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  <p:sldMasterId id="2147483665" r:id="rId3"/>
    <p:sldMasterId id="2147483677" r:id="rId4"/>
  </p:sldMasterIdLst>
  <p:notesMasterIdLst>
    <p:notesMasterId r:id="rId41"/>
  </p:notesMasterIdLst>
  <p:sldIdLst>
    <p:sldId id="1561" r:id="rId5"/>
    <p:sldId id="1546" r:id="rId6"/>
    <p:sldId id="1755" r:id="rId7"/>
    <p:sldId id="1778" r:id="rId8"/>
    <p:sldId id="1756" r:id="rId9"/>
    <p:sldId id="1757" r:id="rId10"/>
    <p:sldId id="1758" r:id="rId11"/>
    <p:sldId id="1759" r:id="rId12"/>
    <p:sldId id="1760" r:id="rId13"/>
    <p:sldId id="1761" r:id="rId14"/>
    <p:sldId id="1762" r:id="rId15"/>
    <p:sldId id="1763" r:id="rId16"/>
    <p:sldId id="1779" r:id="rId17"/>
    <p:sldId id="1765" r:id="rId18"/>
    <p:sldId id="1766" r:id="rId19"/>
    <p:sldId id="1725" r:id="rId20"/>
    <p:sldId id="1730" r:id="rId21"/>
    <p:sldId id="1731" r:id="rId22"/>
    <p:sldId id="1732" r:id="rId23"/>
    <p:sldId id="1733" r:id="rId24"/>
    <p:sldId id="1735" r:id="rId25"/>
    <p:sldId id="1729" r:id="rId26"/>
    <p:sldId id="1738" r:id="rId27"/>
    <p:sldId id="1780" r:id="rId28"/>
    <p:sldId id="1775" r:id="rId29"/>
    <p:sldId id="1767" r:id="rId30"/>
    <p:sldId id="1781" r:id="rId31"/>
    <p:sldId id="1782" r:id="rId32"/>
    <p:sldId id="1776" r:id="rId33"/>
    <p:sldId id="1777" r:id="rId34"/>
    <p:sldId id="1750" r:id="rId35"/>
    <p:sldId id="1764" r:id="rId36"/>
    <p:sldId id="1770" r:id="rId37"/>
    <p:sldId id="1774" r:id="rId38"/>
    <p:sldId id="1773" r:id="rId39"/>
    <p:sldId id="138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C5858"/>
    <a:srgbClr val="C7DBDF"/>
    <a:srgbClr val="83A1B3"/>
    <a:srgbClr val="9DC7CF"/>
    <a:srgbClr val="53748B"/>
    <a:srgbClr val="A8BDC4"/>
    <a:srgbClr val="7796A5"/>
    <a:srgbClr val="6C7C8A"/>
    <a:srgbClr val="5F8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54067-9123-48D2-8912-64EEC1A44E32}" v="1364" dt="2022-11-15T00:40:30.771"/>
    <p1510:client id="{A31B90C0-DE2F-49D7-8FB5-940A90D0E3CB}" v="3" dt="2022-11-14T01:28:05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37" autoAdjust="0"/>
    <p:restoredTop sz="89495" autoAdjust="0"/>
  </p:normalViewPr>
  <p:slideViewPr>
    <p:cSldViewPr>
      <p:cViewPr varScale="1">
        <p:scale>
          <a:sx n="67" d="100"/>
          <a:sy n="67" d="100"/>
        </p:scale>
        <p:origin x="72" y="1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64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12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67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630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346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134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440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581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266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578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62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69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36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916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31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779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68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513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631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592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201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75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8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461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51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220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736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8665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332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748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7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79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61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96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3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70522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6041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29001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2489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48492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80052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10772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23033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49549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11131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8403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2447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81904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6918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79167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04471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63200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0999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13872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10060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97761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2085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8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14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16106C41-3D7A-F12C-B2C8-3277E2CFAB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9" t="4829" r="6882" b="17478"/>
          <a:stretch/>
        </p:blipFill>
        <p:spPr>
          <a:xfrm>
            <a:off x="6071936" y="3493168"/>
            <a:ext cx="5410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6:1)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obey your parents in the Lord, for this is right.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this so that it may be well with you, and so that you may live long on the earth.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F710CEBD-171B-A04A-3DAC-4AE58C43B183}"/>
              </a:ext>
            </a:extLst>
          </p:cNvPr>
          <p:cNvSpPr/>
          <p:nvPr/>
        </p:nvSpPr>
        <p:spPr>
          <a:xfrm>
            <a:off x="2590800" y="1446218"/>
            <a:ext cx="9220200" cy="2744782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“Children” (</a:t>
            </a:r>
            <a:r>
              <a:rPr lang="en-US" sz="44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tekna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refer to “dependent children,” not grown adults.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Harold W. </a:t>
            </a:r>
            <a:r>
              <a:rPr lang="en-US" sz="2400" b="1" dirty="0" err="1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Hoehner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Ephesians: An Exegetical Commentary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Baker Academic, 2002), 787.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before we “leave” our father and mother (Gen. 2:24).</a:t>
            </a:r>
            <a:endParaRPr lang="en-US" b="1" dirty="0"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33CE2416-D568-CAB0-DE21-49EFFDE22143}"/>
              </a:ext>
            </a:extLst>
          </p:cNvPr>
          <p:cNvSpPr/>
          <p:nvPr/>
        </p:nvSpPr>
        <p:spPr>
          <a:xfrm>
            <a:off x="685800" y="3657600"/>
            <a:ext cx="11277600" cy="29733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(Mt. 10:37) Jesus said, “Anyone who loves their father or mother </a:t>
            </a:r>
            <a:r>
              <a:rPr 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than me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not worthy of me. Anyone who loves their son or daughter </a:t>
            </a:r>
            <a:r>
              <a:rPr 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than me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not worthy of me.”</a:t>
            </a:r>
          </a:p>
        </p:txBody>
      </p:sp>
    </p:spTree>
    <p:extLst>
      <p:ext uri="{BB962C8B-B14F-4D97-AF65-F5344CB8AC3E}">
        <p14:creationId xmlns:p14="http://schemas.microsoft.com/office/powerpoint/2010/main" val="287733176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6:1)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Children, obey your parents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Lord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for this is right.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this so that it may be well with you, and so that you may live long on the earth.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F710CEBD-171B-A04A-3DAC-4AE58C43B183}"/>
              </a:ext>
            </a:extLst>
          </p:cNvPr>
          <p:cNvSpPr/>
          <p:nvPr/>
        </p:nvSpPr>
        <p:spPr>
          <a:xfrm>
            <a:off x="4191000" y="1447800"/>
            <a:ext cx="7162800" cy="1752600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Refers to </a:t>
            </a:r>
            <a:r>
              <a:rPr 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Christians children obey their parents.</a:t>
            </a:r>
            <a:endParaRPr lang="en-US" sz="2000" b="1" dirty="0"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025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6:1)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Children, obey your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parents in the Lord,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this is right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this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it may be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well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with you, and so that you may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live long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the earth.</a:t>
            </a:r>
          </a:p>
        </p:txBody>
      </p:sp>
    </p:spTree>
    <p:extLst>
      <p:ext uri="{BB962C8B-B14F-4D97-AF65-F5344CB8AC3E}">
        <p14:creationId xmlns:p14="http://schemas.microsoft.com/office/powerpoint/2010/main" val="41801635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6:1)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Children, obey your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parents in the Lord,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this is right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this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it may be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well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with you, and so that you may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live long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the earth.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9ED6B50-9EC0-23E9-A7F8-155E8333D1D5}"/>
              </a:ext>
            </a:extLst>
          </p:cNvPr>
          <p:cNvSpPr/>
          <p:nvPr/>
        </p:nvSpPr>
        <p:spPr>
          <a:xfrm>
            <a:off x="1624264" y="1447800"/>
            <a:ext cx="10349631" cy="5204676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is this good and right?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everyone in my life is my peer.</a:t>
            </a:r>
            <a:endParaRPr lang="en-US" sz="48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I’m not the center of the universe.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Sitcom dads, childhood celebrities, Disney channel.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normalizeH="0" baseline="0" noProof="0" dirty="0">
              <a:ln>
                <a:noFill/>
              </a:ln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033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6:1)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Children, obey your parents in the Lord,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this is right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this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it may be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well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with you, and so that you may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live long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the earth.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9ED6B50-9EC0-23E9-A7F8-155E8333D1D5}"/>
              </a:ext>
            </a:extLst>
          </p:cNvPr>
          <p:cNvSpPr/>
          <p:nvPr/>
        </p:nvSpPr>
        <p:spPr>
          <a:xfrm>
            <a:off x="1624264" y="1447800"/>
            <a:ext cx="10349631" cy="5204676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is this good and right?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everyone in my life is my peer.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83A1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I’m not the center of the universe.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Sitcom dads, childhood celebrities, Disney channel.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is a better candidate to honor?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 “evil” parents give “good gifts” (Lk. 11:13).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1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6:1)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Children, obey your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parents in the Lord,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this is right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this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it may be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well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with you, and so that you may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live long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the earth.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9ED6B50-9EC0-23E9-A7F8-155E8333D1D5}"/>
              </a:ext>
            </a:extLst>
          </p:cNvPr>
          <p:cNvSpPr/>
          <p:nvPr/>
        </p:nvSpPr>
        <p:spPr>
          <a:xfrm>
            <a:off x="1624264" y="1447800"/>
            <a:ext cx="10349631" cy="5204676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is this good and right?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everyone in my life is my peer.</a:t>
            </a:r>
            <a:endParaRPr lang="en-US" sz="4800" b="1" spc="-150" dirty="0">
              <a:solidFill>
                <a:srgbClr val="83A1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sz="2400" b="1" dirty="0"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I’m not the center of the universe.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Sitcom dads, childhood celebrities, Disney channel.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is a better candidate to honor?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83A1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 “evil” parents give “good gifts” (Lk. 11:13).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Parental dysfunction follows us.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20:5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7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A89ADA-22D2-4576-9AF9-7E50D10ABC4F}"/>
              </a:ext>
            </a:extLst>
          </p:cNvPr>
          <p:cNvSpPr txBox="1"/>
          <p:nvPr/>
        </p:nvSpPr>
        <p:spPr>
          <a:xfrm>
            <a:off x="176464" y="1483896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 their fathers died when they were young…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D67756-489A-49E9-87F8-55CA7A4BAFB1}"/>
              </a:ext>
            </a:extLst>
          </p:cNvPr>
          <p:cNvSpPr txBox="1"/>
          <p:nvPr/>
        </p:nvSpPr>
        <p:spPr>
          <a:xfrm>
            <a:off x="1447800" y="517357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Age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C01F86-0637-4C05-8011-AB608384677B}"/>
              </a:ext>
            </a:extLst>
          </p:cNvPr>
          <p:cNvSpPr txBox="1"/>
          <p:nvPr/>
        </p:nvSpPr>
        <p:spPr>
          <a:xfrm>
            <a:off x="3035971" y="429527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Age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07E182-295F-477D-8046-ADBE795EF17A}"/>
              </a:ext>
            </a:extLst>
          </p:cNvPr>
          <p:cNvSpPr txBox="1"/>
          <p:nvPr/>
        </p:nvSpPr>
        <p:spPr>
          <a:xfrm>
            <a:off x="4495800" y="3200400"/>
            <a:ext cx="3298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Age 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(Father committed suicide)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6E7D77-75EA-44CF-9DEC-D6E3525678E5}"/>
              </a:ext>
            </a:extLst>
          </p:cNvPr>
          <p:cNvSpPr txBox="1"/>
          <p:nvPr/>
        </p:nvSpPr>
        <p:spPr>
          <a:xfrm>
            <a:off x="7275096" y="455681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Age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806A43-3026-490A-A00F-CDF50D8DBED7}"/>
              </a:ext>
            </a:extLst>
          </p:cNvPr>
          <p:cNvSpPr txBox="1"/>
          <p:nvPr/>
        </p:nvSpPr>
        <p:spPr>
          <a:xfrm>
            <a:off x="8991600" y="422648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Age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7CFD21-D072-4086-94ED-65B8AAAC83A9}"/>
              </a:ext>
            </a:extLst>
          </p:cNvPr>
          <p:cNvSpPr txBox="1"/>
          <p:nvPr/>
        </p:nvSpPr>
        <p:spPr>
          <a:xfrm>
            <a:off x="10515600" y="395374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Age 2</a:t>
            </a:r>
          </a:p>
        </p:txBody>
      </p:sp>
    </p:spTree>
    <p:extLst>
      <p:ext uri="{BB962C8B-B14F-4D97-AF65-F5344CB8AC3E}">
        <p14:creationId xmlns:p14="http://schemas.microsoft.com/office/powerpoint/2010/main" val="41832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924806-3DF1-47AA-B8D6-A585DC26B829}"/>
              </a:ext>
            </a:extLst>
          </p:cNvPr>
          <p:cNvSpPr txBox="1"/>
          <p:nvPr/>
        </p:nvSpPr>
        <p:spPr>
          <a:xfrm>
            <a:off x="228600" y="1981200"/>
            <a:ext cx="701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His father was a clergyman.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was an ignorant gambler with a violent temper, who k</a:t>
            </a: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illed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man on the way into church and fled…</a:t>
            </a:r>
          </a:p>
        </p:txBody>
      </p:sp>
    </p:spTree>
    <p:extLst>
      <p:ext uri="{BB962C8B-B14F-4D97-AF65-F5344CB8AC3E}">
        <p14:creationId xmlns:p14="http://schemas.microsoft.com/office/powerpoint/2010/main" val="27848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124130-2A29-4AA6-A68C-C96E9256E176}"/>
              </a:ext>
            </a:extLst>
          </p:cNvPr>
          <p:cNvSpPr txBox="1"/>
          <p:nvPr/>
        </p:nvSpPr>
        <p:spPr>
          <a:xfrm>
            <a:off x="228600" y="1981200"/>
            <a:ext cx="701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His father was a Christian clergyman, who would terrorize and beat him.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“He, in return, could recall no time when he did not fear and dislike his father.” (p.44)</a:t>
            </a:r>
          </a:p>
        </p:txBody>
      </p:sp>
    </p:spTree>
    <p:extLst>
      <p:ext uri="{BB962C8B-B14F-4D97-AF65-F5344CB8AC3E}">
        <p14:creationId xmlns:p14="http://schemas.microsoft.com/office/powerpoint/2010/main" val="1267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6:1) Children, obey your parents in the Lord, for this is right.</a:t>
            </a:r>
          </a:p>
          <a:p>
            <a:pPr algn="l" rtl="0"/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Honor your father and mother</a:t>
            </a:r>
          </a:p>
          <a:p>
            <a:pPr algn="l" rtl="0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(which is the first commandment with a promise).</a:t>
            </a:r>
          </a:p>
          <a:p>
            <a:pPr algn="l" rtl="0"/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this so that it may be well with you, and so that you may live long on the earth.</a:t>
            </a:r>
          </a:p>
        </p:txBody>
      </p:sp>
    </p:spTree>
    <p:extLst>
      <p:ext uri="{BB962C8B-B14F-4D97-AF65-F5344CB8AC3E}">
        <p14:creationId xmlns:p14="http://schemas.microsoft.com/office/powerpoint/2010/main" val="339951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42B0BA-C3DB-4845-A46E-6C83CC299040}"/>
              </a:ext>
            </a:extLst>
          </p:cNvPr>
          <p:cNvSpPr txBox="1"/>
          <p:nvPr/>
        </p:nvSpPr>
        <p:spPr>
          <a:xfrm>
            <a:off x="228600" y="1981200"/>
            <a:ext cx="815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His father cheated on his mother with a family friend (age 9).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left the family for his mistress, fathering a boy with the mistress and naming the child after himself.</a:t>
            </a:r>
          </a:p>
        </p:txBody>
      </p:sp>
    </p:spTree>
    <p:extLst>
      <p:ext uri="{BB962C8B-B14F-4D97-AF65-F5344CB8AC3E}">
        <p14:creationId xmlns:p14="http://schemas.microsoft.com/office/powerpoint/2010/main" val="335672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586C30-E96D-4E23-8F29-7B2CE3D0EFCF}"/>
              </a:ext>
            </a:extLst>
          </p:cNvPr>
          <p:cNvSpPr txBox="1"/>
          <p:nvPr/>
        </p:nvSpPr>
        <p:spPr>
          <a:xfrm>
            <a:off x="2971800" y="2237125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personal letters later in life, Freud said his father sexually abused him and his siblings.</a:t>
            </a:r>
          </a:p>
        </p:txBody>
      </p:sp>
    </p:spTree>
    <p:extLst>
      <p:ext uri="{BB962C8B-B14F-4D97-AF65-F5344CB8AC3E}">
        <p14:creationId xmlns:p14="http://schemas.microsoft.com/office/powerpoint/2010/main" val="7456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28BBE2-7857-4321-A4D8-D74BCB3550C9}"/>
              </a:ext>
            </a:extLst>
          </p:cNvPr>
          <p:cNvSpPr txBox="1"/>
          <p:nvPr/>
        </p:nvSpPr>
        <p:spPr>
          <a:xfrm>
            <a:off x="1524000" y="1981200"/>
            <a:ext cx="70104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Mother left his father for an ex-clergyman.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She made a suicide pact with him, and young Christopher had to identify the body.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“Hitch-22: A Memoir by Christopher Hitchens”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Independent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July 10, 2013.</a:t>
            </a:r>
          </a:p>
        </p:txBody>
      </p:sp>
    </p:spTree>
    <p:extLst>
      <p:ext uri="{BB962C8B-B14F-4D97-AF65-F5344CB8AC3E}">
        <p14:creationId xmlns:p14="http://schemas.microsoft.com/office/powerpoint/2010/main" val="994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A6C5E0-DCE4-48BC-90F0-6CB3D4C97783}"/>
              </a:ext>
            </a:extLst>
          </p:cNvPr>
          <p:cNvSpPr txBox="1"/>
          <p:nvPr/>
        </p:nvSpPr>
        <p:spPr>
          <a:xfrm>
            <a:off x="152400" y="1449573"/>
            <a:ext cx="9448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Importance?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“I don’t think God listens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to my prayers because my parents didn’t listen to me.”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spc="-150" baseline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I’ll never step foot in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a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church because my parents were such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strict fundamentalists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“I’ll never take the Bible seriously. My dad used religion to shame and control me.”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7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A6C5E0-DCE4-48BC-90F0-6CB3D4C97783}"/>
              </a:ext>
            </a:extLst>
          </p:cNvPr>
          <p:cNvSpPr txBox="1"/>
          <p:nvPr/>
        </p:nvSpPr>
        <p:spPr>
          <a:xfrm>
            <a:off x="152400" y="1449573"/>
            <a:ext cx="9448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Importance?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“I don’t think God listens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to my prayers because my parents didn’t listen to me.”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spc="-150" baseline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I’ll never step foot in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a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church because my parents were such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strict fundamentalists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“I’ll never take the Bible seriously. My dad used religion to shame and control me.”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5AD2217A-36A8-06A5-AD84-AC07FD48F444}"/>
              </a:ext>
            </a:extLst>
          </p:cNvPr>
          <p:cNvSpPr/>
          <p:nvPr/>
        </p:nvSpPr>
        <p:spPr>
          <a:xfrm>
            <a:off x="3733800" y="1481657"/>
            <a:ext cx="8001000" cy="3276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Can’t you see that you’re still allowing him to control you??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6:1)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Children, obey your parents in the Lord,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this is right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this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it may be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well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with you, and so that you may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live long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the earth.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9ED6B50-9EC0-23E9-A7F8-155E8333D1D5}"/>
              </a:ext>
            </a:extLst>
          </p:cNvPr>
          <p:cNvSpPr/>
          <p:nvPr/>
        </p:nvSpPr>
        <p:spPr>
          <a:xfrm>
            <a:off x="1624264" y="1447800"/>
            <a:ext cx="10349631" cy="5204676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is this good and right?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everyone in my life is my peer.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83A1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I’m not the center of the universe.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Sitcom dads, childhood celebrities, Disney channel.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is a better candidate to honor?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83A1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 “evil” parents give “good gifts” (Lk. 11:13).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Parental dysfunction follows us.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20:5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6:1)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Children, obey your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parents in the Lord,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this is right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this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it may be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well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with you, and so that you may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live long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the earth.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9ED6B50-9EC0-23E9-A7F8-155E8333D1D5}"/>
              </a:ext>
            </a:extLst>
          </p:cNvPr>
          <p:cNvSpPr/>
          <p:nvPr/>
        </p:nvSpPr>
        <p:spPr>
          <a:xfrm>
            <a:off x="1624264" y="1447800"/>
            <a:ext cx="10349631" cy="5204676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is this good and right?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everyone in my life is my peer.</a:t>
            </a:r>
            <a:endParaRPr lang="en-US" sz="4800" b="1" spc="-150" dirty="0">
              <a:solidFill>
                <a:srgbClr val="83A1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sz="2400" b="1" dirty="0"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I’m not the center of the universe.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Sitcom dads, childhood celebrities, Disney channel.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is a better candidate to honor?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83A1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 “evil” parents give “good gifts” (Lk. 11:13).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Parental dysfunction follows us.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20:5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designed families to flourish.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4 contra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patria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potestas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6:1)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Children, obey your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parents in the Lord,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this is right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this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it may be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well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with you, and so that you may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live long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the earth.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9ED6B50-9EC0-23E9-A7F8-155E8333D1D5}"/>
              </a:ext>
            </a:extLst>
          </p:cNvPr>
          <p:cNvSpPr/>
          <p:nvPr/>
        </p:nvSpPr>
        <p:spPr>
          <a:xfrm>
            <a:off x="1624264" y="1447800"/>
            <a:ext cx="10349631" cy="5204676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is this good and right?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everyone in my life is my peer.</a:t>
            </a:r>
            <a:endParaRPr lang="en-US" sz="4800" b="1" spc="-150" dirty="0">
              <a:solidFill>
                <a:srgbClr val="83A1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sz="2400" b="1" dirty="0"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I’m not the center of the universe.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Sitcom dads, childhood celebrities, Disney channel.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is a better candidate to honor?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83A1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 “evil” parents give “good gifts” (Lk. 11:13).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Parental dysfunction follows us.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20:5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designed families to flourish.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4 contra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patria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potestas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D6622487-6307-3978-FC54-2C49373E11BC}"/>
              </a:ext>
            </a:extLst>
          </p:cNvPr>
          <p:cNvSpPr/>
          <p:nvPr/>
        </p:nvSpPr>
        <p:spPr>
          <a:xfrm>
            <a:off x="2298032" y="201516"/>
            <a:ext cx="9677400" cy="543327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“Power of the Father” (</a:t>
            </a:r>
            <a:r>
              <a:rPr lang="en-US" sz="4400" b="1" i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patria </a:t>
            </a:r>
            <a:r>
              <a:rPr lang="en-US" sz="4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potestas</a:t>
            </a: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Fathers controlled their sons for life.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father could “imprison his son, scourge, shame and punish him, sell him into slavery up to three times, or have him killed.”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father had more power over his son than a master had over his slaves.”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Harold W.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Hoehner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Ephesians: An Exegetical Commentary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(Grand Rapids, MI: Baker Academic, 2002), 795.</a:t>
            </a:r>
          </a:p>
        </p:txBody>
      </p:sp>
    </p:spTree>
    <p:extLst>
      <p:ext uri="{BB962C8B-B14F-4D97-AF65-F5344CB8AC3E}">
        <p14:creationId xmlns:p14="http://schemas.microsoft.com/office/powerpoint/2010/main" val="24727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6:1)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Children, obey your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parents in the Lord,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this is right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this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it may be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well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with you, and so that you may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live long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the earth.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9ED6B50-9EC0-23E9-A7F8-155E8333D1D5}"/>
              </a:ext>
            </a:extLst>
          </p:cNvPr>
          <p:cNvSpPr/>
          <p:nvPr/>
        </p:nvSpPr>
        <p:spPr>
          <a:xfrm>
            <a:off x="1624264" y="1447800"/>
            <a:ext cx="10349631" cy="5204676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is this good and right?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everyone in my life is my peer.</a:t>
            </a:r>
            <a:endParaRPr lang="en-US" sz="4800" b="1" spc="-150" dirty="0">
              <a:solidFill>
                <a:srgbClr val="83A1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sz="2400" b="1" dirty="0"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I’m not the center of the universe.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Sitcom dads, childhood celebrities, Disney channel.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is a better candidate to honor?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83A1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 “evil” parents give “good gifts” (Lk. 11:13).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Parental dysfunction follows us.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20:5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designed families to flourish.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4 contra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patria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potestas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D6622487-6307-3978-FC54-2C49373E11BC}"/>
              </a:ext>
            </a:extLst>
          </p:cNvPr>
          <p:cNvSpPr/>
          <p:nvPr/>
        </p:nvSpPr>
        <p:spPr>
          <a:xfrm>
            <a:off x="2298032" y="201516"/>
            <a:ext cx="9677400" cy="543327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“Power of the Father” (</a:t>
            </a:r>
            <a:r>
              <a:rPr lang="en-US" sz="4400" b="1" i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patria </a:t>
            </a:r>
            <a:r>
              <a:rPr lang="en-US" sz="4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potestas</a:t>
            </a: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Fathers controlled their sons for life.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father could “imprison his son, scourge, shame and punish him, sell him into slavery up to three times, or have him killed.”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father had more power over his son than a master had over his slaves.”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Harold W.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Hoehner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Ephesians: An Exegetical Commentary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(Grand Rapids, MI: Baker Academic, 2002), 795.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1745123B-EA49-D276-4E72-E7464A2D32F6}"/>
              </a:ext>
            </a:extLst>
          </p:cNvPr>
          <p:cNvSpPr/>
          <p:nvPr/>
        </p:nvSpPr>
        <p:spPr>
          <a:xfrm>
            <a:off x="171216" y="2171700"/>
            <a:ext cx="10649184" cy="2514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(Eph. 6:4) Fathers, do not provoke your children to anger, but bring them up in the discipline and instruction of the Lord.</a:t>
            </a:r>
          </a:p>
        </p:txBody>
      </p:sp>
    </p:spTree>
    <p:extLst>
      <p:ext uri="{BB962C8B-B14F-4D97-AF65-F5344CB8AC3E}">
        <p14:creationId xmlns:p14="http://schemas.microsoft.com/office/powerpoint/2010/main" val="18102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6:1)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Children, obey your parents in the Lord,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this is right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this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it may be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well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with you, and so that you may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live long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the earth.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9ED6B50-9EC0-23E9-A7F8-155E8333D1D5}"/>
              </a:ext>
            </a:extLst>
          </p:cNvPr>
          <p:cNvSpPr/>
          <p:nvPr/>
        </p:nvSpPr>
        <p:spPr>
          <a:xfrm>
            <a:off x="1624264" y="1447800"/>
            <a:ext cx="10349631" cy="5204676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is this good and right?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everyone in my life is my peer.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83A1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I'm not the center of the universe.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Sitcom dads, childhood celebrities, Disney channel.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is a better candidate to honor?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83A1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 “evil” parents give “good gifts” (Lk. 11:13).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Parental dysfunction follows us.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20:5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designed families to flourish.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4 contra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patria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potestas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E8CB2E3A-EE88-C015-39EB-EC84BA61D7AB}"/>
              </a:ext>
            </a:extLst>
          </p:cNvPr>
          <p:cNvSpPr/>
          <p:nvPr/>
        </p:nvSpPr>
        <p:spPr>
          <a:xfrm>
            <a:off x="2298032" y="201516"/>
            <a:ext cx="9677400" cy="543327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“Power of the Father” (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patria </a:t>
            </a:r>
            <a:r>
              <a:rPr kumimoji="0" lang="en-US" sz="4400" b="1" i="1" u="none" strike="noStrike" kern="1200" cap="none" spc="-15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potestas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Fathers controlled their sons for life.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father could “imprison his son, scourge, shame and punish him, sell him into slavery up to three times, or have him killed.”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father had more power over his son than a master had over his slaves.”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Harold W.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Hoehner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Ephesians: An Exegetical Commentary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(Grand Rapids, MI: Baker Academic, 2002), 795.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E1F86959-E48E-ED54-908D-BADFE9ED29B4}"/>
              </a:ext>
            </a:extLst>
          </p:cNvPr>
          <p:cNvSpPr/>
          <p:nvPr/>
        </p:nvSpPr>
        <p:spPr>
          <a:xfrm>
            <a:off x="171216" y="2171700"/>
            <a:ext cx="10649184" cy="2514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AC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(Eph. 6:4) 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Fathers, do not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provoke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your children to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anger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AC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but bring them up in the discipline and instruction of the Lord.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F3CB1648-2063-BCEF-B238-E4B4B29F3D5A}"/>
              </a:ext>
            </a:extLst>
          </p:cNvPr>
          <p:cNvSpPr/>
          <p:nvPr/>
        </p:nvSpPr>
        <p:spPr>
          <a:xfrm>
            <a:off x="3331979" y="1223208"/>
            <a:ext cx="6934200" cy="10287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Sensitive</a:t>
            </a: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the child</a:t>
            </a:r>
          </a:p>
        </p:txBody>
      </p:sp>
    </p:spTree>
    <p:extLst>
      <p:ext uri="{BB962C8B-B14F-4D97-AF65-F5344CB8AC3E}">
        <p14:creationId xmlns:p14="http://schemas.microsoft.com/office/powerpoint/2010/main" val="140777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6:1)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obey your parents in the Lord, for this is right.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this so that it may be well with you, and so that you may live long on the earth.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F710CEBD-171B-A04A-3DAC-4AE58C43B183}"/>
              </a:ext>
            </a:extLst>
          </p:cNvPr>
          <p:cNvSpPr/>
          <p:nvPr/>
        </p:nvSpPr>
        <p:spPr>
          <a:xfrm>
            <a:off x="2590800" y="1446218"/>
            <a:ext cx="9220200" cy="2744782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“Children” (</a:t>
            </a:r>
            <a:r>
              <a:rPr lang="en-US" sz="44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tekna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refer to “dependent children,” not grown adults.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Harold W. </a:t>
            </a:r>
            <a:r>
              <a:rPr lang="en-US" sz="2400" b="1" dirty="0" err="1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Hoehner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Ephesians: An Exegetical Commentary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Baker Academic, 2002), 787.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before we “leave” our father and mother (Gen. 2:24).</a:t>
            </a:r>
            <a:endParaRPr lang="en-US" b="1" dirty="0"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4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6:1)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Children, obey your parents in the Lord,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this is right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this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it may be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well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with you, and so that you may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live long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the earth.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9ED6B50-9EC0-23E9-A7F8-155E8333D1D5}"/>
              </a:ext>
            </a:extLst>
          </p:cNvPr>
          <p:cNvSpPr/>
          <p:nvPr/>
        </p:nvSpPr>
        <p:spPr>
          <a:xfrm>
            <a:off x="1624264" y="1447800"/>
            <a:ext cx="10349631" cy="5204676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is this good and right?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everyone in my life is my peer.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83A1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I'm not the center of the universe.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Sitcom dads, childhood celebrities, Disney channel.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is a better candidate to honor?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83A1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 “evil” parents give “good gifts” (Lk. 11:13).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Parental dysfunction follows us.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3A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20:5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designed families to flourish.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4 contra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patria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potestas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E8CB2E3A-EE88-C015-39EB-EC84BA61D7AB}"/>
              </a:ext>
            </a:extLst>
          </p:cNvPr>
          <p:cNvSpPr/>
          <p:nvPr/>
        </p:nvSpPr>
        <p:spPr>
          <a:xfrm>
            <a:off x="2298032" y="201516"/>
            <a:ext cx="9677400" cy="543327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“Power of the Father” (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patria </a:t>
            </a:r>
            <a:r>
              <a:rPr kumimoji="0" lang="en-US" sz="4400" b="1" i="1" u="none" strike="noStrike" kern="1200" cap="none" spc="-15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potestas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Fathers controlled their sons for life.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father could “imprison his son, scourge, shame and punish him, sell him into slavery up to three times, or have him killed.”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father had more power over his son than a master had over his slaves.”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Harold W.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Hoehner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Ephesians: An Exegetical Commentary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(Grand Rapids, MI: Baker Academic, 2002), 795.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E1F86959-E48E-ED54-908D-BADFE9ED29B4}"/>
              </a:ext>
            </a:extLst>
          </p:cNvPr>
          <p:cNvSpPr/>
          <p:nvPr/>
        </p:nvSpPr>
        <p:spPr>
          <a:xfrm>
            <a:off x="171216" y="2171700"/>
            <a:ext cx="10649184" cy="2514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AC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(Eph. 6:4) Fathers, do not provoke your children to anger, but </a:t>
            </a: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bring them up in the </a:t>
            </a:r>
            <a:r>
              <a:rPr kumimoji="0" lang="en-US" sz="4800" b="1" u="sng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discipline</a:t>
            </a: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4800" b="1" u="sng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instruction</a:t>
            </a: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 Lord.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F3CB1648-2063-BCEF-B238-E4B4B29F3D5A}"/>
              </a:ext>
            </a:extLst>
          </p:cNvPr>
          <p:cNvSpPr/>
          <p:nvPr/>
        </p:nvSpPr>
        <p:spPr>
          <a:xfrm>
            <a:off x="1746551" y="4646196"/>
            <a:ext cx="8250421" cy="10287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Strength</a:t>
            </a: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involvement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B909F348-4839-A8A4-1F70-91D29FF9BDCE}"/>
              </a:ext>
            </a:extLst>
          </p:cNvPr>
          <p:cNvSpPr/>
          <p:nvPr/>
        </p:nvSpPr>
        <p:spPr>
          <a:xfrm>
            <a:off x="3331979" y="1211604"/>
            <a:ext cx="6934200" cy="10287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Sensitive</a:t>
            </a: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the child</a:t>
            </a:r>
          </a:p>
        </p:txBody>
      </p:sp>
    </p:spTree>
    <p:extLst>
      <p:ext uri="{BB962C8B-B14F-4D97-AF65-F5344CB8AC3E}">
        <p14:creationId xmlns:p14="http://schemas.microsoft.com/office/powerpoint/2010/main" val="31449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6:1) Children, obey your parents in the Lord, for this is right.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Honor your father and mother (which is the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commandment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a promise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this so that it may be well with you, and so that you may live long on the earth.</a:t>
            </a:r>
          </a:p>
        </p:txBody>
      </p:sp>
    </p:spTree>
    <p:extLst>
      <p:ext uri="{BB962C8B-B14F-4D97-AF65-F5344CB8AC3E}">
        <p14:creationId xmlns:p14="http://schemas.microsoft.com/office/powerpoint/2010/main" val="549050184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6:1) Children, obey your parents in the Lord, for this is right.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Honor your father and mother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(which is the first commandment with a promise).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this so that it may be well with you, and so that you may live long on the earth.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0C72455-02D0-453B-6C1F-FBBA59A48149}"/>
              </a:ext>
            </a:extLst>
          </p:cNvPr>
          <p:cNvSpPr/>
          <p:nvPr/>
        </p:nvSpPr>
        <p:spPr>
          <a:xfrm>
            <a:off x="2528169" y="2743200"/>
            <a:ext cx="9663831" cy="3574602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Honor (</a:t>
            </a:r>
            <a:r>
              <a:rPr lang="en-US" sz="4800" b="1" i="1" spc="-150" dirty="0" err="1"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timao</a:t>
            </a:r>
            <a:r>
              <a:rPr lang="en-US" sz="4800" b="1" spc="-150" dirty="0"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“Set a price on, estimate, value.”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“Show high regard for, honor, revere.”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BDAG, 1004.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Still in effect for adult children!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Ex. 20:12;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Deut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5:16; Mt. 15:4; 19:19;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Mk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7:10; 10:19;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Lk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18:20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577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Honoring our parents?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Minimizing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abuse or trusting again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2:13-25; Romans 13:1-4;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Acts 16:37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7DB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/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Glorifying our parents as perfect?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Luke 11:11-13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Becoming best friends as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adults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Genesis 2:24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Doing everything my parents ask?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Compromise your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comfort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but not your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convictions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about your own </a:t>
            </a:r>
            <a:r>
              <a:rPr lang="en-US" sz="2800" b="1"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family?</a:t>
            </a:r>
            <a:endParaRPr lang="en-US" sz="2800" b="1" dirty="0">
              <a:solidFill>
                <a:srgbClr val="C7DB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Are you being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asked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or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commanded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act?</a:t>
            </a:r>
          </a:p>
        </p:txBody>
      </p:sp>
    </p:spTree>
    <p:extLst>
      <p:ext uri="{BB962C8B-B14F-4D97-AF65-F5344CB8AC3E}">
        <p14:creationId xmlns:p14="http://schemas.microsoft.com/office/powerpoint/2010/main" val="4211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Honoring our parents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Meet your Heavenly Father.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1:12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Forgive any and every fault.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Release them as a fellow adult—not as a kid.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Search for what is good.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old were they when they had you?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did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their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parents treat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them?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did they see, experience, and endure?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Appreciate the opportunity…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heal painful wounds.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change your parents’ lives.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break dysfunctional cycles.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9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Practical ways to honor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Drop your demands.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a letter (or two?).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Call each week.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 an interest in their lives.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Ask for stories.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Discover what is important </a:t>
            </a:r>
            <a:r>
              <a:rPr lang="en-US" sz="2800" b="1" i="1" dirty="0"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them</a:t>
            </a:r>
            <a:r>
              <a:rPr lang="en-US" sz="2800" b="1" dirty="0"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7DB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you’re annoyed, try 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serving.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7DB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13:17; Acts 20:35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Regularly p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ray for them.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7DB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8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520" y="1364932"/>
            <a:ext cx="1171788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6600" b="1" kern="0" spc="-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going to continue justifying your lack of initiation in this area?</a:t>
            </a:r>
          </a:p>
          <a:p>
            <a:pPr lvl="0" algn="ctr">
              <a:defRPr/>
            </a:pPr>
            <a:endParaRPr lang="en-US" sz="1600" b="1" kern="0" spc="-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6600" b="1" kern="0" spc="-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do you trust God’s thoughts more than your own personal feelings?</a:t>
            </a:r>
          </a:p>
        </p:txBody>
      </p:sp>
    </p:spTree>
    <p:extLst>
      <p:ext uri="{BB962C8B-B14F-4D97-AF65-F5344CB8AC3E}">
        <p14:creationId xmlns:p14="http://schemas.microsoft.com/office/powerpoint/2010/main" val="23248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6:1)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obey your parents in the Lord, for this is right.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this so that it may be well with you, and so that you may live long on the earth.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F710CEBD-171B-A04A-3DAC-4AE58C43B183}"/>
              </a:ext>
            </a:extLst>
          </p:cNvPr>
          <p:cNvSpPr/>
          <p:nvPr/>
        </p:nvSpPr>
        <p:spPr>
          <a:xfrm>
            <a:off x="2590800" y="1446218"/>
            <a:ext cx="9220200" cy="2744782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“Children” (</a:t>
            </a:r>
            <a:r>
              <a:rPr lang="en-US" sz="44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tekna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refer to “dependent children,” not grown adults.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Harold W. </a:t>
            </a:r>
            <a:r>
              <a:rPr lang="en-US" sz="2400" b="1" dirty="0" err="1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Hoehner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Ephesians: An Exegetical Commentary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Baker Academic, 2002), 787.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before we “leave” our father and mother (Gen. 2:24).</a:t>
            </a:r>
            <a:endParaRPr lang="en-US" b="1" dirty="0"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33CE2416-D568-CAB0-DE21-49EFFDE22143}"/>
              </a:ext>
            </a:extLst>
          </p:cNvPr>
          <p:cNvSpPr/>
          <p:nvPr/>
        </p:nvSpPr>
        <p:spPr>
          <a:xfrm>
            <a:off x="685800" y="3657600"/>
            <a:ext cx="11277600" cy="29733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(Lk. 2:42) When Jesus was </a:t>
            </a:r>
            <a:r>
              <a:rPr lang="en-US" sz="44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twelve years old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they attended the festival as usual.</a:t>
            </a:r>
          </a:p>
          <a:p>
            <a:pPr lvl="0">
              <a:defRPr/>
            </a:pPr>
            <a:r>
              <a:rPr lang="en-US" sz="44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Then he returned to Nazareth with his parents</a:t>
            </a:r>
          </a:p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was obedient to them.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752D378-8E3D-0140-F6EC-3C27E3128569}"/>
              </a:ext>
            </a:extLst>
          </p:cNvPr>
          <p:cNvSpPr/>
          <p:nvPr/>
        </p:nvSpPr>
        <p:spPr>
          <a:xfrm>
            <a:off x="2743200" y="5807240"/>
            <a:ext cx="2133600" cy="763582"/>
          </a:xfrm>
          <a:prstGeom prst="round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735A9C3-B1CB-7C82-2F6A-FA47D18176FA}"/>
              </a:ext>
            </a:extLst>
          </p:cNvPr>
          <p:cNvSpPr/>
          <p:nvPr/>
        </p:nvSpPr>
        <p:spPr>
          <a:xfrm>
            <a:off x="4174958" y="145364"/>
            <a:ext cx="1159042" cy="763582"/>
          </a:xfrm>
          <a:prstGeom prst="round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083F7AE-18FD-044D-3E1C-1DA4606F7ACE}"/>
              </a:ext>
            </a:extLst>
          </p:cNvPr>
          <p:cNvCxnSpPr>
            <a:stCxn id="4" idx="0"/>
            <a:endCxn id="5" idx="2"/>
          </p:cNvCxnSpPr>
          <p:nvPr/>
        </p:nvCxnSpPr>
        <p:spPr>
          <a:xfrm flipV="1">
            <a:off x="3810000" y="908946"/>
            <a:ext cx="944479" cy="4898294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6:1)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obey your parents in the Lord, for this is right.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this so that it may be well with you, and so that you may live long on the earth.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F710CEBD-171B-A04A-3DAC-4AE58C43B183}"/>
              </a:ext>
            </a:extLst>
          </p:cNvPr>
          <p:cNvSpPr/>
          <p:nvPr/>
        </p:nvSpPr>
        <p:spPr>
          <a:xfrm>
            <a:off x="2590800" y="1446218"/>
            <a:ext cx="9220200" cy="2744782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“Children” (</a:t>
            </a:r>
            <a:r>
              <a:rPr lang="en-US" sz="44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tekna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refer to “dependent children,” not grown adults.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Harold W. </a:t>
            </a:r>
            <a:r>
              <a:rPr lang="en-US" sz="2400" b="1" dirty="0" err="1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Hoehner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Ephesians: An Exegetical Commentary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Baker Academic, 2002), 787.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before we “leave” our father and mother (Gen. 2:24).</a:t>
            </a:r>
            <a:endParaRPr lang="en-US" b="1" dirty="0"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33CE2416-D568-CAB0-DE21-49EFFDE22143}"/>
              </a:ext>
            </a:extLst>
          </p:cNvPr>
          <p:cNvSpPr/>
          <p:nvPr/>
        </p:nvSpPr>
        <p:spPr>
          <a:xfrm>
            <a:off x="685800" y="3657600"/>
            <a:ext cx="11277600" cy="29733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(Jn. 2:3) Jesus’ mother said to him,</a:t>
            </a:r>
          </a:p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have no more wine.” </a:t>
            </a:r>
          </a:p>
          <a:p>
            <a:pPr lvl="0">
              <a:defRPr/>
            </a:pPr>
            <a:r>
              <a:rPr lang="en-US" sz="44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replied, “Woman, why do you involve me? My hour has not yet come.”</a:t>
            </a:r>
          </a:p>
        </p:txBody>
      </p:sp>
    </p:spTree>
    <p:extLst>
      <p:ext uri="{BB962C8B-B14F-4D97-AF65-F5344CB8AC3E}">
        <p14:creationId xmlns:p14="http://schemas.microsoft.com/office/powerpoint/2010/main" val="21531150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6:1)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obey your parents in the Lord, for this is right.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this so that it may be well with you, and so that you may live long on the earth.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F710CEBD-171B-A04A-3DAC-4AE58C43B183}"/>
              </a:ext>
            </a:extLst>
          </p:cNvPr>
          <p:cNvSpPr/>
          <p:nvPr/>
        </p:nvSpPr>
        <p:spPr>
          <a:xfrm>
            <a:off x="2590800" y="1446218"/>
            <a:ext cx="9220200" cy="2744782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“Children” (</a:t>
            </a:r>
            <a:r>
              <a:rPr lang="en-US" sz="44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tekna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refer to “dependent children,” not grown adults.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Harold W. </a:t>
            </a:r>
            <a:r>
              <a:rPr lang="en-US" sz="2400" b="1" dirty="0" err="1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Hoehner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Ephesians: An Exegetical Commentary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Baker Academic, 2002), 787.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before we “leave” our father and mother (Gen. 2:24).</a:t>
            </a:r>
            <a:endParaRPr lang="en-US" b="1" dirty="0"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33CE2416-D568-CAB0-DE21-49EFFDE22143}"/>
              </a:ext>
            </a:extLst>
          </p:cNvPr>
          <p:cNvSpPr/>
          <p:nvPr/>
        </p:nvSpPr>
        <p:spPr>
          <a:xfrm>
            <a:off x="685800" y="3657600"/>
            <a:ext cx="11277600" cy="29733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3:21) When his family heard what was happening, they tried to take him away.</a:t>
            </a:r>
          </a:p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said, “He’s out of his mind!”</a:t>
            </a:r>
          </a:p>
          <a:p>
            <a:pPr lvl="0">
              <a:defRPr/>
            </a:pPr>
            <a:endParaRPr 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840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6:1)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obey your parents in the Lord, for this is right.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this so that it may be well with you, and so that you may live long on the earth.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F710CEBD-171B-A04A-3DAC-4AE58C43B183}"/>
              </a:ext>
            </a:extLst>
          </p:cNvPr>
          <p:cNvSpPr/>
          <p:nvPr/>
        </p:nvSpPr>
        <p:spPr>
          <a:xfrm>
            <a:off x="2590800" y="1446218"/>
            <a:ext cx="9220200" cy="2744782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“Children” (</a:t>
            </a:r>
            <a:r>
              <a:rPr lang="en-US" sz="44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tekna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refer to “dependent children,” not grown adults.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Harold W. </a:t>
            </a:r>
            <a:r>
              <a:rPr lang="en-US" sz="2400" b="1" dirty="0" err="1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Hoehner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Ephesians: An Exegetical Commentary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Baker Academic, 2002), 787.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before we “leave” our father and mother (Gen. 2:24).</a:t>
            </a:r>
            <a:endParaRPr lang="en-US" b="1" dirty="0"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33CE2416-D568-CAB0-DE21-49EFFDE22143}"/>
              </a:ext>
            </a:extLst>
          </p:cNvPr>
          <p:cNvSpPr/>
          <p:nvPr/>
        </p:nvSpPr>
        <p:spPr>
          <a:xfrm>
            <a:off x="685800" y="3657600"/>
            <a:ext cx="11277600" cy="29733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3:31) Then Jesus’ mother and brothers came to see him. They stood outside and sent word for him to come out and talk with them.</a:t>
            </a:r>
          </a:p>
          <a:p>
            <a:pPr lvl="0">
              <a:defRPr/>
            </a:pPr>
            <a:endParaRPr 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1568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6:1)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obey your parents in the Lord, for this is right.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this so that it may be well with you, and so that you may live long on the earth.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F710CEBD-171B-A04A-3DAC-4AE58C43B183}"/>
              </a:ext>
            </a:extLst>
          </p:cNvPr>
          <p:cNvSpPr/>
          <p:nvPr/>
        </p:nvSpPr>
        <p:spPr>
          <a:xfrm>
            <a:off x="2590800" y="1446218"/>
            <a:ext cx="9220200" cy="2744782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“Children” (</a:t>
            </a:r>
            <a:r>
              <a:rPr lang="en-US" sz="44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tekna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refer to “dependent children,” not grown adults.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Harold W. </a:t>
            </a:r>
            <a:r>
              <a:rPr lang="en-US" sz="2400" b="1" dirty="0" err="1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Hoehner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Ephesians: An Exegetical Commentary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Baker Academic, 2002), 787.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before we “leave” our father and mother (Gen. 2:24).</a:t>
            </a:r>
            <a:endParaRPr lang="en-US" b="1" dirty="0"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33CE2416-D568-CAB0-DE21-49EFFDE22143}"/>
              </a:ext>
            </a:extLst>
          </p:cNvPr>
          <p:cNvSpPr/>
          <p:nvPr/>
        </p:nvSpPr>
        <p:spPr>
          <a:xfrm>
            <a:off x="685800" y="3657600"/>
            <a:ext cx="11277600" cy="29733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3:32) There was a crowd sitting around Jesus.</a:t>
            </a:r>
          </a:p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Someone said, “Your mother and your brothers are outside asking for you.”</a:t>
            </a:r>
          </a:p>
        </p:txBody>
      </p:sp>
    </p:spTree>
    <p:extLst>
      <p:ext uri="{BB962C8B-B14F-4D97-AF65-F5344CB8AC3E}">
        <p14:creationId xmlns:p14="http://schemas.microsoft.com/office/powerpoint/2010/main" val="36867492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6:1)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obey your parents in the Lord, for this is right.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Honor your father and mother (which is the first commandment with a promise).</a:t>
            </a:r>
          </a:p>
          <a:p>
            <a:pPr algn="l" rtl="0"/>
            <a:r>
              <a:rPr lang="en-US" sz="4000" b="1" spc="-150" baseline="3000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this so that it may be well with you, and so that you may live long on the earth.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F710CEBD-171B-A04A-3DAC-4AE58C43B183}"/>
              </a:ext>
            </a:extLst>
          </p:cNvPr>
          <p:cNvSpPr/>
          <p:nvPr/>
        </p:nvSpPr>
        <p:spPr>
          <a:xfrm>
            <a:off x="2590800" y="1446218"/>
            <a:ext cx="9220200" cy="2744782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“Children” (</a:t>
            </a:r>
            <a:r>
              <a:rPr lang="en-US" sz="44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tekna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refer to “dependent children,” not grown adults.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Harold W. </a:t>
            </a:r>
            <a:r>
              <a:rPr lang="en-US" sz="2400" b="1" dirty="0" err="1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Hoehner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Ephesians: An Exegetical Commentary</a:t>
            </a: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Baker Academic, 2002), 787.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rgbClr val="A8BD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before we “leave” our father and mother (Gen. 2:24).</a:t>
            </a:r>
            <a:endParaRPr lang="en-US" b="1" dirty="0">
              <a:solidFill>
                <a:srgbClr val="A8BD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33CE2416-D568-CAB0-DE21-49EFFDE22143}"/>
              </a:ext>
            </a:extLst>
          </p:cNvPr>
          <p:cNvSpPr/>
          <p:nvPr/>
        </p:nvSpPr>
        <p:spPr>
          <a:xfrm>
            <a:off x="685800" y="3657600"/>
            <a:ext cx="11277600" cy="29733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3:33) Jesus replied,</a:t>
            </a:r>
          </a:p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 is my mother? Who are my brothers?”</a:t>
            </a:r>
          </a:p>
          <a:p>
            <a:pPr lvl="0">
              <a:defRPr/>
            </a:pPr>
            <a:r>
              <a:rPr lang="en-US" sz="44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“Anyone who does God’s will</a:t>
            </a:r>
          </a:p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my brother and sister and mother.” </a:t>
            </a:r>
          </a:p>
        </p:txBody>
      </p:sp>
    </p:spTree>
    <p:extLst>
      <p:ext uri="{BB962C8B-B14F-4D97-AF65-F5344CB8AC3E}">
        <p14:creationId xmlns:p14="http://schemas.microsoft.com/office/powerpoint/2010/main" val="14057861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3600</Words>
  <Application>Microsoft Office PowerPoint</Application>
  <PresentationFormat>Widescreen</PresentationFormat>
  <Paragraphs>323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2022-11-29T21:31:17Z</dcterms:created>
  <dcterms:modified xsi:type="dcterms:W3CDTF">2022-11-29T21:31:24Z</dcterms:modified>
</cp:coreProperties>
</file>