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35"/>
  </p:notesMasterIdLst>
  <p:sldIdLst>
    <p:sldId id="8541" r:id="rId5"/>
    <p:sldId id="9529" r:id="rId6"/>
    <p:sldId id="9596" r:id="rId7"/>
    <p:sldId id="9597" r:id="rId8"/>
    <p:sldId id="9598" r:id="rId9"/>
    <p:sldId id="9599" r:id="rId10"/>
    <p:sldId id="9602" r:id="rId11"/>
    <p:sldId id="9600" r:id="rId12"/>
    <p:sldId id="9601" r:id="rId13"/>
    <p:sldId id="9591" r:id="rId14"/>
    <p:sldId id="9604" r:id="rId15"/>
    <p:sldId id="9605" r:id="rId16"/>
    <p:sldId id="9606" r:id="rId17"/>
    <p:sldId id="9607" r:id="rId18"/>
    <p:sldId id="9608" r:id="rId19"/>
    <p:sldId id="9609" r:id="rId20"/>
    <p:sldId id="9592" r:id="rId21"/>
    <p:sldId id="9595" r:id="rId22"/>
    <p:sldId id="9612" r:id="rId23"/>
    <p:sldId id="9613" r:id="rId24"/>
    <p:sldId id="9614" r:id="rId25"/>
    <p:sldId id="9615" r:id="rId26"/>
    <p:sldId id="9616" r:id="rId27"/>
    <p:sldId id="9621" r:id="rId28"/>
    <p:sldId id="9617" r:id="rId29"/>
    <p:sldId id="9618" r:id="rId30"/>
    <p:sldId id="9619" r:id="rId31"/>
    <p:sldId id="9620" r:id="rId32"/>
    <p:sldId id="8872" r:id="rId33"/>
    <p:sldId id="9551" r:id="rId3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393939"/>
    <a:srgbClr val="254061"/>
    <a:srgbClr val="D3E6FF"/>
    <a:srgbClr val="B0E4CD"/>
    <a:srgbClr val="35A5C2"/>
    <a:srgbClr val="385D8A"/>
    <a:srgbClr val="386294"/>
    <a:srgbClr val="586676"/>
    <a:srgbClr val="204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107570-8CE8-B64B-B7FF-2928AF34FEFD}" v="730" dt="2024-02-02T00:15:55.60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48"/>
    <p:restoredTop sz="50148"/>
  </p:normalViewPr>
  <p:slideViewPr>
    <p:cSldViewPr snapToGrid="0" snapToObjects="1">
      <p:cViewPr varScale="1">
        <p:scale>
          <a:sx n="36" d="100"/>
          <a:sy n="36" d="100"/>
        </p:scale>
        <p:origin x="169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1904550-2565-23F2-C23B-6F2D4D2DCA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EF1A7106-7812-B062-A7BD-B880FAD4CB8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0461F43-CBD3-B9A7-25CE-FD94F4DBF0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71BC2448-49C6-71D8-023A-C1FC1E335B2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7625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71ABC31-45A9-5F49-34D4-DED7916ACE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51EFFB3-3E11-489B-3233-FB75D00F899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36A90AD-E252-D4BB-C008-5F4348BA4EF5}"/>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4F25D209-B960-1561-C44C-D6EE7CDD155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37124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FE95BDB-BD0C-7103-EE01-3F1687598A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5AE8423-2157-6C6C-0A0D-8D2FD00DB02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1350198-2912-4B4C-C17D-9929028010CC}"/>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D957C11F-6E79-6587-0D03-E611EDEAF6B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44186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BF546A9-1ED0-10F9-0031-CE8913AB04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38063DA-F00C-8F62-F290-0F5DC029BA3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BE1ECC9D-EBC1-2534-4A88-4AF20D5CB8D9}"/>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022ED84F-C63C-F388-87F4-7F4259EFBC5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13088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CC5385C-3F9C-C3CB-0B56-8DC78983FA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9F6BA1A3-7547-1E2A-BFD5-98157E5528D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7943A74-FF0E-AB13-8AEC-9894CD9A4B8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C7D8617-6184-2AEF-D5BA-70B4D6B2783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4888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F296CF9-57BD-0929-336D-DDB05C6F09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8636A10-5550-A9EB-4502-F0F9FB4C2DE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FDFC899E-00EA-D6C2-21DF-1EADB7F769E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6652D267-1C23-DB48-FA51-2C32D99A19E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82969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C898683-7F5B-2CF2-A8BB-291FD5AD62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51C3D4B-95F3-C2ED-AC5C-8FD22E96D13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DDFF4B4-8A47-645F-63ED-A8F788441BB8}"/>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139CE9CB-959B-4B55-2968-39CAB77C7AF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56280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1BF0356-B2F9-FD94-1A89-35641FFAF8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2B26FE5-9C2D-B969-1EBE-985DEC43113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8A5769C-B057-E1CF-E4BE-A614A0436C2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9DAC3C55-9D46-CF89-8C4E-EFBC5954845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45089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53396F7-4C02-AE15-9D65-428B2277A4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77755C0C-A3D0-247A-15D4-DA4532FF070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377AFDF1-3F57-4F25-33A8-B0569FF2855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880A67FD-614E-1770-6CB7-70FB568FFFD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426529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6D3189C-BC5C-657D-E4C5-95226CB5CA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3124F944-18F2-F09B-17D5-DEA1B1EE5CA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5B63ABCE-30A1-5566-7316-CA1AD8CDBF8D}"/>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E6F8C09D-2FDC-FF54-0BB6-A05853D39E1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13758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94551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0111FBC-E3D8-BA56-069D-8EA950000C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9313D7CE-35B4-D16B-B3E6-E11FA456F48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28DA6918-9AD8-CC4D-246A-66FBDCA270AF}"/>
              </a:ext>
            </a:extLst>
          </p:cNvPr>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AD38763B-F33F-0394-D428-DBAB491CDE1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20473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71CCE53-2D6E-A5AA-4390-8D290ECC37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6010BB03-67B0-7C96-792E-E5665F04C6A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E35BC43-4871-03BB-5886-556F7E601A1A}"/>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94E3A4EA-6706-FDBD-3739-86702A0C76C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46831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B149D12-1E5D-EF2A-0414-C421E3D162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175D25BF-9AEE-0637-938F-FAC5718B184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C701FAA6-B83E-39C5-977F-FC00E39832A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705EF854-3463-2E66-47E2-599708B3C2C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73361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6708214-6481-F7E9-8CEA-32D5098D42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E3943A14-E6C8-D311-F57A-B462EE12552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B9624FD2-B20D-8F2B-E889-0E96818F2421}"/>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FE3E0512-6073-B2DA-0636-84670ED5C09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42803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686B385-7B0C-59C8-73CF-EEEEE99E55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4E1A1F4-E833-7F73-B3C8-0DF7440B170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87E4C97B-94D5-9C91-A748-F3F2D7DA9384}"/>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84BF1F23-63A8-520A-7E24-243A73952E6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69753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75101AD-3CAD-F60F-D0E6-FA6892AA85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91A24282-8A1B-EC27-02AF-511D9F9726C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58E6C8B1-DD46-BCB9-1261-B3523BA4B54E}"/>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3DAD90BF-8CFD-022E-05B5-A80598B3933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91673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34AF183-BA18-F746-E17A-0EB848A68B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C14B0540-87A6-E337-B837-0D8A1DA0483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9F868098-4949-8DB4-1E4A-B62151448214}"/>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90C204F5-B587-DE3D-F26E-9B57AEC5B40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404104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64AEB94-6313-A439-C80C-D40C9013F6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5EAC68F-50BE-6E28-D407-A6C56E06BFA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F87F4750-125B-FB0B-AF2D-58579C6DD82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06A475B1-4BA1-4AF3-8A34-4B66DACFA15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216705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B471963-2FE5-85DF-65CA-07716F4E9A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70D63DF5-9EA1-49E5-E55D-6F0385BAD6E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1D347806-EC68-AF93-27B6-A92A1242F0C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DD4577A5-1C9F-A43A-E376-EBECFAFA519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90922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8C68EB2-15BF-0D9C-2FA3-99699EC5B2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826C2AA6-02C3-F457-92F6-6EB60F37BA3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F6A10C7F-0E47-8E36-2B44-E893C177FA57}"/>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D4051A03-108D-FB63-8A95-04AA3E89FDD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410347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30</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1F61B087-957B-E837-9397-9D07CC1F4B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0223C23-E95D-E2D4-88CF-5949BE46319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B8FACA10-31DE-697B-0BB8-21FD1ACBB6A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F9BA8882-4223-DA25-CE60-489188AA7D1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43065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F9D8726-CEF7-8B09-B93A-3E03E55D37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34A4B7C-CAC7-FB40-2CBB-A732C20AA89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34BCDC86-01B2-581D-D8F3-F6B49427A25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E1C1F083-9857-01C7-63A5-ABF7F2826E8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031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34C03D5-5C88-5628-78F3-F573FD5751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28C529C4-7DB6-4309-70A8-F48092F31A1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AB31AC84-9B97-4D25-E8C3-FF7B558748B0}"/>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479AF3F8-55DB-2659-C187-3D68F0C9058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18960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E3AF7A0-9CED-4F9F-8422-748A8FC131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7E306B2-491E-0E2D-64D1-7A3AFE957A4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6827DBC5-B065-20E5-6FC2-6F68F3AA1B4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32C8487F-9963-F8D7-E7F2-9AFA199465C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939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54B297D-3227-6E41-B0E8-C8322EC6FE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643FD02C-D01A-7A2D-C628-F118ED6E179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2AC24362-E959-D36D-D917-F569ACF147C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B46C064D-2D9B-97A4-5A26-E89E9D18253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944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32687F7-7463-665A-F4AC-7FDBCA40C4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AC878137-1FEF-E65D-6E68-21E1D6B4893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1A7C3B59-42DE-1265-A6B0-470DE3044A1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5E1CE764-B32E-AD01-0EAC-D973A274CE3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018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2/6/2024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2/6/2024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2/6/2024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2/6/2024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4E9BF03-F84C-D729-5DCC-FDB18BADC3C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2BA6C6DE-54EB-6D00-671A-15B0B7FA061B}"/>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mother said to the servants, “Do whatever he tells you.”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Nearby stood </a:t>
            </a:r>
            <a:r>
              <a:rPr lang="en-US" sz="3800" dirty="0">
                <a:solidFill>
                  <a:schemeClr val="bg1"/>
                </a:solidFill>
                <a:latin typeface="Calibri Light" panose="020F0302020204030204" pitchFamily="34" charset="0"/>
                <a:cs typeface="Calibri Light" panose="020F0302020204030204" pitchFamily="34" charset="0"/>
              </a:rPr>
              <a:t>six stone water jars</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the kind used by the Jews for ceremonial washing, each holding from </a:t>
            </a:r>
            <a:r>
              <a:rPr lang="en-US" sz="3800" dirty="0">
                <a:solidFill>
                  <a:schemeClr val="bg1"/>
                </a:solidFill>
                <a:latin typeface="Calibri Light" panose="020F0302020204030204" pitchFamily="34" charset="0"/>
                <a:cs typeface="Calibri Light" panose="020F0302020204030204" pitchFamily="34" charset="0"/>
              </a:rPr>
              <a:t>twenty to thirty gallons</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said to the servants, “Fill the jars with water.”</a:t>
            </a:r>
          </a:p>
        </p:txBody>
      </p:sp>
      <p:sp>
        <p:nvSpPr>
          <p:cNvPr id="8" name="TextBox 7">
            <a:extLst>
              <a:ext uri="{FF2B5EF4-FFF2-40B4-BE49-F238E27FC236}">
                <a16:creationId xmlns:a16="http://schemas.microsoft.com/office/drawing/2014/main" xmlns="" id="{B24993FA-3593-09ED-28A9-35AAB1CB1AC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6" name="Rectangle 25">
            <a:extLst>
              <a:ext uri="{FF2B5EF4-FFF2-40B4-BE49-F238E27FC236}">
                <a16:creationId xmlns:a16="http://schemas.microsoft.com/office/drawing/2014/main" xmlns="" id="{C3505781-1C39-C819-F866-CE43D7A27B6B}"/>
              </a:ext>
            </a:extLst>
          </p:cNvPr>
          <p:cNvSpPr>
            <a:spLocks noChangeArrowheads="1"/>
          </p:cNvSpPr>
          <p:nvPr/>
        </p:nvSpPr>
        <p:spPr bwMode="auto">
          <a:xfrm>
            <a:off x="6122069" y="1277672"/>
            <a:ext cx="4826959" cy="100194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27" name="TextBox 26">
            <a:extLst>
              <a:ext uri="{FF2B5EF4-FFF2-40B4-BE49-F238E27FC236}">
                <a16:creationId xmlns:a16="http://schemas.microsoft.com/office/drawing/2014/main" xmlns="" id="{C48596D1-E7DF-D848-02ED-0CDDB764AA09}"/>
              </a:ext>
            </a:extLst>
          </p:cNvPr>
          <p:cNvSpPr txBox="1">
            <a:spLocks noChangeArrowheads="1"/>
          </p:cNvSpPr>
          <p:nvPr/>
        </p:nvSpPr>
        <p:spPr bwMode="auto">
          <a:xfrm>
            <a:off x="6169152" y="1419634"/>
            <a:ext cx="4756482"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120-180 gallons</a:t>
            </a:r>
            <a:endParaRPr lang="en-US" sz="4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36473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9A0FAFA-CE4C-4AA7-A5FD-0F543B98D5D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D768D7D5-D942-439A-A12F-A3A6E3C02399}"/>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mother said to the servants, “Do whatever he tells you.”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Nearby stood six stone water jars,</a:t>
            </a:r>
            <a:r>
              <a:rPr lang="en-US" sz="3800" dirty="0">
                <a:solidFill>
                  <a:schemeClr val="bg1"/>
                </a:solidFill>
                <a:latin typeface="Calibri Light" panose="020F0302020204030204" pitchFamily="34" charset="0"/>
                <a:cs typeface="Calibri Light" panose="020F0302020204030204" pitchFamily="34" charset="0"/>
              </a:rPr>
              <a:t> the kind used by the Jews for ceremonial washing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each holding from twenty to thirty gallons.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said to the servants, “Fill the jars with water.”</a:t>
            </a:r>
          </a:p>
        </p:txBody>
      </p:sp>
      <p:sp>
        <p:nvSpPr>
          <p:cNvPr id="8" name="TextBox 7">
            <a:extLst>
              <a:ext uri="{FF2B5EF4-FFF2-40B4-BE49-F238E27FC236}">
                <a16:creationId xmlns:a16="http://schemas.microsoft.com/office/drawing/2014/main" xmlns="" id="{A0FF39A6-918D-A6F8-B10A-899AC1ABFF2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8A14133-F73E-8091-6A13-E3787593C8D2}"/>
              </a:ext>
            </a:extLst>
          </p:cNvPr>
          <p:cNvSpPr>
            <a:spLocks noChangeArrowheads="1"/>
          </p:cNvSpPr>
          <p:nvPr/>
        </p:nvSpPr>
        <p:spPr bwMode="auto">
          <a:xfrm>
            <a:off x="132355" y="1323444"/>
            <a:ext cx="11927289" cy="52267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52135D8-B94E-5C98-BD83-C341BD269305}"/>
              </a:ext>
            </a:extLst>
          </p:cNvPr>
          <p:cNvSpPr txBox="1">
            <a:spLocks noChangeArrowheads="1"/>
          </p:cNvSpPr>
          <p:nvPr/>
        </p:nvSpPr>
        <p:spPr bwMode="auto">
          <a:xfrm>
            <a:off x="251959" y="1392254"/>
            <a:ext cx="11807082" cy="5009064"/>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 </a:t>
            </a:r>
          </a:p>
          <a:p>
            <a:pPr marL="12700" lvl="3">
              <a:lnSpc>
                <a:spcPct val="90000"/>
              </a:lnSpc>
              <a:spcBef>
                <a:spcPts val="0"/>
              </a:spcBef>
              <a:spcAft>
                <a:spcPts val="0"/>
              </a:spcAft>
              <a:buSzPct val="100000"/>
            </a:pP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One day some Pharisees and teachers of religious law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noticed that some of Jesus’ disciples failed to follow the Jewish ritual of hand washing before eating.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3</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 Jews, especially the Pharisees, do not eat until they have poured water over their cupped hands, as required by their ancient traditions.</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4 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Similarly, they don’t eat anything from the market until they immerse their hands in water. This is but one of many traditions they have clung to—such as their ceremonial washing of cups, pitchers, and kettles.)</a:t>
            </a:r>
          </a:p>
        </p:txBody>
      </p:sp>
    </p:spTree>
    <p:extLst>
      <p:ext uri="{BB962C8B-B14F-4D97-AF65-F5344CB8AC3E}">
        <p14:creationId xmlns:p14="http://schemas.microsoft.com/office/powerpoint/2010/main" val="267651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893D24A-AF55-79BB-DBE9-A4CD42F0FF6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C63F6DA-5BBB-D8E4-FE84-44FF64FF81C8}"/>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mother said to the servants, “Do whatever he tells you.”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Nearby stood six stone water jars,</a:t>
            </a:r>
            <a:r>
              <a:rPr lang="en-US" sz="3800" dirty="0">
                <a:solidFill>
                  <a:schemeClr val="bg1"/>
                </a:solidFill>
                <a:latin typeface="Calibri Light" panose="020F0302020204030204" pitchFamily="34" charset="0"/>
                <a:cs typeface="Calibri Light" panose="020F0302020204030204" pitchFamily="34" charset="0"/>
              </a:rPr>
              <a:t> the kind used by the Jews for ceremonial washing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each holding from twenty to thirty gallons.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said to the servants, “Fill the jars with water.”</a:t>
            </a:r>
          </a:p>
        </p:txBody>
      </p:sp>
      <p:sp>
        <p:nvSpPr>
          <p:cNvPr id="8" name="TextBox 7">
            <a:extLst>
              <a:ext uri="{FF2B5EF4-FFF2-40B4-BE49-F238E27FC236}">
                <a16:creationId xmlns:a16="http://schemas.microsoft.com/office/drawing/2014/main" xmlns="" id="{5378C637-E675-D3C6-C868-2597B0BBA38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5685972-1B08-6899-DB24-5B1B3D433817}"/>
              </a:ext>
            </a:extLst>
          </p:cNvPr>
          <p:cNvSpPr>
            <a:spLocks noChangeArrowheads="1"/>
          </p:cNvSpPr>
          <p:nvPr/>
        </p:nvSpPr>
        <p:spPr bwMode="auto">
          <a:xfrm>
            <a:off x="132355" y="1323444"/>
            <a:ext cx="11927289" cy="52267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47747A3-3D30-C9AA-F95C-B2A8A59F4D88}"/>
              </a:ext>
            </a:extLst>
          </p:cNvPr>
          <p:cNvSpPr txBox="1">
            <a:spLocks noChangeArrowheads="1"/>
          </p:cNvSpPr>
          <p:nvPr/>
        </p:nvSpPr>
        <p:spPr bwMode="auto">
          <a:xfrm>
            <a:off x="251959" y="1392254"/>
            <a:ext cx="11807082" cy="5009064"/>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 </a:t>
            </a:r>
          </a:p>
          <a:p>
            <a:pPr marL="12700" lvl="3">
              <a:lnSpc>
                <a:spcPct val="90000"/>
              </a:lnSpc>
              <a:spcBef>
                <a:spcPts val="0"/>
              </a:spcBef>
              <a:spcAft>
                <a:spcPts val="0"/>
              </a:spcAft>
              <a:buSzPct val="100000"/>
            </a:pP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5 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 the Pharisees and teachers of religious law asked him, “Why don’t your disciples follow our age-old tradition? They eat without first performing the hand-washing ceremony.”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6 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replied, “You hypocrites! Isaiah was right when he prophesied about you, for he wrote, ‘These people honor me with their lips, but their hearts are far from me.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7 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vain do they worship me, for they teach man-made ideas as commands from God.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8</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“Neglecting the commandment of God, you hold to the tradition of men.”</a:t>
            </a:r>
          </a:p>
        </p:txBody>
      </p:sp>
    </p:spTree>
    <p:extLst>
      <p:ext uri="{BB962C8B-B14F-4D97-AF65-F5344CB8AC3E}">
        <p14:creationId xmlns:p14="http://schemas.microsoft.com/office/powerpoint/2010/main" val="1951678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4931DB2-F469-FBB5-A164-9375E19FAA7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20448AC8-DE8C-C98B-2B3A-786D0E28D220}"/>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mother said to the servants, “Do whatever he tells you.”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Nearby stood six stone water jars,</a:t>
            </a:r>
            <a:r>
              <a:rPr lang="en-US" sz="3800" dirty="0">
                <a:solidFill>
                  <a:schemeClr val="bg1"/>
                </a:solidFill>
                <a:latin typeface="Calibri Light" panose="020F0302020204030204" pitchFamily="34" charset="0"/>
                <a:cs typeface="Calibri Light" panose="020F0302020204030204" pitchFamily="34" charset="0"/>
              </a:rPr>
              <a:t> the kind used by the Jews for ceremonial washing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each holding from twenty to thirty gallons.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said to the servants, “Fill the jars with water.”</a:t>
            </a:r>
          </a:p>
        </p:txBody>
      </p:sp>
      <p:sp>
        <p:nvSpPr>
          <p:cNvPr id="8" name="TextBox 7">
            <a:extLst>
              <a:ext uri="{FF2B5EF4-FFF2-40B4-BE49-F238E27FC236}">
                <a16:creationId xmlns:a16="http://schemas.microsoft.com/office/drawing/2014/main" xmlns="" id="{5FCF8C11-4005-77CF-372D-FA761DD0FA5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0A28F03-5481-A2CD-C0BB-B437E30E7C15}"/>
              </a:ext>
            </a:extLst>
          </p:cNvPr>
          <p:cNvSpPr>
            <a:spLocks noChangeArrowheads="1"/>
          </p:cNvSpPr>
          <p:nvPr/>
        </p:nvSpPr>
        <p:spPr bwMode="auto">
          <a:xfrm>
            <a:off x="132355" y="1323444"/>
            <a:ext cx="11927289" cy="52267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860F014-6D80-B5D3-4341-E486B3CE0E68}"/>
              </a:ext>
            </a:extLst>
          </p:cNvPr>
          <p:cNvSpPr txBox="1">
            <a:spLocks noChangeArrowheads="1"/>
          </p:cNvSpPr>
          <p:nvPr/>
        </p:nvSpPr>
        <p:spPr bwMode="auto">
          <a:xfrm>
            <a:off x="251959" y="1392254"/>
            <a:ext cx="11807082" cy="5009064"/>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 </a:t>
            </a:r>
          </a:p>
          <a:p>
            <a:pPr marL="12700" lvl="3">
              <a:lnSpc>
                <a:spcPct val="90000"/>
              </a:lnSpc>
              <a:spcBef>
                <a:spcPts val="0"/>
              </a:spcBef>
              <a:spcAft>
                <a:spcPts val="0"/>
              </a:spcAft>
              <a:buSzPct val="100000"/>
            </a:pPr>
            <a:r>
              <a:rPr lang="en-US" sz="3500" baseline="300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5 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So the Pharisees and teachers of religious law asked him, “Why don’t your disciples follow our age-old tradition? They eat without first performing the hand-washing ceremony.” </a:t>
            </a:r>
            <a:r>
              <a:rPr lang="en-US" sz="3500" baseline="300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6 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Jesus replied, “You hypocrites! Isaiah was right when he prophesied about you, for he wrote,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These people honor me with their lips, but their hearts are far from me.</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500" baseline="300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7</a:t>
            </a:r>
            <a:r>
              <a:rPr lang="en-US" sz="3500" baseline="300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In vain do they worship me, for they teach man-made ideas as commands from God. </a:t>
            </a:r>
            <a:r>
              <a:rPr lang="en-US" sz="3500" baseline="300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8</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 “Neglecting the commandment of God, you hold to the tradition of men.”</a:t>
            </a:r>
          </a:p>
        </p:txBody>
      </p:sp>
    </p:spTree>
    <p:extLst>
      <p:ext uri="{BB962C8B-B14F-4D97-AF65-F5344CB8AC3E}">
        <p14:creationId xmlns:p14="http://schemas.microsoft.com/office/powerpoint/2010/main" val="1374289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02031D2-6DE9-5103-9E52-DA6CB54077F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DF07B8B-2095-DA54-1E11-18287C75C19D}"/>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mother said to the servants, “Do whatever he tells you.”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Nearby stood six stone water jars,</a:t>
            </a:r>
            <a:r>
              <a:rPr lang="en-US" sz="3800" dirty="0">
                <a:solidFill>
                  <a:schemeClr val="bg1"/>
                </a:solidFill>
                <a:latin typeface="Calibri Light" panose="020F0302020204030204" pitchFamily="34" charset="0"/>
                <a:cs typeface="Calibri Light" panose="020F0302020204030204" pitchFamily="34" charset="0"/>
              </a:rPr>
              <a:t> the kind used by the Jews for ceremonial washing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each holding from twenty to thirty gallons.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said to the servants, “Fill the jars with water.”</a:t>
            </a:r>
          </a:p>
        </p:txBody>
      </p:sp>
      <p:sp>
        <p:nvSpPr>
          <p:cNvPr id="8" name="TextBox 7">
            <a:extLst>
              <a:ext uri="{FF2B5EF4-FFF2-40B4-BE49-F238E27FC236}">
                <a16:creationId xmlns:a16="http://schemas.microsoft.com/office/drawing/2014/main" xmlns="" id="{17715AC7-5AC9-9730-57D8-816A565843F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677DEFB5-3F34-88A6-8686-EDF5613D27EE}"/>
              </a:ext>
            </a:extLst>
          </p:cNvPr>
          <p:cNvSpPr>
            <a:spLocks noChangeArrowheads="1"/>
          </p:cNvSpPr>
          <p:nvPr/>
        </p:nvSpPr>
        <p:spPr bwMode="auto">
          <a:xfrm>
            <a:off x="132355" y="1323444"/>
            <a:ext cx="11927289" cy="52267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47B3FAC-B127-2C99-0A98-5B9E19B8A602}"/>
              </a:ext>
            </a:extLst>
          </p:cNvPr>
          <p:cNvSpPr txBox="1">
            <a:spLocks noChangeArrowheads="1"/>
          </p:cNvSpPr>
          <p:nvPr/>
        </p:nvSpPr>
        <p:spPr bwMode="auto">
          <a:xfrm>
            <a:off x="251959" y="1392254"/>
            <a:ext cx="11807082" cy="5009064"/>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 </a:t>
            </a:r>
          </a:p>
          <a:p>
            <a:pPr marL="12700" lvl="3">
              <a:lnSpc>
                <a:spcPct val="90000"/>
              </a:lnSpc>
              <a:spcBef>
                <a:spcPts val="0"/>
              </a:spcBef>
              <a:spcAft>
                <a:spcPts val="0"/>
              </a:spcAft>
              <a:buSzPct val="100000"/>
            </a:pPr>
            <a:r>
              <a:rPr lang="en-US" sz="3500" baseline="300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5 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So the Pharisees and teachers of religious law asked him, “Why don’t your disciples follow our age-old tradition? They eat without first performing the hand-washing ceremony.” </a:t>
            </a:r>
            <a:r>
              <a:rPr lang="en-US" sz="3500" baseline="300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6 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Jesus replied, “You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hypocrites! Isaiah was right when he prophesied about you, for he wrote, ‘These people honor me with their lips, but their hearts are far from me. </a:t>
            </a:r>
            <a:r>
              <a:rPr lang="en-US" sz="3500" baseline="300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7 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In vain do they worship me, for they teach man-made ideas as commands from God.</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500" baseline="300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8</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 “Neglecting the commandment of God, you hold to the tradition of men.”</a:t>
            </a:r>
          </a:p>
        </p:txBody>
      </p:sp>
    </p:spTree>
    <p:extLst>
      <p:ext uri="{BB962C8B-B14F-4D97-AF65-F5344CB8AC3E}">
        <p14:creationId xmlns:p14="http://schemas.microsoft.com/office/powerpoint/2010/main" val="3974318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232976D-A59D-A199-3585-6EEB4202854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C07DD141-EBC1-5C8B-25F3-495E45DDC93E}"/>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mother said to the servants, “Do whatever he tells you.”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Nearby stood six stone water jars,</a:t>
            </a:r>
            <a:r>
              <a:rPr lang="en-US" sz="3800" dirty="0">
                <a:solidFill>
                  <a:schemeClr val="bg1"/>
                </a:solidFill>
                <a:latin typeface="Calibri Light" panose="020F0302020204030204" pitchFamily="34" charset="0"/>
                <a:cs typeface="Calibri Light" panose="020F0302020204030204" pitchFamily="34" charset="0"/>
              </a:rPr>
              <a:t> the kind used by the Jews for ceremonial washing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each holding from twenty to thirty gallons.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said to the servants, “Fill the jars with water.”</a:t>
            </a:r>
          </a:p>
        </p:txBody>
      </p:sp>
      <p:sp>
        <p:nvSpPr>
          <p:cNvPr id="8" name="TextBox 7">
            <a:extLst>
              <a:ext uri="{FF2B5EF4-FFF2-40B4-BE49-F238E27FC236}">
                <a16:creationId xmlns:a16="http://schemas.microsoft.com/office/drawing/2014/main" xmlns="" id="{4AAF6C14-72BD-6E91-9097-A86AFB2FF78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4C9935A-5168-51B1-FBE8-9BAE936F72D4}"/>
              </a:ext>
            </a:extLst>
          </p:cNvPr>
          <p:cNvSpPr>
            <a:spLocks noChangeArrowheads="1"/>
          </p:cNvSpPr>
          <p:nvPr/>
        </p:nvSpPr>
        <p:spPr bwMode="auto">
          <a:xfrm>
            <a:off x="132355" y="1323444"/>
            <a:ext cx="11927289" cy="52267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A4903DA-03AF-2913-C2F1-C7BF2C9CFFBA}"/>
              </a:ext>
            </a:extLst>
          </p:cNvPr>
          <p:cNvSpPr txBox="1">
            <a:spLocks noChangeArrowheads="1"/>
          </p:cNvSpPr>
          <p:nvPr/>
        </p:nvSpPr>
        <p:spPr bwMode="auto">
          <a:xfrm>
            <a:off x="251959" y="1392254"/>
            <a:ext cx="11807082" cy="5009064"/>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 </a:t>
            </a:r>
          </a:p>
          <a:p>
            <a:pPr marL="12700" lvl="3">
              <a:lnSpc>
                <a:spcPct val="90000"/>
              </a:lnSpc>
              <a:spcBef>
                <a:spcPts val="0"/>
              </a:spcBef>
              <a:spcAft>
                <a:spcPts val="0"/>
              </a:spcAft>
              <a:buSzPct val="100000"/>
            </a:pPr>
            <a:r>
              <a:rPr lang="en-US" sz="3500" baseline="300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5 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So the Pharisees and teachers of religious law asked him, “Why don’t your disciples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follow our age-old tradition? They eat without first performing the hand-washing ceremony.” </a:t>
            </a:r>
            <a:r>
              <a:rPr lang="en-US" sz="3500" baseline="300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6 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Jesus replied, “You hypocrites! Isaiah was right when he prophesied about you, for he wrote, ‘These people honor me with their lips, but their hearts are far from me. </a:t>
            </a:r>
            <a:r>
              <a:rPr lang="en-US" sz="3500" baseline="300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7 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In vain do they worship me, for they teach man-made ideas as commands from God. </a:t>
            </a:r>
            <a:r>
              <a:rPr lang="en-US" sz="3500" baseline="300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8</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“Neglecting the commandment of God, you hold to the tradition of men.”</a:t>
            </a:r>
          </a:p>
        </p:txBody>
      </p:sp>
    </p:spTree>
    <p:extLst>
      <p:ext uri="{BB962C8B-B14F-4D97-AF65-F5344CB8AC3E}">
        <p14:creationId xmlns:p14="http://schemas.microsoft.com/office/powerpoint/2010/main" val="2421297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6401C4E-2F12-FB9F-1959-B8DD5AA79EF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91183A72-356D-72ED-863C-D843E7B29736}"/>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mother said to the servants, “Do whatever he tells you.”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Nearby stood six stone water jars,</a:t>
            </a:r>
            <a:r>
              <a:rPr lang="en-US" sz="3800" dirty="0">
                <a:solidFill>
                  <a:schemeClr val="bg1"/>
                </a:solidFill>
                <a:latin typeface="Calibri Light" panose="020F0302020204030204" pitchFamily="34" charset="0"/>
                <a:cs typeface="Calibri Light" panose="020F0302020204030204" pitchFamily="34" charset="0"/>
              </a:rPr>
              <a:t> the kind used by the Jews for ceremonial washing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each holding from twenty to thirty gallons.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said to the servants, “Fill the jars with water.”</a:t>
            </a:r>
          </a:p>
        </p:txBody>
      </p:sp>
      <p:sp>
        <p:nvSpPr>
          <p:cNvPr id="8" name="TextBox 7">
            <a:extLst>
              <a:ext uri="{FF2B5EF4-FFF2-40B4-BE49-F238E27FC236}">
                <a16:creationId xmlns:a16="http://schemas.microsoft.com/office/drawing/2014/main" xmlns="" id="{BA9A42D5-ADA3-A0EA-CF72-1AD49091975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761E0CC-57C8-0832-4E42-20B246E8614D}"/>
              </a:ext>
            </a:extLst>
          </p:cNvPr>
          <p:cNvSpPr>
            <a:spLocks noChangeArrowheads="1"/>
          </p:cNvSpPr>
          <p:nvPr/>
        </p:nvSpPr>
        <p:spPr bwMode="auto">
          <a:xfrm>
            <a:off x="132355" y="1323444"/>
            <a:ext cx="11927289" cy="522673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2F0AA62-CCDC-C13F-FF71-5D2F15ABC6D5}"/>
              </a:ext>
            </a:extLst>
          </p:cNvPr>
          <p:cNvSpPr txBox="1">
            <a:spLocks noChangeArrowheads="1"/>
          </p:cNvSpPr>
          <p:nvPr/>
        </p:nvSpPr>
        <p:spPr bwMode="auto">
          <a:xfrm>
            <a:off x="251959" y="1392254"/>
            <a:ext cx="11807082" cy="508600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7 </a:t>
            </a:r>
          </a:p>
          <a:p>
            <a:pPr marL="12700" lvl="3">
              <a:lnSpc>
                <a:spcPct val="90000"/>
              </a:lnSpc>
              <a:spcBef>
                <a:spcPts val="0"/>
              </a:spcBef>
              <a:spcAft>
                <a:spcPts val="600"/>
              </a:spcAft>
              <a:buSzPct val="100000"/>
            </a:pP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14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“All of you listen,” he said, “and try to understand.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15 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It’s not what goes into your body that defiles you; you are defiled by what comes from your heart. </a:t>
            </a:r>
          </a:p>
          <a:p>
            <a:pPr marL="12700" lvl="3">
              <a:lnSpc>
                <a:spcPct val="90000"/>
              </a:lnSpc>
              <a:spcBef>
                <a:spcPts val="0"/>
              </a:spcBef>
              <a:spcAft>
                <a:spcPts val="0"/>
              </a:spcAft>
              <a:buSzPct val="100000"/>
            </a:pP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20</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And then he added, “It is what comes from inside that defiles you.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21</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For from within, out of a person’s heart, come evil thoughts, sexual immorality, theft, murder,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22</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adultery, greed, wickedness, deceit, lustful desires, envy, slander, pride, and foolishness. </a:t>
            </a:r>
            <a:r>
              <a:rPr lang="en-US" sz="3500" baseline="30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23</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All these vile things come from within; they are what defile you. </a:t>
            </a:r>
          </a:p>
        </p:txBody>
      </p:sp>
    </p:spTree>
    <p:extLst>
      <p:ext uri="{BB962C8B-B14F-4D97-AF65-F5344CB8AC3E}">
        <p14:creationId xmlns:p14="http://schemas.microsoft.com/office/powerpoint/2010/main" val="178049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64F16F3-958B-F04D-7D37-04745CE880A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19D490CB-1A6C-3E7A-8EE5-DF5AA59DD845}"/>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They filled [the six stone water jars] to the brim.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Then he told them, “Now draw some out and take it to the master of the banquet.” They did so,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and the master of the banquet tasted the water that had been turned into wine. He did not realize where it had come from, though the servants who had drawn the water knew. </a:t>
            </a:r>
          </a:p>
        </p:txBody>
      </p:sp>
      <p:sp>
        <p:nvSpPr>
          <p:cNvPr id="8" name="TextBox 7">
            <a:extLst>
              <a:ext uri="{FF2B5EF4-FFF2-40B4-BE49-F238E27FC236}">
                <a16:creationId xmlns:a16="http://schemas.microsoft.com/office/drawing/2014/main" xmlns="" id="{E2B41393-6784-CA40-18E5-AEE0B14A881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85438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0268F0F-3AA7-37E5-5E70-E572BEB85C8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AF35B073-5E1F-E4CE-8B42-9FF8B236423A}"/>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Then he called the bridegroom aside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and said, “Everyone brings out the choice wine first and then the cheaper wine after the guests have had too much to drink; but you have saved the best till now.” </a:t>
            </a:r>
          </a:p>
        </p:txBody>
      </p:sp>
      <p:sp>
        <p:nvSpPr>
          <p:cNvPr id="8" name="TextBox 7">
            <a:extLst>
              <a:ext uri="{FF2B5EF4-FFF2-40B4-BE49-F238E27FC236}">
                <a16:creationId xmlns:a16="http://schemas.microsoft.com/office/drawing/2014/main" xmlns="" id="{5C3594B0-F4A1-A847-49EB-A4B4C2E310F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099082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7FCEC32-ACA0-536F-6637-DDD4BA6EDF8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67DAE83A-7FF0-B9F3-4B4A-28DDF91C3B71}"/>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he called the bridegroom aside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said, </a:t>
            </a:r>
            <a:r>
              <a:rPr lang="en-US" sz="3800" dirty="0">
                <a:solidFill>
                  <a:schemeClr val="bg1"/>
                </a:solidFill>
                <a:latin typeface="Calibri Light" panose="020F0302020204030204" pitchFamily="34" charset="0"/>
                <a:cs typeface="Calibri Light" panose="020F0302020204030204" pitchFamily="34" charset="0"/>
              </a:rPr>
              <a:t>“Everyone brings out the choice wine first and then the cheaper wine after the guests have had too much to drink; but you have saved the best till now</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0614D4DF-41DD-59EE-E29A-CB3E4670EF5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243950D5-7D9D-EA15-9D49-E94EF96E33C8}"/>
              </a:ext>
            </a:extLst>
          </p:cNvPr>
          <p:cNvSpPr>
            <a:spLocks noChangeArrowheads="1"/>
          </p:cNvSpPr>
          <p:nvPr/>
        </p:nvSpPr>
        <p:spPr bwMode="auto">
          <a:xfrm>
            <a:off x="349770" y="3429000"/>
            <a:ext cx="11592294" cy="3222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DFB88FD-C249-32FD-0FF4-4F242942BEB0}"/>
              </a:ext>
            </a:extLst>
          </p:cNvPr>
          <p:cNvSpPr txBox="1">
            <a:spLocks noChangeArrowheads="1"/>
          </p:cNvSpPr>
          <p:nvPr/>
        </p:nvSpPr>
        <p:spPr bwMode="auto">
          <a:xfrm>
            <a:off x="372754" y="3520124"/>
            <a:ext cx="11493109" cy="224676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was actual wine</a:t>
            </a:r>
          </a:p>
          <a:p>
            <a:pPr marL="471488" lvl="3">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 host always serves the best wine first,” he said. “Then, when everyone has had a lot to drink, he brings out the less expensive wine.” (NLT).     </a:t>
            </a:r>
          </a:p>
        </p:txBody>
      </p:sp>
    </p:spTree>
    <p:extLst>
      <p:ext uri="{BB962C8B-B14F-4D97-AF65-F5344CB8AC3E}">
        <p14:creationId xmlns:p14="http://schemas.microsoft.com/office/powerpoint/2010/main" val="37464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and Jesus and his disciples had also been invited to the wedding.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When the wine was gone, Jesus’ mother said to him, “They have no more wine.”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4953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B5F3E15-DF7F-9DE7-526E-DD94A521E74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ACC282A-658A-334B-F507-BEA678552112}"/>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he called the bridegroom aside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said, </a:t>
            </a:r>
            <a:r>
              <a:rPr lang="en-US" sz="3800" dirty="0">
                <a:solidFill>
                  <a:schemeClr val="bg1"/>
                </a:solidFill>
                <a:latin typeface="Calibri Light" panose="020F0302020204030204" pitchFamily="34" charset="0"/>
                <a:cs typeface="Calibri Light" panose="020F0302020204030204" pitchFamily="34" charset="0"/>
              </a:rPr>
              <a:t>“Everyone brings out the choice wine first and then the cheaper wine after the guests have had too much to drink; but you have saved the best till now</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B7A1B2FF-29B7-49E9-8710-48100BCC8BB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1E4C0C8B-EB76-AF86-B49E-1AA964777BA6}"/>
              </a:ext>
            </a:extLst>
          </p:cNvPr>
          <p:cNvSpPr>
            <a:spLocks noChangeArrowheads="1"/>
          </p:cNvSpPr>
          <p:nvPr/>
        </p:nvSpPr>
        <p:spPr bwMode="auto">
          <a:xfrm>
            <a:off x="349770" y="3429000"/>
            <a:ext cx="11592294" cy="3222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2B1080E6-7661-B4AB-4928-786613B8CAFD}"/>
              </a:ext>
            </a:extLst>
          </p:cNvPr>
          <p:cNvSpPr txBox="1">
            <a:spLocks noChangeArrowheads="1"/>
          </p:cNvSpPr>
          <p:nvPr/>
        </p:nvSpPr>
        <p:spPr bwMode="auto">
          <a:xfrm>
            <a:off x="372754" y="3520124"/>
            <a:ext cx="11493109" cy="287360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was actual wine</a:t>
            </a:r>
          </a:p>
          <a:p>
            <a:pPr marL="471488" lvl="3" indent="-471488">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an example of “neglecting the commandment of God” and holding “to the tradition of men.”</a:t>
            </a:r>
          </a:p>
          <a:p>
            <a:pPr marL="471488" lvl="3" indent="-471488">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By adding to what God said, it creates an unnecessary barrier for those who may be considering Christianity.      </a:t>
            </a:r>
          </a:p>
        </p:txBody>
      </p:sp>
    </p:spTree>
    <p:extLst>
      <p:ext uri="{BB962C8B-B14F-4D97-AF65-F5344CB8AC3E}">
        <p14:creationId xmlns:p14="http://schemas.microsoft.com/office/powerpoint/2010/main" val="363864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3FE651A-75A9-AEF0-A028-3E9C336F027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893DD623-368C-648C-61AF-43050D4A6DE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Then he called the bridegroom aside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and said, “Everyone brings out the choice wine first and then the cheaper wine after the guests have had too much to drink; but you have saved the best till now.” </a:t>
            </a:r>
          </a:p>
          <a:p>
            <a:pPr marL="635000" indent="-6350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What Jesus did here in Cana of Galilee was the first of the signs through which he revealed his glory; and his disciples believed in him. </a:t>
            </a:r>
          </a:p>
        </p:txBody>
      </p:sp>
      <p:sp>
        <p:nvSpPr>
          <p:cNvPr id="8" name="TextBox 7">
            <a:extLst>
              <a:ext uri="{FF2B5EF4-FFF2-40B4-BE49-F238E27FC236}">
                <a16:creationId xmlns:a16="http://schemas.microsoft.com/office/drawing/2014/main" xmlns="" id="{A8C7EC14-51DB-E687-8C5C-90F00044EEF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9070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DDA8C47-14EC-F210-6C15-2759861DDFDF}"/>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AED60062-FB35-0F08-7D88-351D11ACB593}"/>
              </a:ext>
            </a:extLst>
          </p:cNvPr>
          <p:cNvSpPr txBox="1"/>
          <p:nvPr/>
        </p:nvSpPr>
        <p:spPr>
          <a:xfrm>
            <a:off x="173736" y="5"/>
            <a:ext cx="11834446" cy="113877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8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What’s the point of the sign</a:t>
            </a:r>
          </a:p>
        </p:txBody>
      </p:sp>
      <p:sp>
        <p:nvSpPr>
          <p:cNvPr id="7" name="Text Box 8">
            <a:extLst>
              <a:ext uri="{FF2B5EF4-FFF2-40B4-BE49-F238E27FC236}">
                <a16:creationId xmlns:a16="http://schemas.microsoft.com/office/drawing/2014/main" xmlns="" id="{768B9622-C88E-4200-F4B1-1B21D2B6DEF6}"/>
              </a:ext>
            </a:extLst>
          </p:cNvPr>
          <p:cNvSpPr txBox="1">
            <a:spLocks noChangeArrowheads="1"/>
          </p:cNvSpPr>
          <p:nvPr/>
        </p:nvSpPr>
        <p:spPr bwMode="auto">
          <a:xfrm>
            <a:off x="304800" y="1295401"/>
            <a:ext cx="11537430" cy="1172629"/>
          </a:xfrm>
          <a:prstGeom prst="rect">
            <a:avLst/>
          </a:prstGeom>
          <a:noFill/>
          <a:ln w="9525">
            <a:noFill/>
            <a:miter lim="800000"/>
            <a:headEnd/>
            <a:tailEnd/>
          </a:ln>
        </p:spPr>
        <p:txBody>
          <a:bodyPr wrap="square">
            <a:spAutoFit/>
          </a:bodyPr>
          <a:lstStyle/>
          <a:p>
            <a:pPr marL="471488" indent="-471488">
              <a:lnSpc>
                <a:spcPct val="90000"/>
              </a:lnSpc>
            </a:pPr>
            <a:r>
              <a:rPr lang="en-US" sz="3800" dirty="0">
                <a:solidFill>
                  <a:schemeClr val="bg1"/>
                </a:solidFill>
                <a:latin typeface="Calibri Light" panose="020F0302020204030204" pitchFamily="34" charset="0"/>
                <a:cs typeface="Calibri Light" panose="020F0302020204030204" pitchFamily="34" charset="0"/>
              </a:rPr>
              <a:t>►	Jesus turned water, meant for external washing, into wine meant for consumption  </a:t>
            </a:r>
          </a:p>
        </p:txBody>
      </p:sp>
      <p:sp>
        <p:nvSpPr>
          <p:cNvPr id="2" name="Rectangle 1">
            <a:extLst>
              <a:ext uri="{FF2B5EF4-FFF2-40B4-BE49-F238E27FC236}">
                <a16:creationId xmlns:a16="http://schemas.microsoft.com/office/drawing/2014/main" xmlns="" id="{1BD4A75E-B42F-FFE6-983C-CD0D2558CCC5}"/>
              </a:ext>
            </a:extLst>
          </p:cNvPr>
          <p:cNvSpPr>
            <a:spLocks noChangeArrowheads="1"/>
          </p:cNvSpPr>
          <p:nvPr/>
        </p:nvSpPr>
        <p:spPr bwMode="auto">
          <a:xfrm>
            <a:off x="132355" y="2468030"/>
            <a:ext cx="11927289" cy="346801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E8FA1E5-62FA-DC7E-8757-04C0197DA01D}"/>
              </a:ext>
            </a:extLst>
          </p:cNvPr>
          <p:cNvSpPr txBox="1">
            <a:spLocks noChangeArrowheads="1"/>
          </p:cNvSpPr>
          <p:nvPr/>
        </p:nvSpPr>
        <p:spPr bwMode="auto">
          <a:xfrm>
            <a:off x="251959" y="2536839"/>
            <a:ext cx="11807082" cy="3250121"/>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11:38-39: When the Pharisee saw [the disciples eating], he was surprised that He had not first ceremonially washed before the meal. But the Lord said to him, “Now you Pharisees clean the outside of the cup and of the platter; but inside of you, you are full of robbery and wickedness.” </a:t>
            </a:r>
          </a:p>
        </p:txBody>
      </p:sp>
    </p:spTree>
    <p:extLst>
      <p:ext uri="{BB962C8B-B14F-4D97-AF65-F5344CB8AC3E}">
        <p14:creationId xmlns:p14="http://schemas.microsoft.com/office/powerpoint/2010/main" val="354450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21695EA-57B5-15F6-EB50-B62B2B07C0E6}"/>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13EBA663-5271-7BF3-14CF-83508AC60007}"/>
              </a:ext>
            </a:extLst>
          </p:cNvPr>
          <p:cNvSpPr txBox="1"/>
          <p:nvPr/>
        </p:nvSpPr>
        <p:spPr>
          <a:xfrm>
            <a:off x="173736" y="5"/>
            <a:ext cx="11834446" cy="113877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8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What’s the point of the sign</a:t>
            </a:r>
          </a:p>
        </p:txBody>
      </p:sp>
      <p:sp>
        <p:nvSpPr>
          <p:cNvPr id="7" name="Text Box 8">
            <a:extLst>
              <a:ext uri="{FF2B5EF4-FFF2-40B4-BE49-F238E27FC236}">
                <a16:creationId xmlns:a16="http://schemas.microsoft.com/office/drawing/2014/main" xmlns="" id="{83DD354D-1728-500F-A56B-C5FCAB6909F6}"/>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471488" indent="-471488">
              <a:lnSpc>
                <a:spcPct val="90000"/>
              </a:lnSpc>
            </a:pPr>
            <a:r>
              <a:rPr lang="en-US" sz="3800" dirty="0">
                <a:solidFill>
                  <a:schemeClr val="bg1"/>
                </a:solidFill>
                <a:latin typeface="Calibri Light" panose="020F0302020204030204" pitchFamily="34" charset="0"/>
                <a:cs typeface="Calibri Light" panose="020F0302020204030204" pitchFamily="34" charset="0"/>
              </a:rPr>
              <a:t>►	Jesus was critiquing “religious formalism.”</a:t>
            </a:r>
          </a:p>
          <a:p>
            <a:pPr marL="1033463" indent="-581025">
              <a:lnSpc>
                <a:spcPct val="90000"/>
              </a:lnSpc>
              <a:buFont typeface="Arial" panose="020B0604020202020204" pitchFamily="34" charset="0"/>
              <a:buChar char="•"/>
            </a:pPr>
            <a:r>
              <a:rPr lang="en-US" sz="3800" i="1" dirty="0">
                <a:solidFill>
                  <a:schemeClr val="bg1"/>
                </a:solidFill>
                <a:latin typeface="Calibri Light" panose="020F0302020204030204" pitchFamily="34" charset="0"/>
                <a:cs typeface="Calibri Light" panose="020F0302020204030204" pitchFamily="34" charset="0"/>
              </a:rPr>
              <a:t>def</a:t>
            </a:r>
            <a:r>
              <a:rPr lang="en-US" sz="3800" dirty="0">
                <a:solidFill>
                  <a:schemeClr val="bg1"/>
                </a:solidFill>
                <a:latin typeface="Calibri Light" panose="020F0302020204030204" pitchFamily="34" charset="0"/>
                <a:cs typeface="Calibri Light" panose="020F0302020204030204" pitchFamily="34" charset="0"/>
              </a:rPr>
              <a:t>. – Formalism in religion means an emphasis on ritual and observance over their meanings </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Formalism is an impersonal way of relating to God.</a:t>
            </a:r>
          </a:p>
        </p:txBody>
      </p:sp>
    </p:spTree>
    <p:extLst>
      <p:ext uri="{BB962C8B-B14F-4D97-AF65-F5344CB8AC3E}">
        <p14:creationId xmlns:p14="http://schemas.microsoft.com/office/powerpoint/2010/main" val="314598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7C33BF2-1231-7433-8C65-0AEF1B043E3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DF8FCFC6-4349-8FF6-AF97-6CBCC4609AED}"/>
              </a:ext>
            </a:extLst>
          </p:cNvPr>
          <p:cNvSpPr txBox="1"/>
          <p:nvPr/>
        </p:nvSpPr>
        <p:spPr>
          <a:xfrm>
            <a:off x="173736" y="5"/>
            <a:ext cx="11834446" cy="113877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8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What’s the point of the sign</a:t>
            </a:r>
          </a:p>
        </p:txBody>
      </p:sp>
      <p:sp>
        <p:nvSpPr>
          <p:cNvPr id="7" name="Text Box 8">
            <a:extLst>
              <a:ext uri="{FF2B5EF4-FFF2-40B4-BE49-F238E27FC236}">
                <a16:creationId xmlns:a16="http://schemas.microsoft.com/office/drawing/2014/main" xmlns="" id="{1FA717CA-CBF2-7110-A90F-2150DB38E875}"/>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471488" indent="-471488">
              <a:lnSpc>
                <a:spcPct val="90000"/>
              </a:lnSpc>
            </a:pPr>
            <a:r>
              <a:rPr lang="en-US" sz="3800" dirty="0">
                <a:solidFill>
                  <a:schemeClr val="bg1"/>
                </a:solidFill>
                <a:latin typeface="Calibri Light" panose="020F0302020204030204" pitchFamily="34" charset="0"/>
                <a:cs typeface="Calibri Light" panose="020F0302020204030204" pitchFamily="34" charset="0"/>
              </a:rPr>
              <a:t>►	Jesus was critiquing “religious formalism.”</a:t>
            </a:r>
          </a:p>
          <a:p>
            <a:pPr marL="1033463" indent="-581025">
              <a:lnSpc>
                <a:spcPct val="90000"/>
              </a:lnSpc>
              <a:buFont typeface="Arial" panose="020B0604020202020204" pitchFamily="34" charset="0"/>
              <a:buChar char="•"/>
            </a:pPr>
            <a:r>
              <a:rPr lang="en-US" sz="3800" i="1" dirty="0">
                <a:solidFill>
                  <a:schemeClr val="bg1"/>
                </a:solidFill>
                <a:latin typeface="Calibri Light" panose="020F0302020204030204" pitchFamily="34" charset="0"/>
                <a:cs typeface="Calibri Light" panose="020F0302020204030204" pitchFamily="34" charset="0"/>
              </a:rPr>
              <a:t>def</a:t>
            </a:r>
            <a:r>
              <a:rPr lang="en-US" sz="3800" dirty="0">
                <a:solidFill>
                  <a:schemeClr val="bg1"/>
                </a:solidFill>
                <a:latin typeface="Calibri Light" panose="020F0302020204030204" pitchFamily="34" charset="0"/>
                <a:cs typeface="Calibri Light" panose="020F0302020204030204" pitchFamily="34" charset="0"/>
              </a:rPr>
              <a:t>. – Formalism in religion means an emphasis on ritual and observance over their meanings </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Formalism is an impersonal way of relating to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People engage in religious formalism as an attempt to control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 many, formalism reeks of institutionalism.  </a:t>
            </a:r>
          </a:p>
        </p:txBody>
      </p:sp>
    </p:spTree>
    <p:extLst>
      <p:ext uri="{BB962C8B-B14F-4D97-AF65-F5344CB8AC3E}">
        <p14:creationId xmlns:p14="http://schemas.microsoft.com/office/powerpoint/2010/main" val="2395216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1BD3BA7-1B65-311F-B988-0EDDB705A8BD}"/>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0B6C5D32-72E9-17A0-648B-A2E84B35C38D}"/>
              </a:ext>
            </a:extLst>
          </p:cNvPr>
          <p:cNvSpPr txBox="1"/>
          <p:nvPr/>
        </p:nvSpPr>
        <p:spPr>
          <a:xfrm>
            <a:off x="173736" y="5"/>
            <a:ext cx="11834446" cy="113877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8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What’s the point of the sign</a:t>
            </a:r>
          </a:p>
        </p:txBody>
      </p:sp>
      <p:sp>
        <p:nvSpPr>
          <p:cNvPr id="7" name="Text Box 8">
            <a:extLst>
              <a:ext uri="{FF2B5EF4-FFF2-40B4-BE49-F238E27FC236}">
                <a16:creationId xmlns:a16="http://schemas.microsoft.com/office/drawing/2014/main" xmlns="" id="{24F4BD49-1E47-9097-28A8-EB0E74739CC6}"/>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471488" indent="-471488">
              <a:lnSpc>
                <a:spcPct val="90000"/>
              </a:lnSpc>
            </a:pPr>
            <a:r>
              <a:rPr lang="en-US" sz="3800" dirty="0">
                <a:solidFill>
                  <a:schemeClr val="bg1"/>
                </a:solidFill>
                <a:latin typeface="Calibri Light" panose="020F0302020204030204" pitchFamily="34" charset="0"/>
                <a:cs typeface="Calibri Light" panose="020F0302020204030204" pitchFamily="34" charset="0"/>
              </a:rPr>
              <a:t>►	Jesus was critiquing “religious formalism.”</a:t>
            </a:r>
          </a:p>
          <a:p>
            <a:pPr marL="1033463" indent="-581025">
              <a:lnSpc>
                <a:spcPct val="90000"/>
              </a:lnSpc>
              <a:buFont typeface="Arial" panose="020B0604020202020204" pitchFamily="34" charset="0"/>
              <a:buChar char="•"/>
            </a:pPr>
            <a:r>
              <a:rPr lang="en-US" sz="3800" i="1" dirty="0">
                <a:solidFill>
                  <a:schemeClr val="bg1"/>
                </a:solidFill>
                <a:latin typeface="Calibri Light" panose="020F0302020204030204" pitchFamily="34" charset="0"/>
                <a:cs typeface="Calibri Light" panose="020F0302020204030204" pitchFamily="34" charset="0"/>
              </a:rPr>
              <a:t>def</a:t>
            </a:r>
            <a:r>
              <a:rPr lang="en-US" sz="3800" dirty="0">
                <a:solidFill>
                  <a:schemeClr val="bg1"/>
                </a:solidFill>
                <a:latin typeface="Calibri Light" panose="020F0302020204030204" pitchFamily="34" charset="0"/>
                <a:cs typeface="Calibri Light" panose="020F0302020204030204" pitchFamily="34" charset="0"/>
              </a:rPr>
              <a:t>. – Formalism in religion means an emphasis on ritual and observance over their meanings </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Formalism is an impersonal way of relating to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People engage in religious formalism as an attempt to control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 many, formalism reeks of institutionalism.</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Jesus took all of the rituals in the Old Testament, that were symbols of Jesus, and pared them down to two.   </a:t>
            </a:r>
          </a:p>
        </p:txBody>
      </p:sp>
      <p:sp>
        <p:nvSpPr>
          <p:cNvPr id="4" name="Rectangle 3">
            <a:extLst>
              <a:ext uri="{FF2B5EF4-FFF2-40B4-BE49-F238E27FC236}">
                <a16:creationId xmlns:a16="http://schemas.microsoft.com/office/drawing/2014/main" xmlns="" id="{A7A5A8EE-9376-B180-4992-1B66AE9A83C7}"/>
              </a:ext>
            </a:extLst>
          </p:cNvPr>
          <p:cNvSpPr>
            <a:spLocks noChangeArrowheads="1"/>
          </p:cNvSpPr>
          <p:nvPr/>
        </p:nvSpPr>
        <p:spPr bwMode="auto">
          <a:xfrm>
            <a:off x="349770" y="1929384"/>
            <a:ext cx="11592294" cy="46908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0A84C93-41F1-9BEE-37CA-D36AA00FE0A6}"/>
              </a:ext>
            </a:extLst>
          </p:cNvPr>
          <p:cNvSpPr txBox="1">
            <a:spLocks noChangeArrowheads="1"/>
          </p:cNvSpPr>
          <p:nvPr/>
        </p:nvSpPr>
        <p:spPr bwMode="auto">
          <a:xfrm>
            <a:off x="372754" y="2020508"/>
            <a:ext cx="11493109" cy="350044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Have you fallen into formalistic thinking? </a:t>
            </a:r>
          </a:p>
          <a:p>
            <a:pPr marL="471488" lvl="3">
              <a:lnSpc>
                <a:spcPct val="90000"/>
              </a:lnSpc>
              <a:spcBef>
                <a:spcPts val="0"/>
              </a:spcBef>
              <a:spcAft>
                <a:spcPts val="1000"/>
              </a:spcAft>
              <a:buSzPct val="100000"/>
            </a:pPr>
            <a:r>
              <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Am I passionate about following Jesus, or am I just going through the motions? </a:t>
            </a:r>
          </a:p>
          <a:p>
            <a:pPr marL="457200" lvl="4">
              <a:lnSpc>
                <a:spcPct val="90000"/>
              </a:lnSpc>
              <a:spcBef>
                <a:spcPts val="0"/>
              </a:spcBef>
              <a:spcAft>
                <a:spcPts val="1000"/>
              </a:spcAft>
              <a:buSzPct val="100000"/>
            </a:pPr>
            <a:r>
              <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Do I come to gatherings of God’s people with an attitude to serve and contribute? </a:t>
            </a:r>
          </a:p>
          <a:p>
            <a:pPr marL="457200" lvl="4">
              <a:lnSpc>
                <a:spcPct val="90000"/>
              </a:lnSpc>
              <a:spcBef>
                <a:spcPts val="0"/>
              </a:spcBef>
              <a:spcAft>
                <a:spcPts val="1000"/>
              </a:spcAft>
              <a:buSzPct val="100000"/>
            </a:pPr>
            <a:r>
              <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Do I prioritize spending time with God?      </a:t>
            </a:r>
          </a:p>
        </p:txBody>
      </p:sp>
    </p:spTree>
    <p:extLst>
      <p:ext uri="{BB962C8B-B14F-4D97-AF65-F5344CB8AC3E}">
        <p14:creationId xmlns:p14="http://schemas.microsoft.com/office/powerpoint/2010/main" val="290569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8EE4B77-D112-2091-7894-26CDDB1708EB}"/>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F7896DE4-9F90-792E-60BC-E3B4B16D09B0}"/>
              </a:ext>
            </a:extLst>
          </p:cNvPr>
          <p:cNvSpPr txBox="1"/>
          <p:nvPr/>
        </p:nvSpPr>
        <p:spPr>
          <a:xfrm>
            <a:off x="173736" y="5"/>
            <a:ext cx="11834446" cy="113877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8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What’s the point of the sign</a:t>
            </a:r>
          </a:p>
        </p:txBody>
      </p:sp>
      <p:sp>
        <p:nvSpPr>
          <p:cNvPr id="7" name="Text Box 8">
            <a:extLst>
              <a:ext uri="{FF2B5EF4-FFF2-40B4-BE49-F238E27FC236}">
                <a16:creationId xmlns:a16="http://schemas.microsoft.com/office/drawing/2014/main" xmlns="" id="{9E180F00-1A9C-333D-7A4B-AF60AE8DAA21}"/>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471488" indent="-471488">
              <a:lnSpc>
                <a:spcPct val="90000"/>
              </a:lnSpc>
            </a:pPr>
            <a:r>
              <a:rPr lang="en-US" sz="3800" dirty="0">
                <a:solidFill>
                  <a:schemeClr val="bg1"/>
                </a:solidFill>
                <a:latin typeface="Calibri Light" panose="020F0302020204030204" pitchFamily="34" charset="0"/>
                <a:cs typeface="Calibri Light" panose="020F0302020204030204" pitchFamily="34" charset="0"/>
              </a:rPr>
              <a:t>►	Jesus was critiquing “religious formalism.”</a:t>
            </a:r>
          </a:p>
          <a:p>
            <a:pPr marL="1033463" indent="-581025">
              <a:lnSpc>
                <a:spcPct val="90000"/>
              </a:lnSpc>
              <a:buFont typeface="Arial" panose="020B0604020202020204" pitchFamily="34" charset="0"/>
              <a:buChar char="•"/>
            </a:pPr>
            <a:r>
              <a:rPr lang="en-US" sz="3800" i="1" dirty="0">
                <a:solidFill>
                  <a:schemeClr val="bg1"/>
                </a:solidFill>
                <a:latin typeface="Calibri Light" panose="020F0302020204030204" pitchFamily="34" charset="0"/>
                <a:cs typeface="Calibri Light" panose="020F0302020204030204" pitchFamily="34" charset="0"/>
              </a:rPr>
              <a:t>def</a:t>
            </a:r>
            <a:r>
              <a:rPr lang="en-US" sz="3800" dirty="0">
                <a:solidFill>
                  <a:schemeClr val="bg1"/>
                </a:solidFill>
                <a:latin typeface="Calibri Light" panose="020F0302020204030204" pitchFamily="34" charset="0"/>
                <a:cs typeface="Calibri Light" panose="020F0302020204030204" pitchFamily="34" charset="0"/>
              </a:rPr>
              <a:t>. – Formalism in religion means an emphasis on ritual and observance over their meanings </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Formalism is an impersonal way of relating to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People engage in religious formalism as an attempt to control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 many, formalism reeks of institutionalism.</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Jesus took all of the rituals in the Old Testament, that were symbols of Jesus, and pared them down to two   </a:t>
            </a:r>
          </a:p>
        </p:txBody>
      </p:sp>
      <p:sp>
        <p:nvSpPr>
          <p:cNvPr id="2" name="Rectangle 1">
            <a:extLst>
              <a:ext uri="{FF2B5EF4-FFF2-40B4-BE49-F238E27FC236}">
                <a16:creationId xmlns:a16="http://schemas.microsoft.com/office/drawing/2014/main" xmlns="" id="{B77F0A66-4429-515F-7DEC-8F3B8CF18CE1}"/>
              </a:ext>
            </a:extLst>
          </p:cNvPr>
          <p:cNvSpPr>
            <a:spLocks noChangeArrowheads="1"/>
          </p:cNvSpPr>
          <p:nvPr/>
        </p:nvSpPr>
        <p:spPr bwMode="auto">
          <a:xfrm>
            <a:off x="349770" y="1929384"/>
            <a:ext cx="11592294" cy="46908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2118D57-9575-6CAB-4796-B1561C54A0A9}"/>
              </a:ext>
            </a:extLst>
          </p:cNvPr>
          <p:cNvSpPr txBox="1">
            <a:spLocks noChangeArrowheads="1"/>
          </p:cNvSpPr>
          <p:nvPr/>
        </p:nvSpPr>
        <p:spPr bwMode="auto">
          <a:xfrm>
            <a:off x="372754" y="2020508"/>
            <a:ext cx="11493109" cy="436940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Have you fallen into formalistic thinking? </a:t>
            </a:r>
          </a:p>
          <a:p>
            <a:pPr marL="471488" lvl="3" indent="-4540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Giving priority to our outer life and neglecting our inner life can lead to hypocrisy.</a:t>
            </a:r>
            <a:endPar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474663" lvl="4">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Tim Keller: “If we give priority to the outer life, our inner life will be dark and scary. We will not know what to do with solitude. We will be deeply uncomfortable with self-examination, and we will have an increasingly short attention span for any kind of reflection. </a:t>
            </a:r>
          </a:p>
        </p:txBody>
      </p:sp>
    </p:spTree>
    <p:extLst>
      <p:ext uri="{BB962C8B-B14F-4D97-AF65-F5344CB8AC3E}">
        <p14:creationId xmlns:p14="http://schemas.microsoft.com/office/powerpoint/2010/main" val="43251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2523CD9-7C6D-34A1-F0F4-86C9183F888C}"/>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F084A1F1-612C-6BD8-3478-0E5C643C2697}"/>
              </a:ext>
            </a:extLst>
          </p:cNvPr>
          <p:cNvSpPr txBox="1"/>
          <p:nvPr/>
        </p:nvSpPr>
        <p:spPr>
          <a:xfrm>
            <a:off x="173736" y="5"/>
            <a:ext cx="11834446" cy="113877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8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What’s the point of the sign</a:t>
            </a:r>
          </a:p>
        </p:txBody>
      </p:sp>
      <p:sp>
        <p:nvSpPr>
          <p:cNvPr id="7" name="Text Box 8">
            <a:extLst>
              <a:ext uri="{FF2B5EF4-FFF2-40B4-BE49-F238E27FC236}">
                <a16:creationId xmlns:a16="http://schemas.microsoft.com/office/drawing/2014/main" xmlns="" id="{A4ECE730-563A-3658-A5D5-7908A84E13B3}"/>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471488" indent="-471488">
              <a:lnSpc>
                <a:spcPct val="90000"/>
              </a:lnSpc>
            </a:pPr>
            <a:r>
              <a:rPr lang="en-US" sz="3800" dirty="0">
                <a:solidFill>
                  <a:schemeClr val="bg1"/>
                </a:solidFill>
                <a:latin typeface="Calibri Light" panose="020F0302020204030204" pitchFamily="34" charset="0"/>
                <a:cs typeface="Calibri Light" panose="020F0302020204030204" pitchFamily="34" charset="0"/>
              </a:rPr>
              <a:t>►	Jesus was critiquing “religious formalism.”</a:t>
            </a:r>
          </a:p>
          <a:p>
            <a:pPr marL="1033463" indent="-581025">
              <a:lnSpc>
                <a:spcPct val="90000"/>
              </a:lnSpc>
              <a:buFont typeface="Arial" panose="020B0604020202020204" pitchFamily="34" charset="0"/>
              <a:buChar char="•"/>
            </a:pPr>
            <a:r>
              <a:rPr lang="en-US" sz="3800" i="1" dirty="0">
                <a:solidFill>
                  <a:schemeClr val="bg1"/>
                </a:solidFill>
                <a:latin typeface="Calibri Light" panose="020F0302020204030204" pitchFamily="34" charset="0"/>
                <a:cs typeface="Calibri Light" panose="020F0302020204030204" pitchFamily="34" charset="0"/>
              </a:rPr>
              <a:t>def</a:t>
            </a:r>
            <a:r>
              <a:rPr lang="en-US" sz="3800" dirty="0">
                <a:solidFill>
                  <a:schemeClr val="bg1"/>
                </a:solidFill>
                <a:latin typeface="Calibri Light" panose="020F0302020204030204" pitchFamily="34" charset="0"/>
                <a:cs typeface="Calibri Light" panose="020F0302020204030204" pitchFamily="34" charset="0"/>
              </a:rPr>
              <a:t>. – Formalism in religion means an emphasis on ritual and observance over their meanings </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Formalism is an impersonal way of relating to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People engage in religious formalism as an attempt to control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 many, formalism reeks of institutionalism.</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Jesus took all of the rituals in the Old Testament, that were symbols of Jesus, and pared them down to two   </a:t>
            </a:r>
          </a:p>
        </p:txBody>
      </p:sp>
      <p:sp>
        <p:nvSpPr>
          <p:cNvPr id="2" name="Rectangle 1">
            <a:extLst>
              <a:ext uri="{FF2B5EF4-FFF2-40B4-BE49-F238E27FC236}">
                <a16:creationId xmlns:a16="http://schemas.microsoft.com/office/drawing/2014/main" xmlns="" id="{3E565925-A089-1EC9-2C62-B7F0D2115B26}"/>
              </a:ext>
            </a:extLst>
          </p:cNvPr>
          <p:cNvSpPr>
            <a:spLocks noChangeArrowheads="1"/>
          </p:cNvSpPr>
          <p:nvPr/>
        </p:nvSpPr>
        <p:spPr bwMode="auto">
          <a:xfrm>
            <a:off x="349770" y="1929384"/>
            <a:ext cx="11592294" cy="46908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B9964FB8-D468-5231-96CB-6F010BAC5E59}"/>
              </a:ext>
            </a:extLst>
          </p:cNvPr>
          <p:cNvSpPr txBox="1">
            <a:spLocks noChangeArrowheads="1"/>
          </p:cNvSpPr>
          <p:nvPr/>
        </p:nvSpPr>
        <p:spPr bwMode="auto">
          <a:xfrm>
            <a:off x="372754" y="2020508"/>
            <a:ext cx="11493109" cy="436940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Have you fallen into formalistic thinking? </a:t>
            </a:r>
          </a:p>
          <a:p>
            <a:pPr marL="471488" lvl="3" indent="-4540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Giving priority to our outer life and neglecting our inner life can lead to hypocrisy.</a:t>
            </a:r>
            <a:endPar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474663" lvl="4">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Tim Keller: “Even more seriously, our lives will lack integrity. Outwardly, we will need to project confidence, spiritual and emotional health and wholeness, while inwardly we may be filled with self-doubts, anxieties, self-pity, and old grudges.</a:t>
            </a:r>
          </a:p>
        </p:txBody>
      </p:sp>
    </p:spTree>
    <p:extLst>
      <p:ext uri="{BB962C8B-B14F-4D97-AF65-F5344CB8AC3E}">
        <p14:creationId xmlns:p14="http://schemas.microsoft.com/office/powerpoint/2010/main" val="705389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E7BC5C9-3BEC-F2F9-D76D-65E4629772D7}"/>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DDC2E19-8E75-E652-F93C-49547363B70A}"/>
              </a:ext>
            </a:extLst>
          </p:cNvPr>
          <p:cNvSpPr txBox="1"/>
          <p:nvPr/>
        </p:nvSpPr>
        <p:spPr>
          <a:xfrm>
            <a:off x="173736" y="5"/>
            <a:ext cx="11834446" cy="113877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8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What’s the point of the sign</a:t>
            </a:r>
          </a:p>
        </p:txBody>
      </p:sp>
      <p:sp>
        <p:nvSpPr>
          <p:cNvPr id="7" name="Text Box 8">
            <a:extLst>
              <a:ext uri="{FF2B5EF4-FFF2-40B4-BE49-F238E27FC236}">
                <a16:creationId xmlns:a16="http://schemas.microsoft.com/office/drawing/2014/main" xmlns="" id="{67A93ED0-07CF-D777-8B30-979DA79366E8}"/>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471488" indent="-471488">
              <a:lnSpc>
                <a:spcPct val="90000"/>
              </a:lnSpc>
            </a:pPr>
            <a:r>
              <a:rPr lang="en-US" sz="3800" dirty="0">
                <a:solidFill>
                  <a:schemeClr val="bg1"/>
                </a:solidFill>
                <a:latin typeface="Calibri Light" panose="020F0302020204030204" pitchFamily="34" charset="0"/>
                <a:cs typeface="Calibri Light" panose="020F0302020204030204" pitchFamily="34" charset="0"/>
              </a:rPr>
              <a:t>►	Jesus was critiquing “religious formalism.”</a:t>
            </a:r>
          </a:p>
          <a:p>
            <a:pPr marL="1033463" indent="-581025">
              <a:lnSpc>
                <a:spcPct val="90000"/>
              </a:lnSpc>
              <a:buFont typeface="Arial" panose="020B0604020202020204" pitchFamily="34" charset="0"/>
              <a:buChar char="•"/>
            </a:pPr>
            <a:r>
              <a:rPr lang="en-US" sz="3800" i="1" dirty="0">
                <a:solidFill>
                  <a:schemeClr val="bg1"/>
                </a:solidFill>
                <a:latin typeface="Calibri Light" panose="020F0302020204030204" pitchFamily="34" charset="0"/>
                <a:cs typeface="Calibri Light" panose="020F0302020204030204" pitchFamily="34" charset="0"/>
              </a:rPr>
              <a:t>def</a:t>
            </a:r>
            <a:r>
              <a:rPr lang="en-US" sz="3800" dirty="0">
                <a:solidFill>
                  <a:schemeClr val="bg1"/>
                </a:solidFill>
                <a:latin typeface="Calibri Light" panose="020F0302020204030204" pitchFamily="34" charset="0"/>
                <a:cs typeface="Calibri Light" panose="020F0302020204030204" pitchFamily="34" charset="0"/>
              </a:rPr>
              <a:t>. – Formalism in religion means an emphasis on ritual and observance over their meanings </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Formalism is an impersonal way of relating to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People engage in religious formalism as an attempt to control God.</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For many, formalism reeks of institutionalism.</a:t>
            </a:r>
          </a:p>
          <a:p>
            <a:pPr marL="1033463" indent="-581025">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Jesus took all of the rituals in the Old Testament, that were symbols of Jesus, and pared them down to two   </a:t>
            </a:r>
          </a:p>
        </p:txBody>
      </p:sp>
      <p:sp>
        <p:nvSpPr>
          <p:cNvPr id="2" name="Rectangle 1">
            <a:extLst>
              <a:ext uri="{FF2B5EF4-FFF2-40B4-BE49-F238E27FC236}">
                <a16:creationId xmlns:a16="http://schemas.microsoft.com/office/drawing/2014/main" xmlns="" id="{A8F5E26A-9BAD-9F73-9C66-8BE3CE94B44B}"/>
              </a:ext>
            </a:extLst>
          </p:cNvPr>
          <p:cNvSpPr>
            <a:spLocks noChangeArrowheads="1"/>
          </p:cNvSpPr>
          <p:nvPr/>
        </p:nvSpPr>
        <p:spPr bwMode="auto">
          <a:xfrm>
            <a:off x="349770" y="1929384"/>
            <a:ext cx="11592294" cy="46908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23F3FD9-383A-9A73-C15B-0CF2FBB5B4FA}"/>
              </a:ext>
            </a:extLst>
          </p:cNvPr>
          <p:cNvSpPr txBox="1">
            <a:spLocks noChangeArrowheads="1"/>
          </p:cNvSpPr>
          <p:nvPr/>
        </p:nvSpPr>
        <p:spPr bwMode="auto">
          <a:xfrm>
            <a:off x="372754" y="2020508"/>
            <a:ext cx="11493109" cy="387080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Have you fallen into formalistic thinking? </a:t>
            </a:r>
          </a:p>
          <a:p>
            <a:pPr marL="471488" lvl="3" indent="-4540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Giving priority to our outer life and neglecting our inner life can lead to hypocrisy.</a:t>
            </a:r>
            <a:endParaRPr lang="en-US" sz="36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474663" lvl="4">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Tim Keller: “Yet we won’t know how to go into the inner rooms of the heart, see clearly what is there, and deal with it. In short, unless we put a priority on the inner life, we turn ourselves into hypocrites.” </a:t>
            </a:r>
          </a:p>
        </p:txBody>
      </p:sp>
    </p:spTree>
    <p:extLst>
      <p:ext uri="{BB962C8B-B14F-4D97-AF65-F5344CB8AC3E}">
        <p14:creationId xmlns:p14="http://schemas.microsoft.com/office/powerpoint/2010/main" val="2869207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Conclusion</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When human beings devise religion, they turn to formalism and legalism.</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When God reveals the nature of true faith, it centers on a personal relationship with him</a:t>
            </a: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317BE2C-BBE0-B0EC-2BDB-657AB9F2737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3DA2C7-3E82-D38B-8868-155193EAD25A}"/>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Jesus and his disciples had also been</a:t>
            </a:r>
            <a:r>
              <a:rPr lang="en-US" sz="3800" dirty="0">
                <a:solidFill>
                  <a:schemeClr val="bg1"/>
                </a:solidFill>
                <a:latin typeface="Calibri Light" panose="020F0302020204030204" pitchFamily="34" charset="0"/>
                <a:cs typeface="Calibri Light" panose="020F0302020204030204" pitchFamily="34" charset="0"/>
              </a:rPr>
              <a:t> invited to the wedding</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wine was gone, Jesus’ mother said to him, “They have no more wine.” </a:t>
            </a:r>
          </a:p>
        </p:txBody>
      </p:sp>
      <p:sp>
        <p:nvSpPr>
          <p:cNvPr id="8" name="TextBox 7">
            <a:extLst>
              <a:ext uri="{FF2B5EF4-FFF2-40B4-BE49-F238E27FC236}">
                <a16:creationId xmlns:a16="http://schemas.microsoft.com/office/drawing/2014/main" xmlns="" id="{5F20A3DD-6D76-7C9C-3999-37E1240D70B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0868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F568146-1613-72EC-814B-0598AFC40E7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7CBE6B-B4CD-B044-2420-CDE0A1480513}"/>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Jesus and his disciples had also been invited to the wedding.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When the wine was gone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Jesus’ mother said to him, “They have no more wine.” </a:t>
            </a:r>
          </a:p>
        </p:txBody>
      </p:sp>
      <p:sp>
        <p:nvSpPr>
          <p:cNvPr id="8" name="TextBox 7">
            <a:extLst>
              <a:ext uri="{FF2B5EF4-FFF2-40B4-BE49-F238E27FC236}">
                <a16:creationId xmlns:a16="http://schemas.microsoft.com/office/drawing/2014/main" xmlns="" id="{1727F0D6-BCDC-6E72-5A71-D7772685C0C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4389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6D84DEF-3B0A-A2A9-EB9C-92C8FC12E94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292AADD2-0E58-2BDC-0B08-73AA1DCE463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Jesus and his disciples had also been invited to the wedding.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wine was gone, </a:t>
            </a:r>
            <a:r>
              <a:rPr lang="en-US" sz="3800" dirty="0">
                <a:solidFill>
                  <a:schemeClr val="bg1"/>
                </a:solidFill>
                <a:latin typeface="Calibri Light" panose="020F0302020204030204" pitchFamily="34" charset="0"/>
                <a:cs typeface="Calibri Light" panose="020F0302020204030204" pitchFamily="34" charset="0"/>
              </a:rPr>
              <a:t>Jesus’ mother said to him, “They have no more wine.”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19B69E3B-042F-6154-1FFA-FBD920854DA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51318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5D7DE39-6B22-9D98-8D8F-C0081E4CB17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67A376B5-2FD5-5930-E2B8-72F6660ECF41}"/>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and Jesus and his disciples had also been invited to the wedding.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When the wine was gone, Jesus’ mother said to him, “They have no more wine.”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“Woman, why do you involve me?” Jesus replied. “My hour has not yet come.”</a:t>
            </a:r>
          </a:p>
        </p:txBody>
      </p:sp>
      <p:sp>
        <p:nvSpPr>
          <p:cNvPr id="8" name="TextBox 7">
            <a:extLst>
              <a:ext uri="{FF2B5EF4-FFF2-40B4-BE49-F238E27FC236}">
                <a16:creationId xmlns:a16="http://schemas.microsoft.com/office/drawing/2014/main" xmlns="" id="{5FF006E5-CF16-72AC-359A-A3C555BFE83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57346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9D3AEF5-6200-CCE0-0A6E-A7621D33FA8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4F4787C9-8913-E758-8FFB-E23CF1538E79}"/>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Jesus and his disciples had also been invited to the wedding.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wine was gone, Jesus’ mother said to him, “They have no more wine.”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“Woman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why do you involve me?” Jesus replied. “My hour has not yet come.”</a:t>
            </a:r>
          </a:p>
        </p:txBody>
      </p:sp>
      <p:sp>
        <p:nvSpPr>
          <p:cNvPr id="8" name="TextBox 7">
            <a:extLst>
              <a:ext uri="{FF2B5EF4-FFF2-40B4-BE49-F238E27FC236}">
                <a16:creationId xmlns:a16="http://schemas.microsoft.com/office/drawing/2014/main" xmlns="" id="{A42B6F2B-509F-DB5B-E478-34174A2CF3C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070E20A-4FE8-88EA-6849-3FA84C306CCF}"/>
              </a:ext>
            </a:extLst>
          </p:cNvPr>
          <p:cNvSpPr>
            <a:spLocks noChangeArrowheads="1"/>
          </p:cNvSpPr>
          <p:nvPr/>
        </p:nvSpPr>
        <p:spPr bwMode="auto">
          <a:xfrm>
            <a:off x="2798064" y="4956572"/>
            <a:ext cx="5403114" cy="93415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D39FEFB-CF11-894D-417B-08443288AF1F}"/>
              </a:ext>
            </a:extLst>
          </p:cNvPr>
          <p:cNvSpPr txBox="1">
            <a:spLocks noChangeArrowheads="1"/>
          </p:cNvSpPr>
          <p:nvPr/>
        </p:nvSpPr>
        <p:spPr bwMode="auto">
          <a:xfrm>
            <a:off x="2780406" y="5061958"/>
            <a:ext cx="5324225"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Gk. </a:t>
            </a:r>
            <a:r>
              <a:rPr lang="en-US" sz="4400" i="1" dirty="0" err="1">
                <a:solidFill>
                  <a:schemeClr val="bg1"/>
                </a:solidFill>
                <a:latin typeface="Calibri Light" panose="020F0302020204030204" pitchFamily="34" charset="0"/>
                <a:ea typeface="Cambria" panose="02040503050406030204" pitchFamily="18" charset="0"/>
                <a:cs typeface="Calibri Light" panose="020F0302020204030204" pitchFamily="34" charset="0"/>
              </a:rPr>
              <a:t>gunā</a:t>
            </a:r>
            <a:endParaRPr lang="en-US" sz="4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29078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13E608E-A3D9-DEC8-6E0A-3DB86DBED9A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E254422A-AF52-84A3-BC38-8AF29B024A42}"/>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Jesus and his disciples had also been invited to the wedding.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wine was gone, Jesus’ mother said to him, “They have no more wine.”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“Woman, </a:t>
            </a:r>
            <a:r>
              <a:rPr lang="en-US" sz="3800" dirty="0">
                <a:solidFill>
                  <a:schemeClr val="bg1"/>
                </a:solidFill>
                <a:latin typeface="Calibri Light" panose="020F0302020204030204" pitchFamily="34" charset="0"/>
                <a:cs typeface="Calibri Light" panose="020F0302020204030204" pitchFamily="34" charset="0"/>
              </a:rPr>
              <a:t>why do you involve me?”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Jesus replied. “My hour has not yet come.”</a:t>
            </a:r>
          </a:p>
        </p:txBody>
      </p:sp>
      <p:sp>
        <p:nvSpPr>
          <p:cNvPr id="8" name="TextBox 7">
            <a:extLst>
              <a:ext uri="{FF2B5EF4-FFF2-40B4-BE49-F238E27FC236}">
                <a16:creationId xmlns:a16="http://schemas.microsoft.com/office/drawing/2014/main" xmlns="" id="{566EA930-3EE5-5DE5-A065-9CB51F9F443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CD5D3D3-4B59-8B0C-4AF8-8B6EB8786311}"/>
              </a:ext>
            </a:extLst>
          </p:cNvPr>
          <p:cNvSpPr>
            <a:spLocks noChangeArrowheads="1"/>
          </p:cNvSpPr>
          <p:nvPr/>
        </p:nvSpPr>
        <p:spPr bwMode="auto">
          <a:xfrm>
            <a:off x="326136" y="1221225"/>
            <a:ext cx="11592294" cy="3222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D309091-6EA4-1E61-9EC7-971796774B89}"/>
              </a:ext>
            </a:extLst>
          </p:cNvPr>
          <p:cNvSpPr txBox="1">
            <a:spLocks noChangeArrowheads="1"/>
          </p:cNvSpPr>
          <p:nvPr/>
        </p:nvSpPr>
        <p:spPr bwMode="auto">
          <a:xfrm>
            <a:off x="349120" y="1312349"/>
            <a:ext cx="11493109" cy="174817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Many elevate Mary to a status nearly equal to Jesus </a:t>
            </a:r>
          </a:p>
          <a:p>
            <a:pPr marL="471488" lvl="3">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11:27-28: “Blessed is the womb that bore You and the breasts at which You nursed.”    </a:t>
            </a:r>
          </a:p>
        </p:txBody>
      </p:sp>
    </p:spTree>
    <p:extLst>
      <p:ext uri="{BB962C8B-B14F-4D97-AF65-F5344CB8AC3E}">
        <p14:creationId xmlns:p14="http://schemas.microsoft.com/office/powerpoint/2010/main" val="85603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644A2F3-3EFE-7242-336C-8B661040E5B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E177D697-5E04-714A-143F-E0C68414DDFD}"/>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On the third day a wedding took place at Cana in Galilee. Jesus’ mother was there,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Jesus and his disciples had also been invited to the wedding.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the wine was gone, Jesus’ mother said to him, “They have no more wine.”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“Woman, </a:t>
            </a:r>
            <a:r>
              <a:rPr lang="en-US" sz="3800" dirty="0">
                <a:solidFill>
                  <a:schemeClr val="bg1"/>
                </a:solidFill>
                <a:latin typeface="Calibri Light" panose="020F0302020204030204" pitchFamily="34" charset="0"/>
                <a:cs typeface="Calibri Light" panose="020F0302020204030204" pitchFamily="34" charset="0"/>
              </a:rPr>
              <a:t>why do you involve me?”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Jesus replied. “My hour has not yet come.”</a:t>
            </a:r>
          </a:p>
        </p:txBody>
      </p:sp>
      <p:sp>
        <p:nvSpPr>
          <p:cNvPr id="8" name="TextBox 7">
            <a:extLst>
              <a:ext uri="{FF2B5EF4-FFF2-40B4-BE49-F238E27FC236}">
                <a16:creationId xmlns:a16="http://schemas.microsoft.com/office/drawing/2014/main" xmlns="" id="{07E8A576-E491-577A-07FB-C8682DE7E99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2</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92DCD1DC-EED6-63DA-2CDF-C6E03847FDC5}"/>
              </a:ext>
            </a:extLst>
          </p:cNvPr>
          <p:cNvSpPr>
            <a:spLocks noChangeArrowheads="1"/>
          </p:cNvSpPr>
          <p:nvPr/>
        </p:nvSpPr>
        <p:spPr bwMode="auto">
          <a:xfrm>
            <a:off x="326136" y="1221225"/>
            <a:ext cx="11592294" cy="32227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E3980D4-AFEA-E807-0046-40E9A498E23C}"/>
              </a:ext>
            </a:extLst>
          </p:cNvPr>
          <p:cNvSpPr txBox="1">
            <a:spLocks noChangeArrowheads="1"/>
          </p:cNvSpPr>
          <p:nvPr/>
        </p:nvSpPr>
        <p:spPr bwMode="auto">
          <a:xfrm>
            <a:off x="349120" y="1312349"/>
            <a:ext cx="11493109" cy="287360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Many elevate Mary to a status nearly equal to Jesus </a:t>
            </a:r>
          </a:p>
          <a:p>
            <a:pPr marL="471488" lvl="3">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11:27-28: “Blessed is the womb that bore You and the breasts at which You nursed.”  </a:t>
            </a:r>
          </a:p>
          <a:p>
            <a:pPr marL="471488" lvl="3">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He said, “On the contrary, blessed are those who hear the word of God and observe it.”   </a:t>
            </a:r>
          </a:p>
        </p:txBody>
      </p:sp>
    </p:spTree>
    <p:extLst>
      <p:ext uri="{BB962C8B-B14F-4D97-AF65-F5344CB8AC3E}">
        <p14:creationId xmlns:p14="http://schemas.microsoft.com/office/powerpoint/2010/main" val="510058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12760A6-F761-4C5E-BD8C-9B89D0C666C6}">
  <ds:schemaRefs>
    <ds:schemaRef ds:uri="http://purl.org/dc/terms/"/>
    <ds:schemaRef ds:uri="http://schemas.microsoft.com/office/2006/documentManagement/types"/>
    <ds:schemaRef ds:uri="ff815424-4e70-49c6-b287-782c85bc6f8e"/>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369b7a70-faf7-49ad-93f7-50be65527ab7"/>
    <ds:schemaRef ds:uri="http://www.w3.org/XML/1998/namespace"/>
  </ds:schemaRefs>
</ds:datastoreItem>
</file>

<file path=customXml/itemProps3.xml><?xml version="1.0" encoding="utf-8"?>
<ds:datastoreItem xmlns:ds="http://schemas.openxmlformats.org/officeDocument/2006/customXml" ds:itemID="{45325CAD-493D-4420-99CF-615174C390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4054</TotalTime>
  <Words>690</Words>
  <Application>Microsoft Office PowerPoint</Application>
  <PresentationFormat>Widescreen</PresentationFormat>
  <Paragraphs>197</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ＭＳ Ｐゴシック</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DoddH</cp:lastModifiedBy>
  <cp:revision>5</cp:revision>
  <dcterms:created xsi:type="dcterms:W3CDTF">2019-11-11T23:15:35Z</dcterms:created>
  <dcterms:modified xsi:type="dcterms:W3CDTF">2024-02-06T20:17:43Z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