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0" r:id="rId1"/>
    <p:sldMasterId id="2147483776" r:id="rId2"/>
  </p:sldMasterIdLst>
  <p:notesMasterIdLst>
    <p:notesMasterId r:id="rId42"/>
  </p:notesMasterIdLst>
  <p:sldIdLst>
    <p:sldId id="256" r:id="rId3"/>
    <p:sldId id="361" r:id="rId4"/>
    <p:sldId id="39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44" r:id="rId39"/>
    <p:sldId id="410" r:id="rId40"/>
    <p:sldId id="287" r:id="rId41"/>
  </p:sldIdLst>
  <p:sldSz cx="18288000" cy="10287000"/>
  <p:notesSz cx="7026275" cy="9312275"/>
  <p:embeddedFontLst>
    <p:embeddedFont>
      <p:font typeface="Trebuchet MS" panose="020B0603020202020204" pitchFamily="34" charset="0"/>
      <p:regular r:id="rId43"/>
      <p:bold r:id="rId44"/>
      <p:italic r:id="rId45"/>
      <p:boldItalic r:id="rId46"/>
    </p:embeddedFont>
    <p:embeddedFont>
      <p:font typeface="Tw Cen MT" panose="020B0602020104020603"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5D6"/>
    <a:srgbClr val="EEEEEE"/>
    <a:srgbClr val="EBECEC"/>
    <a:srgbClr val="E4E6E6"/>
    <a:srgbClr val="9AA7A9"/>
    <a:srgbClr val="C2E8A8"/>
    <a:srgbClr val="03272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76712" autoAdjust="0"/>
  </p:normalViewPr>
  <p:slideViewPr>
    <p:cSldViewPr snapToGrid="0">
      <p:cViewPr varScale="1">
        <p:scale>
          <a:sx n="38" d="100"/>
          <a:sy n="38" d="100"/>
        </p:scale>
        <p:origin x="116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AD0698C-9F4C-4AAF-82C5-ECDDE091805F}" type="datetimeFigureOut">
              <a:rPr lang="en-US" smtClean="0"/>
              <a:t>12/28/2023</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944F1279-2ABF-4CDB-8317-823998DA94AB}" type="slidenum">
              <a:rPr lang="en-US" smtClean="0"/>
              <a:t>‹#›</a:t>
            </a:fld>
            <a:endParaRPr lang="en-US"/>
          </a:p>
        </p:txBody>
      </p:sp>
    </p:spTree>
    <p:extLst>
      <p:ext uri="{BB962C8B-B14F-4D97-AF65-F5344CB8AC3E}">
        <p14:creationId xmlns:p14="http://schemas.microsoft.com/office/powerpoint/2010/main" val="329961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a:t>
            </a:fld>
            <a:endParaRPr lang="en-US"/>
          </a:p>
        </p:txBody>
      </p:sp>
    </p:spTree>
    <p:extLst>
      <p:ext uri="{BB962C8B-B14F-4D97-AF65-F5344CB8AC3E}">
        <p14:creationId xmlns:p14="http://schemas.microsoft.com/office/powerpoint/2010/main" val="271511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18</a:t>
            </a:fld>
            <a:endParaRPr lang="en-US"/>
          </a:p>
        </p:txBody>
      </p:sp>
    </p:spTree>
    <p:extLst>
      <p:ext uri="{BB962C8B-B14F-4D97-AF65-F5344CB8AC3E}">
        <p14:creationId xmlns:p14="http://schemas.microsoft.com/office/powerpoint/2010/main" val="53878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19</a:t>
            </a:fld>
            <a:endParaRPr lang="en-US"/>
          </a:p>
        </p:txBody>
      </p:sp>
    </p:spTree>
    <p:extLst>
      <p:ext uri="{BB962C8B-B14F-4D97-AF65-F5344CB8AC3E}">
        <p14:creationId xmlns:p14="http://schemas.microsoft.com/office/powerpoint/2010/main" val="263742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20</a:t>
            </a:fld>
            <a:endParaRPr lang="en-US"/>
          </a:p>
        </p:txBody>
      </p:sp>
    </p:spTree>
    <p:extLst>
      <p:ext uri="{BB962C8B-B14F-4D97-AF65-F5344CB8AC3E}">
        <p14:creationId xmlns:p14="http://schemas.microsoft.com/office/powerpoint/2010/main" val="167085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21</a:t>
            </a:fld>
            <a:endParaRPr lang="en-US"/>
          </a:p>
        </p:txBody>
      </p:sp>
    </p:spTree>
    <p:extLst>
      <p:ext uri="{BB962C8B-B14F-4D97-AF65-F5344CB8AC3E}">
        <p14:creationId xmlns:p14="http://schemas.microsoft.com/office/powerpoint/2010/main" val="323423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22</a:t>
            </a:fld>
            <a:endParaRPr lang="en-US"/>
          </a:p>
        </p:txBody>
      </p:sp>
    </p:spTree>
    <p:extLst>
      <p:ext uri="{BB962C8B-B14F-4D97-AF65-F5344CB8AC3E}">
        <p14:creationId xmlns:p14="http://schemas.microsoft.com/office/powerpoint/2010/main" val="11584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23</a:t>
            </a:fld>
            <a:endParaRPr lang="en-US"/>
          </a:p>
        </p:txBody>
      </p:sp>
    </p:spTree>
    <p:extLst>
      <p:ext uri="{BB962C8B-B14F-4D97-AF65-F5344CB8AC3E}">
        <p14:creationId xmlns:p14="http://schemas.microsoft.com/office/powerpoint/2010/main" val="359923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26</a:t>
            </a:fld>
            <a:endParaRPr lang="en-US"/>
          </a:p>
        </p:txBody>
      </p:sp>
    </p:spTree>
    <p:extLst>
      <p:ext uri="{BB962C8B-B14F-4D97-AF65-F5344CB8AC3E}">
        <p14:creationId xmlns:p14="http://schemas.microsoft.com/office/powerpoint/2010/main" val="138349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29</a:t>
            </a:fld>
            <a:endParaRPr lang="en-US"/>
          </a:p>
        </p:txBody>
      </p:sp>
    </p:spTree>
    <p:extLst>
      <p:ext uri="{BB962C8B-B14F-4D97-AF65-F5344CB8AC3E}">
        <p14:creationId xmlns:p14="http://schemas.microsoft.com/office/powerpoint/2010/main" val="4131744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35</a:t>
            </a:fld>
            <a:endParaRPr lang="en-US"/>
          </a:p>
        </p:txBody>
      </p:sp>
    </p:spTree>
    <p:extLst>
      <p:ext uri="{BB962C8B-B14F-4D97-AF65-F5344CB8AC3E}">
        <p14:creationId xmlns:p14="http://schemas.microsoft.com/office/powerpoint/2010/main" val="8393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36</a:t>
            </a:fld>
            <a:endParaRPr lang="en-US"/>
          </a:p>
        </p:txBody>
      </p:sp>
    </p:spTree>
    <p:extLst>
      <p:ext uri="{BB962C8B-B14F-4D97-AF65-F5344CB8AC3E}">
        <p14:creationId xmlns:p14="http://schemas.microsoft.com/office/powerpoint/2010/main" val="351498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2</a:t>
            </a:fld>
            <a:endParaRPr lang="en-US"/>
          </a:p>
        </p:txBody>
      </p:sp>
    </p:spTree>
    <p:extLst>
      <p:ext uri="{BB962C8B-B14F-4D97-AF65-F5344CB8AC3E}">
        <p14:creationId xmlns:p14="http://schemas.microsoft.com/office/powerpoint/2010/main" val="222516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37</a:t>
            </a:fld>
            <a:endParaRPr lang="en-US"/>
          </a:p>
        </p:txBody>
      </p:sp>
    </p:spTree>
    <p:extLst>
      <p:ext uri="{BB962C8B-B14F-4D97-AF65-F5344CB8AC3E}">
        <p14:creationId xmlns:p14="http://schemas.microsoft.com/office/powerpoint/2010/main" val="175027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38</a:t>
            </a:fld>
            <a:endParaRPr lang="en-US"/>
          </a:p>
        </p:txBody>
      </p:sp>
    </p:spTree>
    <p:extLst>
      <p:ext uri="{BB962C8B-B14F-4D97-AF65-F5344CB8AC3E}">
        <p14:creationId xmlns:p14="http://schemas.microsoft.com/office/powerpoint/2010/main" val="195371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4</a:t>
            </a:fld>
            <a:endParaRPr lang="en-US"/>
          </a:p>
        </p:txBody>
      </p:sp>
    </p:spTree>
    <p:extLst>
      <p:ext uri="{BB962C8B-B14F-4D97-AF65-F5344CB8AC3E}">
        <p14:creationId xmlns:p14="http://schemas.microsoft.com/office/powerpoint/2010/main" val="94098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5</a:t>
            </a:fld>
            <a:endParaRPr lang="en-US"/>
          </a:p>
        </p:txBody>
      </p:sp>
    </p:spTree>
    <p:extLst>
      <p:ext uri="{BB962C8B-B14F-4D97-AF65-F5344CB8AC3E}">
        <p14:creationId xmlns:p14="http://schemas.microsoft.com/office/powerpoint/2010/main" val="263920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7</a:t>
            </a:fld>
            <a:endParaRPr lang="en-US"/>
          </a:p>
        </p:txBody>
      </p:sp>
    </p:spTree>
    <p:extLst>
      <p:ext uri="{BB962C8B-B14F-4D97-AF65-F5344CB8AC3E}">
        <p14:creationId xmlns:p14="http://schemas.microsoft.com/office/powerpoint/2010/main" val="311300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14</a:t>
            </a:fld>
            <a:endParaRPr lang="en-US"/>
          </a:p>
        </p:txBody>
      </p:sp>
    </p:spTree>
    <p:extLst>
      <p:ext uri="{BB962C8B-B14F-4D97-AF65-F5344CB8AC3E}">
        <p14:creationId xmlns:p14="http://schemas.microsoft.com/office/powerpoint/2010/main" val="239063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15</a:t>
            </a:fld>
            <a:endParaRPr lang="en-US"/>
          </a:p>
        </p:txBody>
      </p:sp>
    </p:spTree>
    <p:extLst>
      <p:ext uri="{BB962C8B-B14F-4D97-AF65-F5344CB8AC3E}">
        <p14:creationId xmlns:p14="http://schemas.microsoft.com/office/powerpoint/2010/main" val="168277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16</a:t>
            </a:fld>
            <a:endParaRPr lang="en-US"/>
          </a:p>
        </p:txBody>
      </p:sp>
    </p:spTree>
    <p:extLst>
      <p:ext uri="{BB962C8B-B14F-4D97-AF65-F5344CB8AC3E}">
        <p14:creationId xmlns:p14="http://schemas.microsoft.com/office/powerpoint/2010/main" val="3964216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F1279-2ABF-4CDB-8317-823998DA94AB}" type="slidenum">
              <a:rPr lang="en-US" smtClean="0"/>
              <a:t>17</a:t>
            </a:fld>
            <a:endParaRPr lang="en-US"/>
          </a:p>
        </p:txBody>
      </p:sp>
    </p:spTree>
    <p:extLst>
      <p:ext uri="{BB962C8B-B14F-4D97-AF65-F5344CB8AC3E}">
        <p14:creationId xmlns:p14="http://schemas.microsoft.com/office/powerpoint/2010/main" val="235177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72DB2B"/>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5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310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22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31632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solidFill>
                  <a:srgbClr val="72DB2B"/>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624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43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221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rgbClr val="03272D"/>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72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1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03272D"/>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77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74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400"/>
            </a:lvl1pPr>
            <a:lvl2pPr>
              <a:defRPr sz="36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101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850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84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9595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928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11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05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10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324243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87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153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rgbClr val="72DB2B"/>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7028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rgbClr val="03272D"/>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9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839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rgbClr val="72DB2B"/>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5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15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47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76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51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9177162"/>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xStyles>
    <p:titleStyle>
      <a:lvl1pPr algn="l" defTabSz="13716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rgbClr val="03272D"/>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5268548"/>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txStyles>
    <p:titleStyle>
      <a:lvl1pPr algn="l" defTabSz="1371600" rtl="0" eaLnBrk="1" latinLnBrk="0" hangingPunct="1">
        <a:lnSpc>
          <a:spcPct val="90000"/>
        </a:lnSpc>
        <a:spcBef>
          <a:spcPct val="0"/>
        </a:spcBef>
        <a:buNone/>
        <a:defRPr sz="5400" kern="1200" cap="all" baseline="0">
          <a:solidFill>
            <a:srgbClr val="03272D"/>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rgbClr val="03272D"/>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rgbClr val="03272D"/>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rgbClr val="03272D"/>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rgbClr val="03272D"/>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4638" y="1683545"/>
            <a:ext cx="12236386" cy="3581400"/>
          </a:xfrm>
        </p:spPr>
        <p:txBody>
          <a:bodyPr/>
          <a:lstStyle/>
          <a:p>
            <a:r>
              <a:rPr lang="en-US" dirty="0"/>
              <a:t>Walk in Love, Walk in Light</a:t>
            </a:r>
          </a:p>
        </p:txBody>
      </p:sp>
      <p:sp>
        <p:nvSpPr>
          <p:cNvPr id="3" name="Subtitle 2"/>
          <p:cNvSpPr>
            <a:spLocks noGrp="1"/>
          </p:cNvSpPr>
          <p:nvPr>
            <p:ph type="subTitle" idx="1"/>
          </p:nvPr>
        </p:nvSpPr>
        <p:spPr/>
        <p:txBody>
          <a:bodyPr/>
          <a:lstStyle/>
          <a:p>
            <a:r>
              <a:rPr lang="en-GB" dirty="0"/>
              <a:t>Ephesians 5:1-20</a:t>
            </a:r>
          </a:p>
          <a:p>
            <a:endParaRPr lang="en-US" dirty="0"/>
          </a:p>
        </p:txBody>
      </p:sp>
    </p:spTree>
    <p:extLst>
      <p:ext uri="{BB962C8B-B14F-4D97-AF65-F5344CB8AC3E}">
        <p14:creationId xmlns:p14="http://schemas.microsoft.com/office/powerpoint/2010/main" val="25022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B329E-C0F2-4E85-8D7A-41134A116E3C}"/>
              </a:ext>
            </a:extLst>
          </p:cNvPr>
          <p:cNvSpPr>
            <a:spLocks noGrp="1"/>
          </p:cNvSpPr>
          <p:nvPr>
            <p:ph type="title"/>
          </p:nvPr>
        </p:nvSpPr>
        <p:spPr/>
        <p:txBody>
          <a:bodyPr/>
          <a:lstStyle/>
          <a:p>
            <a:r>
              <a:rPr lang="en-US" dirty="0"/>
              <a:t>Don’t Sin away your inheritance?</a:t>
            </a:r>
          </a:p>
        </p:txBody>
      </p:sp>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712119" y="3374230"/>
            <a:ext cx="9535001" cy="5312571"/>
          </a:xfrm>
        </p:spPr>
        <p:txBody>
          <a:bodyPr/>
          <a:lstStyle/>
          <a:p>
            <a:r>
              <a:rPr lang="en-US" dirty="0"/>
              <a:t>You earn the inheritance by not being immoral?</a:t>
            </a:r>
          </a:p>
          <a:p>
            <a:r>
              <a:rPr lang="en-US" dirty="0"/>
              <a:t>You get it by grace but it’s not necessarily permanent?</a:t>
            </a:r>
          </a:p>
          <a:p>
            <a:r>
              <a:rPr lang="en-US" dirty="0"/>
              <a:t>If you sin at all, then you weren’t saved?</a:t>
            </a:r>
          </a:p>
        </p:txBody>
      </p:sp>
      <p:sp>
        <p:nvSpPr>
          <p:cNvPr id="4" name="Rectangle 3">
            <a:extLst>
              <a:ext uri="{FF2B5EF4-FFF2-40B4-BE49-F238E27FC236}">
                <a16:creationId xmlns:a16="http://schemas.microsoft.com/office/drawing/2014/main" xmlns="" id="{67855865-3C67-4283-B863-9C71427A4DE8}"/>
              </a:ext>
            </a:extLst>
          </p:cNvPr>
          <p:cNvSpPr/>
          <p:nvPr/>
        </p:nvSpPr>
        <p:spPr>
          <a:xfrm>
            <a:off x="11558017" y="2962656"/>
            <a:ext cx="5358384" cy="687628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No immoral, impure or greedy person—such a person is an idolater—has any inheritance in the kingdom of Christ and of God. </a:t>
            </a:r>
            <a:r>
              <a:rPr lang="en-US" sz="4000" b="1" baseline="30000" dirty="0"/>
              <a:t>6 </a:t>
            </a:r>
            <a:r>
              <a:rPr lang="en-US" sz="4000" dirty="0"/>
              <a:t>Let no one deceive you with empty words, for because of such things God’s wrath comes on those who are disobedient.</a:t>
            </a:r>
          </a:p>
          <a:p>
            <a:endParaRPr lang="en-US" sz="4000" dirty="0"/>
          </a:p>
        </p:txBody>
      </p:sp>
      <p:sp>
        <p:nvSpPr>
          <p:cNvPr id="6" name="Rectangle: Rounded Corners 5">
            <a:extLst>
              <a:ext uri="{FF2B5EF4-FFF2-40B4-BE49-F238E27FC236}">
                <a16:creationId xmlns:a16="http://schemas.microsoft.com/office/drawing/2014/main" xmlns="" id="{F45EB540-A117-442A-A864-FCE9E794037B}"/>
              </a:ext>
            </a:extLst>
          </p:cNvPr>
          <p:cNvSpPr/>
          <p:nvPr/>
        </p:nvSpPr>
        <p:spPr>
          <a:xfrm>
            <a:off x="585217" y="2962656"/>
            <a:ext cx="10387584" cy="39957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1 John 1:8-2:2 </a:t>
            </a:r>
            <a:r>
              <a:rPr lang="en-US" sz="4000" b="1" baseline="30000" dirty="0"/>
              <a:t> </a:t>
            </a:r>
            <a:r>
              <a:rPr lang="en-US" sz="4000" dirty="0"/>
              <a:t>If we claim to be without sin, we deceive ourselves and the truth is not in us.... if anybody does sin, we have an advocate with the Father—Jesus Christ, the Righteous One. </a:t>
            </a:r>
            <a:r>
              <a:rPr lang="en-US" sz="4000" b="1" baseline="30000" dirty="0"/>
              <a:t>2 </a:t>
            </a:r>
            <a:r>
              <a:rPr lang="en-US" sz="4000" dirty="0"/>
              <a:t>He is the atoning sacrifice for our sins….</a:t>
            </a:r>
            <a:endParaRPr lang="en-GB" sz="4000" dirty="0">
              <a:solidFill>
                <a:schemeClr val="tx1"/>
              </a:solidFill>
            </a:endParaRPr>
          </a:p>
        </p:txBody>
      </p:sp>
      <p:sp>
        <p:nvSpPr>
          <p:cNvPr id="7" name="Rectangle: Rounded Corners 6">
            <a:extLst>
              <a:ext uri="{FF2B5EF4-FFF2-40B4-BE49-F238E27FC236}">
                <a16:creationId xmlns:a16="http://schemas.microsoft.com/office/drawing/2014/main" xmlns="" id="{8C859718-A2D3-45FE-A15F-1A6C2F709F59}"/>
              </a:ext>
            </a:extLst>
          </p:cNvPr>
          <p:cNvSpPr/>
          <p:nvPr/>
        </p:nvSpPr>
        <p:spPr>
          <a:xfrm>
            <a:off x="1194817" y="8427963"/>
            <a:ext cx="8735567" cy="11306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James 3:2 We all stumble in many ways.</a:t>
            </a:r>
            <a:endParaRPr lang="en-GB" sz="4000" dirty="0">
              <a:solidFill>
                <a:schemeClr val="tx1"/>
              </a:solidFill>
            </a:endParaRPr>
          </a:p>
        </p:txBody>
      </p:sp>
    </p:spTree>
    <p:extLst>
      <p:ext uri="{BB962C8B-B14F-4D97-AF65-F5344CB8AC3E}">
        <p14:creationId xmlns:p14="http://schemas.microsoft.com/office/powerpoint/2010/main" val="279404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B329E-C0F2-4E85-8D7A-41134A116E3C}"/>
              </a:ext>
            </a:extLst>
          </p:cNvPr>
          <p:cNvSpPr>
            <a:spLocks noGrp="1"/>
          </p:cNvSpPr>
          <p:nvPr>
            <p:ph type="title"/>
          </p:nvPr>
        </p:nvSpPr>
        <p:spPr/>
        <p:txBody>
          <a:bodyPr/>
          <a:lstStyle/>
          <a:p>
            <a:r>
              <a:rPr lang="en-US" dirty="0"/>
              <a:t>Don’t Sin away your inheritance?</a:t>
            </a:r>
          </a:p>
        </p:txBody>
      </p:sp>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712119" y="3374230"/>
            <a:ext cx="9535001" cy="6318410"/>
          </a:xfrm>
        </p:spPr>
        <p:txBody>
          <a:bodyPr/>
          <a:lstStyle/>
          <a:p>
            <a:r>
              <a:rPr lang="en-US" dirty="0"/>
              <a:t>You earn the inheritance by not being immoral?</a:t>
            </a:r>
          </a:p>
          <a:p>
            <a:r>
              <a:rPr lang="en-US" dirty="0"/>
              <a:t>You get it by grace but it’s not necessarily permanent?</a:t>
            </a:r>
          </a:p>
          <a:p>
            <a:r>
              <a:rPr lang="en-US" dirty="0"/>
              <a:t>If you sin at all, then you aren’t saved?</a:t>
            </a:r>
          </a:p>
          <a:p>
            <a:r>
              <a:rPr lang="en-US" dirty="0"/>
              <a:t>At your 14,791</a:t>
            </a:r>
            <a:r>
              <a:rPr lang="en-US" baseline="30000" dirty="0"/>
              <a:t>st</a:t>
            </a:r>
            <a:r>
              <a:rPr lang="en-US" dirty="0"/>
              <a:t> sin, you show that you aren’t saved?</a:t>
            </a:r>
          </a:p>
        </p:txBody>
      </p:sp>
      <p:sp>
        <p:nvSpPr>
          <p:cNvPr id="4" name="Rectangle 3">
            <a:extLst>
              <a:ext uri="{FF2B5EF4-FFF2-40B4-BE49-F238E27FC236}">
                <a16:creationId xmlns:a16="http://schemas.microsoft.com/office/drawing/2014/main" xmlns="" id="{67855865-3C67-4283-B863-9C71427A4DE8}"/>
              </a:ext>
            </a:extLst>
          </p:cNvPr>
          <p:cNvSpPr/>
          <p:nvPr/>
        </p:nvSpPr>
        <p:spPr>
          <a:xfrm>
            <a:off x="11558017" y="2962656"/>
            <a:ext cx="5358384" cy="687628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No immoral, impure or greedy person—such a person is an idolater—has any inheritance in the kingdom of Christ and of God. </a:t>
            </a:r>
            <a:r>
              <a:rPr lang="en-US" sz="4000" b="1" baseline="30000" dirty="0"/>
              <a:t>6 </a:t>
            </a:r>
            <a:r>
              <a:rPr lang="en-US" sz="4000" dirty="0"/>
              <a:t>Let no one deceive you with empty words, for because of such things God’s wrath comes on those who are disobedient.</a:t>
            </a:r>
          </a:p>
          <a:p>
            <a:endParaRPr lang="en-US" sz="4000" dirty="0"/>
          </a:p>
        </p:txBody>
      </p:sp>
      <p:sp>
        <p:nvSpPr>
          <p:cNvPr id="5" name="Rectangle: Rounded Corners 4">
            <a:extLst>
              <a:ext uri="{FF2B5EF4-FFF2-40B4-BE49-F238E27FC236}">
                <a16:creationId xmlns:a16="http://schemas.microsoft.com/office/drawing/2014/main" xmlns="" id="{7A9AF25C-6C93-4816-8594-4ED6D38A832E}"/>
              </a:ext>
            </a:extLst>
          </p:cNvPr>
          <p:cNvSpPr/>
          <p:nvPr/>
        </p:nvSpPr>
        <p:spPr>
          <a:xfrm>
            <a:off x="6839712" y="8923333"/>
            <a:ext cx="2011680" cy="8717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Just no.</a:t>
            </a:r>
            <a:endParaRPr lang="en-GB" sz="4000" dirty="0">
              <a:solidFill>
                <a:schemeClr val="tx1"/>
              </a:solidFill>
            </a:endParaRPr>
          </a:p>
        </p:txBody>
      </p:sp>
    </p:spTree>
    <p:extLst>
      <p:ext uri="{BB962C8B-B14F-4D97-AF65-F5344CB8AC3E}">
        <p14:creationId xmlns:p14="http://schemas.microsoft.com/office/powerpoint/2010/main" val="18859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712119" y="3374230"/>
            <a:ext cx="9535001" cy="6318410"/>
          </a:xfrm>
        </p:spPr>
        <p:txBody>
          <a:bodyPr/>
          <a:lstStyle/>
          <a:p>
            <a:r>
              <a:rPr lang="en-US" dirty="0"/>
              <a:t>What if it’s about people who are characterized by their disobedience not just in their actions but in their identity?</a:t>
            </a:r>
          </a:p>
          <a:p>
            <a:r>
              <a:rPr lang="en-US" dirty="0"/>
              <a:t>That is, people who have never received God’s grace?</a:t>
            </a:r>
          </a:p>
        </p:txBody>
      </p:sp>
      <p:sp>
        <p:nvSpPr>
          <p:cNvPr id="4" name="Rectangle 3">
            <a:extLst>
              <a:ext uri="{FF2B5EF4-FFF2-40B4-BE49-F238E27FC236}">
                <a16:creationId xmlns:a16="http://schemas.microsoft.com/office/drawing/2014/main" xmlns="" id="{67855865-3C67-4283-B863-9C71427A4DE8}"/>
              </a:ext>
            </a:extLst>
          </p:cNvPr>
          <p:cNvSpPr/>
          <p:nvPr/>
        </p:nvSpPr>
        <p:spPr>
          <a:xfrm>
            <a:off x="11558017" y="2962656"/>
            <a:ext cx="5358384" cy="687628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No immoral, impure or greedy </a:t>
            </a:r>
            <a:r>
              <a:rPr lang="en-US" sz="4000" u="sng" dirty="0"/>
              <a:t>person</a:t>
            </a:r>
            <a:r>
              <a:rPr lang="en-US" sz="4000" dirty="0"/>
              <a:t>—such a </a:t>
            </a:r>
            <a:r>
              <a:rPr lang="en-US" sz="4000" u="sng" dirty="0"/>
              <a:t>person</a:t>
            </a:r>
            <a:r>
              <a:rPr lang="en-US" sz="4000" dirty="0"/>
              <a:t> is an idolater—has any inheritance in the kingdom of Christ and of God. </a:t>
            </a:r>
            <a:r>
              <a:rPr lang="en-US" sz="4000" b="1" baseline="30000" dirty="0"/>
              <a:t>6 </a:t>
            </a:r>
            <a:r>
              <a:rPr lang="en-US" sz="4000" dirty="0"/>
              <a:t>Let no one deceive you with empty words, for because of such things God’s wrath comes on </a:t>
            </a:r>
            <a:r>
              <a:rPr lang="en-US" sz="4000" u="sng" dirty="0"/>
              <a:t>those who are disobedient</a:t>
            </a:r>
            <a:r>
              <a:rPr lang="en-US" sz="4000" dirty="0"/>
              <a:t>.</a:t>
            </a:r>
          </a:p>
          <a:p>
            <a:endParaRPr lang="en-US" sz="4000" dirty="0"/>
          </a:p>
        </p:txBody>
      </p:sp>
      <p:sp>
        <p:nvSpPr>
          <p:cNvPr id="5" name="Rectangle: Rounded Corners 4">
            <a:extLst>
              <a:ext uri="{FF2B5EF4-FFF2-40B4-BE49-F238E27FC236}">
                <a16:creationId xmlns:a16="http://schemas.microsoft.com/office/drawing/2014/main" xmlns="" id="{006F5D23-A20F-4EF6-8F4B-E21DBA5B2930}"/>
              </a:ext>
            </a:extLst>
          </p:cNvPr>
          <p:cNvSpPr/>
          <p:nvPr/>
        </p:nvSpPr>
        <p:spPr>
          <a:xfrm>
            <a:off x="11448288" y="4864608"/>
            <a:ext cx="950976" cy="60350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0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712119" y="3374230"/>
            <a:ext cx="9535001" cy="6318410"/>
          </a:xfrm>
        </p:spPr>
        <p:txBody>
          <a:bodyPr/>
          <a:lstStyle/>
          <a:p>
            <a:r>
              <a:rPr lang="en-US" dirty="0"/>
              <a:t>What if it’s about people who are characterized by their disobedience not just in their actions but in their identity?</a:t>
            </a:r>
          </a:p>
          <a:p>
            <a:r>
              <a:rPr lang="en-US" dirty="0"/>
              <a:t>That is, people who have never received God’s grace?</a:t>
            </a:r>
          </a:p>
        </p:txBody>
      </p:sp>
      <p:sp>
        <p:nvSpPr>
          <p:cNvPr id="4" name="Rectangle 3">
            <a:extLst>
              <a:ext uri="{FF2B5EF4-FFF2-40B4-BE49-F238E27FC236}">
                <a16:creationId xmlns:a16="http://schemas.microsoft.com/office/drawing/2014/main" xmlns="" id="{67855865-3C67-4283-B863-9C71427A4DE8}"/>
              </a:ext>
            </a:extLst>
          </p:cNvPr>
          <p:cNvSpPr/>
          <p:nvPr/>
        </p:nvSpPr>
        <p:spPr>
          <a:xfrm>
            <a:off x="11832337" y="548640"/>
            <a:ext cx="5358384" cy="687628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No immoral, impure or greedy </a:t>
            </a:r>
            <a:r>
              <a:rPr lang="en-US" sz="4000" u="sng" dirty="0"/>
              <a:t>person</a:t>
            </a:r>
            <a:r>
              <a:rPr lang="en-US" sz="4000" dirty="0"/>
              <a:t>—such a </a:t>
            </a:r>
            <a:r>
              <a:rPr lang="en-US" sz="4000" u="sng" dirty="0"/>
              <a:t>person</a:t>
            </a:r>
            <a:r>
              <a:rPr lang="en-US" sz="4000" dirty="0"/>
              <a:t> is an idolater—has any inheritance in the kingdom of Christ and of God. </a:t>
            </a:r>
            <a:r>
              <a:rPr lang="en-US" sz="4000" b="1" baseline="30000" dirty="0"/>
              <a:t>6 </a:t>
            </a:r>
            <a:r>
              <a:rPr lang="en-US" sz="4000" dirty="0"/>
              <a:t>Let no one deceive you with empty words, for because of such things God’s wrath comes on </a:t>
            </a:r>
            <a:r>
              <a:rPr lang="en-US" sz="4000" u="sng" dirty="0"/>
              <a:t>those who are disobedient</a:t>
            </a:r>
            <a:r>
              <a:rPr lang="en-US" sz="4000" dirty="0"/>
              <a:t>.</a:t>
            </a:r>
          </a:p>
          <a:p>
            <a:endParaRPr lang="en-US" sz="4000" dirty="0"/>
          </a:p>
        </p:txBody>
      </p:sp>
      <p:sp>
        <p:nvSpPr>
          <p:cNvPr id="5" name="Rectangle: Rounded Corners 4">
            <a:extLst>
              <a:ext uri="{FF2B5EF4-FFF2-40B4-BE49-F238E27FC236}">
                <a16:creationId xmlns:a16="http://schemas.microsoft.com/office/drawing/2014/main" xmlns="" id="{006F5D23-A20F-4EF6-8F4B-E21DBA5B2930}"/>
              </a:ext>
            </a:extLst>
          </p:cNvPr>
          <p:cNvSpPr/>
          <p:nvPr/>
        </p:nvSpPr>
        <p:spPr>
          <a:xfrm>
            <a:off x="11722608" y="2450592"/>
            <a:ext cx="950976" cy="60350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02E7FFF-37AE-48B4-8A3A-77EE6CFCF731}"/>
              </a:ext>
            </a:extLst>
          </p:cNvPr>
          <p:cNvSpPr/>
          <p:nvPr/>
        </p:nvSpPr>
        <p:spPr>
          <a:xfrm>
            <a:off x="7498080" y="7717536"/>
            <a:ext cx="9692641" cy="207264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b="1" baseline="30000" dirty="0"/>
              <a:t>7 </a:t>
            </a:r>
            <a:r>
              <a:rPr lang="en-US" sz="4000" dirty="0"/>
              <a:t>Therefore </a:t>
            </a:r>
            <a:r>
              <a:rPr lang="en-US" sz="4000" u="sng" dirty="0"/>
              <a:t>do not be partners with them</a:t>
            </a:r>
            <a:r>
              <a:rPr lang="en-US" sz="4000" dirty="0"/>
              <a:t>. </a:t>
            </a:r>
            <a:r>
              <a:rPr lang="en-US" sz="4000" b="1" baseline="30000" dirty="0"/>
              <a:t>8 </a:t>
            </a:r>
            <a:r>
              <a:rPr lang="en-US" sz="4000" dirty="0"/>
              <a:t>For </a:t>
            </a:r>
            <a:r>
              <a:rPr lang="en-US" sz="4000" u="sng" dirty="0"/>
              <a:t>you were once darkness</a:t>
            </a:r>
            <a:r>
              <a:rPr lang="en-US" sz="4000" dirty="0"/>
              <a:t>, but now </a:t>
            </a:r>
            <a:r>
              <a:rPr lang="en-US" sz="4000" u="sng" dirty="0"/>
              <a:t>you are light </a:t>
            </a:r>
            <a:r>
              <a:rPr lang="en-US" sz="4000" dirty="0"/>
              <a:t>in the Lord. Live as children of light…</a:t>
            </a:r>
          </a:p>
          <a:p>
            <a:endParaRPr lang="en-US" sz="4000" dirty="0"/>
          </a:p>
        </p:txBody>
      </p:sp>
    </p:spTree>
    <p:extLst>
      <p:ext uri="{BB962C8B-B14F-4D97-AF65-F5344CB8AC3E}">
        <p14:creationId xmlns:p14="http://schemas.microsoft.com/office/powerpoint/2010/main" val="101399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097279" y="896112"/>
            <a:ext cx="10149841" cy="8796528"/>
          </a:xfrm>
        </p:spPr>
        <p:txBody>
          <a:bodyPr/>
          <a:lstStyle/>
          <a:p>
            <a:r>
              <a:rPr lang="en-US" strike="sngStrike" dirty="0"/>
              <a:t>Don’t sin away your inheritance</a:t>
            </a:r>
          </a:p>
          <a:p>
            <a:r>
              <a:rPr lang="en-US" b="1" dirty="0"/>
              <a:t>Don’t go along with the things that   bring destruction</a:t>
            </a:r>
          </a:p>
          <a:p>
            <a:r>
              <a:rPr lang="en-US" dirty="0"/>
              <a:t>Does this interpretation fit with such harrowing, warning language?</a:t>
            </a:r>
          </a:p>
        </p:txBody>
      </p:sp>
      <p:sp>
        <p:nvSpPr>
          <p:cNvPr id="4" name="Rectangle 3">
            <a:extLst>
              <a:ext uri="{FF2B5EF4-FFF2-40B4-BE49-F238E27FC236}">
                <a16:creationId xmlns:a16="http://schemas.microsoft.com/office/drawing/2014/main" xmlns="" id="{67855865-3C67-4283-B863-9C71427A4DE8}"/>
              </a:ext>
            </a:extLst>
          </p:cNvPr>
          <p:cNvSpPr/>
          <p:nvPr/>
        </p:nvSpPr>
        <p:spPr>
          <a:xfrm>
            <a:off x="11832337" y="548640"/>
            <a:ext cx="5358384" cy="687628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No immoral, impure or greedy </a:t>
            </a:r>
            <a:r>
              <a:rPr lang="en-US" sz="4000" u="sng" dirty="0"/>
              <a:t>person</a:t>
            </a:r>
            <a:r>
              <a:rPr lang="en-US" sz="4000" dirty="0"/>
              <a:t>—such a </a:t>
            </a:r>
            <a:r>
              <a:rPr lang="en-US" sz="4000" u="sng" dirty="0"/>
              <a:t>person</a:t>
            </a:r>
            <a:r>
              <a:rPr lang="en-US" sz="4000" dirty="0"/>
              <a:t> is an idolater—has any inheritance in the kingdom of Christ and of God. </a:t>
            </a:r>
            <a:r>
              <a:rPr lang="en-US" sz="4000" b="1" baseline="30000" dirty="0"/>
              <a:t>6 </a:t>
            </a:r>
            <a:r>
              <a:rPr lang="en-US" sz="4000" dirty="0"/>
              <a:t>Let no one deceive you with empty words, for because of such things God’s wrath comes on </a:t>
            </a:r>
            <a:r>
              <a:rPr lang="en-US" sz="4000" u="sng" dirty="0"/>
              <a:t>those who are disobedient</a:t>
            </a:r>
            <a:r>
              <a:rPr lang="en-US" sz="4000" dirty="0"/>
              <a:t>.</a:t>
            </a:r>
          </a:p>
          <a:p>
            <a:endParaRPr lang="en-US" sz="4000" dirty="0"/>
          </a:p>
        </p:txBody>
      </p:sp>
      <p:sp>
        <p:nvSpPr>
          <p:cNvPr id="5" name="Rectangle: Rounded Corners 4">
            <a:extLst>
              <a:ext uri="{FF2B5EF4-FFF2-40B4-BE49-F238E27FC236}">
                <a16:creationId xmlns:a16="http://schemas.microsoft.com/office/drawing/2014/main" xmlns="" id="{006F5D23-A20F-4EF6-8F4B-E21DBA5B2930}"/>
              </a:ext>
            </a:extLst>
          </p:cNvPr>
          <p:cNvSpPr/>
          <p:nvPr/>
        </p:nvSpPr>
        <p:spPr>
          <a:xfrm>
            <a:off x="11722608" y="2450592"/>
            <a:ext cx="950976" cy="60350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02E7FFF-37AE-48B4-8A3A-77EE6CFCF731}"/>
              </a:ext>
            </a:extLst>
          </p:cNvPr>
          <p:cNvSpPr/>
          <p:nvPr/>
        </p:nvSpPr>
        <p:spPr>
          <a:xfrm>
            <a:off x="7498080" y="7717536"/>
            <a:ext cx="9692641" cy="207264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b="1" baseline="30000" dirty="0"/>
              <a:t>7 </a:t>
            </a:r>
            <a:r>
              <a:rPr lang="en-US" sz="4000" dirty="0"/>
              <a:t>Therefore </a:t>
            </a:r>
            <a:r>
              <a:rPr lang="en-US" sz="4000" u="sng" dirty="0"/>
              <a:t>do not be partners with them</a:t>
            </a:r>
            <a:r>
              <a:rPr lang="en-US" sz="4000" dirty="0"/>
              <a:t>. </a:t>
            </a:r>
            <a:r>
              <a:rPr lang="en-US" sz="4000" b="1" baseline="30000" dirty="0"/>
              <a:t>8 </a:t>
            </a:r>
            <a:r>
              <a:rPr lang="en-US" sz="4000" dirty="0"/>
              <a:t>For </a:t>
            </a:r>
            <a:r>
              <a:rPr lang="en-US" sz="4000" u="sng" dirty="0"/>
              <a:t>you were once darkness</a:t>
            </a:r>
            <a:r>
              <a:rPr lang="en-US" sz="4000" dirty="0"/>
              <a:t>, but now </a:t>
            </a:r>
            <a:r>
              <a:rPr lang="en-US" sz="4000" u="sng" dirty="0"/>
              <a:t>you are light </a:t>
            </a:r>
            <a:r>
              <a:rPr lang="en-US" sz="4000" dirty="0"/>
              <a:t>in the Lord. Live as children of light…</a:t>
            </a:r>
          </a:p>
          <a:p>
            <a:endParaRPr lang="en-US" sz="4000" dirty="0"/>
          </a:p>
        </p:txBody>
      </p:sp>
      <p:sp>
        <p:nvSpPr>
          <p:cNvPr id="7" name="Rectangle: Rounded Corners 6">
            <a:extLst>
              <a:ext uri="{FF2B5EF4-FFF2-40B4-BE49-F238E27FC236}">
                <a16:creationId xmlns:a16="http://schemas.microsoft.com/office/drawing/2014/main" xmlns="" id="{4C27BCCF-50D5-4617-A373-E52899B0F301}"/>
              </a:ext>
            </a:extLst>
          </p:cNvPr>
          <p:cNvSpPr/>
          <p:nvPr/>
        </p:nvSpPr>
        <p:spPr>
          <a:xfrm>
            <a:off x="1353311" y="5578783"/>
            <a:ext cx="2633474" cy="39452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Why this might sound like a stretch to us today…</a:t>
            </a:r>
            <a:endParaRPr lang="en-GB" sz="4000" dirty="0">
              <a:solidFill>
                <a:schemeClr val="tx1"/>
              </a:solidFill>
            </a:endParaRPr>
          </a:p>
        </p:txBody>
      </p:sp>
      <p:sp>
        <p:nvSpPr>
          <p:cNvPr id="8" name="Speech Bubble: Rectangle with Corners Rounded 7">
            <a:extLst>
              <a:ext uri="{FF2B5EF4-FFF2-40B4-BE49-F238E27FC236}">
                <a16:creationId xmlns:a16="http://schemas.microsoft.com/office/drawing/2014/main" xmlns="" id="{E715C94A-643E-4DEC-8851-CE351F39FE63}"/>
              </a:ext>
            </a:extLst>
          </p:cNvPr>
          <p:cNvSpPr/>
          <p:nvPr/>
        </p:nvSpPr>
        <p:spPr>
          <a:xfrm>
            <a:off x="4736593" y="5478779"/>
            <a:ext cx="6141720" cy="2072640"/>
          </a:xfrm>
          <a:prstGeom prst="wedgeRoundRectCallout">
            <a:avLst>
              <a:gd name="adj1" fmla="val 64894"/>
              <a:gd name="adj2" fmla="val -8350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Strong warning IS fitting for such a tragic waste. We don’t have to be this way!</a:t>
            </a:r>
            <a:endParaRPr lang="en-GB" sz="4000" dirty="0">
              <a:solidFill>
                <a:schemeClr val="tx1"/>
              </a:solidFill>
            </a:endParaRPr>
          </a:p>
        </p:txBody>
      </p:sp>
      <p:sp>
        <p:nvSpPr>
          <p:cNvPr id="9" name="Rectangle: Rounded Corners 8">
            <a:extLst>
              <a:ext uri="{FF2B5EF4-FFF2-40B4-BE49-F238E27FC236}">
                <a16:creationId xmlns:a16="http://schemas.microsoft.com/office/drawing/2014/main" xmlns="" id="{9EEC2DEE-E1BF-4030-A6C4-3C748197CF81}"/>
              </a:ext>
            </a:extLst>
          </p:cNvPr>
          <p:cNvSpPr/>
          <p:nvPr/>
        </p:nvSpPr>
        <p:spPr>
          <a:xfrm>
            <a:off x="1139952" y="1871472"/>
            <a:ext cx="8717279" cy="176784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55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097279" y="896112"/>
            <a:ext cx="10149841" cy="8796528"/>
          </a:xfrm>
        </p:spPr>
        <p:txBody>
          <a:bodyPr/>
          <a:lstStyle/>
          <a:p>
            <a:r>
              <a:rPr lang="en-US" strike="sngStrike" dirty="0">
                <a:noFill/>
              </a:rPr>
              <a:t>Don’t sin away your inheritance</a:t>
            </a:r>
          </a:p>
          <a:p>
            <a:r>
              <a:rPr lang="en-US" b="1" dirty="0"/>
              <a:t>Don’t go along with the things that   bring destruction</a:t>
            </a:r>
          </a:p>
          <a:p>
            <a:r>
              <a:rPr lang="en-US" dirty="0">
                <a:noFill/>
              </a:rPr>
              <a:t>Does this interpretation fit with such harrowing, warning language?</a:t>
            </a:r>
          </a:p>
        </p:txBody>
      </p:sp>
      <p:sp>
        <p:nvSpPr>
          <p:cNvPr id="9" name="Rectangle: Rounded Corners 8">
            <a:extLst>
              <a:ext uri="{FF2B5EF4-FFF2-40B4-BE49-F238E27FC236}">
                <a16:creationId xmlns:a16="http://schemas.microsoft.com/office/drawing/2014/main" xmlns="" id="{9EEC2DEE-E1BF-4030-A6C4-3C748197CF81}"/>
              </a:ext>
            </a:extLst>
          </p:cNvPr>
          <p:cNvSpPr/>
          <p:nvPr/>
        </p:nvSpPr>
        <p:spPr>
          <a:xfrm>
            <a:off x="1139952" y="1871472"/>
            <a:ext cx="8717279" cy="176784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xmlns="" id="{6B99B844-F067-4B2E-97E8-BF5DACFB1DFD}"/>
              </a:ext>
            </a:extLst>
          </p:cNvPr>
          <p:cNvSpPr/>
          <p:nvPr/>
        </p:nvSpPr>
        <p:spPr>
          <a:xfrm>
            <a:off x="8449056" y="4820411"/>
            <a:ext cx="7260335" cy="2072640"/>
          </a:xfrm>
          <a:prstGeom prst="wedgeRoundRectCallout">
            <a:avLst>
              <a:gd name="adj1" fmla="val -48708"/>
              <a:gd name="adj2" fmla="val -9938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Fits perfectly with the gist of the passage: bases for our good deeds, with some examples</a:t>
            </a:r>
            <a:endParaRPr lang="en-GB" sz="4000" dirty="0">
              <a:solidFill>
                <a:schemeClr val="tx1"/>
              </a:solidFill>
            </a:endParaRPr>
          </a:p>
        </p:txBody>
      </p:sp>
      <p:sp>
        <p:nvSpPr>
          <p:cNvPr id="5" name="Speech Bubble: Rectangle with Corners Rounded 4">
            <a:extLst>
              <a:ext uri="{FF2B5EF4-FFF2-40B4-BE49-F238E27FC236}">
                <a16:creationId xmlns:a16="http://schemas.microsoft.com/office/drawing/2014/main" xmlns="" id="{8DB439B1-1675-40A5-AF14-24BFA510778E}"/>
              </a:ext>
            </a:extLst>
          </p:cNvPr>
          <p:cNvSpPr/>
          <p:nvPr/>
        </p:nvSpPr>
        <p:spPr>
          <a:xfrm>
            <a:off x="10594849" y="1871472"/>
            <a:ext cx="2554224" cy="840486"/>
          </a:xfrm>
          <a:prstGeom prst="wedgeRoundRectCallout">
            <a:avLst>
              <a:gd name="adj1" fmla="val -73568"/>
              <a:gd name="adj2" fmla="val 3708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Verses 2-7</a:t>
            </a:r>
            <a:endParaRPr lang="en-GB" sz="4000" dirty="0">
              <a:solidFill>
                <a:schemeClr val="tx1"/>
              </a:solidFill>
            </a:endParaRPr>
          </a:p>
        </p:txBody>
      </p:sp>
    </p:spTree>
    <p:extLst>
      <p:ext uri="{BB962C8B-B14F-4D97-AF65-F5344CB8AC3E}">
        <p14:creationId xmlns:p14="http://schemas.microsoft.com/office/powerpoint/2010/main" val="21744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8620600" cy="7025943"/>
          </a:xfrm>
        </p:spPr>
        <p:txBody>
          <a:bodyPr>
            <a:normAutofit/>
          </a:bodyPr>
          <a:lstStyle/>
          <a:p>
            <a:pPr marL="0" indent="0">
              <a:buNone/>
            </a:pPr>
            <a:r>
              <a:rPr lang="en-US" dirty="0"/>
              <a:t>Follow God’s example, therefore, as dearly loved children </a:t>
            </a:r>
            <a:r>
              <a:rPr lang="en-US" b="1" baseline="30000" dirty="0"/>
              <a:t>2 </a:t>
            </a:r>
            <a:r>
              <a:rPr lang="en-US" dirty="0"/>
              <a:t>and walk in the way of love, just as Christ loved us and gave himself up for us as a fragrant offering and sacrifice to God.</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13722952"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Basis #1: God’s Love to Us </a:t>
            </a:r>
          </a:p>
        </p:txBody>
      </p:sp>
      <p:cxnSp>
        <p:nvCxnSpPr>
          <p:cNvPr id="4" name="Straight Connector 3">
            <a:extLst>
              <a:ext uri="{FF2B5EF4-FFF2-40B4-BE49-F238E27FC236}">
                <a16:creationId xmlns:a16="http://schemas.microsoft.com/office/drawing/2014/main" xmlns="" id="{7F41B0FA-F8CF-4086-B7C2-F16A8AE25BAF}"/>
              </a:ext>
            </a:extLst>
          </p:cNvPr>
          <p:cNvCxnSpPr/>
          <p:nvPr/>
        </p:nvCxnSpPr>
        <p:spPr>
          <a:xfrm>
            <a:off x="1730408" y="3547872"/>
            <a:ext cx="5054440"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xmlns="" id="{D8C7116C-4FB5-44B5-9678-A85A1707B6FC}"/>
              </a:ext>
            </a:extLst>
          </p:cNvPr>
          <p:cNvCxnSpPr>
            <a:cxnSpLocks/>
          </p:cNvCxnSpPr>
          <p:nvPr/>
        </p:nvCxnSpPr>
        <p:spPr>
          <a:xfrm>
            <a:off x="1883664" y="4395216"/>
            <a:ext cx="470611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xmlns="" id="{1AF1EF9A-8456-453E-9F3A-5B5A2430BDB2}"/>
              </a:ext>
            </a:extLst>
          </p:cNvPr>
          <p:cNvCxnSpPr>
            <a:cxnSpLocks/>
          </p:cNvCxnSpPr>
          <p:nvPr/>
        </p:nvCxnSpPr>
        <p:spPr>
          <a:xfrm>
            <a:off x="1803560" y="5143500"/>
            <a:ext cx="3463384"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D0BA9EDA-C385-4ACD-BC6E-59872C540DEB}"/>
              </a:ext>
            </a:extLst>
          </p:cNvPr>
          <p:cNvCxnSpPr>
            <a:cxnSpLocks/>
          </p:cNvCxnSpPr>
          <p:nvPr/>
        </p:nvCxnSpPr>
        <p:spPr>
          <a:xfrm>
            <a:off x="3376328" y="5948440"/>
            <a:ext cx="3463384"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2" name="Rectangle: Rounded Corners 11">
            <a:extLst>
              <a:ext uri="{FF2B5EF4-FFF2-40B4-BE49-F238E27FC236}">
                <a16:creationId xmlns:a16="http://schemas.microsoft.com/office/drawing/2014/main" xmlns="" id="{6767E2E0-69D3-4FC4-9F35-34998C9271AA}"/>
              </a:ext>
            </a:extLst>
          </p:cNvPr>
          <p:cNvSpPr/>
          <p:nvPr/>
        </p:nvSpPr>
        <p:spPr>
          <a:xfrm>
            <a:off x="713232" y="7808981"/>
            <a:ext cx="10842534" cy="19110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1 John 3:16 This is how we know what love is: Jesus Christ laid down his life for us, and we ought to lay down our lives for our brothers and sisters.</a:t>
            </a:r>
            <a:endParaRPr lang="en-GB" sz="4000" dirty="0">
              <a:solidFill>
                <a:schemeClr val="tx1"/>
              </a:solidFill>
            </a:endParaRPr>
          </a:p>
        </p:txBody>
      </p:sp>
    </p:spTree>
    <p:extLst>
      <p:ext uri="{BB962C8B-B14F-4D97-AF65-F5344CB8AC3E}">
        <p14:creationId xmlns:p14="http://schemas.microsoft.com/office/powerpoint/2010/main" val="306765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8620600" cy="7025943"/>
          </a:xfrm>
        </p:spPr>
        <p:txBody>
          <a:bodyPr>
            <a:normAutofit/>
          </a:bodyPr>
          <a:lstStyle/>
          <a:p>
            <a:pPr marL="0" indent="0">
              <a:buNone/>
            </a:pPr>
            <a:r>
              <a:rPr lang="en-US" dirty="0"/>
              <a:t>Follow God’s example, therefore, as dearly loved children </a:t>
            </a:r>
            <a:r>
              <a:rPr lang="en-US" b="1" baseline="30000" dirty="0"/>
              <a:t>2 </a:t>
            </a:r>
            <a:r>
              <a:rPr lang="en-US" dirty="0"/>
              <a:t>and walk in the way of love, just as Christ loved us and gave himself up for us as a fragrant offering and sacrifice to God.</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13722952"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Basis #1: God’s Love to Us </a:t>
            </a:r>
          </a:p>
        </p:txBody>
      </p:sp>
      <p:cxnSp>
        <p:nvCxnSpPr>
          <p:cNvPr id="4" name="Straight Connector 3">
            <a:extLst>
              <a:ext uri="{FF2B5EF4-FFF2-40B4-BE49-F238E27FC236}">
                <a16:creationId xmlns:a16="http://schemas.microsoft.com/office/drawing/2014/main" xmlns="" id="{7F41B0FA-F8CF-4086-B7C2-F16A8AE25BAF}"/>
              </a:ext>
            </a:extLst>
          </p:cNvPr>
          <p:cNvCxnSpPr/>
          <p:nvPr/>
        </p:nvCxnSpPr>
        <p:spPr>
          <a:xfrm>
            <a:off x="1730408" y="3547872"/>
            <a:ext cx="5054440"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xmlns="" id="{D8C7116C-4FB5-44B5-9678-A85A1707B6FC}"/>
              </a:ext>
            </a:extLst>
          </p:cNvPr>
          <p:cNvCxnSpPr>
            <a:cxnSpLocks/>
          </p:cNvCxnSpPr>
          <p:nvPr/>
        </p:nvCxnSpPr>
        <p:spPr>
          <a:xfrm>
            <a:off x="1883664" y="4395216"/>
            <a:ext cx="470611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xmlns="" id="{1AF1EF9A-8456-453E-9F3A-5B5A2430BDB2}"/>
              </a:ext>
            </a:extLst>
          </p:cNvPr>
          <p:cNvCxnSpPr>
            <a:cxnSpLocks/>
          </p:cNvCxnSpPr>
          <p:nvPr/>
        </p:nvCxnSpPr>
        <p:spPr>
          <a:xfrm>
            <a:off x="1803560" y="5143500"/>
            <a:ext cx="3463384"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D0BA9EDA-C385-4ACD-BC6E-59872C540DEB}"/>
              </a:ext>
            </a:extLst>
          </p:cNvPr>
          <p:cNvCxnSpPr>
            <a:cxnSpLocks/>
          </p:cNvCxnSpPr>
          <p:nvPr/>
        </p:nvCxnSpPr>
        <p:spPr>
          <a:xfrm>
            <a:off x="3376328" y="5948440"/>
            <a:ext cx="3463384"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2" name="Rectangle: Rounded Corners 11">
            <a:extLst>
              <a:ext uri="{FF2B5EF4-FFF2-40B4-BE49-F238E27FC236}">
                <a16:creationId xmlns:a16="http://schemas.microsoft.com/office/drawing/2014/main" xmlns="" id="{6767E2E0-69D3-4FC4-9F35-34998C9271AA}"/>
              </a:ext>
            </a:extLst>
          </p:cNvPr>
          <p:cNvSpPr/>
          <p:nvPr/>
        </p:nvSpPr>
        <p:spPr>
          <a:xfrm>
            <a:off x="713232" y="7808981"/>
            <a:ext cx="10842534" cy="19110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1 John 3:16 This is how we know what love is: Jesus Christ laid down his life for us, and we ought to lay down our lives for our brothers and sisters.</a:t>
            </a:r>
            <a:endParaRPr lang="en-GB" sz="4000" dirty="0">
              <a:solidFill>
                <a:schemeClr val="tx1"/>
              </a:solidFill>
            </a:endParaRPr>
          </a:p>
        </p:txBody>
      </p:sp>
      <p:sp>
        <p:nvSpPr>
          <p:cNvPr id="10" name="Speech Bubble: Rectangle with Corners Rounded 9">
            <a:extLst>
              <a:ext uri="{FF2B5EF4-FFF2-40B4-BE49-F238E27FC236}">
                <a16:creationId xmlns:a16="http://schemas.microsoft.com/office/drawing/2014/main" xmlns="" id="{47EF1A20-0E7D-40C3-BFC3-CD7D722EB5FF}"/>
              </a:ext>
            </a:extLst>
          </p:cNvPr>
          <p:cNvSpPr/>
          <p:nvPr/>
        </p:nvSpPr>
        <p:spPr>
          <a:xfrm>
            <a:off x="11173969" y="3070860"/>
            <a:ext cx="6023704" cy="2072640"/>
          </a:xfrm>
          <a:prstGeom prst="wedgeRoundRectCallout">
            <a:avLst>
              <a:gd name="adj1" fmla="val -72388"/>
              <a:gd name="adj2" fmla="val 3120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Each command is a specific application of this principle</a:t>
            </a:r>
            <a:endParaRPr lang="en-GB" sz="4000" dirty="0">
              <a:solidFill>
                <a:schemeClr val="tx1"/>
              </a:solidFill>
            </a:endParaRPr>
          </a:p>
        </p:txBody>
      </p:sp>
      <p:sp>
        <p:nvSpPr>
          <p:cNvPr id="13" name="Rectangle 12">
            <a:extLst>
              <a:ext uri="{FF2B5EF4-FFF2-40B4-BE49-F238E27FC236}">
                <a16:creationId xmlns:a16="http://schemas.microsoft.com/office/drawing/2014/main" xmlns="" id="{F8072F54-9841-4D83-877C-B0FF4B41AFC2}"/>
              </a:ext>
            </a:extLst>
          </p:cNvPr>
          <p:cNvSpPr/>
          <p:nvPr/>
        </p:nvSpPr>
        <p:spPr>
          <a:xfrm>
            <a:off x="10149841" y="5367313"/>
            <a:ext cx="7808976" cy="22178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Romans 13 The commandments… are summed up in this one command: “Love your neighbor as yourself.” </a:t>
            </a:r>
          </a:p>
        </p:txBody>
      </p:sp>
    </p:spTree>
    <p:extLst>
      <p:ext uri="{BB962C8B-B14F-4D97-AF65-F5344CB8AC3E}">
        <p14:creationId xmlns:p14="http://schemas.microsoft.com/office/powerpoint/2010/main" val="107304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8620600" cy="7025943"/>
          </a:xfrm>
        </p:spPr>
        <p:txBody>
          <a:bodyPr>
            <a:normAutofit/>
          </a:bodyPr>
          <a:lstStyle/>
          <a:p>
            <a:pPr marL="0" indent="0">
              <a:buNone/>
            </a:pPr>
            <a:r>
              <a:rPr lang="en-US" dirty="0"/>
              <a:t>Follow God’s example, therefore, as dearly loved children </a:t>
            </a:r>
            <a:r>
              <a:rPr lang="en-US" b="1" baseline="30000" dirty="0"/>
              <a:t>2 </a:t>
            </a:r>
            <a:r>
              <a:rPr lang="en-US" dirty="0"/>
              <a:t>and walk in the way of love, just as Christ loved us and gave himself up for us as a fragrant offering and sacrifice to God.</a:t>
            </a:r>
          </a:p>
          <a:p>
            <a:pPr marL="0" indent="0">
              <a:buNone/>
            </a:pPr>
            <a:r>
              <a:rPr lang="en-US" dirty="0"/>
              <a:t>(specifics in 2-7…)</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13722952"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Basis #1: God’s Love to Us </a:t>
            </a:r>
          </a:p>
        </p:txBody>
      </p:sp>
      <p:cxnSp>
        <p:nvCxnSpPr>
          <p:cNvPr id="4" name="Straight Connector 3">
            <a:extLst>
              <a:ext uri="{FF2B5EF4-FFF2-40B4-BE49-F238E27FC236}">
                <a16:creationId xmlns:a16="http://schemas.microsoft.com/office/drawing/2014/main" xmlns="" id="{7F41B0FA-F8CF-4086-B7C2-F16A8AE25BAF}"/>
              </a:ext>
            </a:extLst>
          </p:cNvPr>
          <p:cNvCxnSpPr/>
          <p:nvPr/>
        </p:nvCxnSpPr>
        <p:spPr>
          <a:xfrm>
            <a:off x="1730408" y="3547872"/>
            <a:ext cx="5054440"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xmlns="" id="{D8C7116C-4FB5-44B5-9678-A85A1707B6FC}"/>
              </a:ext>
            </a:extLst>
          </p:cNvPr>
          <p:cNvCxnSpPr>
            <a:cxnSpLocks/>
          </p:cNvCxnSpPr>
          <p:nvPr/>
        </p:nvCxnSpPr>
        <p:spPr>
          <a:xfrm>
            <a:off x="1883664" y="4395216"/>
            <a:ext cx="470611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xmlns="" id="{1AF1EF9A-8456-453E-9F3A-5B5A2430BDB2}"/>
              </a:ext>
            </a:extLst>
          </p:cNvPr>
          <p:cNvCxnSpPr>
            <a:cxnSpLocks/>
          </p:cNvCxnSpPr>
          <p:nvPr/>
        </p:nvCxnSpPr>
        <p:spPr>
          <a:xfrm>
            <a:off x="1803560" y="5143500"/>
            <a:ext cx="3463384"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xmlns="" id="{D0BA9EDA-C385-4ACD-BC6E-59872C540DEB}"/>
              </a:ext>
            </a:extLst>
          </p:cNvPr>
          <p:cNvCxnSpPr>
            <a:cxnSpLocks/>
          </p:cNvCxnSpPr>
          <p:nvPr/>
        </p:nvCxnSpPr>
        <p:spPr>
          <a:xfrm>
            <a:off x="3376328" y="5948440"/>
            <a:ext cx="3463384"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3" name="Rectangle 12">
            <a:extLst>
              <a:ext uri="{FF2B5EF4-FFF2-40B4-BE49-F238E27FC236}">
                <a16:creationId xmlns:a16="http://schemas.microsoft.com/office/drawing/2014/main" xmlns="" id="{F8072F54-9841-4D83-877C-B0FF4B41AFC2}"/>
              </a:ext>
            </a:extLst>
          </p:cNvPr>
          <p:cNvSpPr/>
          <p:nvPr/>
        </p:nvSpPr>
        <p:spPr>
          <a:xfrm>
            <a:off x="10040112" y="2569249"/>
            <a:ext cx="7882129" cy="5733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So—</a:t>
            </a:r>
          </a:p>
          <a:p>
            <a:pPr marL="571500" indent="-571500">
              <a:buFont typeface="Arial" panose="020B0604020202020204" pitchFamily="34" charset="0"/>
              <a:buChar char="•"/>
            </a:pPr>
            <a:r>
              <a:rPr lang="en-US" sz="4000" dirty="0"/>
              <a:t>We love because he first loved us</a:t>
            </a:r>
          </a:p>
          <a:p>
            <a:pPr marL="571500" indent="-571500">
              <a:buFont typeface="Arial" panose="020B0604020202020204" pitchFamily="34" charset="0"/>
              <a:buChar char="•"/>
            </a:pPr>
            <a:r>
              <a:rPr lang="en-US" sz="4000" dirty="0"/>
              <a:t>We risk for others because we are safe in Christ</a:t>
            </a:r>
          </a:p>
          <a:p>
            <a:pPr marL="571500" indent="-571500">
              <a:buFont typeface="Arial" panose="020B0604020202020204" pitchFamily="34" charset="0"/>
              <a:buChar char="•"/>
            </a:pPr>
            <a:r>
              <a:rPr lang="en-US" sz="4000" dirty="0"/>
              <a:t>We expend ourselves for others because God fills us</a:t>
            </a:r>
          </a:p>
          <a:p>
            <a:pPr marL="571500" indent="-571500">
              <a:buFont typeface="Arial" panose="020B0604020202020204" pitchFamily="34" charset="0"/>
              <a:buChar char="•"/>
            </a:pPr>
            <a:r>
              <a:rPr lang="en-US" sz="4000" dirty="0"/>
              <a:t>We imitate him because we’re blown away by what he did for us</a:t>
            </a:r>
          </a:p>
          <a:p>
            <a:pPr marL="571500" indent="-571500">
              <a:buFont typeface="Arial" panose="020B0604020202020204" pitchFamily="34" charset="0"/>
              <a:buChar char="•"/>
            </a:pPr>
            <a:r>
              <a:rPr lang="en-US" sz="4000" dirty="0"/>
              <a:t>His attitude applied to my situation</a:t>
            </a:r>
          </a:p>
        </p:txBody>
      </p:sp>
      <p:sp>
        <p:nvSpPr>
          <p:cNvPr id="14" name="Rectangle: Rounded Corners 13">
            <a:extLst>
              <a:ext uri="{FF2B5EF4-FFF2-40B4-BE49-F238E27FC236}">
                <a16:creationId xmlns:a16="http://schemas.microsoft.com/office/drawing/2014/main" xmlns="" id="{41C41116-CADC-46EB-BC47-D472A03E2FBA}"/>
              </a:ext>
            </a:extLst>
          </p:cNvPr>
          <p:cNvSpPr/>
          <p:nvPr/>
        </p:nvSpPr>
        <p:spPr>
          <a:xfrm>
            <a:off x="5586984" y="8656494"/>
            <a:ext cx="7114032" cy="10880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But how do we know what to do?</a:t>
            </a:r>
            <a:endParaRPr lang="en-GB" sz="4000" dirty="0">
              <a:solidFill>
                <a:schemeClr val="tx1"/>
              </a:solidFill>
            </a:endParaRPr>
          </a:p>
        </p:txBody>
      </p:sp>
    </p:spTree>
    <p:extLst>
      <p:ext uri="{BB962C8B-B14F-4D97-AF65-F5344CB8AC3E}">
        <p14:creationId xmlns:p14="http://schemas.microsoft.com/office/powerpoint/2010/main" val="24894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509336" cy="7025943"/>
          </a:xfrm>
        </p:spPr>
        <p:txBody>
          <a:bodyPr>
            <a:normAutofit/>
          </a:bodyPr>
          <a:lstStyle/>
          <a:p>
            <a:pPr marL="0" indent="0">
              <a:buNone/>
            </a:pPr>
            <a:r>
              <a:rPr lang="en-US" b="1" baseline="30000" dirty="0"/>
              <a:t>8 </a:t>
            </a:r>
            <a:r>
              <a:rPr lang="en-US" dirty="0"/>
              <a:t>For you were once darkness, but now you are light in the Lord. Live as children of light </a:t>
            </a:r>
            <a:r>
              <a:rPr lang="en-US" b="1" baseline="30000" dirty="0"/>
              <a:t>9 </a:t>
            </a:r>
            <a:r>
              <a:rPr lang="en-US" dirty="0"/>
              <a:t>(for the fruit of the light consists in all goodness, righteousness and truth) </a:t>
            </a:r>
            <a:r>
              <a:rPr lang="en-US" b="1" baseline="30000" dirty="0"/>
              <a:t>10 </a:t>
            </a:r>
            <a:r>
              <a:rPr lang="en-US" dirty="0"/>
              <a:t>and find out what pleases the Lord. </a:t>
            </a:r>
            <a:r>
              <a:rPr lang="en-US" b="1" baseline="30000" dirty="0"/>
              <a:t>11 </a:t>
            </a:r>
            <a:r>
              <a:rPr lang="en-US" dirty="0"/>
              <a:t>Have nothing to do with the fruitless deeds of darkness, but rather expose them.</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13722952"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Basis #2: God’s Revelation to Us </a:t>
            </a:r>
          </a:p>
        </p:txBody>
      </p:sp>
      <p:cxnSp>
        <p:nvCxnSpPr>
          <p:cNvPr id="4" name="Straight Connector 3">
            <a:extLst>
              <a:ext uri="{FF2B5EF4-FFF2-40B4-BE49-F238E27FC236}">
                <a16:creationId xmlns:a16="http://schemas.microsoft.com/office/drawing/2014/main" xmlns="" id="{7F41B0FA-F8CF-4086-B7C2-F16A8AE25BAF}"/>
              </a:ext>
            </a:extLst>
          </p:cNvPr>
          <p:cNvCxnSpPr>
            <a:cxnSpLocks/>
          </p:cNvCxnSpPr>
          <p:nvPr/>
        </p:nvCxnSpPr>
        <p:spPr>
          <a:xfrm>
            <a:off x="6338984" y="3588834"/>
            <a:ext cx="1945480"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xmlns="" id="{D8C7116C-4FB5-44B5-9678-A85A1707B6FC}"/>
              </a:ext>
            </a:extLst>
          </p:cNvPr>
          <p:cNvCxnSpPr>
            <a:cxnSpLocks/>
          </p:cNvCxnSpPr>
          <p:nvPr/>
        </p:nvCxnSpPr>
        <p:spPr>
          <a:xfrm>
            <a:off x="12271248" y="3526164"/>
            <a:ext cx="1042416"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9" name="Rectangle: Rounded Corners 8">
            <a:extLst>
              <a:ext uri="{FF2B5EF4-FFF2-40B4-BE49-F238E27FC236}">
                <a16:creationId xmlns:a16="http://schemas.microsoft.com/office/drawing/2014/main" xmlns="" id="{7BCA2C79-B470-41A9-8F0C-ADB5567DE9A7}"/>
              </a:ext>
            </a:extLst>
          </p:cNvPr>
          <p:cNvSpPr/>
          <p:nvPr/>
        </p:nvSpPr>
        <p:spPr>
          <a:xfrm>
            <a:off x="13313664" y="8776871"/>
            <a:ext cx="3227832" cy="10880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 = clarity</a:t>
            </a:r>
            <a:endParaRPr lang="en-GB" sz="4000" dirty="0">
              <a:solidFill>
                <a:schemeClr val="tx1"/>
              </a:solidFill>
            </a:endParaRPr>
          </a:p>
        </p:txBody>
      </p:sp>
      <p:sp>
        <p:nvSpPr>
          <p:cNvPr id="11" name="Rectangle: Rounded Corners 10">
            <a:extLst>
              <a:ext uri="{FF2B5EF4-FFF2-40B4-BE49-F238E27FC236}">
                <a16:creationId xmlns:a16="http://schemas.microsoft.com/office/drawing/2014/main" xmlns="" id="{9A5C7433-C6BE-4213-80CC-0032575920E4}"/>
              </a:ext>
            </a:extLst>
          </p:cNvPr>
          <p:cNvSpPr/>
          <p:nvPr/>
        </p:nvSpPr>
        <p:spPr>
          <a:xfrm>
            <a:off x="516542" y="8825574"/>
            <a:ext cx="3227832" cy="10880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 = good</a:t>
            </a:r>
            <a:endParaRPr lang="en-GB" sz="4000" dirty="0">
              <a:solidFill>
                <a:schemeClr val="tx1"/>
              </a:solidFill>
            </a:endParaRPr>
          </a:p>
        </p:txBody>
      </p:sp>
    </p:spTree>
    <p:extLst>
      <p:ext uri="{BB962C8B-B14F-4D97-AF65-F5344CB8AC3E}">
        <p14:creationId xmlns:p14="http://schemas.microsoft.com/office/powerpoint/2010/main" val="28591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0852413" cy="7025943"/>
          </a:xfrm>
        </p:spPr>
        <p:txBody>
          <a:bodyPr>
            <a:normAutofit/>
          </a:bodyPr>
          <a:lstStyle/>
          <a:p>
            <a:r>
              <a:rPr lang="en-US" dirty="0"/>
              <a:t>First verse of 4</a:t>
            </a:r>
            <a:r>
              <a:rPr lang="en-US" baseline="30000" dirty="0"/>
              <a:t>th</a:t>
            </a:r>
            <a:r>
              <a:rPr lang="en-US" dirty="0"/>
              <a:t> chapter: “I urge you to live a life worthy of the </a:t>
            </a:r>
            <a:r>
              <a:rPr lang="en-US" u="sng" dirty="0"/>
              <a:t>calling you have received</a:t>
            </a:r>
            <a:r>
              <a:rPr lang="en-US" dirty="0"/>
              <a:t>.”</a:t>
            </a:r>
          </a:p>
          <a:p>
            <a:r>
              <a:rPr lang="en-US" dirty="0"/>
              <a:t>1</a:t>
            </a:r>
            <a:r>
              <a:rPr lang="en-US" baseline="30000" dirty="0"/>
              <a:t>st</a:t>
            </a:r>
            <a:r>
              <a:rPr lang="en-US" dirty="0"/>
              <a:t> three chapters: blessings through Christ</a:t>
            </a:r>
          </a:p>
          <a:p>
            <a:pPr lvl="1"/>
            <a:r>
              <a:rPr lang="en-US" sz="4000" dirty="0"/>
              <a:t>Astounding</a:t>
            </a:r>
          </a:p>
          <a:p>
            <a:pPr lvl="1"/>
            <a:r>
              <a:rPr lang="en-US" sz="4000" dirty="0"/>
              <a:t>Made possible through the cross</a:t>
            </a:r>
          </a:p>
          <a:p>
            <a:pPr lvl="1"/>
            <a:r>
              <a:rPr lang="en-US" sz="4000" dirty="0"/>
              <a:t>Made ours through faith</a:t>
            </a:r>
          </a:p>
          <a:p>
            <a:r>
              <a:rPr lang="en-US" dirty="0"/>
              <a:t>All commands in chapters 4-6 = called         to respond to the Good News</a:t>
            </a:r>
          </a:p>
          <a:p>
            <a:endParaRPr lang="en-US" dirty="0"/>
          </a:p>
        </p:txBody>
      </p:sp>
      <p:sp>
        <p:nvSpPr>
          <p:cNvPr id="7" name="Title 1">
            <a:extLst>
              <a:ext uri="{FF2B5EF4-FFF2-40B4-BE49-F238E27FC236}">
                <a16:creationId xmlns:a16="http://schemas.microsoft.com/office/drawing/2014/main" xmlns="" id="{C470D97E-00A0-4376-8971-CF753226AABB}"/>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a:t>
            </a:r>
          </a:p>
        </p:txBody>
      </p:sp>
      <p:sp>
        <p:nvSpPr>
          <p:cNvPr id="8" name="Rectangle 7">
            <a:extLst>
              <a:ext uri="{FF2B5EF4-FFF2-40B4-BE49-F238E27FC236}">
                <a16:creationId xmlns:a16="http://schemas.microsoft.com/office/drawing/2014/main" xmlns="" id="{7F6874D7-DD33-4A1A-A926-AC4DF1B9088D}"/>
              </a:ext>
            </a:extLst>
          </p:cNvPr>
          <p:cNvSpPr/>
          <p:nvPr/>
        </p:nvSpPr>
        <p:spPr>
          <a:xfrm>
            <a:off x="12125621" y="6309360"/>
            <a:ext cx="5269431" cy="34225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400" dirty="0"/>
              <a:t>Chapter 5:</a:t>
            </a:r>
          </a:p>
          <a:p>
            <a:r>
              <a:rPr lang="en-US" sz="4400" dirty="0"/>
              <a:t>How to think about good deeds…</a:t>
            </a:r>
          </a:p>
          <a:p>
            <a:r>
              <a:rPr lang="en-US" sz="4400" dirty="0"/>
              <a:t>Plus sex, drunkenness, and foul language.</a:t>
            </a:r>
            <a:endParaRPr lang="en-GB" sz="8800" dirty="0"/>
          </a:p>
        </p:txBody>
      </p:sp>
    </p:spTree>
    <p:extLst>
      <p:ext uri="{BB962C8B-B14F-4D97-AF65-F5344CB8AC3E}">
        <p14:creationId xmlns:p14="http://schemas.microsoft.com/office/powerpoint/2010/main" val="18039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509336" cy="7025943"/>
          </a:xfrm>
        </p:spPr>
        <p:txBody>
          <a:bodyPr>
            <a:normAutofit/>
          </a:bodyPr>
          <a:lstStyle/>
          <a:p>
            <a:pPr marL="0" indent="0">
              <a:buNone/>
            </a:pPr>
            <a:r>
              <a:rPr lang="en-US" b="1" baseline="30000" dirty="0">
                <a:noFill/>
              </a:rPr>
              <a:t>8 </a:t>
            </a:r>
            <a:r>
              <a:rPr lang="en-US" dirty="0">
                <a:noFill/>
              </a:rPr>
              <a:t>For </a:t>
            </a:r>
            <a:r>
              <a:rPr lang="en-US" dirty="0"/>
              <a:t>you were once darkness</a:t>
            </a:r>
            <a:r>
              <a:rPr lang="en-US" dirty="0">
                <a:noFill/>
              </a:rPr>
              <a:t>, but now you are light in the Lord. Live as children of light </a:t>
            </a:r>
            <a:r>
              <a:rPr lang="en-US" b="1" baseline="30000" dirty="0">
                <a:noFill/>
              </a:rPr>
              <a:t>9 </a:t>
            </a:r>
            <a:r>
              <a:rPr lang="en-US" dirty="0">
                <a:noFill/>
              </a:rPr>
              <a:t>(for the fruit of the light consists in all goodness, righteousness and truth) </a:t>
            </a:r>
            <a:r>
              <a:rPr lang="en-US" b="1" baseline="30000" dirty="0">
                <a:noFill/>
              </a:rPr>
              <a:t>10 </a:t>
            </a:r>
            <a:r>
              <a:rPr lang="en-US" dirty="0">
                <a:noFill/>
              </a:rPr>
              <a:t>and find out what pleases the Lord. </a:t>
            </a:r>
            <a:r>
              <a:rPr lang="en-US" b="1" baseline="30000" dirty="0">
                <a:noFill/>
              </a:rPr>
              <a:t>11 </a:t>
            </a:r>
            <a:r>
              <a:rPr lang="en-US" dirty="0">
                <a:noFill/>
              </a:rPr>
              <a:t>Have nothing to do with the fruitless deeds of darkness, but rather expose them.</a:t>
            </a:r>
          </a:p>
        </p:txBody>
      </p:sp>
      <p:cxnSp>
        <p:nvCxnSpPr>
          <p:cNvPr id="4" name="Straight Connector 3">
            <a:extLst>
              <a:ext uri="{FF2B5EF4-FFF2-40B4-BE49-F238E27FC236}">
                <a16:creationId xmlns:a16="http://schemas.microsoft.com/office/drawing/2014/main" xmlns="" id="{7F41B0FA-F8CF-4086-B7C2-F16A8AE25BAF}"/>
              </a:ext>
            </a:extLst>
          </p:cNvPr>
          <p:cNvCxnSpPr>
            <a:cxnSpLocks/>
          </p:cNvCxnSpPr>
          <p:nvPr/>
        </p:nvCxnSpPr>
        <p:spPr>
          <a:xfrm>
            <a:off x="6338984" y="3588834"/>
            <a:ext cx="194548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xmlns="" id="{FAC7758F-C72E-46FC-A98C-14CC05719A81}"/>
              </a:ext>
            </a:extLst>
          </p:cNvPr>
          <p:cNvSpPr/>
          <p:nvPr/>
        </p:nvSpPr>
        <p:spPr>
          <a:xfrm>
            <a:off x="291415" y="4493936"/>
            <a:ext cx="6383705" cy="50889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buFont typeface="Arial" panose="020B0604020202020204" pitchFamily="34" charset="0"/>
              <a:buChar char="•"/>
            </a:pPr>
            <a:r>
              <a:rPr lang="en-US" sz="4000" dirty="0"/>
              <a:t>This thing seems right to me… but what am I?</a:t>
            </a:r>
          </a:p>
          <a:p>
            <a:pPr marL="571500" indent="-571500">
              <a:buFont typeface="Arial" panose="020B0604020202020204" pitchFamily="34" charset="0"/>
              <a:buChar char="•"/>
            </a:pPr>
            <a:r>
              <a:rPr lang="en-US" sz="4000" dirty="0"/>
              <a:t>Those people think that… but who are they to say?</a:t>
            </a:r>
          </a:p>
          <a:p>
            <a:pPr marL="571500" indent="-571500">
              <a:buFont typeface="Arial" panose="020B0604020202020204" pitchFamily="34" charset="0"/>
              <a:buChar char="•"/>
            </a:pPr>
            <a:r>
              <a:rPr lang="en-US" sz="4000" dirty="0"/>
              <a:t>There’s no reason to trust anything about anything. We’re in the dark.</a:t>
            </a:r>
          </a:p>
        </p:txBody>
      </p:sp>
      <p:sp>
        <p:nvSpPr>
          <p:cNvPr id="11" name="Rectangle 10">
            <a:extLst>
              <a:ext uri="{FF2B5EF4-FFF2-40B4-BE49-F238E27FC236}">
                <a16:creationId xmlns:a16="http://schemas.microsoft.com/office/drawing/2014/main" xmlns="" id="{89D3C62C-9B8E-4650-AB0F-349EC54E6AC2}"/>
              </a:ext>
            </a:extLst>
          </p:cNvPr>
          <p:cNvSpPr/>
          <p:nvPr/>
        </p:nvSpPr>
        <p:spPr>
          <a:xfrm>
            <a:off x="7144848" y="6345932"/>
            <a:ext cx="10387585" cy="32369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buFont typeface="Arial" panose="020B0604020202020204" pitchFamily="34" charset="0"/>
              <a:buChar char="•"/>
            </a:pPr>
            <a:r>
              <a:rPr lang="en-US" sz="4000" dirty="0"/>
              <a:t>But if there’s something infinite… who knows all, sees things rightly, and characterizes goodness…</a:t>
            </a:r>
          </a:p>
          <a:p>
            <a:pPr marL="571500" indent="-571500">
              <a:buFont typeface="Arial" panose="020B0604020202020204" pitchFamily="34" charset="0"/>
              <a:buChar char="•"/>
            </a:pPr>
            <a:r>
              <a:rPr lang="en-US" sz="4000" dirty="0"/>
              <a:t>AND if he has </a:t>
            </a:r>
            <a:r>
              <a:rPr lang="en-US" sz="4000" i="1" dirty="0"/>
              <a:t>revealed</a:t>
            </a:r>
            <a:r>
              <a:rPr lang="en-US" sz="4000" dirty="0"/>
              <a:t> things…</a:t>
            </a:r>
          </a:p>
          <a:p>
            <a:pPr marL="571500" indent="-571500">
              <a:buFont typeface="Arial" panose="020B0604020202020204" pitchFamily="34" charset="0"/>
              <a:buChar char="•"/>
            </a:pPr>
            <a:r>
              <a:rPr lang="en-US" sz="4000" dirty="0"/>
              <a:t>Then I have a frame of reference I can trust</a:t>
            </a:r>
          </a:p>
        </p:txBody>
      </p:sp>
    </p:spTree>
    <p:extLst>
      <p:ext uri="{BB962C8B-B14F-4D97-AF65-F5344CB8AC3E}">
        <p14:creationId xmlns:p14="http://schemas.microsoft.com/office/powerpoint/2010/main" val="323450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1"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509336" cy="7025943"/>
          </a:xfrm>
        </p:spPr>
        <p:txBody>
          <a:bodyPr>
            <a:normAutofit/>
          </a:bodyPr>
          <a:lstStyle/>
          <a:p>
            <a:pPr marL="0" indent="0">
              <a:buNone/>
            </a:pPr>
            <a:r>
              <a:rPr lang="en-US" b="1" baseline="30000" dirty="0">
                <a:noFill/>
              </a:rPr>
              <a:t>8 </a:t>
            </a:r>
            <a:r>
              <a:rPr lang="en-US" dirty="0">
                <a:noFill/>
              </a:rPr>
              <a:t>For </a:t>
            </a:r>
            <a:r>
              <a:rPr lang="en-US" dirty="0"/>
              <a:t>you were once darkness, but now you are light </a:t>
            </a:r>
            <a:r>
              <a:rPr lang="en-US" dirty="0">
                <a:noFill/>
              </a:rPr>
              <a:t>in the Lord. Live as children of light </a:t>
            </a:r>
            <a:r>
              <a:rPr lang="en-US" b="1" baseline="30000" dirty="0">
                <a:noFill/>
              </a:rPr>
              <a:t>9 </a:t>
            </a:r>
            <a:r>
              <a:rPr lang="en-US" dirty="0">
                <a:noFill/>
              </a:rPr>
              <a:t>(for the fruit of the light consists in all goodness, righteousness and truth) </a:t>
            </a:r>
            <a:r>
              <a:rPr lang="en-US" b="1" baseline="30000" dirty="0">
                <a:noFill/>
              </a:rPr>
              <a:t>10 </a:t>
            </a:r>
            <a:r>
              <a:rPr lang="en-US" dirty="0">
                <a:noFill/>
              </a:rPr>
              <a:t>and find out what pleases the Lord. </a:t>
            </a:r>
            <a:r>
              <a:rPr lang="en-US" b="1" baseline="30000" dirty="0">
                <a:noFill/>
              </a:rPr>
              <a:t>11 </a:t>
            </a:r>
            <a:r>
              <a:rPr lang="en-US" dirty="0">
                <a:noFill/>
              </a:rPr>
              <a:t>Have nothing to do with the fruitless deeds of darkness, but rather expose them.</a:t>
            </a:r>
          </a:p>
        </p:txBody>
      </p:sp>
      <p:cxnSp>
        <p:nvCxnSpPr>
          <p:cNvPr id="4" name="Straight Connector 3">
            <a:extLst>
              <a:ext uri="{FF2B5EF4-FFF2-40B4-BE49-F238E27FC236}">
                <a16:creationId xmlns:a16="http://schemas.microsoft.com/office/drawing/2014/main" xmlns="" id="{7F41B0FA-F8CF-4086-B7C2-F16A8AE25BAF}"/>
              </a:ext>
            </a:extLst>
          </p:cNvPr>
          <p:cNvCxnSpPr>
            <a:cxnSpLocks/>
          </p:cNvCxnSpPr>
          <p:nvPr/>
        </p:nvCxnSpPr>
        <p:spPr>
          <a:xfrm>
            <a:off x="6338984" y="3588834"/>
            <a:ext cx="194548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xmlns="" id="{FAC7758F-C72E-46FC-A98C-14CC05719A81}"/>
              </a:ext>
            </a:extLst>
          </p:cNvPr>
          <p:cNvSpPr/>
          <p:nvPr/>
        </p:nvSpPr>
        <p:spPr>
          <a:xfrm>
            <a:off x="1773715" y="4338643"/>
            <a:ext cx="6383705" cy="50889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buFont typeface="Arial" panose="020B0604020202020204" pitchFamily="34" charset="0"/>
              <a:buChar char="•"/>
            </a:pPr>
            <a:r>
              <a:rPr lang="en-US" sz="4000" dirty="0"/>
              <a:t>God has revealed who I am, who you are…</a:t>
            </a:r>
          </a:p>
          <a:p>
            <a:pPr marL="571500" indent="-571500">
              <a:buFont typeface="Arial" panose="020B0604020202020204" pitchFamily="34" charset="0"/>
              <a:buChar char="•"/>
            </a:pPr>
            <a:r>
              <a:rPr lang="en-US" sz="4000" dirty="0"/>
              <a:t>What sexuality is meant for…</a:t>
            </a:r>
          </a:p>
          <a:p>
            <a:pPr marL="571500" indent="-571500">
              <a:buFont typeface="Arial" panose="020B0604020202020204" pitchFamily="34" charset="0"/>
              <a:buChar char="•"/>
            </a:pPr>
            <a:r>
              <a:rPr lang="en-US" sz="4000" dirty="0"/>
              <a:t>How our speech works…</a:t>
            </a:r>
          </a:p>
          <a:p>
            <a:pPr marL="571500" indent="-571500">
              <a:buFont typeface="Arial" panose="020B0604020202020204" pitchFamily="34" charset="0"/>
              <a:buChar char="•"/>
            </a:pPr>
            <a:r>
              <a:rPr lang="en-US" sz="4000" dirty="0"/>
              <a:t>He reveals in nature and in our consciences, but most reliably in the Bible</a:t>
            </a:r>
          </a:p>
        </p:txBody>
      </p:sp>
      <p:cxnSp>
        <p:nvCxnSpPr>
          <p:cNvPr id="13" name="Straight Connector 12">
            <a:extLst>
              <a:ext uri="{FF2B5EF4-FFF2-40B4-BE49-F238E27FC236}">
                <a16:creationId xmlns:a16="http://schemas.microsoft.com/office/drawing/2014/main" xmlns="" id="{A48D2F99-981C-4C12-A00D-A2621B9493A4}"/>
              </a:ext>
            </a:extLst>
          </p:cNvPr>
          <p:cNvCxnSpPr>
            <a:cxnSpLocks/>
          </p:cNvCxnSpPr>
          <p:nvPr/>
        </p:nvCxnSpPr>
        <p:spPr>
          <a:xfrm>
            <a:off x="12299060" y="3588834"/>
            <a:ext cx="1021524" cy="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029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509336" cy="7025943"/>
          </a:xfrm>
        </p:spPr>
        <p:txBody>
          <a:bodyPr>
            <a:normAutofit/>
          </a:bodyPr>
          <a:lstStyle/>
          <a:p>
            <a:pPr marL="0" indent="0">
              <a:buNone/>
            </a:pPr>
            <a:r>
              <a:rPr lang="en-US" b="1" baseline="30000" dirty="0"/>
              <a:t>8 </a:t>
            </a:r>
            <a:r>
              <a:rPr lang="en-US" dirty="0"/>
              <a:t>For you were once darkness, but now you are light in the Lord. Live as children of light </a:t>
            </a:r>
            <a:r>
              <a:rPr lang="en-US" b="1" baseline="30000" dirty="0"/>
              <a:t>9 </a:t>
            </a:r>
            <a:r>
              <a:rPr lang="en-US" dirty="0"/>
              <a:t>(for the fruit of the light consists in all goodness, righteousness and truth) </a:t>
            </a:r>
            <a:r>
              <a:rPr lang="en-US" b="1" baseline="30000" dirty="0"/>
              <a:t>10 </a:t>
            </a:r>
            <a:r>
              <a:rPr lang="en-US" dirty="0"/>
              <a:t>and find out what pleases the Lord. </a:t>
            </a:r>
            <a:r>
              <a:rPr lang="en-US" b="1" baseline="30000" dirty="0"/>
              <a:t>11 </a:t>
            </a:r>
            <a:r>
              <a:rPr lang="en-US" dirty="0"/>
              <a:t>Have nothing to do with the fruitless deeds of darkness, but rather expose them.</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13722952"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Basis #2: God’s Revelation to Us </a:t>
            </a:r>
          </a:p>
        </p:txBody>
      </p:sp>
      <p:cxnSp>
        <p:nvCxnSpPr>
          <p:cNvPr id="4" name="Straight Connector 3">
            <a:extLst>
              <a:ext uri="{FF2B5EF4-FFF2-40B4-BE49-F238E27FC236}">
                <a16:creationId xmlns:a16="http://schemas.microsoft.com/office/drawing/2014/main" xmlns="" id="{7F41B0FA-F8CF-4086-B7C2-F16A8AE25BAF}"/>
              </a:ext>
            </a:extLst>
          </p:cNvPr>
          <p:cNvCxnSpPr>
            <a:cxnSpLocks/>
          </p:cNvCxnSpPr>
          <p:nvPr/>
        </p:nvCxnSpPr>
        <p:spPr>
          <a:xfrm>
            <a:off x="6338984" y="3588834"/>
            <a:ext cx="1945480"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xmlns="" id="{D8C7116C-4FB5-44B5-9678-A85A1707B6FC}"/>
              </a:ext>
            </a:extLst>
          </p:cNvPr>
          <p:cNvCxnSpPr>
            <a:cxnSpLocks/>
          </p:cNvCxnSpPr>
          <p:nvPr/>
        </p:nvCxnSpPr>
        <p:spPr>
          <a:xfrm>
            <a:off x="12271248" y="3575592"/>
            <a:ext cx="1042416"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xmlns="" id="{2CC99659-CAC1-4A2B-9FF7-C2268A96D8C3}"/>
              </a:ext>
            </a:extLst>
          </p:cNvPr>
          <p:cNvCxnSpPr>
            <a:cxnSpLocks/>
          </p:cNvCxnSpPr>
          <p:nvPr/>
        </p:nvCxnSpPr>
        <p:spPr>
          <a:xfrm>
            <a:off x="10953163" y="5177707"/>
            <a:ext cx="4789345"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xmlns="" id="{FA54B4B3-05E7-410E-9D58-77F2F9B0A246}"/>
              </a:ext>
            </a:extLst>
          </p:cNvPr>
          <p:cNvCxnSpPr>
            <a:cxnSpLocks/>
          </p:cNvCxnSpPr>
          <p:nvPr/>
        </p:nvCxnSpPr>
        <p:spPr>
          <a:xfrm>
            <a:off x="1736834" y="5990163"/>
            <a:ext cx="194548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4" name="Rectangle: Rounded Corners 13">
            <a:extLst>
              <a:ext uri="{FF2B5EF4-FFF2-40B4-BE49-F238E27FC236}">
                <a16:creationId xmlns:a16="http://schemas.microsoft.com/office/drawing/2014/main" xmlns="" id="{389E1FC9-9975-4BC8-A524-3F5013B65387}"/>
              </a:ext>
            </a:extLst>
          </p:cNvPr>
          <p:cNvSpPr/>
          <p:nvPr/>
        </p:nvSpPr>
        <p:spPr>
          <a:xfrm>
            <a:off x="2177723" y="7663970"/>
            <a:ext cx="3227832" cy="10880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 = clarity</a:t>
            </a:r>
            <a:endParaRPr lang="en-GB" sz="4000" dirty="0">
              <a:solidFill>
                <a:schemeClr val="tx1"/>
              </a:solidFill>
            </a:endParaRPr>
          </a:p>
        </p:txBody>
      </p:sp>
      <p:cxnSp>
        <p:nvCxnSpPr>
          <p:cNvPr id="16" name="Straight Connector 15">
            <a:extLst>
              <a:ext uri="{FF2B5EF4-FFF2-40B4-BE49-F238E27FC236}">
                <a16:creationId xmlns:a16="http://schemas.microsoft.com/office/drawing/2014/main" xmlns="" id="{E22FE851-B92B-413F-9DB0-AB3EA3ED486D}"/>
              </a:ext>
            </a:extLst>
          </p:cNvPr>
          <p:cNvCxnSpPr>
            <a:cxnSpLocks/>
          </p:cNvCxnSpPr>
          <p:nvPr/>
        </p:nvCxnSpPr>
        <p:spPr>
          <a:xfrm>
            <a:off x="6348375" y="6785115"/>
            <a:ext cx="279562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7" name="Speech Bubble: Rectangle with Corners Rounded 16">
            <a:extLst>
              <a:ext uri="{FF2B5EF4-FFF2-40B4-BE49-F238E27FC236}">
                <a16:creationId xmlns:a16="http://schemas.microsoft.com/office/drawing/2014/main" xmlns="" id="{55851444-CDFA-4A36-8E80-5B13B9F61A61}"/>
              </a:ext>
            </a:extLst>
          </p:cNvPr>
          <p:cNvSpPr/>
          <p:nvPr/>
        </p:nvSpPr>
        <p:spPr>
          <a:xfrm>
            <a:off x="6213423" y="7715748"/>
            <a:ext cx="3929448" cy="2072640"/>
          </a:xfrm>
          <a:prstGeom prst="wedgeRoundRectCallout">
            <a:avLst>
              <a:gd name="adj1" fmla="val -19777"/>
              <a:gd name="adj2" fmla="val -8388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By </a:t>
            </a:r>
            <a:r>
              <a:rPr lang="en-US" sz="4000" i="1" dirty="0">
                <a:solidFill>
                  <a:schemeClr val="tx1"/>
                </a:solidFill>
              </a:rPr>
              <a:t>example</a:t>
            </a:r>
            <a:endParaRPr lang="en-US" sz="4000" dirty="0">
              <a:solidFill>
                <a:schemeClr val="tx1"/>
              </a:solidFill>
            </a:endParaRPr>
          </a:p>
          <a:p>
            <a:r>
              <a:rPr lang="en-US" sz="4000" dirty="0">
                <a:solidFill>
                  <a:schemeClr val="tx1"/>
                </a:solidFill>
              </a:rPr>
              <a:t>(think about how light works…)</a:t>
            </a:r>
            <a:endParaRPr lang="en-GB" sz="4000" dirty="0">
              <a:solidFill>
                <a:schemeClr val="tx1"/>
              </a:solidFill>
            </a:endParaRPr>
          </a:p>
        </p:txBody>
      </p:sp>
      <p:sp>
        <p:nvSpPr>
          <p:cNvPr id="18" name="Rectangle 17">
            <a:extLst>
              <a:ext uri="{FF2B5EF4-FFF2-40B4-BE49-F238E27FC236}">
                <a16:creationId xmlns:a16="http://schemas.microsoft.com/office/drawing/2014/main" xmlns="" id="{C4BCE542-1333-425A-B21A-4D5855E1C707}"/>
              </a:ext>
            </a:extLst>
          </p:cNvPr>
          <p:cNvSpPr/>
          <p:nvPr/>
        </p:nvSpPr>
        <p:spPr>
          <a:xfrm>
            <a:off x="11071652" y="6556829"/>
            <a:ext cx="6598508" cy="3205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[Matt. 5:14] let your light shine before others, that they may see your good deeds and glorify your Father in heaven.</a:t>
            </a:r>
          </a:p>
        </p:txBody>
      </p:sp>
    </p:spTree>
    <p:extLst>
      <p:ext uri="{BB962C8B-B14F-4D97-AF65-F5344CB8AC3E}">
        <p14:creationId xmlns:p14="http://schemas.microsoft.com/office/powerpoint/2010/main" val="1519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509336" cy="7025943"/>
          </a:xfrm>
        </p:spPr>
        <p:txBody>
          <a:bodyPr>
            <a:normAutofit/>
          </a:bodyPr>
          <a:lstStyle/>
          <a:p>
            <a:pPr marL="0" indent="0">
              <a:buNone/>
            </a:pPr>
            <a:r>
              <a:rPr lang="en-US" b="1" baseline="30000" dirty="0"/>
              <a:t>12 </a:t>
            </a:r>
            <a:r>
              <a:rPr lang="en-US" dirty="0"/>
              <a:t>It is shameful even to mention what the disobedient do in secret. </a:t>
            </a:r>
            <a:r>
              <a:rPr lang="en-US" b="1" baseline="30000" dirty="0"/>
              <a:t>13 </a:t>
            </a:r>
            <a:r>
              <a:rPr lang="en-US" dirty="0"/>
              <a:t>But everything exposed by the light becomes visible—and everything that is illuminated becomes a light. </a:t>
            </a:r>
            <a:r>
              <a:rPr lang="en-US" b="1" baseline="30000" dirty="0"/>
              <a:t>14 </a:t>
            </a:r>
            <a:r>
              <a:rPr lang="en-US" dirty="0"/>
              <a:t>This is why it is said: “Wake up, sleeper, rise from the dead, and Christ will shine on you.” </a:t>
            </a:r>
            <a:r>
              <a:rPr lang="en-US" b="1" baseline="30000" dirty="0"/>
              <a:t>15 </a:t>
            </a:r>
            <a:r>
              <a:rPr lang="en-US" dirty="0"/>
              <a:t>Be very careful, then, how you live—not as unwise but as wise, </a:t>
            </a:r>
            <a:r>
              <a:rPr lang="en-US" b="1" baseline="30000" dirty="0"/>
              <a:t>16 </a:t>
            </a:r>
            <a:r>
              <a:rPr lang="en-US" dirty="0"/>
              <a:t>making the most of every opportunity, because the days are evil. </a:t>
            </a:r>
            <a:r>
              <a:rPr lang="en-US" b="1" baseline="30000" dirty="0"/>
              <a:t>17 </a:t>
            </a:r>
            <a:r>
              <a:rPr lang="en-US" dirty="0"/>
              <a:t>Therefore do not be foolish, but understand what the Lord’s will is.</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13722952"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Basis #2: God’s Revelation to Us </a:t>
            </a:r>
          </a:p>
        </p:txBody>
      </p:sp>
      <p:sp>
        <p:nvSpPr>
          <p:cNvPr id="15" name="Rectangle: Rounded Corners 14">
            <a:extLst>
              <a:ext uri="{FF2B5EF4-FFF2-40B4-BE49-F238E27FC236}">
                <a16:creationId xmlns:a16="http://schemas.microsoft.com/office/drawing/2014/main" xmlns="" id="{F75C019F-8845-4F5C-8933-8AF3DA795FCD}"/>
              </a:ext>
            </a:extLst>
          </p:cNvPr>
          <p:cNvSpPr/>
          <p:nvPr/>
        </p:nvSpPr>
        <p:spPr>
          <a:xfrm>
            <a:off x="1461227" y="6072769"/>
            <a:ext cx="14305995" cy="334308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49FCD606-186C-45A1-9F39-31DA26583FAA}"/>
              </a:ext>
            </a:extLst>
          </p:cNvPr>
          <p:cNvSpPr/>
          <p:nvPr/>
        </p:nvSpPr>
        <p:spPr>
          <a:xfrm>
            <a:off x="14153306" y="8776871"/>
            <a:ext cx="3227832" cy="10880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 = clarity</a:t>
            </a:r>
            <a:endParaRPr lang="en-GB" sz="4000" dirty="0">
              <a:solidFill>
                <a:schemeClr val="tx1"/>
              </a:solidFill>
            </a:endParaRPr>
          </a:p>
        </p:txBody>
      </p:sp>
      <p:cxnSp>
        <p:nvCxnSpPr>
          <p:cNvPr id="20" name="Straight Connector 19">
            <a:extLst>
              <a:ext uri="{FF2B5EF4-FFF2-40B4-BE49-F238E27FC236}">
                <a16:creationId xmlns:a16="http://schemas.microsoft.com/office/drawing/2014/main" xmlns="" id="{0D264F02-9504-4AAC-B4FC-8240C5CA73A2}"/>
              </a:ext>
            </a:extLst>
          </p:cNvPr>
          <p:cNvCxnSpPr>
            <a:cxnSpLocks/>
          </p:cNvCxnSpPr>
          <p:nvPr/>
        </p:nvCxnSpPr>
        <p:spPr>
          <a:xfrm>
            <a:off x="3168407" y="3596043"/>
            <a:ext cx="5580177"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1" name="Speech Bubble: Rectangle with Corners Rounded 20">
            <a:extLst>
              <a:ext uri="{FF2B5EF4-FFF2-40B4-BE49-F238E27FC236}">
                <a16:creationId xmlns:a16="http://schemas.microsoft.com/office/drawing/2014/main" xmlns="" id="{21D4C1DD-E54F-4E9D-AC0A-86E84FEB7957}"/>
              </a:ext>
            </a:extLst>
          </p:cNvPr>
          <p:cNvSpPr/>
          <p:nvPr/>
        </p:nvSpPr>
        <p:spPr>
          <a:xfrm>
            <a:off x="14079166" y="1246170"/>
            <a:ext cx="3732391" cy="1314243"/>
          </a:xfrm>
          <a:prstGeom prst="wedgeRoundRectCallout">
            <a:avLst>
              <a:gd name="adj1" fmla="val -195637"/>
              <a:gd name="adj2" fmla="val 8130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The world can be a dark place</a:t>
            </a:r>
            <a:endParaRPr lang="en-GB" sz="4000" dirty="0">
              <a:solidFill>
                <a:schemeClr val="tx1"/>
              </a:solidFill>
            </a:endParaRPr>
          </a:p>
        </p:txBody>
      </p:sp>
    </p:spTree>
    <p:extLst>
      <p:ext uri="{BB962C8B-B14F-4D97-AF65-F5344CB8AC3E}">
        <p14:creationId xmlns:p14="http://schemas.microsoft.com/office/powerpoint/2010/main" val="167469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E4313-D2E2-4FFA-B40F-7D10DE0C0104}"/>
              </a:ext>
            </a:extLst>
          </p:cNvPr>
          <p:cNvSpPr>
            <a:spLocks noGrp="1"/>
          </p:cNvSpPr>
          <p:nvPr>
            <p:ph type="title"/>
          </p:nvPr>
        </p:nvSpPr>
        <p:spPr>
          <a:xfrm>
            <a:off x="1712120" y="927777"/>
            <a:ext cx="11262475" cy="2217855"/>
          </a:xfrm>
        </p:spPr>
        <p:txBody>
          <a:bodyPr/>
          <a:lstStyle/>
          <a:p>
            <a:r>
              <a:rPr lang="en-US" dirty="0"/>
              <a:t>“Walk in the way of </a:t>
            </a:r>
            <a:r>
              <a:rPr lang="en-US" u="sng" dirty="0"/>
              <a:t>Love</a:t>
            </a:r>
            <a:r>
              <a:rPr lang="en-US" dirty="0"/>
              <a:t>… Live as Children of </a:t>
            </a:r>
            <a:r>
              <a:rPr lang="en-US" u="sng" dirty="0"/>
              <a:t>Light</a:t>
            </a:r>
            <a:r>
              <a:rPr lang="en-US" dirty="0"/>
              <a:t>…”</a:t>
            </a:r>
          </a:p>
        </p:txBody>
      </p:sp>
      <p:sp>
        <p:nvSpPr>
          <p:cNvPr id="3" name="Content Placeholder 2">
            <a:extLst>
              <a:ext uri="{FF2B5EF4-FFF2-40B4-BE49-F238E27FC236}">
                <a16:creationId xmlns:a16="http://schemas.microsoft.com/office/drawing/2014/main" xmlns="" id="{84688D97-37D4-4B92-A24A-2EAA8296E41A}"/>
              </a:ext>
            </a:extLst>
          </p:cNvPr>
          <p:cNvSpPr>
            <a:spLocks noGrp="1"/>
          </p:cNvSpPr>
          <p:nvPr>
            <p:ph idx="1"/>
          </p:nvPr>
        </p:nvSpPr>
        <p:spPr/>
        <p:txBody>
          <a:bodyPr/>
          <a:lstStyle/>
          <a:p>
            <a:r>
              <a:rPr lang="en-US" dirty="0"/>
              <a:t>Everything Christians called to do are informed by these</a:t>
            </a:r>
          </a:p>
          <a:p>
            <a:r>
              <a:rPr lang="en-US" dirty="0"/>
              <a:t>Two things that non-Christians don’t have</a:t>
            </a:r>
          </a:p>
        </p:txBody>
      </p:sp>
      <p:sp>
        <p:nvSpPr>
          <p:cNvPr id="4" name="Rectangle: Rounded Corners 3">
            <a:extLst>
              <a:ext uri="{FF2B5EF4-FFF2-40B4-BE49-F238E27FC236}">
                <a16:creationId xmlns:a16="http://schemas.microsoft.com/office/drawing/2014/main" xmlns="" id="{E3364F4E-E134-4F78-8612-9EDD4171E0F4}"/>
              </a:ext>
            </a:extLst>
          </p:cNvPr>
          <p:cNvSpPr/>
          <p:nvPr/>
        </p:nvSpPr>
        <p:spPr>
          <a:xfrm>
            <a:off x="1262120" y="5486466"/>
            <a:ext cx="7114032" cy="10880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This isn’t picking on non-Christians.</a:t>
            </a:r>
            <a:endParaRPr lang="en-GB" sz="4000" dirty="0">
              <a:solidFill>
                <a:schemeClr val="tx1"/>
              </a:solidFill>
            </a:endParaRPr>
          </a:p>
        </p:txBody>
      </p:sp>
      <p:sp>
        <p:nvSpPr>
          <p:cNvPr id="5" name="Rectangle: Rounded Corners 4">
            <a:extLst>
              <a:ext uri="{FF2B5EF4-FFF2-40B4-BE49-F238E27FC236}">
                <a16:creationId xmlns:a16="http://schemas.microsoft.com/office/drawing/2014/main" xmlns="" id="{383489D2-1C92-481C-8F57-9EE1443D8BEF}"/>
              </a:ext>
            </a:extLst>
          </p:cNvPr>
          <p:cNvSpPr/>
          <p:nvPr/>
        </p:nvSpPr>
        <p:spPr>
          <a:xfrm>
            <a:off x="1262120" y="6910257"/>
            <a:ext cx="7114032" cy="14408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It’s telling us not to pick on non-Christians.</a:t>
            </a:r>
            <a:endParaRPr lang="en-GB" sz="4000" dirty="0">
              <a:solidFill>
                <a:schemeClr val="tx1"/>
              </a:solidFill>
            </a:endParaRPr>
          </a:p>
        </p:txBody>
      </p:sp>
      <p:sp>
        <p:nvSpPr>
          <p:cNvPr id="6" name="Rectangle 5">
            <a:extLst>
              <a:ext uri="{FF2B5EF4-FFF2-40B4-BE49-F238E27FC236}">
                <a16:creationId xmlns:a16="http://schemas.microsoft.com/office/drawing/2014/main" xmlns="" id="{CF37E57C-E8E9-4D22-9DEE-7237B7525812}"/>
              </a:ext>
            </a:extLst>
          </p:cNvPr>
          <p:cNvSpPr/>
          <p:nvPr/>
        </p:nvSpPr>
        <p:spPr>
          <a:xfrm>
            <a:off x="10422609" y="6286139"/>
            <a:ext cx="6598508" cy="3205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[1 Cor. 5:12] What business is it of mine to judge those outside the church? Are you not to judge those inside?</a:t>
            </a:r>
          </a:p>
        </p:txBody>
      </p:sp>
      <p:sp>
        <p:nvSpPr>
          <p:cNvPr id="7" name="Rectangle: Rounded Corners 6">
            <a:extLst>
              <a:ext uri="{FF2B5EF4-FFF2-40B4-BE49-F238E27FC236}">
                <a16:creationId xmlns:a16="http://schemas.microsoft.com/office/drawing/2014/main" xmlns="" id="{39DC5E51-6B15-4BC8-BE7F-95821EE6DE55}"/>
              </a:ext>
            </a:extLst>
          </p:cNvPr>
          <p:cNvSpPr/>
          <p:nvPr/>
        </p:nvSpPr>
        <p:spPr>
          <a:xfrm>
            <a:off x="1262120" y="8631965"/>
            <a:ext cx="7114032" cy="14408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We have God’s love and God’s light = not a brag</a:t>
            </a:r>
            <a:endParaRPr lang="en-GB" sz="4000" dirty="0">
              <a:solidFill>
                <a:schemeClr val="tx1"/>
              </a:solidFill>
            </a:endParaRPr>
          </a:p>
        </p:txBody>
      </p:sp>
    </p:spTree>
    <p:extLst>
      <p:ext uri="{BB962C8B-B14F-4D97-AF65-F5344CB8AC3E}">
        <p14:creationId xmlns:p14="http://schemas.microsoft.com/office/powerpoint/2010/main" val="93458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E4313-D2E2-4FFA-B40F-7D10DE0C0104}"/>
              </a:ext>
            </a:extLst>
          </p:cNvPr>
          <p:cNvSpPr>
            <a:spLocks noGrp="1"/>
          </p:cNvSpPr>
          <p:nvPr>
            <p:ph type="title"/>
          </p:nvPr>
        </p:nvSpPr>
        <p:spPr>
          <a:xfrm>
            <a:off x="1712120" y="927777"/>
            <a:ext cx="11262475" cy="2217855"/>
          </a:xfrm>
        </p:spPr>
        <p:txBody>
          <a:bodyPr/>
          <a:lstStyle/>
          <a:p>
            <a:r>
              <a:rPr lang="en-US" dirty="0"/>
              <a:t>“Walk in the way of </a:t>
            </a:r>
            <a:r>
              <a:rPr lang="en-US" u="sng" dirty="0"/>
              <a:t>Love</a:t>
            </a:r>
            <a:r>
              <a:rPr lang="en-US" dirty="0"/>
              <a:t>… Live as Children of </a:t>
            </a:r>
            <a:r>
              <a:rPr lang="en-US" u="sng" dirty="0"/>
              <a:t>Light</a:t>
            </a:r>
            <a:r>
              <a:rPr lang="en-US" dirty="0"/>
              <a:t>…”</a:t>
            </a:r>
          </a:p>
        </p:txBody>
      </p:sp>
      <p:sp>
        <p:nvSpPr>
          <p:cNvPr id="3" name="Content Placeholder 2">
            <a:extLst>
              <a:ext uri="{FF2B5EF4-FFF2-40B4-BE49-F238E27FC236}">
                <a16:creationId xmlns:a16="http://schemas.microsoft.com/office/drawing/2014/main" xmlns="" id="{84688D97-37D4-4B92-A24A-2EAA8296E41A}"/>
              </a:ext>
            </a:extLst>
          </p:cNvPr>
          <p:cNvSpPr>
            <a:spLocks noGrp="1"/>
          </p:cNvSpPr>
          <p:nvPr>
            <p:ph idx="1"/>
          </p:nvPr>
        </p:nvSpPr>
        <p:spPr>
          <a:xfrm>
            <a:off x="1712119" y="3374230"/>
            <a:ext cx="14858999" cy="5984993"/>
          </a:xfrm>
        </p:spPr>
        <p:txBody>
          <a:bodyPr>
            <a:normAutofit/>
          </a:bodyPr>
          <a:lstStyle/>
          <a:p>
            <a:r>
              <a:rPr lang="en-US" dirty="0"/>
              <a:t>For Christians: where would you be without Jesus?</a:t>
            </a:r>
          </a:p>
          <a:p>
            <a:pPr lvl="1"/>
            <a:r>
              <a:rPr lang="en-US" sz="4000" dirty="0"/>
              <a:t>If he’s made all the difference in your life… why fuss about the behavior of those who don’t have his love and light?</a:t>
            </a:r>
          </a:p>
          <a:p>
            <a:pPr lvl="1"/>
            <a:r>
              <a:rPr lang="en-US" sz="4000" dirty="0"/>
              <a:t>If he hasn’t made all the difference…</a:t>
            </a:r>
          </a:p>
          <a:p>
            <a:r>
              <a:rPr lang="en-US" sz="4800" dirty="0"/>
              <a:t>Paul to the Corinthians:</a:t>
            </a:r>
          </a:p>
          <a:p>
            <a:pPr lvl="1"/>
            <a:r>
              <a:rPr lang="en-US" sz="4000" dirty="0"/>
              <a:t>“I resolved to know nothing while I was with you except Jesus Christ and him crucified.” [1 Cor. 2:2]</a:t>
            </a:r>
          </a:p>
        </p:txBody>
      </p:sp>
    </p:spTree>
    <p:extLst>
      <p:ext uri="{BB962C8B-B14F-4D97-AF65-F5344CB8AC3E}">
        <p14:creationId xmlns:p14="http://schemas.microsoft.com/office/powerpoint/2010/main" val="1535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E4313-D2E2-4FFA-B40F-7D10DE0C0104}"/>
              </a:ext>
            </a:extLst>
          </p:cNvPr>
          <p:cNvSpPr>
            <a:spLocks noGrp="1"/>
          </p:cNvSpPr>
          <p:nvPr>
            <p:ph type="title"/>
          </p:nvPr>
        </p:nvSpPr>
        <p:spPr>
          <a:xfrm>
            <a:off x="1712120" y="927777"/>
            <a:ext cx="11262475" cy="2217855"/>
          </a:xfrm>
        </p:spPr>
        <p:txBody>
          <a:bodyPr/>
          <a:lstStyle/>
          <a:p>
            <a:r>
              <a:rPr lang="en-US" dirty="0"/>
              <a:t>“Walk in the way of </a:t>
            </a:r>
            <a:r>
              <a:rPr lang="en-US" u="sng" dirty="0"/>
              <a:t>Love</a:t>
            </a:r>
            <a:r>
              <a:rPr lang="en-US" dirty="0"/>
              <a:t>… Live as Children of </a:t>
            </a:r>
            <a:r>
              <a:rPr lang="en-US" u="sng" dirty="0"/>
              <a:t>Light</a:t>
            </a:r>
            <a:r>
              <a:rPr lang="en-US" dirty="0"/>
              <a:t>…”</a:t>
            </a:r>
          </a:p>
        </p:txBody>
      </p:sp>
      <p:sp>
        <p:nvSpPr>
          <p:cNvPr id="3" name="Content Placeholder 2">
            <a:extLst>
              <a:ext uri="{FF2B5EF4-FFF2-40B4-BE49-F238E27FC236}">
                <a16:creationId xmlns:a16="http://schemas.microsoft.com/office/drawing/2014/main" xmlns="" id="{84688D97-37D4-4B92-A24A-2EAA8296E41A}"/>
              </a:ext>
            </a:extLst>
          </p:cNvPr>
          <p:cNvSpPr>
            <a:spLocks noGrp="1"/>
          </p:cNvSpPr>
          <p:nvPr>
            <p:ph idx="1"/>
          </p:nvPr>
        </p:nvSpPr>
        <p:spPr>
          <a:xfrm>
            <a:off x="1712120" y="3374230"/>
            <a:ext cx="12176875" cy="6288754"/>
          </a:xfrm>
        </p:spPr>
        <p:txBody>
          <a:bodyPr>
            <a:normAutofit/>
          </a:bodyPr>
          <a:lstStyle/>
          <a:p>
            <a:r>
              <a:rPr lang="en-US" dirty="0"/>
              <a:t>Bases of our ethics</a:t>
            </a:r>
          </a:p>
          <a:p>
            <a:pPr lvl="1"/>
            <a:r>
              <a:rPr lang="en-US" sz="4000" dirty="0"/>
              <a:t>Less about drawing tight categories (what’s okay/not)</a:t>
            </a:r>
          </a:p>
          <a:p>
            <a:pPr lvl="1"/>
            <a:r>
              <a:rPr lang="en-US" sz="4000" dirty="0"/>
              <a:t>Under grace, with no condemnation… what has God revealed about this? And then what’s the most loving thing I could do?</a:t>
            </a:r>
          </a:p>
          <a:p>
            <a:r>
              <a:rPr lang="en-US" sz="4800" dirty="0"/>
              <a:t>Learn what is true, then do what is serving</a:t>
            </a:r>
          </a:p>
          <a:p>
            <a:pPr lvl="1"/>
            <a:r>
              <a:rPr lang="en-US" sz="4000" dirty="0"/>
              <a:t>One or the other = insufficient</a:t>
            </a:r>
          </a:p>
        </p:txBody>
      </p:sp>
      <p:sp>
        <p:nvSpPr>
          <p:cNvPr id="4" name="Rectangle: Rounded Corners 3">
            <a:extLst>
              <a:ext uri="{FF2B5EF4-FFF2-40B4-BE49-F238E27FC236}">
                <a16:creationId xmlns:a16="http://schemas.microsoft.com/office/drawing/2014/main" xmlns="" id="{87F7A1A5-1231-41A9-8485-1DB66293BB9B}"/>
              </a:ext>
            </a:extLst>
          </p:cNvPr>
          <p:cNvSpPr/>
          <p:nvPr/>
        </p:nvSpPr>
        <p:spPr>
          <a:xfrm>
            <a:off x="13888995" y="7827330"/>
            <a:ext cx="3511544" cy="13349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“speaking the truth in love”</a:t>
            </a:r>
            <a:endParaRPr lang="en-GB" sz="4000" dirty="0">
              <a:solidFill>
                <a:schemeClr val="tx1"/>
              </a:solidFill>
            </a:endParaRPr>
          </a:p>
        </p:txBody>
      </p:sp>
    </p:spTree>
    <p:extLst>
      <p:ext uri="{BB962C8B-B14F-4D97-AF65-F5344CB8AC3E}">
        <p14:creationId xmlns:p14="http://schemas.microsoft.com/office/powerpoint/2010/main" val="118922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3102375"/>
            <a:ext cx="8395707" cy="6535889"/>
          </a:xfrm>
        </p:spPr>
        <p:txBody>
          <a:bodyPr>
            <a:normAutofit/>
          </a:bodyPr>
          <a:lstStyle/>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a:p>
            <a:pPr marL="0" indent="0">
              <a:buNone/>
            </a:pPr>
            <a:endParaRPr lang="en-US" dirty="0"/>
          </a:p>
        </p:txBody>
      </p:sp>
      <p:sp>
        <p:nvSpPr>
          <p:cNvPr id="4" name="Rectangle 3">
            <a:extLst>
              <a:ext uri="{FF2B5EF4-FFF2-40B4-BE49-F238E27FC236}">
                <a16:creationId xmlns:a16="http://schemas.microsoft.com/office/drawing/2014/main" xmlns="" id="{23CE7783-3193-4586-B376-3AEE97AF3073}"/>
              </a:ext>
            </a:extLst>
          </p:cNvPr>
          <p:cNvSpPr/>
          <p:nvPr/>
        </p:nvSpPr>
        <p:spPr>
          <a:xfrm>
            <a:off x="10695294" y="1015103"/>
            <a:ext cx="6383705" cy="354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Sexuality</a:t>
            </a:r>
          </a:p>
          <a:p>
            <a:pPr marL="571500" indent="-571500">
              <a:buFont typeface="Arial" panose="020B0604020202020204" pitchFamily="34" charset="0"/>
              <a:buChar char="•"/>
            </a:pPr>
            <a:r>
              <a:rPr lang="en-US" sz="4000" dirty="0"/>
              <a:t>Light- God has revealed his design for sex: one man &amp; one woman in a lifelong committed marriage</a:t>
            </a:r>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5041556" y="4560071"/>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4897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3102375"/>
            <a:ext cx="8395707" cy="6535889"/>
          </a:xfrm>
        </p:spPr>
        <p:txBody>
          <a:bodyPr>
            <a:normAutofit/>
          </a:bodyPr>
          <a:lstStyle/>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a:p>
            <a:pPr marL="0" indent="0">
              <a:buNone/>
            </a:pPr>
            <a:endParaRPr lang="en-US" dirty="0"/>
          </a:p>
        </p:txBody>
      </p:sp>
      <p:sp>
        <p:nvSpPr>
          <p:cNvPr id="4" name="Rectangle 3">
            <a:extLst>
              <a:ext uri="{FF2B5EF4-FFF2-40B4-BE49-F238E27FC236}">
                <a16:creationId xmlns:a16="http://schemas.microsoft.com/office/drawing/2014/main" xmlns="" id="{23CE7783-3193-4586-B376-3AEE97AF3073}"/>
              </a:ext>
            </a:extLst>
          </p:cNvPr>
          <p:cNvSpPr/>
          <p:nvPr/>
        </p:nvSpPr>
        <p:spPr>
          <a:xfrm>
            <a:off x="10695294" y="1015103"/>
            <a:ext cx="6383705" cy="354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Sexuality</a:t>
            </a:r>
          </a:p>
          <a:p>
            <a:pPr marL="571500" indent="-571500">
              <a:buFont typeface="Arial" panose="020B0604020202020204" pitchFamily="34" charset="0"/>
              <a:buChar char="•"/>
            </a:pPr>
            <a:r>
              <a:rPr lang="en-US" sz="4000" dirty="0"/>
              <a:t>Light- God has revealed his design for sex: one man &amp; one woman in a lifelong committed marriage</a:t>
            </a:r>
          </a:p>
        </p:txBody>
      </p:sp>
      <p:pic>
        <p:nvPicPr>
          <p:cNvPr id="5" name="Graphic 4" descr="Bullseye">
            <a:extLst>
              <a:ext uri="{FF2B5EF4-FFF2-40B4-BE49-F238E27FC236}">
                <a16:creationId xmlns:a16="http://schemas.microsoft.com/office/drawing/2014/main" xmlns="" id="{BF6C4F13-2B18-4FE1-8C23-37FF1C3309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827661" y="4788639"/>
            <a:ext cx="4483258" cy="4483258"/>
          </a:xfrm>
          <a:prstGeom prst="rect">
            <a:avLst/>
          </a:prstGeom>
        </p:spPr>
      </p:pic>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5041556" y="4560071"/>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2A16E137-317A-4974-8588-BD0CFFE729A4}"/>
              </a:ext>
            </a:extLst>
          </p:cNvPr>
          <p:cNvSpPr/>
          <p:nvPr/>
        </p:nvSpPr>
        <p:spPr>
          <a:xfrm>
            <a:off x="1034539" y="2669074"/>
            <a:ext cx="7313471" cy="69691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Why that?</a:t>
            </a:r>
          </a:p>
          <a:p>
            <a:pPr marL="571500" indent="-571500">
              <a:buFont typeface="Arial" panose="020B0604020202020204" pitchFamily="34" charset="0"/>
              <a:buChar char="•"/>
            </a:pPr>
            <a:r>
              <a:rPr lang="en-US" sz="4000" dirty="0">
                <a:solidFill>
                  <a:schemeClr val="tx1"/>
                </a:solidFill>
              </a:rPr>
              <a:t>If God is there and has spoken… he knows what he’s talking about</a:t>
            </a:r>
          </a:p>
          <a:p>
            <a:r>
              <a:rPr lang="en-US" sz="4000" dirty="0">
                <a:solidFill>
                  <a:schemeClr val="tx1"/>
                </a:solidFill>
              </a:rPr>
              <a:t>How does this work?</a:t>
            </a:r>
          </a:p>
          <a:p>
            <a:pPr marL="571500" indent="-571500">
              <a:buFont typeface="Arial" panose="020B0604020202020204" pitchFamily="34" charset="0"/>
              <a:buChar char="•"/>
            </a:pPr>
            <a:r>
              <a:rPr lang="en-US" sz="4000" dirty="0">
                <a:solidFill>
                  <a:schemeClr val="tx1"/>
                </a:solidFill>
              </a:rPr>
              <a:t>Sex </a:t>
            </a:r>
            <a:r>
              <a:rPr lang="en-US" sz="4000" i="1" dirty="0">
                <a:solidFill>
                  <a:schemeClr val="tx1"/>
                </a:solidFill>
              </a:rPr>
              <a:t>unifies</a:t>
            </a:r>
            <a:r>
              <a:rPr lang="en-US" sz="4000" dirty="0">
                <a:solidFill>
                  <a:schemeClr val="tx1"/>
                </a:solidFill>
              </a:rPr>
              <a:t>, physically, emotionally, and spiritually.</a:t>
            </a:r>
          </a:p>
          <a:p>
            <a:pPr marL="571500" indent="-571500">
              <a:buFont typeface="Arial" panose="020B0604020202020204" pitchFamily="34" charset="0"/>
              <a:buChar char="•"/>
            </a:pPr>
            <a:r>
              <a:rPr lang="en-US" sz="4000" dirty="0">
                <a:solidFill>
                  <a:schemeClr val="tx1"/>
                </a:solidFill>
              </a:rPr>
              <a:t>(Side note: it’s also just awesome—see </a:t>
            </a:r>
            <a:r>
              <a:rPr lang="en-US" sz="4000" dirty="0" err="1">
                <a:solidFill>
                  <a:schemeClr val="tx1"/>
                </a:solidFill>
              </a:rPr>
              <a:t>Prv</a:t>
            </a:r>
            <a:r>
              <a:rPr lang="en-US" sz="4000" dirty="0">
                <a:solidFill>
                  <a:schemeClr val="tx1"/>
                </a:solidFill>
              </a:rPr>
              <a:t>. 5:18-19, Song of Songs)</a:t>
            </a:r>
          </a:p>
          <a:p>
            <a:endParaRPr lang="en-GB" sz="4000" dirty="0">
              <a:solidFill>
                <a:schemeClr val="tx1"/>
              </a:solidFill>
            </a:endParaRPr>
          </a:p>
        </p:txBody>
      </p:sp>
      <p:sp>
        <p:nvSpPr>
          <p:cNvPr id="8" name="Rectangle 7">
            <a:extLst>
              <a:ext uri="{FF2B5EF4-FFF2-40B4-BE49-F238E27FC236}">
                <a16:creationId xmlns:a16="http://schemas.microsoft.com/office/drawing/2014/main" xmlns="" id="{6EE28D72-DD09-4A18-B537-01DB8AA1E97D}"/>
              </a:ext>
            </a:extLst>
          </p:cNvPr>
          <p:cNvSpPr/>
          <p:nvPr/>
        </p:nvSpPr>
        <p:spPr>
          <a:xfrm>
            <a:off x="8798011" y="5143500"/>
            <a:ext cx="9221570" cy="4723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a:t>
            </a:r>
            <a:r>
              <a:rPr lang="en-US" sz="4000" dirty="0"/>
              <a:t>That is why a man leaves his father and mother and is united to his wife, and they become one flesh.</a:t>
            </a:r>
            <a:r>
              <a:rPr lang="en-US" sz="4000" dirty="0">
                <a:solidFill>
                  <a:schemeClr val="tx1"/>
                </a:solidFill>
              </a:rPr>
              <a:t>” (Gen. 2:24)</a:t>
            </a:r>
          </a:p>
          <a:p>
            <a:r>
              <a:rPr lang="en-US" sz="4000" dirty="0"/>
              <a:t>“Do you not know that he who unites himself with a prostitute is one with her in body? For it is said, “The two will become one flesh.” (1 Cor. 6:16]</a:t>
            </a:r>
            <a:endParaRPr lang="en-US" sz="4000" dirty="0">
              <a:solidFill>
                <a:schemeClr val="tx1"/>
              </a:solidFill>
            </a:endParaRPr>
          </a:p>
          <a:p>
            <a:endParaRPr lang="en-GB" sz="4000" dirty="0">
              <a:solidFill>
                <a:schemeClr val="tx1"/>
              </a:solidFill>
            </a:endParaRPr>
          </a:p>
        </p:txBody>
      </p:sp>
    </p:spTree>
    <p:extLst>
      <p:ext uri="{BB962C8B-B14F-4D97-AF65-F5344CB8AC3E}">
        <p14:creationId xmlns:p14="http://schemas.microsoft.com/office/powerpoint/2010/main" val="21887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3102375"/>
            <a:ext cx="8395707" cy="6535889"/>
          </a:xfrm>
        </p:spPr>
        <p:txBody>
          <a:bodyPr>
            <a:normAutofit/>
          </a:bodyPr>
          <a:lstStyle/>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a:p>
            <a:pPr marL="0" indent="0">
              <a:buNone/>
            </a:pPr>
            <a:endParaRPr lang="en-US" dirty="0"/>
          </a:p>
        </p:txBody>
      </p:sp>
      <p:sp>
        <p:nvSpPr>
          <p:cNvPr id="4" name="Rectangle 3">
            <a:extLst>
              <a:ext uri="{FF2B5EF4-FFF2-40B4-BE49-F238E27FC236}">
                <a16:creationId xmlns:a16="http://schemas.microsoft.com/office/drawing/2014/main" xmlns="" id="{23CE7783-3193-4586-B376-3AEE97AF3073}"/>
              </a:ext>
            </a:extLst>
          </p:cNvPr>
          <p:cNvSpPr/>
          <p:nvPr/>
        </p:nvSpPr>
        <p:spPr>
          <a:xfrm>
            <a:off x="10695294" y="1015103"/>
            <a:ext cx="6383705" cy="354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Sexuality</a:t>
            </a:r>
          </a:p>
          <a:p>
            <a:pPr marL="571500" indent="-571500">
              <a:buFont typeface="Arial" panose="020B0604020202020204" pitchFamily="34" charset="0"/>
              <a:buChar char="•"/>
            </a:pPr>
            <a:r>
              <a:rPr lang="en-US" sz="4000" dirty="0"/>
              <a:t>Light- God has revealed his design for sex: one man &amp; one woman in a lifelong committed marriage</a:t>
            </a:r>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5041556" y="4560071"/>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2A16E137-317A-4974-8588-BD0CFFE729A4}"/>
              </a:ext>
            </a:extLst>
          </p:cNvPr>
          <p:cNvSpPr/>
          <p:nvPr/>
        </p:nvSpPr>
        <p:spPr>
          <a:xfrm>
            <a:off x="1034539" y="2669073"/>
            <a:ext cx="8727299" cy="71421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For Christians: </a:t>
            </a:r>
          </a:p>
          <a:p>
            <a:pPr marL="571500" indent="-571500">
              <a:buFont typeface="Arial" panose="020B0604020202020204" pitchFamily="34" charset="0"/>
              <a:buChar char="•"/>
            </a:pPr>
            <a:r>
              <a:rPr lang="en-US" sz="4000" dirty="0">
                <a:solidFill>
                  <a:schemeClr val="tx1"/>
                </a:solidFill>
              </a:rPr>
              <a:t>We aim for the target but still miss.</a:t>
            </a:r>
          </a:p>
          <a:p>
            <a:pPr marL="571500" indent="-571500">
              <a:buFont typeface="Arial" panose="020B0604020202020204" pitchFamily="34" charset="0"/>
              <a:buChar char="•"/>
            </a:pPr>
            <a:r>
              <a:rPr lang="en-US" sz="4000" dirty="0">
                <a:solidFill>
                  <a:schemeClr val="tx1"/>
                </a:solidFill>
              </a:rPr>
              <a:t>“</a:t>
            </a:r>
            <a:r>
              <a:rPr lang="en-US" sz="4000" dirty="0"/>
              <a:t>Anyone who looks at a woman lustfully has already committed adultery with her in his heart.</a:t>
            </a:r>
            <a:r>
              <a:rPr lang="en-US" sz="4000" dirty="0">
                <a:solidFill>
                  <a:schemeClr val="tx1"/>
                </a:solidFill>
              </a:rPr>
              <a:t>” [Matt. 5:27]</a:t>
            </a:r>
          </a:p>
          <a:p>
            <a:pPr marL="571500" indent="-571500">
              <a:buFont typeface="Arial" panose="020B0604020202020204" pitchFamily="34" charset="0"/>
              <a:buChar char="•"/>
            </a:pPr>
            <a:r>
              <a:rPr lang="en-US" sz="4000" dirty="0">
                <a:solidFill>
                  <a:schemeClr val="tx1"/>
                </a:solidFill>
              </a:rPr>
              <a:t>God forgives/transforms</a:t>
            </a:r>
          </a:p>
          <a:p>
            <a:r>
              <a:rPr lang="en-US" sz="4000" dirty="0">
                <a:solidFill>
                  <a:schemeClr val="tx1"/>
                </a:solidFill>
              </a:rPr>
              <a:t>For non-Christians:</a:t>
            </a:r>
          </a:p>
          <a:p>
            <a:pPr marL="571500" indent="-571500">
              <a:buFont typeface="Arial" panose="020B0604020202020204" pitchFamily="34" charset="0"/>
              <a:buChar char="•"/>
            </a:pPr>
            <a:r>
              <a:rPr lang="en-US" sz="4000" dirty="0">
                <a:solidFill>
                  <a:schemeClr val="tx1"/>
                </a:solidFill>
              </a:rPr>
              <a:t>They should…</a:t>
            </a:r>
          </a:p>
          <a:p>
            <a:pPr marL="571500" indent="-571500">
              <a:buFont typeface="Arial" panose="020B0604020202020204" pitchFamily="34" charset="0"/>
              <a:buChar char="•"/>
            </a:pPr>
            <a:r>
              <a:rPr lang="en-US" sz="4000" dirty="0">
                <a:solidFill>
                  <a:schemeClr val="tx1"/>
                </a:solidFill>
              </a:rPr>
              <a:t>Turn to Jesus</a:t>
            </a:r>
          </a:p>
          <a:p>
            <a:pPr marL="571500" indent="-571500">
              <a:buFont typeface="Arial" panose="020B0604020202020204" pitchFamily="34" charset="0"/>
              <a:buChar char="•"/>
            </a:pPr>
            <a:r>
              <a:rPr lang="en-US" sz="4000" dirty="0">
                <a:solidFill>
                  <a:schemeClr val="tx1"/>
                </a:solidFill>
              </a:rPr>
              <a:t>Without extra stumbling blocks</a:t>
            </a:r>
          </a:p>
        </p:txBody>
      </p:sp>
    </p:spTree>
    <p:extLst>
      <p:ext uri="{BB962C8B-B14F-4D97-AF65-F5344CB8AC3E}">
        <p14:creationId xmlns:p14="http://schemas.microsoft.com/office/powerpoint/2010/main" val="56234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472760" cy="7025943"/>
          </a:xfrm>
        </p:spPr>
        <p:txBody>
          <a:bodyPr>
            <a:normAutofit/>
          </a:bodyPr>
          <a:lstStyle/>
          <a:p>
            <a:pPr marL="0" indent="0">
              <a:buNone/>
            </a:pPr>
            <a:r>
              <a:rPr lang="en-US" dirty="0"/>
              <a:t>Follow God’s example, therefore, as dearly loved children </a:t>
            </a:r>
            <a:r>
              <a:rPr lang="en-US" b="1" baseline="30000" dirty="0"/>
              <a:t>2 </a:t>
            </a:r>
            <a:r>
              <a:rPr lang="en-US" dirty="0"/>
              <a:t>and walk in the way of love, just as Christ loved us and gave himself up for us as a fragrant offering and sacrifice to God.</a:t>
            </a:r>
          </a:p>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5 </a:t>
            </a:r>
          </a:p>
        </p:txBody>
      </p:sp>
    </p:spTree>
    <p:extLst>
      <p:ext uri="{BB962C8B-B14F-4D97-AF65-F5344CB8AC3E}">
        <p14:creationId xmlns:p14="http://schemas.microsoft.com/office/powerpoint/2010/main" val="1625597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3102375"/>
            <a:ext cx="8395707" cy="6535889"/>
          </a:xfrm>
        </p:spPr>
        <p:txBody>
          <a:bodyPr>
            <a:normAutofit/>
          </a:bodyPr>
          <a:lstStyle/>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a:p>
            <a:pPr marL="0" indent="0">
              <a:buNone/>
            </a:pPr>
            <a:endParaRPr lang="en-US" dirty="0"/>
          </a:p>
        </p:txBody>
      </p:sp>
      <p:sp>
        <p:nvSpPr>
          <p:cNvPr id="4" name="Rectangle 3">
            <a:extLst>
              <a:ext uri="{FF2B5EF4-FFF2-40B4-BE49-F238E27FC236}">
                <a16:creationId xmlns:a16="http://schemas.microsoft.com/office/drawing/2014/main" xmlns="" id="{23CE7783-3193-4586-B376-3AEE97AF3073}"/>
              </a:ext>
            </a:extLst>
          </p:cNvPr>
          <p:cNvSpPr/>
          <p:nvPr/>
        </p:nvSpPr>
        <p:spPr>
          <a:xfrm>
            <a:off x="10695294" y="1015103"/>
            <a:ext cx="6383705" cy="354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Sexuality</a:t>
            </a:r>
          </a:p>
          <a:p>
            <a:pPr marL="571500" indent="-571500">
              <a:buFont typeface="Arial" panose="020B0604020202020204" pitchFamily="34" charset="0"/>
              <a:buChar char="•"/>
            </a:pPr>
            <a:r>
              <a:rPr lang="en-US" sz="4000" dirty="0"/>
              <a:t>Love: taking this knowledge and applying it in an others-centered way</a:t>
            </a:r>
          </a:p>
          <a:p>
            <a:pPr marL="571500" indent="-571500">
              <a:buFont typeface="Arial" panose="020B0604020202020204" pitchFamily="34" charset="0"/>
              <a:buChar char="•"/>
            </a:pPr>
            <a:r>
              <a:rPr lang="en-US" sz="4000" dirty="0"/>
              <a:t>Richer approach than rules</a:t>
            </a:r>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5041556" y="4560071"/>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F1398905-05AB-4427-9331-500B55D140D9}"/>
              </a:ext>
            </a:extLst>
          </p:cNvPr>
          <p:cNvSpPr/>
          <p:nvPr/>
        </p:nvSpPr>
        <p:spPr>
          <a:xfrm>
            <a:off x="418413" y="2289090"/>
            <a:ext cx="10276881" cy="76951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 without love:</a:t>
            </a:r>
          </a:p>
          <a:p>
            <a:pPr marL="571500" indent="-571500">
              <a:buFont typeface="Arial" panose="020B0604020202020204" pitchFamily="34" charset="0"/>
              <a:buChar char="•"/>
            </a:pPr>
            <a:r>
              <a:rPr lang="en-US" sz="4000" dirty="0">
                <a:solidFill>
                  <a:schemeClr val="tx1"/>
                </a:solidFill>
              </a:rPr>
              <a:t>I know it’s good for my marriage, and </a:t>
            </a:r>
            <a:r>
              <a:rPr lang="en-US" sz="4000" i="1" dirty="0">
                <a:solidFill>
                  <a:schemeClr val="tx1"/>
                </a:solidFill>
              </a:rPr>
              <a:t>I</a:t>
            </a:r>
            <a:r>
              <a:rPr lang="en-US" sz="4000" dirty="0">
                <a:solidFill>
                  <a:schemeClr val="tx1"/>
                </a:solidFill>
              </a:rPr>
              <a:t> want it…</a:t>
            </a:r>
          </a:p>
          <a:p>
            <a:pPr marL="571500" indent="-571500">
              <a:buFont typeface="Arial" panose="020B0604020202020204" pitchFamily="34" charset="0"/>
              <a:buChar char="•"/>
            </a:pPr>
            <a:r>
              <a:rPr lang="en-US" sz="4000" dirty="0">
                <a:solidFill>
                  <a:schemeClr val="tx1"/>
                </a:solidFill>
              </a:rPr>
              <a:t>Using that knowledge as leverage to get what I want</a:t>
            </a:r>
          </a:p>
          <a:p>
            <a:r>
              <a:rPr lang="en-US" sz="4000" dirty="0">
                <a:solidFill>
                  <a:schemeClr val="tx1"/>
                </a:solidFill>
              </a:rPr>
              <a:t>Love without light:</a:t>
            </a:r>
          </a:p>
          <a:p>
            <a:pPr marL="571500" indent="-571500">
              <a:buFont typeface="Arial" panose="020B0604020202020204" pitchFamily="34" charset="0"/>
              <a:buChar char="•"/>
            </a:pPr>
            <a:r>
              <a:rPr lang="en-US" sz="4000" dirty="0">
                <a:solidFill>
                  <a:schemeClr val="tx1"/>
                </a:solidFill>
              </a:rPr>
              <a:t>Same situation, but just giving up on it because of what your spouse wants</a:t>
            </a:r>
          </a:p>
          <a:p>
            <a:r>
              <a:rPr lang="en-US" sz="4000" dirty="0">
                <a:solidFill>
                  <a:schemeClr val="tx1"/>
                </a:solidFill>
              </a:rPr>
              <a:t>Having both?</a:t>
            </a:r>
          </a:p>
          <a:p>
            <a:pPr marL="571500" indent="-571500">
              <a:buFont typeface="Arial" panose="020B0604020202020204" pitchFamily="34" charset="0"/>
              <a:buChar char="•"/>
            </a:pPr>
            <a:r>
              <a:rPr lang="en-US" sz="4000" dirty="0">
                <a:solidFill>
                  <a:schemeClr val="tx1"/>
                </a:solidFill>
              </a:rPr>
              <a:t>Love would make you patient/kind</a:t>
            </a:r>
          </a:p>
          <a:p>
            <a:pPr marL="571500" indent="-571500">
              <a:buFont typeface="Arial" panose="020B0604020202020204" pitchFamily="34" charset="0"/>
              <a:buChar char="•"/>
            </a:pPr>
            <a:r>
              <a:rPr lang="en-US" sz="4000" dirty="0">
                <a:solidFill>
                  <a:schemeClr val="tx1"/>
                </a:solidFill>
              </a:rPr>
              <a:t>God’s revealed truth would make you willing to try</a:t>
            </a:r>
          </a:p>
        </p:txBody>
      </p:sp>
    </p:spTree>
    <p:extLst>
      <p:ext uri="{BB962C8B-B14F-4D97-AF65-F5344CB8AC3E}">
        <p14:creationId xmlns:p14="http://schemas.microsoft.com/office/powerpoint/2010/main" val="12760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3102375"/>
            <a:ext cx="8395707" cy="6535889"/>
          </a:xfrm>
        </p:spPr>
        <p:txBody>
          <a:bodyPr>
            <a:normAutofit/>
          </a:bodyPr>
          <a:lstStyle/>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a:p>
            <a:pPr marL="0" indent="0">
              <a:buNone/>
            </a:pPr>
            <a:endParaRPr lang="en-US" dirty="0"/>
          </a:p>
        </p:txBody>
      </p:sp>
      <p:sp>
        <p:nvSpPr>
          <p:cNvPr id="4" name="Rectangle 3">
            <a:extLst>
              <a:ext uri="{FF2B5EF4-FFF2-40B4-BE49-F238E27FC236}">
                <a16:creationId xmlns:a16="http://schemas.microsoft.com/office/drawing/2014/main" xmlns="" id="{23CE7783-3193-4586-B376-3AEE97AF3073}"/>
              </a:ext>
            </a:extLst>
          </p:cNvPr>
          <p:cNvSpPr/>
          <p:nvPr/>
        </p:nvSpPr>
        <p:spPr>
          <a:xfrm>
            <a:off x="10695294" y="1015103"/>
            <a:ext cx="6383705" cy="354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Sexuality</a:t>
            </a:r>
          </a:p>
          <a:p>
            <a:pPr marL="571500" indent="-571500">
              <a:buFont typeface="Arial" panose="020B0604020202020204" pitchFamily="34" charset="0"/>
              <a:buChar char="•"/>
            </a:pPr>
            <a:r>
              <a:rPr lang="en-US" sz="4000" dirty="0"/>
              <a:t>Love: taking this knowledge and applying it in an others-centered way</a:t>
            </a:r>
          </a:p>
          <a:p>
            <a:pPr marL="571500" indent="-571500">
              <a:buFont typeface="Arial" panose="020B0604020202020204" pitchFamily="34" charset="0"/>
              <a:buChar char="•"/>
            </a:pPr>
            <a:r>
              <a:rPr lang="en-US" sz="4000" dirty="0"/>
              <a:t>Richer approach than rules</a:t>
            </a:r>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5041556" y="4560071"/>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F1398905-05AB-4427-9331-500B55D140D9}"/>
              </a:ext>
            </a:extLst>
          </p:cNvPr>
          <p:cNvSpPr/>
          <p:nvPr/>
        </p:nvSpPr>
        <p:spPr>
          <a:xfrm>
            <a:off x="418413" y="2289090"/>
            <a:ext cx="10276881" cy="76951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Rules approach: </a:t>
            </a:r>
          </a:p>
          <a:p>
            <a:pPr marL="571500" indent="-571500">
              <a:buFont typeface="Arial" panose="020B0604020202020204" pitchFamily="34" charset="0"/>
              <a:buChar char="•"/>
            </a:pPr>
            <a:r>
              <a:rPr lang="en-US" sz="4000" i="1" dirty="0">
                <a:solidFill>
                  <a:schemeClr val="tx1"/>
                </a:solidFill>
              </a:rPr>
              <a:t>Just Do It</a:t>
            </a:r>
            <a:endParaRPr lang="en-US" sz="4000" dirty="0">
              <a:solidFill>
                <a:schemeClr val="tx1"/>
              </a:solidFill>
            </a:endParaRPr>
          </a:p>
          <a:p>
            <a:r>
              <a:rPr lang="en-US" sz="4000" dirty="0">
                <a:solidFill>
                  <a:schemeClr val="tx1"/>
                </a:solidFill>
              </a:rPr>
              <a:t>Applying God’s truth in love: </a:t>
            </a:r>
          </a:p>
          <a:p>
            <a:pPr marL="571500" indent="-571500">
              <a:buFont typeface="Arial" panose="020B0604020202020204" pitchFamily="34" charset="0"/>
              <a:buChar char="•"/>
            </a:pPr>
            <a:r>
              <a:rPr lang="en-US" sz="4000" i="1" dirty="0">
                <a:solidFill>
                  <a:schemeClr val="tx1"/>
                </a:solidFill>
              </a:rPr>
              <a:t>This is the situation God wants to protect you from</a:t>
            </a:r>
            <a:r>
              <a:rPr lang="en-US" sz="4000" dirty="0">
                <a:solidFill>
                  <a:schemeClr val="tx1"/>
                </a:solidFill>
              </a:rPr>
              <a:t>.</a:t>
            </a:r>
          </a:p>
          <a:p>
            <a:pPr marL="571500" indent="-571500">
              <a:buFont typeface="Arial" panose="020B0604020202020204" pitchFamily="34" charset="0"/>
              <a:buChar char="•"/>
            </a:pPr>
            <a:r>
              <a:rPr lang="en-US" sz="4000" dirty="0">
                <a:solidFill>
                  <a:schemeClr val="tx1"/>
                </a:solidFill>
              </a:rPr>
              <a:t>What if something does go wrong with them?</a:t>
            </a:r>
          </a:p>
          <a:p>
            <a:pPr marL="571500" indent="-571500">
              <a:buFont typeface="Arial" panose="020B0604020202020204" pitchFamily="34" charset="0"/>
              <a:buChar char="•"/>
            </a:pPr>
            <a:r>
              <a:rPr lang="en-US" sz="4000" dirty="0">
                <a:solidFill>
                  <a:schemeClr val="tx1"/>
                </a:solidFill>
              </a:rPr>
              <a:t>Or with you?</a:t>
            </a:r>
          </a:p>
          <a:p>
            <a:pPr marL="571500" indent="-571500">
              <a:buFont typeface="Arial" panose="020B0604020202020204" pitchFamily="34" charset="0"/>
              <a:buChar char="•"/>
            </a:pPr>
            <a:r>
              <a:rPr lang="en-US" sz="4000" dirty="0">
                <a:solidFill>
                  <a:schemeClr val="tx1"/>
                </a:solidFill>
              </a:rPr>
              <a:t>That’s the level of commitment (love, self-giving) that is fitting with the unifying power of sex (light, revelation)</a:t>
            </a:r>
          </a:p>
        </p:txBody>
      </p:sp>
      <p:sp>
        <p:nvSpPr>
          <p:cNvPr id="8" name="Rectangle 7">
            <a:extLst>
              <a:ext uri="{FF2B5EF4-FFF2-40B4-BE49-F238E27FC236}">
                <a16:creationId xmlns:a16="http://schemas.microsoft.com/office/drawing/2014/main" xmlns="" id="{3B40EE1B-4CEB-4FF0-B9EB-CB6D61DE03AD}"/>
              </a:ext>
            </a:extLst>
          </p:cNvPr>
          <p:cNvSpPr/>
          <p:nvPr/>
        </p:nvSpPr>
        <p:spPr>
          <a:xfrm>
            <a:off x="11613818" y="7032419"/>
            <a:ext cx="5166662" cy="2581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dirty="0"/>
              <a:t>“We have to commit to marriage before giving it a go? What if things don’t… work?”</a:t>
            </a:r>
          </a:p>
        </p:txBody>
      </p:sp>
    </p:spTree>
    <p:extLst>
      <p:ext uri="{BB962C8B-B14F-4D97-AF65-F5344CB8AC3E}">
        <p14:creationId xmlns:p14="http://schemas.microsoft.com/office/powerpoint/2010/main" val="25795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3102375"/>
            <a:ext cx="8395707" cy="6535889"/>
          </a:xfrm>
        </p:spPr>
        <p:txBody>
          <a:bodyPr>
            <a:normAutofit/>
          </a:bodyPr>
          <a:lstStyle/>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a:p>
            <a:pPr marL="0" indent="0">
              <a:buNone/>
            </a:pPr>
            <a:endParaRPr lang="en-US" dirty="0"/>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5041556" y="4560071"/>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7353B7ED-84F2-43D3-AFBD-41EC5F20914E}"/>
              </a:ext>
            </a:extLst>
          </p:cNvPr>
          <p:cNvSpPr/>
          <p:nvPr/>
        </p:nvSpPr>
        <p:spPr>
          <a:xfrm>
            <a:off x="11368216" y="2036704"/>
            <a:ext cx="4764051" cy="36009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So many key truths need to be in place before we can think rightly about specific commands!</a:t>
            </a:r>
          </a:p>
        </p:txBody>
      </p:sp>
      <p:cxnSp>
        <p:nvCxnSpPr>
          <p:cNvPr id="8" name="Straight Connector 7">
            <a:extLst>
              <a:ext uri="{FF2B5EF4-FFF2-40B4-BE49-F238E27FC236}">
                <a16:creationId xmlns:a16="http://schemas.microsoft.com/office/drawing/2014/main" xmlns="" id="{1BE50EA0-4D41-44D4-BD42-9AE208F3F0B8}"/>
              </a:ext>
            </a:extLst>
          </p:cNvPr>
          <p:cNvCxnSpPr>
            <a:cxnSpLocks/>
          </p:cNvCxnSpPr>
          <p:nvPr/>
        </p:nvCxnSpPr>
        <p:spPr>
          <a:xfrm>
            <a:off x="1857629" y="6170567"/>
            <a:ext cx="1305701"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0" name="Rectangle: Rounded Corners 9">
            <a:extLst>
              <a:ext uri="{FF2B5EF4-FFF2-40B4-BE49-F238E27FC236}">
                <a16:creationId xmlns:a16="http://schemas.microsoft.com/office/drawing/2014/main" xmlns="" id="{C77B43D2-6310-4FC9-987D-8E815DFCFEAF}"/>
              </a:ext>
            </a:extLst>
          </p:cNvPr>
          <p:cNvSpPr/>
          <p:nvPr/>
        </p:nvSpPr>
        <p:spPr>
          <a:xfrm>
            <a:off x="10107827" y="6370319"/>
            <a:ext cx="7562335" cy="32679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u="sng" dirty="0">
                <a:solidFill>
                  <a:schemeClr val="tx1"/>
                </a:solidFill>
              </a:rPr>
              <a:t>Greed = a dead end/distraction</a:t>
            </a:r>
          </a:p>
          <a:p>
            <a:r>
              <a:rPr lang="en-US" sz="4000" dirty="0">
                <a:solidFill>
                  <a:schemeClr val="tx1"/>
                </a:solidFill>
              </a:rPr>
              <a:t>But imagine teaching against greed to someone who didn’t believe God wanted them to be happy?</a:t>
            </a:r>
          </a:p>
        </p:txBody>
      </p:sp>
    </p:spTree>
    <p:extLst>
      <p:ext uri="{BB962C8B-B14F-4D97-AF65-F5344CB8AC3E}">
        <p14:creationId xmlns:p14="http://schemas.microsoft.com/office/powerpoint/2010/main" val="226360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3102375"/>
            <a:ext cx="8395707" cy="6535889"/>
          </a:xfrm>
        </p:spPr>
        <p:txBody>
          <a:bodyPr>
            <a:normAutofit/>
          </a:bodyPr>
          <a:lstStyle/>
          <a:p>
            <a:pPr marL="0" indent="0">
              <a:buNone/>
            </a:pPr>
            <a:r>
              <a:rPr lang="en-US" b="1" baseline="30000" dirty="0"/>
              <a:t>3 </a:t>
            </a:r>
            <a:r>
              <a:rPr lang="en-US" dirty="0"/>
              <a:t>But among you there must not be even a hint of sexual immorality, or of any kind of impurity, or of greed, because these are improper for God’s holy people. </a:t>
            </a:r>
            <a:r>
              <a:rPr lang="en-US" b="1" baseline="30000" dirty="0"/>
              <a:t>4 </a:t>
            </a:r>
            <a:r>
              <a:rPr lang="en-US" dirty="0"/>
              <a:t>Nor should there be obscenity, foolish talk or coarse joking, which are out of place, but rather thanksgiving.</a:t>
            </a:r>
          </a:p>
          <a:p>
            <a:pPr marL="0" indent="0">
              <a:buNone/>
            </a:pPr>
            <a:endParaRPr lang="en-US" dirty="0"/>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3855307" y="7846969"/>
            <a:ext cx="52886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7353B7ED-84F2-43D3-AFBD-41EC5F20914E}"/>
              </a:ext>
            </a:extLst>
          </p:cNvPr>
          <p:cNvSpPr/>
          <p:nvPr/>
        </p:nvSpPr>
        <p:spPr>
          <a:xfrm>
            <a:off x="11287543" y="820575"/>
            <a:ext cx="5202901" cy="22178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a:t>
            </a:r>
          </a:p>
          <a:p>
            <a:r>
              <a:rPr lang="en-US" sz="4000" dirty="0">
                <a:solidFill>
                  <a:schemeClr val="tx1"/>
                </a:solidFill>
              </a:rPr>
              <a:t>Words are incredibly powerful.</a:t>
            </a:r>
          </a:p>
        </p:txBody>
      </p:sp>
      <p:sp>
        <p:nvSpPr>
          <p:cNvPr id="10" name="Rectangle 9">
            <a:extLst>
              <a:ext uri="{FF2B5EF4-FFF2-40B4-BE49-F238E27FC236}">
                <a16:creationId xmlns:a16="http://schemas.microsoft.com/office/drawing/2014/main" xmlns="" id="{C77B43D2-6310-4FC9-987D-8E815DFCFEAF}"/>
              </a:ext>
            </a:extLst>
          </p:cNvPr>
          <p:cNvSpPr/>
          <p:nvPr/>
        </p:nvSpPr>
        <p:spPr>
          <a:xfrm>
            <a:off x="10107828" y="5777184"/>
            <a:ext cx="7908324" cy="2007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solidFill>
                  <a:schemeClr val="bg1"/>
                </a:solidFill>
              </a:rPr>
              <a:t>“baseness, dishonor, filthiness”</a:t>
            </a:r>
          </a:p>
          <a:p>
            <a:r>
              <a:rPr lang="en-US" sz="4000" dirty="0">
                <a:solidFill>
                  <a:schemeClr val="bg1"/>
                </a:solidFill>
              </a:rPr>
              <a:t>“fool speech”</a:t>
            </a:r>
          </a:p>
          <a:p>
            <a:r>
              <a:rPr lang="en-US" sz="4000" dirty="0">
                <a:solidFill>
                  <a:schemeClr val="bg1"/>
                </a:solidFill>
              </a:rPr>
              <a:t>“a good turn” (witty, or putting down)</a:t>
            </a:r>
          </a:p>
        </p:txBody>
      </p:sp>
      <p:cxnSp>
        <p:nvCxnSpPr>
          <p:cNvPr id="9" name="Straight Connector 8">
            <a:extLst>
              <a:ext uri="{FF2B5EF4-FFF2-40B4-BE49-F238E27FC236}">
                <a16:creationId xmlns:a16="http://schemas.microsoft.com/office/drawing/2014/main" xmlns="" id="{8FEE3980-7BB7-4619-A047-21E7E9749B46}"/>
              </a:ext>
            </a:extLst>
          </p:cNvPr>
          <p:cNvCxnSpPr>
            <a:cxnSpLocks/>
          </p:cNvCxnSpPr>
          <p:nvPr/>
        </p:nvCxnSpPr>
        <p:spPr>
          <a:xfrm>
            <a:off x="1907059" y="8592492"/>
            <a:ext cx="2813222"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1" name="Rectangle: Rounded Corners 10">
            <a:extLst>
              <a:ext uri="{FF2B5EF4-FFF2-40B4-BE49-F238E27FC236}">
                <a16:creationId xmlns:a16="http://schemas.microsoft.com/office/drawing/2014/main" xmlns="" id="{9CF4BE56-BAAB-4E72-BD0D-EB4245F6250A}"/>
              </a:ext>
            </a:extLst>
          </p:cNvPr>
          <p:cNvSpPr/>
          <p:nvPr/>
        </p:nvSpPr>
        <p:spPr>
          <a:xfrm>
            <a:off x="11287542" y="3102375"/>
            <a:ext cx="5764782" cy="22178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Love-</a:t>
            </a:r>
          </a:p>
          <a:p>
            <a:r>
              <a:rPr lang="en-US" sz="4000" dirty="0">
                <a:solidFill>
                  <a:schemeClr val="tx1"/>
                </a:solidFill>
              </a:rPr>
              <a:t>Being careful not to harm.</a:t>
            </a:r>
          </a:p>
          <a:p>
            <a:r>
              <a:rPr lang="en-US" sz="4000" dirty="0">
                <a:solidFill>
                  <a:schemeClr val="tx1"/>
                </a:solidFill>
              </a:rPr>
              <a:t>Being initiative to uplift.</a:t>
            </a:r>
          </a:p>
        </p:txBody>
      </p:sp>
      <p:sp>
        <p:nvSpPr>
          <p:cNvPr id="12" name="Rectangle 11">
            <a:extLst>
              <a:ext uri="{FF2B5EF4-FFF2-40B4-BE49-F238E27FC236}">
                <a16:creationId xmlns:a16="http://schemas.microsoft.com/office/drawing/2014/main" xmlns="" id="{E3BFC65A-64CD-424D-9E79-C8D2F72A8D0C}"/>
              </a:ext>
            </a:extLst>
          </p:cNvPr>
          <p:cNvSpPr/>
          <p:nvPr/>
        </p:nvSpPr>
        <p:spPr>
          <a:xfrm>
            <a:off x="10107827" y="7846969"/>
            <a:ext cx="7908325" cy="2007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solidFill>
                  <a:schemeClr val="bg1"/>
                </a:solidFill>
              </a:rPr>
              <a:t>-Maybe specific words?</a:t>
            </a:r>
          </a:p>
          <a:p>
            <a:r>
              <a:rPr lang="en-US" sz="4000" dirty="0">
                <a:solidFill>
                  <a:schemeClr val="bg1"/>
                </a:solidFill>
              </a:rPr>
              <a:t>-Too far is too far (“out of place”)</a:t>
            </a:r>
          </a:p>
          <a:p>
            <a:r>
              <a:rPr lang="en-US" sz="4000" dirty="0">
                <a:solidFill>
                  <a:schemeClr val="bg1"/>
                </a:solidFill>
              </a:rPr>
              <a:t>-Please don’t destroy people</a:t>
            </a:r>
          </a:p>
        </p:txBody>
      </p:sp>
    </p:spTree>
    <p:extLst>
      <p:ext uri="{BB962C8B-B14F-4D97-AF65-F5344CB8AC3E}">
        <p14:creationId xmlns:p14="http://schemas.microsoft.com/office/powerpoint/2010/main" val="29929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2879949"/>
            <a:ext cx="8618129" cy="6733603"/>
          </a:xfrm>
        </p:spPr>
        <p:txBody>
          <a:bodyPr>
            <a:normAutofit lnSpcReduction="10000"/>
          </a:bodyPr>
          <a:lstStyle/>
          <a:p>
            <a:pPr marL="0" indent="0">
              <a:buNone/>
            </a:pPr>
            <a:r>
              <a:rPr lang="en-US" dirty="0"/>
              <a:t>Do not get drunk on wine, which leads to debauchery. Instead, be filled with the Spirit, </a:t>
            </a:r>
            <a:r>
              <a:rPr lang="en-US" b="1" baseline="30000" dirty="0"/>
              <a:t>19 </a:t>
            </a:r>
            <a:r>
              <a:rPr lang="en-US" dirty="0"/>
              <a:t>speaking to one another with psalms, hymns, and songs from the Spirit. Sing and make music from your heart to the Lord, </a:t>
            </a:r>
            <a:r>
              <a:rPr lang="en-US" b="1" baseline="30000" dirty="0"/>
              <a:t>20 </a:t>
            </a:r>
            <a:r>
              <a:rPr lang="en-US" dirty="0"/>
              <a:t>always giving thanks to God the Father for everything, in the name of our Lord Jesus Christ.</a:t>
            </a:r>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1857629" y="3596244"/>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7353B7ED-84F2-43D3-AFBD-41EC5F20914E}"/>
              </a:ext>
            </a:extLst>
          </p:cNvPr>
          <p:cNvSpPr/>
          <p:nvPr/>
        </p:nvSpPr>
        <p:spPr>
          <a:xfrm>
            <a:off x="11783123" y="927777"/>
            <a:ext cx="4764051" cy="36009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a:t>
            </a:r>
          </a:p>
          <a:p>
            <a:pPr marL="571500" indent="-571500">
              <a:buFont typeface="Arial" panose="020B0604020202020204" pitchFamily="34" charset="0"/>
              <a:buChar char="•"/>
            </a:pPr>
            <a:r>
              <a:rPr lang="en-US" sz="4000" dirty="0">
                <a:solidFill>
                  <a:schemeClr val="tx1"/>
                </a:solidFill>
              </a:rPr>
              <a:t>We have an urgent mission</a:t>
            </a:r>
          </a:p>
          <a:p>
            <a:pPr marL="571500" indent="-571500">
              <a:buFont typeface="Arial" panose="020B0604020202020204" pitchFamily="34" charset="0"/>
              <a:buChar char="•"/>
            </a:pPr>
            <a:r>
              <a:rPr lang="en-US" sz="4000" dirty="0">
                <a:solidFill>
                  <a:schemeClr val="tx1"/>
                </a:solidFill>
              </a:rPr>
              <a:t>We have a powerful enemy</a:t>
            </a:r>
          </a:p>
        </p:txBody>
      </p:sp>
      <p:sp>
        <p:nvSpPr>
          <p:cNvPr id="10" name="Rectangle: Rounded Corners 9">
            <a:extLst>
              <a:ext uri="{FF2B5EF4-FFF2-40B4-BE49-F238E27FC236}">
                <a16:creationId xmlns:a16="http://schemas.microsoft.com/office/drawing/2014/main" xmlns="" id="{C77B43D2-6310-4FC9-987D-8E815DFCFEAF}"/>
              </a:ext>
            </a:extLst>
          </p:cNvPr>
          <p:cNvSpPr/>
          <p:nvPr/>
        </p:nvSpPr>
        <p:spPr>
          <a:xfrm>
            <a:off x="10330249" y="4917989"/>
            <a:ext cx="7339913" cy="4720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What if I feel like it?</a:t>
            </a:r>
          </a:p>
          <a:p>
            <a:r>
              <a:rPr lang="en-US" sz="4000" dirty="0">
                <a:solidFill>
                  <a:schemeClr val="tx1"/>
                </a:solidFill>
              </a:rPr>
              <a:t>-That’s either missing God’s revealed truth about this (light)</a:t>
            </a:r>
          </a:p>
          <a:p>
            <a:r>
              <a:rPr lang="en-US" sz="4000" dirty="0">
                <a:solidFill>
                  <a:schemeClr val="tx1"/>
                </a:solidFill>
              </a:rPr>
              <a:t>-Or just not caring about your important role (love)</a:t>
            </a:r>
          </a:p>
        </p:txBody>
      </p:sp>
    </p:spTree>
    <p:extLst>
      <p:ext uri="{BB962C8B-B14F-4D97-AF65-F5344CB8AC3E}">
        <p14:creationId xmlns:p14="http://schemas.microsoft.com/office/powerpoint/2010/main" val="48869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0"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2879949"/>
            <a:ext cx="8618129" cy="6733603"/>
          </a:xfrm>
        </p:spPr>
        <p:txBody>
          <a:bodyPr>
            <a:normAutofit lnSpcReduction="10000"/>
          </a:bodyPr>
          <a:lstStyle/>
          <a:p>
            <a:pPr marL="0" indent="0">
              <a:buNone/>
            </a:pPr>
            <a:r>
              <a:rPr lang="en-US" dirty="0"/>
              <a:t>Do not get drunk on wine, which leads to debauchery. Instead, be filled with the Spirit, </a:t>
            </a:r>
            <a:r>
              <a:rPr lang="en-US" b="1" baseline="30000" dirty="0"/>
              <a:t>19 </a:t>
            </a:r>
            <a:r>
              <a:rPr lang="en-US" dirty="0"/>
              <a:t>speaking to one another with psalms, hymns, and songs from the Spirit. Sing and make music from your heart to the Lord, </a:t>
            </a:r>
            <a:r>
              <a:rPr lang="en-US" b="1" baseline="30000" dirty="0"/>
              <a:t>20 </a:t>
            </a:r>
            <a:r>
              <a:rPr lang="en-US" dirty="0"/>
              <a:t>always giving thanks to God the Father for everything, in the name of our Lord Jesus Christ.</a:t>
            </a:r>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1857629" y="3596244"/>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Rounded Corners 6">
            <a:extLst>
              <a:ext uri="{FF2B5EF4-FFF2-40B4-BE49-F238E27FC236}">
                <a16:creationId xmlns:a16="http://schemas.microsoft.com/office/drawing/2014/main" xmlns="" id="{7353B7ED-84F2-43D3-AFBD-41EC5F20914E}"/>
              </a:ext>
            </a:extLst>
          </p:cNvPr>
          <p:cNvSpPr/>
          <p:nvPr/>
        </p:nvSpPr>
        <p:spPr>
          <a:xfrm>
            <a:off x="11783123" y="927777"/>
            <a:ext cx="4764051" cy="36009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Light-</a:t>
            </a:r>
          </a:p>
          <a:p>
            <a:pPr marL="571500" indent="-571500">
              <a:buFont typeface="Arial" panose="020B0604020202020204" pitchFamily="34" charset="0"/>
              <a:buChar char="•"/>
            </a:pPr>
            <a:r>
              <a:rPr lang="en-US" sz="4000" dirty="0">
                <a:solidFill>
                  <a:schemeClr val="tx1"/>
                </a:solidFill>
              </a:rPr>
              <a:t>We have an urgent mission</a:t>
            </a:r>
          </a:p>
          <a:p>
            <a:pPr marL="571500" indent="-571500">
              <a:buFont typeface="Arial" panose="020B0604020202020204" pitchFamily="34" charset="0"/>
              <a:buChar char="•"/>
            </a:pPr>
            <a:r>
              <a:rPr lang="en-US" sz="4000" dirty="0">
                <a:solidFill>
                  <a:schemeClr val="tx1"/>
                </a:solidFill>
              </a:rPr>
              <a:t>We have a powerful enemy</a:t>
            </a:r>
          </a:p>
        </p:txBody>
      </p:sp>
      <p:sp>
        <p:nvSpPr>
          <p:cNvPr id="10" name="Rectangle: Rounded Corners 9">
            <a:extLst>
              <a:ext uri="{FF2B5EF4-FFF2-40B4-BE49-F238E27FC236}">
                <a16:creationId xmlns:a16="http://schemas.microsoft.com/office/drawing/2014/main" xmlns="" id="{C77B43D2-6310-4FC9-987D-8E815DFCFEAF}"/>
              </a:ext>
            </a:extLst>
          </p:cNvPr>
          <p:cNvSpPr/>
          <p:nvPr/>
        </p:nvSpPr>
        <p:spPr>
          <a:xfrm>
            <a:off x="10157255" y="4917989"/>
            <a:ext cx="7710616" cy="4720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4000" dirty="0">
                <a:solidFill>
                  <a:schemeClr val="tx1"/>
                </a:solidFill>
              </a:rPr>
              <a:t>What about medicine?</a:t>
            </a:r>
          </a:p>
          <a:p>
            <a:r>
              <a:rPr lang="en-US" sz="4000" dirty="0">
                <a:solidFill>
                  <a:schemeClr val="tx1"/>
                </a:solidFill>
              </a:rPr>
              <a:t>-Check the no-no list?</a:t>
            </a:r>
          </a:p>
          <a:p>
            <a:r>
              <a:rPr lang="en-US" sz="4000" dirty="0">
                <a:solidFill>
                  <a:schemeClr val="tx1"/>
                </a:solidFill>
              </a:rPr>
              <a:t>-A loving approach:</a:t>
            </a:r>
          </a:p>
          <a:p>
            <a:pPr marL="571500" indent="-571500">
              <a:buFont typeface="Arial" panose="020B0604020202020204" pitchFamily="34" charset="0"/>
              <a:buChar char="•"/>
            </a:pPr>
            <a:r>
              <a:rPr lang="en-US" sz="4000" dirty="0">
                <a:solidFill>
                  <a:schemeClr val="tx1"/>
                </a:solidFill>
              </a:rPr>
              <a:t>Helping people in pain?</a:t>
            </a:r>
          </a:p>
          <a:p>
            <a:pPr marL="571500" indent="-571500">
              <a:buFont typeface="Arial" panose="020B0604020202020204" pitchFamily="34" charset="0"/>
              <a:buChar char="•"/>
            </a:pPr>
            <a:r>
              <a:rPr lang="en-US" sz="4000" dirty="0">
                <a:solidFill>
                  <a:schemeClr val="tx1"/>
                </a:solidFill>
              </a:rPr>
              <a:t>Avoiding addiction?</a:t>
            </a:r>
          </a:p>
          <a:p>
            <a:pPr marL="571500" indent="-571500">
              <a:buFont typeface="Arial" panose="020B0604020202020204" pitchFamily="34" charset="0"/>
              <a:buChar char="•"/>
            </a:pPr>
            <a:r>
              <a:rPr lang="en-US" sz="4000" dirty="0">
                <a:solidFill>
                  <a:schemeClr val="tx1"/>
                </a:solidFill>
              </a:rPr>
              <a:t>Choosing to endure a little extra so I can be more focused?</a:t>
            </a:r>
          </a:p>
          <a:p>
            <a:pPr marL="571500" indent="-571500">
              <a:buFont typeface="Arial" panose="020B0604020202020204" pitchFamily="34" charset="0"/>
              <a:buChar char="•"/>
            </a:pPr>
            <a:endParaRPr lang="en-US" sz="4000" dirty="0">
              <a:solidFill>
                <a:schemeClr val="tx1"/>
              </a:solidFill>
            </a:endParaRPr>
          </a:p>
        </p:txBody>
      </p:sp>
      <p:sp>
        <p:nvSpPr>
          <p:cNvPr id="8" name="Rectangle 7">
            <a:extLst>
              <a:ext uri="{FF2B5EF4-FFF2-40B4-BE49-F238E27FC236}">
                <a16:creationId xmlns:a16="http://schemas.microsoft.com/office/drawing/2014/main" xmlns="" id="{7CBD15B4-C802-45B7-ACFE-E35F43E790E2}"/>
              </a:ext>
            </a:extLst>
          </p:cNvPr>
          <p:cNvSpPr/>
          <p:nvPr/>
        </p:nvSpPr>
        <p:spPr>
          <a:xfrm>
            <a:off x="796056" y="5242968"/>
            <a:ext cx="8941068" cy="43952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solidFill>
                  <a:schemeClr val="bg1"/>
                </a:solidFill>
              </a:rPr>
              <a:t>Light/Love approach- Strive for clear-mindedness so I can serve.</a:t>
            </a:r>
          </a:p>
          <a:p>
            <a:r>
              <a:rPr lang="en-US" sz="4000" dirty="0">
                <a:solidFill>
                  <a:schemeClr val="bg1"/>
                </a:solidFill>
              </a:rPr>
              <a:t>All sorts of “acceptable” ways we might want to numb ourselves.</a:t>
            </a:r>
          </a:p>
          <a:p>
            <a:r>
              <a:rPr lang="en-US" sz="4000" dirty="0">
                <a:solidFill>
                  <a:schemeClr val="bg1"/>
                </a:solidFill>
              </a:rPr>
              <a:t>Where’s the line between checking out mentally and resting?</a:t>
            </a:r>
          </a:p>
        </p:txBody>
      </p:sp>
    </p:spTree>
    <p:extLst>
      <p:ext uri="{BB962C8B-B14F-4D97-AF65-F5344CB8AC3E}">
        <p14:creationId xmlns:p14="http://schemas.microsoft.com/office/powerpoint/2010/main" val="24758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2879949"/>
            <a:ext cx="8618129" cy="6733603"/>
          </a:xfrm>
        </p:spPr>
        <p:txBody>
          <a:bodyPr>
            <a:normAutofit lnSpcReduction="10000"/>
          </a:bodyPr>
          <a:lstStyle/>
          <a:p>
            <a:pPr marL="0" indent="0">
              <a:buNone/>
            </a:pPr>
            <a:r>
              <a:rPr lang="en-US" dirty="0"/>
              <a:t>Do not get drunk on wine, which leads to debauchery. Instead, be filled with the Spirit, </a:t>
            </a:r>
            <a:r>
              <a:rPr lang="en-US" b="1" baseline="30000" dirty="0"/>
              <a:t>19 </a:t>
            </a:r>
            <a:r>
              <a:rPr lang="en-US" dirty="0"/>
              <a:t>speaking to one another with psalms, hymns, and songs from the Spirit. Sing and make music from your heart to the Lord, </a:t>
            </a:r>
            <a:r>
              <a:rPr lang="en-US" b="1" baseline="30000" dirty="0"/>
              <a:t>20 </a:t>
            </a:r>
            <a:r>
              <a:rPr lang="en-US" dirty="0"/>
              <a:t>always giving thanks to God the Father for everything, in the name of our Lord Jesus Christ.</a:t>
            </a:r>
          </a:p>
        </p:txBody>
      </p:sp>
      <p:cxnSp>
        <p:nvCxnSpPr>
          <p:cNvPr id="6" name="Straight Connector 5">
            <a:extLst>
              <a:ext uri="{FF2B5EF4-FFF2-40B4-BE49-F238E27FC236}">
                <a16:creationId xmlns:a16="http://schemas.microsoft.com/office/drawing/2014/main" xmlns="" id="{9597C72D-9DE3-4681-B94B-9BAD6E8C4A88}"/>
              </a:ext>
            </a:extLst>
          </p:cNvPr>
          <p:cNvCxnSpPr>
            <a:cxnSpLocks/>
          </p:cNvCxnSpPr>
          <p:nvPr/>
        </p:nvCxnSpPr>
        <p:spPr>
          <a:xfrm>
            <a:off x="1857629" y="3596244"/>
            <a:ext cx="3756455"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8" name="Rectangle 7">
            <a:extLst>
              <a:ext uri="{FF2B5EF4-FFF2-40B4-BE49-F238E27FC236}">
                <a16:creationId xmlns:a16="http://schemas.microsoft.com/office/drawing/2014/main" xmlns="" id="{7CBD15B4-C802-45B7-ACFE-E35F43E790E2}"/>
              </a:ext>
            </a:extLst>
          </p:cNvPr>
          <p:cNvSpPr/>
          <p:nvPr/>
        </p:nvSpPr>
        <p:spPr>
          <a:xfrm>
            <a:off x="796056" y="5242968"/>
            <a:ext cx="8941068" cy="43952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solidFill>
                  <a:schemeClr val="bg1"/>
                </a:solidFill>
              </a:rPr>
              <a:t>Light/Love approach- Strive for clear-mindedness so I can serve.</a:t>
            </a:r>
          </a:p>
          <a:p>
            <a:r>
              <a:rPr lang="en-US" sz="4000" dirty="0">
                <a:solidFill>
                  <a:schemeClr val="bg1"/>
                </a:solidFill>
              </a:rPr>
              <a:t>All sorts of “acceptable” ways we might want to numb ourselves.</a:t>
            </a:r>
          </a:p>
          <a:p>
            <a:r>
              <a:rPr lang="en-US" sz="4000" dirty="0">
                <a:solidFill>
                  <a:schemeClr val="bg1"/>
                </a:solidFill>
              </a:rPr>
              <a:t>Where’s the line between checking out mentally and resting?</a:t>
            </a:r>
          </a:p>
        </p:txBody>
      </p:sp>
      <p:sp>
        <p:nvSpPr>
          <p:cNvPr id="15" name="Rectangle: Rounded Corners 14">
            <a:extLst>
              <a:ext uri="{FF2B5EF4-FFF2-40B4-BE49-F238E27FC236}">
                <a16:creationId xmlns:a16="http://schemas.microsoft.com/office/drawing/2014/main" xmlns="" id="{3B9CCB51-8129-4421-B449-0AD9A7EE3AD1}"/>
              </a:ext>
            </a:extLst>
          </p:cNvPr>
          <p:cNvSpPr/>
          <p:nvPr/>
        </p:nvSpPr>
        <p:spPr>
          <a:xfrm>
            <a:off x="721704" y="5311792"/>
            <a:ext cx="8150448" cy="160799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44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8D61C-5171-41B8-9B4E-1118FE0FD75A}"/>
              </a:ext>
            </a:extLst>
          </p:cNvPr>
          <p:cNvSpPr>
            <a:spLocks noGrp="1"/>
          </p:cNvSpPr>
          <p:nvPr>
            <p:ph type="title"/>
          </p:nvPr>
        </p:nvSpPr>
        <p:spPr/>
        <p:txBody>
          <a:bodyPr/>
          <a:lstStyle/>
          <a:p>
            <a:r>
              <a:rPr lang="en-US" dirty="0"/>
              <a:t>Light/Love- specifics</a:t>
            </a:r>
          </a:p>
        </p:txBody>
      </p:sp>
      <p:sp>
        <p:nvSpPr>
          <p:cNvPr id="3" name="Content Placeholder 2">
            <a:extLst>
              <a:ext uri="{FF2B5EF4-FFF2-40B4-BE49-F238E27FC236}">
                <a16:creationId xmlns:a16="http://schemas.microsoft.com/office/drawing/2014/main" xmlns="" id="{EF36F320-4582-4AA7-ACDD-76CFD589034D}"/>
              </a:ext>
            </a:extLst>
          </p:cNvPr>
          <p:cNvSpPr>
            <a:spLocks noGrp="1"/>
          </p:cNvSpPr>
          <p:nvPr>
            <p:ph idx="1"/>
          </p:nvPr>
        </p:nvSpPr>
        <p:spPr>
          <a:xfrm>
            <a:off x="1712120" y="2879949"/>
            <a:ext cx="8618129" cy="6733603"/>
          </a:xfrm>
        </p:spPr>
        <p:txBody>
          <a:bodyPr>
            <a:normAutofit lnSpcReduction="10000"/>
          </a:bodyPr>
          <a:lstStyle/>
          <a:p>
            <a:pPr marL="0" indent="0">
              <a:buNone/>
            </a:pPr>
            <a:r>
              <a:rPr lang="en-US" dirty="0"/>
              <a:t>Do not get drunk on wine, which leads to debauchery. Instead, be filled with the Spirit, </a:t>
            </a:r>
            <a:r>
              <a:rPr lang="en-US" b="1" baseline="30000" dirty="0"/>
              <a:t>19 </a:t>
            </a:r>
            <a:r>
              <a:rPr lang="en-US" dirty="0"/>
              <a:t>speaking to one another with psalms, hymns, and songs from the Spirit. Sing and make music from your heart to the Lord, </a:t>
            </a:r>
            <a:r>
              <a:rPr lang="en-US" b="1" baseline="30000" dirty="0"/>
              <a:t>20 </a:t>
            </a:r>
            <a:r>
              <a:rPr lang="en-US" dirty="0"/>
              <a:t>always giving thanks to God the Father for everything, in the name of our Lord Jesus Christ.</a:t>
            </a:r>
          </a:p>
        </p:txBody>
      </p:sp>
    </p:spTree>
    <p:extLst>
      <p:ext uri="{BB962C8B-B14F-4D97-AF65-F5344CB8AC3E}">
        <p14:creationId xmlns:p14="http://schemas.microsoft.com/office/powerpoint/2010/main" val="307140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1213047" cy="7025943"/>
          </a:xfrm>
        </p:spPr>
        <p:txBody>
          <a:bodyPr>
            <a:normAutofit lnSpcReduction="10000"/>
          </a:bodyPr>
          <a:lstStyle/>
          <a:p>
            <a:r>
              <a:rPr lang="en-US" dirty="0"/>
              <a:t>Putting good works in their place: “Follow God’s example, therefore, as dearly loved children…”</a:t>
            </a:r>
          </a:p>
          <a:p>
            <a:r>
              <a:rPr lang="en-US" dirty="0"/>
              <a:t>“Live as children of light”</a:t>
            </a:r>
          </a:p>
          <a:p>
            <a:r>
              <a:rPr lang="en-US" dirty="0"/>
              <a:t>God has revealed things to us (e.g. about sexuality, speech, etc.) and called us to apply that knowledge in an others-centered way</a:t>
            </a:r>
          </a:p>
          <a:p>
            <a:r>
              <a:rPr lang="en-US" dirty="0"/>
              <a:t>This is a solid foundation for ethics</a:t>
            </a:r>
          </a:p>
          <a:p>
            <a:endParaRPr lang="en-US" dirty="0"/>
          </a:p>
        </p:txBody>
      </p:sp>
      <p:sp>
        <p:nvSpPr>
          <p:cNvPr id="5" name="Rectangle 4">
            <a:extLst>
              <a:ext uri="{FF2B5EF4-FFF2-40B4-BE49-F238E27FC236}">
                <a16:creationId xmlns:a16="http://schemas.microsoft.com/office/drawing/2014/main" xmlns="" id="{B55B2F0E-B331-4741-AE4A-8D5751D609F9}"/>
              </a:ext>
            </a:extLst>
          </p:cNvPr>
          <p:cNvSpPr/>
          <p:nvPr/>
        </p:nvSpPr>
        <p:spPr>
          <a:xfrm>
            <a:off x="12727460" y="4600417"/>
            <a:ext cx="4868562" cy="43952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solidFill>
                  <a:schemeClr val="bg1"/>
                </a:solidFill>
              </a:rPr>
              <a:t>[Matt. 5:14] </a:t>
            </a:r>
            <a:r>
              <a:rPr lang="en-US" sz="4000" dirty="0"/>
              <a:t> let your light shine before others, that they may see your good deeds and glorify your Father in heaven.</a:t>
            </a:r>
            <a:endParaRPr lang="en-US" sz="4000" dirty="0">
              <a:solidFill>
                <a:schemeClr val="bg1"/>
              </a:solidFill>
            </a:endParaRPr>
          </a:p>
        </p:txBody>
      </p:sp>
      <p:sp>
        <p:nvSpPr>
          <p:cNvPr id="7" name="Title 1">
            <a:extLst>
              <a:ext uri="{FF2B5EF4-FFF2-40B4-BE49-F238E27FC236}">
                <a16:creationId xmlns:a16="http://schemas.microsoft.com/office/drawing/2014/main" xmlns="" id="{126EC933-B349-4DB8-BF70-B180020E3D7F}"/>
              </a:ext>
            </a:extLst>
          </p:cNvPr>
          <p:cNvSpPr>
            <a:spLocks noGrp="1"/>
          </p:cNvSpPr>
          <p:nvPr>
            <p:ph type="title"/>
          </p:nvPr>
        </p:nvSpPr>
        <p:spPr>
          <a:xfrm>
            <a:off x="1712120" y="649483"/>
            <a:ext cx="14858997" cy="2217855"/>
          </a:xfrm>
        </p:spPr>
        <p:txBody>
          <a:bodyPr/>
          <a:lstStyle/>
          <a:p>
            <a:r>
              <a:rPr lang="en-US" dirty="0"/>
              <a:t>Ephesians 5: Love/Light as Basis for our good deeds- Conclusions</a:t>
            </a:r>
          </a:p>
        </p:txBody>
      </p:sp>
    </p:spTree>
    <p:extLst>
      <p:ext uri="{BB962C8B-B14F-4D97-AF65-F5344CB8AC3E}">
        <p14:creationId xmlns:p14="http://schemas.microsoft.com/office/powerpoint/2010/main" val="6161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120" y="649483"/>
            <a:ext cx="14858997" cy="2217855"/>
          </a:xfrm>
        </p:spPr>
        <p:txBody>
          <a:bodyPr/>
          <a:lstStyle/>
          <a:p>
            <a:r>
              <a:rPr lang="en-US" dirty="0"/>
              <a:t>Ephesians 5: Love/Light as Basis for our good deeds- Discussion</a:t>
            </a:r>
          </a:p>
        </p:txBody>
      </p:sp>
      <p:sp>
        <p:nvSpPr>
          <p:cNvPr id="3" name="Content Placeholder 2"/>
          <p:cNvSpPr>
            <a:spLocks noGrp="1"/>
          </p:cNvSpPr>
          <p:nvPr>
            <p:ph idx="1"/>
          </p:nvPr>
        </p:nvSpPr>
        <p:spPr>
          <a:xfrm>
            <a:off x="1712118" y="3469341"/>
            <a:ext cx="14181025" cy="5239230"/>
          </a:xfrm>
        </p:spPr>
        <p:txBody>
          <a:bodyPr>
            <a:normAutofit/>
          </a:bodyPr>
          <a:lstStyle/>
          <a:p>
            <a:pPr marL="0" indent="0">
              <a:buNone/>
            </a:pPr>
            <a:r>
              <a:rPr lang="en-GB" sz="4800" b="1" dirty="0"/>
              <a:t>Questions? Comments? Experiences?</a:t>
            </a:r>
            <a:endParaRPr lang="en-US" sz="4800" b="1" dirty="0"/>
          </a:p>
        </p:txBody>
      </p:sp>
      <p:sp>
        <p:nvSpPr>
          <p:cNvPr id="5" name="TextBox 4">
            <a:extLst>
              <a:ext uri="{FF2B5EF4-FFF2-40B4-BE49-F238E27FC236}">
                <a16:creationId xmlns:a16="http://schemas.microsoft.com/office/drawing/2014/main" xmlns="" id="{123A138D-F187-40DB-8061-96D310FF86EA}"/>
              </a:ext>
            </a:extLst>
          </p:cNvPr>
          <p:cNvSpPr txBox="1"/>
          <p:nvPr/>
        </p:nvSpPr>
        <p:spPr>
          <a:xfrm>
            <a:off x="10474646" y="8541133"/>
            <a:ext cx="5418498" cy="769441"/>
          </a:xfrm>
          <a:prstGeom prst="rect">
            <a:avLst/>
          </a:prstGeom>
          <a:noFill/>
        </p:spPr>
        <p:txBody>
          <a:bodyPr wrap="square" rtlCol="0">
            <a:spAutoFit/>
          </a:bodyPr>
          <a:lstStyle/>
          <a:p>
            <a:r>
              <a:rPr lang="en-GB" sz="4400" dirty="0"/>
              <a:t>dufaultb@dwellcc.org</a:t>
            </a:r>
            <a:endParaRPr lang="en-US" sz="4400" dirty="0"/>
          </a:p>
        </p:txBody>
      </p:sp>
    </p:spTree>
    <p:extLst>
      <p:ext uri="{BB962C8B-B14F-4D97-AF65-F5344CB8AC3E}">
        <p14:creationId xmlns:p14="http://schemas.microsoft.com/office/powerpoint/2010/main" val="286241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472760" cy="7025943"/>
          </a:xfrm>
        </p:spPr>
        <p:txBody>
          <a:bodyPr>
            <a:normAutofit/>
          </a:bodyPr>
          <a:lstStyle/>
          <a:p>
            <a:pPr marL="0" indent="0">
              <a:buNone/>
            </a:pPr>
            <a:r>
              <a:rPr lang="en-US" b="1" baseline="30000" dirty="0"/>
              <a:t>5 </a:t>
            </a:r>
            <a:r>
              <a:rPr lang="en-US" dirty="0"/>
              <a:t>For of this you can be sure: No immoral, impure or greedy person—such a person is an idolater—has any inheritance in the kingdom of Christ and of God. </a:t>
            </a:r>
            <a:r>
              <a:rPr lang="en-US" b="1" baseline="30000" dirty="0"/>
              <a:t>6 </a:t>
            </a:r>
            <a:r>
              <a:rPr lang="en-US" dirty="0"/>
              <a:t>Let no one deceive you with empty words, for because of such things God’s wrath comes on those who are disobedient. </a:t>
            </a:r>
            <a:r>
              <a:rPr lang="en-US" b="1" baseline="30000" dirty="0"/>
              <a:t>7 </a:t>
            </a:r>
            <a:r>
              <a:rPr lang="en-US" dirty="0"/>
              <a:t>Therefore do not be partners with them.</a:t>
            </a:r>
          </a:p>
          <a:p>
            <a:pPr marL="0" indent="0">
              <a:buNone/>
            </a:pPr>
            <a:r>
              <a:rPr lang="en-US" b="1" baseline="30000" dirty="0"/>
              <a:t>8 </a:t>
            </a:r>
            <a:r>
              <a:rPr lang="en-US" dirty="0"/>
              <a:t>For you were once darkness, but now you are light in the Lord. Live as children of light</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5 </a:t>
            </a:r>
          </a:p>
        </p:txBody>
      </p:sp>
    </p:spTree>
    <p:extLst>
      <p:ext uri="{BB962C8B-B14F-4D97-AF65-F5344CB8AC3E}">
        <p14:creationId xmlns:p14="http://schemas.microsoft.com/office/powerpoint/2010/main" val="58466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472760" cy="7025943"/>
          </a:xfrm>
        </p:spPr>
        <p:txBody>
          <a:bodyPr>
            <a:normAutofit/>
          </a:bodyPr>
          <a:lstStyle/>
          <a:p>
            <a:pPr marL="0" indent="0">
              <a:buNone/>
            </a:pPr>
            <a:r>
              <a:rPr lang="en-US" dirty="0"/>
              <a:t> </a:t>
            </a:r>
            <a:r>
              <a:rPr lang="en-US" b="1" baseline="30000" dirty="0"/>
              <a:t>9 </a:t>
            </a:r>
            <a:r>
              <a:rPr lang="en-US" dirty="0"/>
              <a:t>(for the fruit of the light consists in all goodness, righteousness and truth) </a:t>
            </a:r>
            <a:r>
              <a:rPr lang="en-US" b="1" baseline="30000" dirty="0"/>
              <a:t>10 </a:t>
            </a:r>
            <a:r>
              <a:rPr lang="en-US" dirty="0"/>
              <a:t>and find out what pleases the Lord. </a:t>
            </a:r>
            <a:r>
              <a:rPr lang="en-US" b="1" baseline="30000" dirty="0"/>
              <a:t>11 </a:t>
            </a:r>
            <a:r>
              <a:rPr lang="en-US" dirty="0"/>
              <a:t>Have nothing to do with the fruitless deeds of darkness, but rather expose them. </a:t>
            </a:r>
            <a:r>
              <a:rPr lang="en-US" b="1" baseline="30000" dirty="0"/>
              <a:t>12 </a:t>
            </a:r>
            <a:r>
              <a:rPr lang="en-US" dirty="0"/>
              <a:t>It is shameful even to mention what the disobedient do in secret. </a:t>
            </a:r>
            <a:r>
              <a:rPr lang="en-US" b="1" baseline="30000" dirty="0"/>
              <a:t>13 </a:t>
            </a:r>
            <a:r>
              <a:rPr lang="en-US" dirty="0"/>
              <a:t>But everything exposed by the light becomes visible—and everything that is illuminated becomes a light. </a:t>
            </a:r>
            <a:r>
              <a:rPr lang="en-US" b="1" baseline="30000" dirty="0"/>
              <a:t>14 </a:t>
            </a:r>
            <a:r>
              <a:rPr lang="en-US" dirty="0"/>
              <a:t>This is why it is said: “Wake up, sleeper, rise from the dead, and Christ will shine on you.”</a:t>
            </a:r>
          </a:p>
          <a:p>
            <a:pPr marL="0" indent="0">
              <a:buNone/>
            </a:pPr>
            <a:endParaRPr lang="en-US" dirty="0"/>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5 </a:t>
            </a:r>
          </a:p>
        </p:txBody>
      </p:sp>
    </p:spTree>
    <p:extLst>
      <p:ext uri="{BB962C8B-B14F-4D97-AF65-F5344CB8AC3E}">
        <p14:creationId xmlns:p14="http://schemas.microsoft.com/office/powerpoint/2010/main" val="20521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472760" cy="7025943"/>
          </a:xfrm>
        </p:spPr>
        <p:txBody>
          <a:bodyPr>
            <a:normAutofit lnSpcReduction="10000"/>
          </a:bodyPr>
          <a:lstStyle/>
          <a:p>
            <a:pPr marL="0" indent="0">
              <a:buNone/>
            </a:pPr>
            <a:r>
              <a:rPr lang="en-US" b="1" baseline="30000" dirty="0"/>
              <a:t>15 </a:t>
            </a:r>
            <a:r>
              <a:rPr lang="en-US" dirty="0"/>
              <a:t>Be very careful, then, how you live—not as unwise but as wise, </a:t>
            </a:r>
            <a:r>
              <a:rPr lang="en-US" b="1" baseline="30000" dirty="0"/>
              <a:t>16 </a:t>
            </a:r>
            <a:r>
              <a:rPr lang="en-US" dirty="0"/>
              <a:t>making the most of every opportunity, because the days are evil. </a:t>
            </a:r>
            <a:r>
              <a:rPr lang="en-US" b="1" baseline="30000" dirty="0"/>
              <a:t>17 </a:t>
            </a:r>
            <a:r>
              <a:rPr lang="en-US" dirty="0"/>
              <a:t>Therefore do not be foolish, but understand what the Lord’s will is. </a:t>
            </a:r>
            <a:r>
              <a:rPr lang="en-US" b="1" baseline="30000" dirty="0"/>
              <a:t>18 </a:t>
            </a:r>
            <a:r>
              <a:rPr lang="en-US" dirty="0"/>
              <a:t>Do not get drunk on wine, which leads to debauchery. Instead, be filled with the Spirit, </a:t>
            </a:r>
            <a:r>
              <a:rPr lang="en-US" b="1" baseline="30000" dirty="0"/>
              <a:t>19 </a:t>
            </a:r>
            <a:r>
              <a:rPr lang="en-US" dirty="0"/>
              <a:t>speaking to one another with psalms, hymns, and songs from the Spirit. Sing and make music from your heart to the Lord, </a:t>
            </a:r>
            <a:r>
              <a:rPr lang="en-US" b="1" baseline="30000" dirty="0"/>
              <a:t>20 </a:t>
            </a:r>
            <a:r>
              <a:rPr lang="en-US" dirty="0"/>
              <a:t>always giving thanks to God the Father for everything, in the name of our Lord Jesus Christ.</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9343850"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5 </a:t>
            </a:r>
          </a:p>
        </p:txBody>
      </p:sp>
    </p:spTree>
    <p:extLst>
      <p:ext uri="{BB962C8B-B14F-4D97-AF65-F5344CB8AC3E}">
        <p14:creationId xmlns:p14="http://schemas.microsoft.com/office/powerpoint/2010/main" val="187220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120" y="2839026"/>
            <a:ext cx="14472760" cy="7025943"/>
          </a:xfrm>
        </p:spPr>
        <p:txBody>
          <a:bodyPr>
            <a:normAutofit/>
          </a:bodyPr>
          <a:lstStyle/>
          <a:p>
            <a:pPr marL="0" indent="0">
              <a:buNone/>
            </a:pPr>
            <a:r>
              <a:rPr lang="en-US" dirty="0"/>
              <a:t>“[T]here must not be even a hint of sexual immorality, or… greed... obscenity, foolish talk or coarse joking…. No immoral, impure or greedy person—such a person is an idolater—has any inheritance in the kingdom of Christ…. Have nothing to do with the fruitless deeds of darkness, but rather expose them…. Do not be foolish…. Do not get drunk.”</a:t>
            </a:r>
          </a:p>
        </p:txBody>
      </p:sp>
      <p:sp>
        <p:nvSpPr>
          <p:cNvPr id="6" name="Title 1">
            <a:extLst>
              <a:ext uri="{FF2B5EF4-FFF2-40B4-BE49-F238E27FC236}">
                <a16:creationId xmlns:a16="http://schemas.microsoft.com/office/drawing/2014/main" xmlns="" id="{231756AC-4FE2-4934-8BBB-19317EC0552E}"/>
              </a:ext>
            </a:extLst>
          </p:cNvPr>
          <p:cNvSpPr txBox="1">
            <a:spLocks/>
          </p:cNvSpPr>
          <p:nvPr/>
        </p:nvSpPr>
        <p:spPr>
          <a:xfrm>
            <a:off x="1712120" y="621171"/>
            <a:ext cx="10924888" cy="2217855"/>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t>Ephesians 5 Summary? </a:t>
            </a:r>
          </a:p>
        </p:txBody>
      </p:sp>
      <p:sp>
        <p:nvSpPr>
          <p:cNvPr id="4" name="Rectangle: Rounded Corners 3">
            <a:extLst>
              <a:ext uri="{FF2B5EF4-FFF2-40B4-BE49-F238E27FC236}">
                <a16:creationId xmlns:a16="http://schemas.microsoft.com/office/drawing/2014/main" xmlns="" id="{70F177C2-ECBC-4977-865D-B3CD2C2A1E05}"/>
              </a:ext>
            </a:extLst>
          </p:cNvPr>
          <p:cNvSpPr/>
          <p:nvPr/>
        </p:nvSpPr>
        <p:spPr>
          <a:xfrm>
            <a:off x="1024128" y="7973568"/>
            <a:ext cx="6873579" cy="1348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Easy to treat this as a simple list of rules with a fear-threat motive.</a:t>
            </a:r>
            <a:endParaRPr lang="en-GB" sz="3600" dirty="0">
              <a:solidFill>
                <a:schemeClr val="tx1"/>
              </a:solidFill>
            </a:endParaRPr>
          </a:p>
        </p:txBody>
      </p:sp>
      <p:sp>
        <p:nvSpPr>
          <p:cNvPr id="7" name="Rectangle: Rounded Corners 6">
            <a:extLst>
              <a:ext uri="{FF2B5EF4-FFF2-40B4-BE49-F238E27FC236}">
                <a16:creationId xmlns:a16="http://schemas.microsoft.com/office/drawing/2014/main" xmlns="" id="{7D3EBEF6-433D-4F9C-99C6-6216E8251D31}"/>
              </a:ext>
            </a:extLst>
          </p:cNvPr>
          <p:cNvSpPr/>
          <p:nvPr/>
        </p:nvSpPr>
        <p:spPr>
          <a:xfrm>
            <a:off x="8585699" y="7973568"/>
            <a:ext cx="7269997" cy="1348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600" dirty="0">
                <a:solidFill>
                  <a:schemeClr val="tx1"/>
                </a:solidFill>
                <a:latin typeface="system-ui"/>
              </a:rPr>
              <a:t>When really it provides a compelling basis for how we should live</a:t>
            </a:r>
            <a:endParaRPr lang="en-GB" sz="3600" dirty="0">
              <a:solidFill>
                <a:schemeClr val="tx1"/>
              </a:solidFill>
            </a:endParaRPr>
          </a:p>
        </p:txBody>
      </p:sp>
      <p:sp>
        <p:nvSpPr>
          <p:cNvPr id="9" name="Rectangle 8">
            <a:extLst>
              <a:ext uri="{FF2B5EF4-FFF2-40B4-BE49-F238E27FC236}">
                <a16:creationId xmlns:a16="http://schemas.microsoft.com/office/drawing/2014/main" xmlns="" id="{DB08FC56-787D-4024-8DFD-E974E9F0C923}"/>
              </a:ext>
            </a:extLst>
          </p:cNvPr>
          <p:cNvSpPr/>
          <p:nvPr/>
        </p:nvSpPr>
        <p:spPr>
          <a:xfrm>
            <a:off x="16024167" y="3851948"/>
            <a:ext cx="2117529" cy="274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With some helpful examples</a:t>
            </a:r>
          </a:p>
        </p:txBody>
      </p:sp>
      <p:sp>
        <p:nvSpPr>
          <p:cNvPr id="8" name="Right Brace 7">
            <a:extLst>
              <a:ext uri="{FF2B5EF4-FFF2-40B4-BE49-F238E27FC236}">
                <a16:creationId xmlns:a16="http://schemas.microsoft.com/office/drawing/2014/main" xmlns="" id="{4057E32D-0DAC-465B-94E7-2771063DC1A4}"/>
              </a:ext>
            </a:extLst>
          </p:cNvPr>
          <p:cNvSpPr/>
          <p:nvPr/>
        </p:nvSpPr>
        <p:spPr>
          <a:xfrm>
            <a:off x="15343631" y="2851342"/>
            <a:ext cx="616249" cy="4744412"/>
          </a:xfrm>
          <a:prstGeom prst="rightBrace">
            <a:avLst>
              <a:gd name="adj1" fmla="val 52426"/>
              <a:gd name="adj2" fmla="val 50000"/>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76A013F6-77B4-403B-85CF-6D3D5E9A1E82}"/>
              </a:ext>
            </a:extLst>
          </p:cNvPr>
          <p:cNvSpPr/>
          <p:nvPr/>
        </p:nvSpPr>
        <p:spPr>
          <a:xfrm>
            <a:off x="1712120" y="5394960"/>
            <a:ext cx="9059512" cy="71250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Question mark">
            <a:extLst>
              <a:ext uri="{FF2B5EF4-FFF2-40B4-BE49-F238E27FC236}">
                <a16:creationId xmlns:a16="http://schemas.microsoft.com/office/drawing/2014/main" xmlns="" id="{FC5E5CCA-BE23-4F81-A7B8-1B8F4242EB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8411" y="4972450"/>
            <a:ext cx="1556804" cy="1556804"/>
          </a:xfrm>
          <a:prstGeom prst="rect">
            <a:avLst/>
          </a:prstGeom>
        </p:spPr>
      </p:pic>
    </p:spTree>
    <p:extLst>
      <p:ext uri="{BB962C8B-B14F-4D97-AF65-F5344CB8AC3E}">
        <p14:creationId xmlns:p14="http://schemas.microsoft.com/office/powerpoint/2010/main" val="127331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P spid="9"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B329E-C0F2-4E85-8D7A-41134A116E3C}"/>
              </a:ext>
            </a:extLst>
          </p:cNvPr>
          <p:cNvSpPr>
            <a:spLocks noGrp="1"/>
          </p:cNvSpPr>
          <p:nvPr>
            <p:ph type="title"/>
          </p:nvPr>
        </p:nvSpPr>
        <p:spPr/>
        <p:txBody>
          <a:bodyPr/>
          <a:lstStyle/>
          <a:p>
            <a:r>
              <a:rPr lang="en-US" dirty="0"/>
              <a:t>Don’t Sin away your inheritance?</a:t>
            </a:r>
          </a:p>
        </p:txBody>
      </p:sp>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712119" y="3374230"/>
            <a:ext cx="9535001" cy="5312571"/>
          </a:xfrm>
        </p:spPr>
        <p:txBody>
          <a:bodyPr/>
          <a:lstStyle/>
          <a:p>
            <a:r>
              <a:rPr lang="en-US" dirty="0"/>
              <a:t>You earn the inheritance by not being immoral?</a:t>
            </a:r>
          </a:p>
        </p:txBody>
      </p:sp>
      <p:sp>
        <p:nvSpPr>
          <p:cNvPr id="4" name="Rectangle 3">
            <a:extLst>
              <a:ext uri="{FF2B5EF4-FFF2-40B4-BE49-F238E27FC236}">
                <a16:creationId xmlns:a16="http://schemas.microsoft.com/office/drawing/2014/main" xmlns="" id="{67855865-3C67-4283-B863-9C71427A4DE8}"/>
              </a:ext>
            </a:extLst>
          </p:cNvPr>
          <p:cNvSpPr/>
          <p:nvPr/>
        </p:nvSpPr>
        <p:spPr>
          <a:xfrm>
            <a:off x="11558017" y="2962656"/>
            <a:ext cx="5358384" cy="687628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No immoral, impure or greedy person—such a person is an idolater—has any inheritance in the kingdom of Christ and of God. </a:t>
            </a:r>
            <a:r>
              <a:rPr lang="en-US" sz="4000" b="1" baseline="30000" dirty="0"/>
              <a:t>6 </a:t>
            </a:r>
            <a:r>
              <a:rPr lang="en-US" sz="4000" dirty="0"/>
              <a:t>Let no one deceive you with empty words, for because of such things God’s wrath comes on those who are disobedient.</a:t>
            </a:r>
          </a:p>
          <a:p>
            <a:endParaRPr lang="en-US" sz="4000" dirty="0"/>
          </a:p>
        </p:txBody>
      </p:sp>
      <p:sp>
        <p:nvSpPr>
          <p:cNvPr id="5" name="Rectangle: Rounded Corners 4">
            <a:extLst>
              <a:ext uri="{FF2B5EF4-FFF2-40B4-BE49-F238E27FC236}">
                <a16:creationId xmlns:a16="http://schemas.microsoft.com/office/drawing/2014/main" xmlns="" id="{226A8C52-1059-48C8-AF4C-5BBB373399FB}"/>
              </a:ext>
            </a:extLst>
          </p:cNvPr>
          <p:cNvSpPr/>
          <p:nvPr/>
        </p:nvSpPr>
        <p:spPr>
          <a:xfrm>
            <a:off x="1712119" y="5586983"/>
            <a:ext cx="8617705" cy="33284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Eph. 2:8-9 </a:t>
            </a:r>
            <a:r>
              <a:rPr lang="en-US" sz="4000" dirty="0"/>
              <a:t>For it is by grace you have been saved, through faith—and this is not from yourselves, it is the gift of God— </a:t>
            </a:r>
            <a:r>
              <a:rPr lang="en-US" sz="4000" b="1" baseline="30000" dirty="0"/>
              <a:t>9 </a:t>
            </a:r>
            <a:r>
              <a:rPr lang="en-US" sz="4000" dirty="0"/>
              <a:t>not by works, so that no one can boast.</a:t>
            </a:r>
            <a:r>
              <a:rPr lang="en-US" sz="4000" dirty="0">
                <a:solidFill>
                  <a:schemeClr val="tx1"/>
                </a:solidFill>
              </a:rPr>
              <a:t> </a:t>
            </a:r>
            <a:endParaRPr lang="en-GB" sz="4000" dirty="0">
              <a:solidFill>
                <a:schemeClr val="tx1"/>
              </a:solidFill>
            </a:endParaRPr>
          </a:p>
        </p:txBody>
      </p:sp>
    </p:spTree>
    <p:extLst>
      <p:ext uri="{BB962C8B-B14F-4D97-AF65-F5344CB8AC3E}">
        <p14:creationId xmlns:p14="http://schemas.microsoft.com/office/powerpoint/2010/main" val="32241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B329E-C0F2-4E85-8D7A-41134A116E3C}"/>
              </a:ext>
            </a:extLst>
          </p:cNvPr>
          <p:cNvSpPr>
            <a:spLocks noGrp="1"/>
          </p:cNvSpPr>
          <p:nvPr>
            <p:ph type="title"/>
          </p:nvPr>
        </p:nvSpPr>
        <p:spPr/>
        <p:txBody>
          <a:bodyPr/>
          <a:lstStyle/>
          <a:p>
            <a:r>
              <a:rPr lang="en-US" dirty="0"/>
              <a:t>Don’t Sin away your inheritance?</a:t>
            </a:r>
          </a:p>
        </p:txBody>
      </p:sp>
      <p:sp>
        <p:nvSpPr>
          <p:cNvPr id="3" name="Content Placeholder 2">
            <a:extLst>
              <a:ext uri="{FF2B5EF4-FFF2-40B4-BE49-F238E27FC236}">
                <a16:creationId xmlns:a16="http://schemas.microsoft.com/office/drawing/2014/main" xmlns="" id="{1D96BFC4-473B-4465-A1ED-B513389FA814}"/>
              </a:ext>
            </a:extLst>
          </p:cNvPr>
          <p:cNvSpPr>
            <a:spLocks noGrp="1"/>
          </p:cNvSpPr>
          <p:nvPr>
            <p:ph idx="1"/>
          </p:nvPr>
        </p:nvSpPr>
        <p:spPr>
          <a:xfrm>
            <a:off x="1712119" y="3374230"/>
            <a:ext cx="9535001" cy="5312571"/>
          </a:xfrm>
        </p:spPr>
        <p:txBody>
          <a:bodyPr/>
          <a:lstStyle/>
          <a:p>
            <a:r>
              <a:rPr lang="en-US" dirty="0"/>
              <a:t>You earn the inheritance by not being immoral?</a:t>
            </a:r>
          </a:p>
          <a:p>
            <a:r>
              <a:rPr lang="en-US" dirty="0"/>
              <a:t>You get it by grace but it’s not necessarily permanent?</a:t>
            </a:r>
          </a:p>
        </p:txBody>
      </p:sp>
      <p:sp>
        <p:nvSpPr>
          <p:cNvPr id="4" name="Rectangle 3">
            <a:extLst>
              <a:ext uri="{FF2B5EF4-FFF2-40B4-BE49-F238E27FC236}">
                <a16:creationId xmlns:a16="http://schemas.microsoft.com/office/drawing/2014/main" xmlns="" id="{67855865-3C67-4283-B863-9C71427A4DE8}"/>
              </a:ext>
            </a:extLst>
          </p:cNvPr>
          <p:cNvSpPr/>
          <p:nvPr/>
        </p:nvSpPr>
        <p:spPr>
          <a:xfrm>
            <a:off x="11558017" y="2962656"/>
            <a:ext cx="5358384" cy="687628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sz="4000" dirty="0"/>
              <a:t>No immoral, impure or greedy person—such a person is an idolater—has any inheritance in the kingdom of Christ and of God. </a:t>
            </a:r>
            <a:r>
              <a:rPr lang="en-US" sz="4000" b="1" baseline="30000" dirty="0"/>
              <a:t>6 </a:t>
            </a:r>
            <a:r>
              <a:rPr lang="en-US" sz="4000" dirty="0"/>
              <a:t>Let no one deceive you with empty words, for because of such things God’s wrath comes on those who are disobedient.</a:t>
            </a:r>
          </a:p>
          <a:p>
            <a:endParaRPr lang="en-US" sz="4000" dirty="0"/>
          </a:p>
        </p:txBody>
      </p:sp>
      <p:sp>
        <p:nvSpPr>
          <p:cNvPr id="5" name="Rectangle: Rounded Corners 4">
            <a:extLst>
              <a:ext uri="{FF2B5EF4-FFF2-40B4-BE49-F238E27FC236}">
                <a16:creationId xmlns:a16="http://schemas.microsoft.com/office/drawing/2014/main" xmlns="" id="{226A8C52-1059-48C8-AF4C-5BBB373399FB}"/>
              </a:ext>
            </a:extLst>
          </p:cNvPr>
          <p:cNvSpPr/>
          <p:nvPr/>
        </p:nvSpPr>
        <p:spPr>
          <a:xfrm>
            <a:off x="505625" y="6848855"/>
            <a:ext cx="10723207" cy="33284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solidFill>
                  <a:schemeClr val="tx1"/>
                </a:solidFill>
              </a:rPr>
              <a:t>Eph. 1:13-14 </a:t>
            </a:r>
            <a:r>
              <a:rPr lang="en-US" sz="4000" dirty="0"/>
              <a:t>When you believed, you were marked in him with a </a:t>
            </a:r>
            <a:r>
              <a:rPr lang="en-US" sz="4000" u="sng" dirty="0"/>
              <a:t>seal</a:t>
            </a:r>
            <a:r>
              <a:rPr lang="en-US" sz="4000" dirty="0"/>
              <a:t>, the promised Holy Spirit, </a:t>
            </a:r>
            <a:r>
              <a:rPr lang="en-US" sz="4000" b="1" baseline="30000" dirty="0"/>
              <a:t>14 </a:t>
            </a:r>
            <a:r>
              <a:rPr lang="en-US" sz="4000" dirty="0"/>
              <a:t>who is a </a:t>
            </a:r>
            <a:r>
              <a:rPr lang="en-US" sz="4000" u="sng" dirty="0"/>
              <a:t>deposit</a:t>
            </a:r>
            <a:r>
              <a:rPr lang="en-US" sz="4000" dirty="0"/>
              <a:t> </a:t>
            </a:r>
            <a:r>
              <a:rPr lang="en-US" sz="4000" u="sng" dirty="0"/>
              <a:t>guaranteeing</a:t>
            </a:r>
            <a:r>
              <a:rPr lang="en-US" sz="4000" dirty="0"/>
              <a:t> our inheritance until the redemption of those who are God’s possession…</a:t>
            </a:r>
            <a:endParaRPr lang="en-GB" sz="4000" dirty="0">
              <a:solidFill>
                <a:schemeClr val="tx1"/>
              </a:solidFill>
            </a:endParaRPr>
          </a:p>
        </p:txBody>
      </p:sp>
    </p:spTree>
    <p:extLst>
      <p:ext uri="{BB962C8B-B14F-4D97-AF65-F5344CB8AC3E}">
        <p14:creationId xmlns:p14="http://schemas.microsoft.com/office/powerpoint/2010/main" val="421520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Dwell-Theme" id="{83A9F0AA-6EC3-4022-A6DF-642119352D90}" vid="{BADD0C12-03D4-46CD-BB72-7CAC67522794}"/>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Dwell-Theme</Template>
  <TotalTime>18938</TotalTime>
  <Words>1935</Words>
  <Application>Microsoft Office PowerPoint</Application>
  <PresentationFormat>Custom</PresentationFormat>
  <Paragraphs>263</Paragraphs>
  <Slides>39</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Trebuchet MS</vt:lpstr>
      <vt:lpstr>system-ui</vt:lpstr>
      <vt:lpstr>Tw Cen MT</vt:lpstr>
      <vt:lpstr>Calibri</vt:lpstr>
      <vt:lpstr>Dwell-Theme</vt:lpstr>
      <vt:lpstr>Dwell-Light-Theme</vt:lpstr>
      <vt:lpstr>Walk in Love, Walk in Light</vt:lpstr>
      <vt:lpstr>PowerPoint Presentation</vt:lpstr>
      <vt:lpstr>PowerPoint Presentation</vt:lpstr>
      <vt:lpstr>PowerPoint Presentation</vt:lpstr>
      <vt:lpstr>PowerPoint Presentation</vt:lpstr>
      <vt:lpstr>PowerPoint Presentation</vt:lpstr>
      <vt:lpstr>PowerPoint Presentation</vt:lpstr>
      <vt:lpstr>Don’t Sin away your inheritance?</vt:lpstr>
      <vt:lpstr>Don’t Sin away your inheritance?</vt:lpstr>
      <vt:lpstr>Don’t Sin away your inheritance?</vt:lpstr>
      <vt:lpstr>Don’t Sin away your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 in the way of Love… Live as Children of Light…”</vt:lpstr>
      <vt:lpstr>“Walk in the way of Love… Live as Children of Light…”</vt:lpstr>
      <vt:lpstr>“Walk in the way of Love… Live as Children of Light…”</vt:lpstr>
      <vt:lpstr>Light/Love- specifics</vt:lpstr>
      <vt:lpstr>Light/Love- specifics</vt:lpstr>
      <vt:lpstr>Light/Love- specifics</vt:lpstr>
      <vt:lpstr>Light/Love- specifics</vt:lpstr>
      <vt:lpstr>Light/Love- specifics</vt:lpstr>
      <vt:lpstr>Light/Love- specifics</vt:lpstr>
      <vt:lpstr>Light/Love- specifics</vt:lpstr>
      <vt:lpstr>Light/Love- specifics</vt:lpstr>
      <vt:lpstr>Light/Love- specifics</vt:lpstr>
      <vt:lpstr>Light/Love- specifics</vt:lpstr>
      <vt:lpstr>Light/Love- specifics</vt:lpstr>
      <vt:lpstr>Ephesians 5: Love/Light as Basis for our good deeds- Conclusions</vt:lpstr>
      <vt:lpstr>Ephesians 5: Love/Light as Basis for our good deeds- Discussion</vt:lpstr>
    </vt:vector>
  </TitlesOfParts>
  <Company>Xenos Christian Fellowship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Dwell Normal Theme Title</dc:title>
  <dc:creator>Win7User</dc:creator>
  <cp:lastModifiedBy>DoddH</cp:lastModifiedBy>
  <cp:revision>300</cp:revision>
  <cp:lastPrinted>2023-03-10T17:00:27Z</cp:lastPrinted>
  <dcterms:created xsi:type="dcterms:W3CDTF">2022-02-07T20:01:51Z</dcterms:created>
  <dcterms:modified xsi:type="dcterms:W3CDTF">2023-12-28T17:05:42Z</dcterms:modified>
</cp:coreProperties>
</file>