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 id="2147485695" r:id="rId2"/>
  </p:sldMasterIdLst>
  <p:notesMasterIdLst>
    <p:notesMasterId r:id="rId40"/>
  </p:notesMasterIdLst>
  <p:sldIdLst>
    <p:sldId id="8541" r:id="rId3"/>
    <p:sldId id="10096" r:id="rId4"/>
    <p:sldId id="10219" r:id="rId5"/>
    <p:sldId id="10191" r:id="rId6"/>
    <p:sldId id="10192" r:id="rId7"/>
    <p:sldId id="10193" r:id="rId8"/>
    <p:sldId id="10187" r:id="rId9"/>
    <p:sldId id="10194" r:id="rId10"/>
    <p:sldId id="10200" r:id="rId11"/>
    <p:sldId id="10220" r:id="rId12"/>
    <p:sldId id="10201" r:id="rId13"/>
    <p:sldId id="10221" r:id="rId14"/>
    <p:sldId id="10202" r:id="rId15"/>
    <p:sldId id="1524" r:id="rId16"/>
    <p:sldId id="2069" r:id="rId17"/>
    <p:sldId id="1562" r:id="rId18"/>
    <p:sldId id="10210" r:id="rId19"/>
    <p:sldId id="10211" r:id="rId20"/>
    <p:sldId id="10203" r:id="rId21"/>
    <p:sldId id="10206" r:id="rId22"/>
    <p:sldId id="10207" r:id="rId23"/>
    <p:sldId id="10208" r:id="rId24"/>
    <p:sldId id="10209" r:id="rId25"/>
    <p:sldId id="10195" r:id="rId26"/>
    <p:sldId id="10212" r:id="rId27"/>
    <p:sldId id="10213" r:id="rId28"/>
    <p:sldId id="10196" r:id="rId29"/>
    <p:sldId id="10197" r:id="rId30"/>
    <p:sldId id="10198" r:id="rId31"/>
    <p:sldId id="10214" r:id="rId32"/>
    <p:sldId id="10215" r:id="rId33"/>
    <p:sldId id="10217" r:id="rId34"/>
    <p:sldId id="10199" r:id="rId35"/>
    <p:sldId id="10218" r:id="rId36"/>
    <p:sldId id="10183" r:id="rId37"/>
    <p:sldId id="10184" r:id="rId38"/>
    <p:sldId id="10052" r:id="rId3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A1F"/>
    <a:srgbClr val="7A7A7A"/>
    <a:srgbClr val="254061"/>
    <a:srgbClr val="586676"/>
    <a:srgbClr val="B2CCDA"/>
    <a:srgbClr val="EF4038"/>
    <a:srgbClr val="5286C4"/>
    <a:srgbClr val="393939"/>
    <a:srgbClr val="D3E6FF"/>
    <a:srgbClr val="B0E4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1FC3FA-B017-7148-8BC7-E1B093EE3BF7}" v="1886" dt="2024-12-13T00:13:27.81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021" autoAdjust="0"/>
    <p:restoredTop sz="62315"/>
  </p:normalViewPr>
  <p:slideViewPr>
    <p:cSldViewPr snapToGrid="0" snapToObjects="1">
      <p:cViewPr varScale="1">
        <p:scale>
          <a:sx n="47" d="100"/>
          <a:sy n="47" d="100"/>
        </p:scale>
        <p:origin x="460" y="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2691E-DB0D-F7A4-F056-758EB52A80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D7E788-3D7C-2F86-0F29-E1962680C0C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7E0D00E-2B53-9381-D7B2-A47DBA29AF5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AEB1F422-0246-52BB-CC28-BEECF96D5B3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630991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C3DD1-F934-5EB3-2763-D6C0BE4C8F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DCC1E6-A19A-4362-0252-D00376C40D0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A457E19-23C0-F855-DB10-44FC2D6102A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216BB96-4615-2EDD-3B4E-2458D5F042B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98307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3C3DD1-F934-5EB3-2763-D6C0BE4C8F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1DCC1E6-A19A-4362-0252-D00376C40D0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A457E19-23C0-F855-DB10-44FC2D6102A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216BB96-4615-2EDD-3B4E-2458D5F042B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35621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8673C8-AC23-DDB7-7917-507F3C7A2A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CE0F9C-295F-16B6-8494-D1EA044D56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E8D40E2-6DFA-EB2A-0668-82387877A012}"/>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D93FF1B-7C06-7786-EB4A-F8570ADEE9F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49285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14</a:t>
            </a:fld>
            <a:endParaRPr lang="en-US"/>
          </a:p>
        </p:txBody>
      </p:sp>
    </p:spTree>
    <p:extLst>
      <p:ext uri="{BB962C8B-B14F-4D97-AF65-F5344CB8AC3E}">
        <p14:creationId xmlns:p14="http://schemas.microsoft.com/office/powerpoint/2010/main" val="2748573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16</a:t>
            </a:fld>
            <a:endParaRPr lang="en-US"/>
          </a:p>
        </p:txBody>
      </p:sp>
    </p:spTree>
    <p:extLst>
      <p:ext uri="{BB962C8B-B14F-4D97-AF65-F5344CB8AC3E}">
        <p14:creationId xmlns:p14="http://schemas.microsoft.com/office/powerpoint/2010/main" val="2249128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DEC3E-AE85-4EEA-AB24-436EF63E19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A49971-E27E-DBED-AA97-BE8BEA95026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D67DD93-565E-E250-D991-407231C91EC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4DB1CC4-A204-4497-D7F9-C59BFD00697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76012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5426F-8F7C-6434-3C2C-EAAA485D68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1D199E-E6BA-D9E7-B906-7AE5D1E3261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39739EB-CB4E-0570-8132-19C32826B27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FEA6693-59FE-BFE6-877A-0413675001C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98612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23</a:t>
            </a:fld>
            <a:endParaRPr lang="en-US"/>
          </a:p>
        </p:txBody>
      </p:sp>
    </p:spTree>
    <p:extLst>
      <p:ext uri="{BB962C8B-B14F-4D97-AF65-F5344CB8AC3E}">
        <p14:creationId xmlns:p14="http://schemas.microsoft.com/office/powerpoint/2010/main" val="12472534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D2D3-7231-9DC9-0565-C27FE99916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A4B341-1CC3-A290-A0E8-9A6437C8224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D6023A1-1311-56C5-4B38-8D6A7F42BD5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635D8454-E5A7-8364-1D19-4C508A67D16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25621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680F6-8354-3C24-E851-57A659CDA0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E6D1FE-736E-FD12-9CA4-B5327F58080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F57F3B-BFDD-B63F-21D9-2A343BBB81E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9BE255D-A1F8-2DD2-F2D2-62068F2F6D9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7693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4B9C8C-25ED-1BD7-87E9-939C8CB905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71B3F4-94A5-7164-FB2C-641C26A95FB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DB1069E-D2F2-AB24-0A07-43ABC081814B}"/>
              </a:ext>
            </a:extLst>
          </p:cNvPr>
          <p:cNvSpPr>
            <a:spLocks noGrp="1"/>
          </p:cNvSpPr>
          <p:nvPr>
            <p:ph type="body" idx="1"/>
          </p:nvPr>
        </p:nvSpPr>
        <p:spPr/>
        <p:txBody>
          <a:bodyPr/>
          <a:lstStyle/>
          <a:p>
            <a:pPr marL="457200" marR="0" lvl="1" indent="0">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F5790866-DBDC-6715-ECE2-8D466951D27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335998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FE8C9-DD59-43EA-CF2D-62AEBE2564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D9D8C4-F921-05C5-53A2-DA851B4A3D1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F6CAF8A-30A1-F4EC-AD4E-6F10FFE2E671}"/>
              </a:ext>
            </a:extLst>
          </p:cNvPr>
          <p:cNvSpPr>
            <a:spLocks noGrp="1"/>
          </p:cNvSpPr>
          <p:nvPr>
            <p:ph type="body" idx="1"/>
          </p:nvPr>
        </p:nvSpPr>
        <p:spPr/>
        <p:txBody>
          <a:bodyPr/>
          <a:lstStyle/>
          <a:p>
            <a:pPr marL="457200" marR="0" lvl="1" indent="0">
              <a:buSzPts val="1200"/>
              <a:buFont typeface="Times New Roman" panose="02020603050405020304" pitchFamily="18" charset="0"/>
              <a:buNone/>
              <a:tabLst>
                <a:tab pos="1143000" algn="l"/>
              </a:tabLst>
            </a:pPr>
            <a:endParaRPr lang="en-US" dirty="0"/>
          </a:p>
        </p:txBody>
      </p:sp>
      <p:sp>
        <p:nvSpPr>
          <p:cNvPr id="4" name="Slide Number Placeholder 3">
            <a:extLst>
              <a:ext uri="{FF2B5EF4-FFF2-40B4-BE49-F238E27FC236}">
                <a16:creationId xmlns:a16="http://schemas.microsoft.com/office/drawing/2014/main" id="{A9702947-15E8-CD64-6335-4097FE742A3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7745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D9D7D-5A75-E6F7-B37C-EE5990A67D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4B915F-EE59-1179-28C9-073590F4F6A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255BB72-F319-743B-B572-D009AE196A8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464508B-668D-DDE5-CD16-B733B5F780A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0919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BFA9D3-1CB5-030E-08D2-798A4ACA63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72A358-140E-9BBE-FA7D-B10E33CE6D87}"/>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B77206D-D370-6145-986E-A849BCC5A8BA}"/>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35BB927-928C-92F8-6E87-3D73E12438A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13920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D0090-59B3-9EED-4934-7651104E25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C25AE5-492A-18DC-9B24-841B34010B9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14E31BA-5184-1E5D-0FE4-926F022C7C4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D5D7539E-9DB4-8119-5D51-666A4D8DABF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36517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95C65-6C86-A32C-D937-1CDF36A5BA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B0D721-34BA-72CF-484B-074C782071B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4C71518-EC7C-D223-8FA4-BD2CE60385C5}"/>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108F654-E652-1A67-4FD5-95E37947D66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783364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8A2457-F3BD-6049-C4EE-BC5F045020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D07F95-6879-591C-DFB6-9993EC3E8F0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EEEF8E7-C421-68EF-58F1-8706ED1EC32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A60957F-D301-52EA-E237-B1C35E4D8AA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46874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50722-3E3C-96A4-0C4E-735782CDB1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B35CB1-A26A-3251-6BE0-5B5943A735B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5DDA30C-18B2-DC54-62C0-3721C00D3B60}"/>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9D686DF-6E38-326E-42E7-BCB82CED652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075663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DEDEF-A726-58DC-1553-BD4FA0BD14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63DF02-9B3C-C6EF-EA0E-982BB71D70A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4C0607F-B64D-0FF9-FB52-657ADDC1983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9A63F06-917B-6631-800C-24C81B91621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74047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28F87-3FC9-53D4-C328-05149E5750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1222ED-1E4F-B30D-56F4-70D3F98E739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D473908-176C-410E-8FD5-478DBE41591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8CFEA91-7815-5F21-8B06-41E1BD59E52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962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680F6-8354-3C24-E851-57A659CDA0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E6D1FE-736E-FD12-9CA4-B5327F58080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F57F3B-BFDD-B63F-21D9-2A343BBB81E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9BE255D-A1F8-2DD2-F2D2-62068F2F6D9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6250812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9747FE-FBD9-0268-3719-B8CF237934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6D9703-DAA9-42D5-B1B2-0B6974246B4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4E0B59F-CC95-010F-EF9B-ED438825642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4740AC0-62F9-917E-359F-AC2672B51D3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692752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1136E-19C4-1056-79BD-84D014B189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EF81B3-7E50-E4E7-13FB-E116719BD91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A1DE9B1-0A24-8775-3626-ABED3A15FD4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374609E-F12F-F13E-ADF1-FF2863AEC21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73185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37</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532CEE-F112-C975-E0B6-2EF2B3CF14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1A0C32-136A-647D-B25C-1A42121970D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9C374ED-D03B-F68B-23B6-583686C92625}"/>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675752C-6761-1511-43E1-9F902C573EE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39311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5CF37-C12F-6BA7-22B4-5F8A493B8F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99B20B-C67B-DD9D-7425-947BA4A6B15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A9BEFC5-4209-923F-9B2C-AC39EDBFD12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15E111F-1DC5-0974-FD06-D0802F7943A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47300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D00A5-60CA-4DEE-B91A-1DF440FA90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C843B6-0063-90F2-468D-ACB4AE0C565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75AA910-BC15-868E-C1F6-25E097A757C3}"/>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2E618A9-6A86-EAF8-4540-2C528DDCC0DC}"/>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9807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ADD2-D79F-3635-A23F-D230A32078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D1903-02C1-A054-D408-849F6533F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2689C8-4E30-AC69-FB0A-D769998E98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8C880A2-E25A-6922-F8E5-FD894F8804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0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18E1A3-CD71-003D-FF7E-4F8EE6E39F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E13978-2AAB-8F71-BF27-0C812801F8D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3601242-4BBE-125C-52A3-A2223B3950C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CC5015F-5F90-B522-86B3-5E428C3E69D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45957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A2691E-DB0D-F7A4-F056-758EB52A80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D7E788-3D7C-2F86-0F29-E1962680C0CB}"/>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7E0D00E-2B53-9381-D7B2-A47DBA29AF5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highlight>
                <a:srgbClr val="00FF00"/>
              </a:highlight>
            </a:endParaRPr>
          </a:p>
        </p:txBody>
      </p:sp>
      <p:sp>
        <p:nvSpPr>
          <p:cNvPr id="4" name="Slide Number Placeholder 3">
            <a:extLst>
              <a:ext uri="{FF2B5EF4-FFF2-40B4-BE49-F238E27FC236}">
                <a16:creationId xmlns:a16="http://schemas.microsoft.com/office/drawing/2014/main" id="{AEB1F422-0246-52BB-CC28-BEECF96D5B3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1608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35748272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505614736"/>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3350277006"/>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4093280017"/>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528684000"/>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519871770"/>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401705323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800971939"/>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2858073927"/>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768383749"/>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90BCBE-CB36-41ED-919D-FF973432CD85}" type="datetimeFigureOut">
              <a:rPr lang="en-US" smtClean="0"/>
              <a:pPr/>
              <a:t>12/16/2024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FF551-B652-4769-A5B5-9D36ADF4A06C}" type="slidenum">
              <a:rPr lang="en-US" smtClean="0"/>
              <a:pPr/>
              <a:t>‹#›</a:t>
            </a:fld>
            <a:endParaRPr lang="en-US"/>
          </a:p>
        </p:txBody>
      </p:sp>
    </p:spTree>
    <p:extLst>
      <p:ext uri="{BB962C8B-B14F-4D97-AF65-F5344CB8AC3E}">
        <p14:creationId xmlns:p14="http://schemas.microsoft.com/office/powerpoint/2010/main" val="79114495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12/16/2024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12/16/2024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12/16/2024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12/16/2024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12/16/2024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0BCBE-CB36-41ED-919D-FF973432CD85}" type="datetimeFigureOut">
              <a:rPr lang="en-US" smtClean="0"/>
              <a:pPr/>
              <a:t>12/16/2024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FF551-B652-4769-A5B5-9D36ADF4A06C}" type="slidenum">
              <a:rPr lang="en-US" smtClean="0"/>
              <a:pPr/>
              <a:t>‹#›</a:t>
            </a:fld>
            <a:endParaRPr lang="en-US"/>
          </a:p>
        </p:txBody>
      </p:sp>
    </p:spTree>
    <p:extLst>
      <p:ext uri="{BB962C8B-B14F-4D97-AF65-F5344CB8AC3E}">
        <p14:creationId xmlns:p14="http://schemas.microsoft.com/office/powerpoint/2010/main" val="3854065252"/>
      </p:ext>
    </p:extLst>
  </p:cSld>
  <p:clrMap bg1="dk1" tx1="lt1" bg2="dk2" tx2="lt2" accent1="accent1" accent2="accent2" accent3="accent3" accent4="accent4" accent5="accent5" accent6="accent6" hlink="hlink" folHlink="folHlink"/>
  <p:sldLayoutIdLst>
    <p:sldLayoutId id="2147485696" r:id="rId1"/>
    <p:sldLayoutId id="2147485697" r:id="rId2"/>
    <p:sldLayoutId id="2147485698" r:id="rId3"/>
    <p:sldLayoutId id="2147485699" r:id="rId4"/>
    <p:sldLayoutId id="2147485700" r:id="rId5"/>
    <p:sldLayoutId id="2147485701" r:id="rId6"/>
    <p:sldLayoutId id="2147485702" r:id="rId7"/>
    <p:sldLayoutId id="2147485703" r:id="rId8"/>
    <p:sldLayoutId id="2147485704" r:id="rId9"/>
    <p:sldLayoutId id="2147485705" r:id="rId10"/>
    <p:sldLayoutId id="2147485706" r:id="rId11"/>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24630-73B1-6FC5-26B5-3B25EB5E1EC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0C175F-4FA4-006D-2BAD-848702CB6594}"/>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CE2B17DB-3A96-A7E5-2947-B75A9AA6266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5D43AEC9-BF34-136D-6097-E7A37CCAA288}"/>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40D1C36C-1B9E-2113-AA5A-73E8A7ED345A}"/>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20C1B0EE-E093-54F8-6898-A6D09C34309C}"/>
              </a:ext>
            </a:extLst>
          </p:cNvPr>
          <p:cNvSpPr txBox="1">
            <a:spLocks noChangeArrowheads="1"/>
          </p:cNvSpPr>
          <p:nvPr/>
        </p:nvSpPr>
        <p:spPr bwMode="auto">
          <a:xfrm>
            <a:off x="389105" y="2064995"/>
            <a:ext cx="11394131" cy="2775119"/>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Some argue this is symbolic of the church</a:t>
            </a:r>
          </a:p>
          <a:p>
            <a:pPr marL="927100" lvl="5">
              <a:buSzPct val="100000"/>
            </a:pPr>
            <a:r>
              <a:rPr lang="en-US" sz="3200" dirty="0">
                <a:solidFill>
                  <a:prstClr val="white"/>
                </a:solidFill>
                <a:latin typeface="Aptos Display" panose="020B0004020202020204" pitchFamily="34" charset="0"/>
                <a:cs typeface="Calibri Light" panose="020F0302020204030204" pitchFamily="34" charset="0"/>
              </a:rPr>
              <a:t>Romans 11:28-29: The people of Israel are still the people God loves because he chose their ancestors Abraham, Isaac, and Jacob. For God’s gifts and his call can never be withdrawn.</a:t>
            </a:r>
          </a:p>
        </p:txBody>
      </p:sp>
    </p:spTree>
    <p:extLst>
      <p:ext uri="{BB962C8B-B14F-4D97-AF65-F5344CB8AC3E}">
        <p14:creationId xmlns:p14="http://schemas.microsoft.com/office/powerpoint/2010/main" val="109812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5E762-CA08-A45C-A6BD-92B6398E58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F08615A-3582-F86D-211D-6DC30F2A42E8}"/>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C82C712F-FF7B-2BC4-98D5-47034E889C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D5C7583F-7ACF-9E85-501A-35D6849CB31C}"/>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C3F1659A-6E69-29F8-3CDC-FF77DFCF1267}"/>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35EE72F-2EA1-8110-E3D1-683C30B22AAB}"/>
              </a:ext>
            </a:extLst>
          </p:cNvPr>
          <p:cNvSpPr txBox="1">
            <a:spLocks noChangeArrowheads="1"/>
          </p:cNvSpPr>
          <p:nvPr/>
        </p:nvSpPr>
        <p:spPr bwMode="auto">
          <a:xfrm>
            <a:off x="389105" y="2064995"/>
            <a:ext cx="11394131" cy="4252446"/>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plain sense reading of the text suggests Jewish believers</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Following this vision, Jesus gives John a vision of believers from every people group in the world who come out of the Great Tribulation. </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Numerous Old Testament prophecies suggest God will regather the people of Israel and place them in their ancient land at the end of human history.</a:t>
            </a:r>
          </a:p>
        </p:txBody>
      </p:sp>
    </p:spTree>
    <p:extLst>
      <p:ext uri="{BB962C8B-B14F-4D97-AF65-F5344CB8AC3E}">
        <p14:creationId xmlns:p14="http://schemas.microsoft.com/office/powerpoint/2010/main" val="80144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5E762-CA08-A45C-A6BD-92B6398E58D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F08615A-3582-F86D-211D-6DC30F2A42E8}"/>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C82C712F-FF7B-2BC4-98D5-47034E889C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D5C7583F-7ACF-9E85-501A-35D6849CB31C}"/>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C3F1659A-6E69-29F8-3CDC-FF77DFCF1267}"/>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435EE72F-2EA1-8110-E3D1-683C30B22AAB}"/>
              </a:ext>
            </a:extLst>
          </p:cNvPr>
          <p:cNvSpPr txBox="1">
            <a:spLocks noChangeArrowheads="1"/>
          </p:cNvSpPr>
          <p:nvPr/>
        </p:nvSpPr>
        <p:spPr bwMode="auto">
          <a:xfrm>
            <a:off x="389105" y="2064995"/>
            <a:ext cx="11394131" cy="4252446"/>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plain sense reading of the text suggests Jewish believers</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Following this vision, Jesus gives John a vision of believers from every people group in the world who come out of the Great Tribulation. </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Numerous Old Testament prophecies suggest God will regather the people of Israel and place them in their ancient land at the end of human history.</a:t>
            </a:r>
          </a:p>
        </p:txBody>
      </p:sp>
      <p:grpSp>
        <p:nvGrpSpPr>
          <p:cNvPr id="14" name="Group 13">
            <a:extLst>
              <a:ext uri="{FF2B5EF4-FFF2-40B4-BE49-F238E27FC236}">
                <a16:creationId xmlns:a16="http://schemas.microsoft.com/office/drawing/2014/main" id="{41619052-4ECA-60B2-0FCE-D3BF4431F402}"/>
              </a:ext>
            </a:extLst>
          </p:cNvPr>
          <p:cNvGrpSpPr/>
          <p:nvPr/>
        </p:nvGrpSpPr>
        <p:grpSpPr>
          <a:xfrm>
            <a:off x="2941113" y="2145282"/>
            <a:ext cx="8974657" cy="4537497"/>
            <a:chOff x="3154102" y="2131527"/>
            <a:chExt cx="8974657" cy="4537497"/>
          </a:xfrm>
        </p:grpSpPr>
        <p:grpSp>
          <p:nvGrpSpPr>
            <p:cNvPr id="12" name="Group 11">
              <a:extLst>
                <a:ext uri="{FF2B5EF4-FFF2-40B4-BE49-F238E27FC236}">
                  <a16:creationId xmlns:a16="http://schemas.microsoft.com/office/drawing/2014/main" id="{DC8ADADA-16F9-4B50-2D28-DCE8F0D8F51C}"/>
                </a:ext>
              </a:extLst>
            </p:cNvPr>
            <p:cNvGrpSpPr/>
            <p:nvPr/>
          </p:nvGrpSpPr>
          <p:grpSpPr>
            <a:xfrm>
              <a:off x="3154102" y="2131527"/>
              <a:ext cx="8974657" cy="4537497"/>
              <a:chOff x="3071811" y="123003"/>
              <a:chExt cx="8974657" cy="4537497"/>
            </a:xfrm>
          </p:grpSpPr>
          <p:sp>
            <p:nvSpPr>
              <p:cNvPr id="6" name="Rectangle 5">
                <a:extLst>
                  <a:ext uri="{FF2B5EF4-FFF2-40B4-BE49-F238E27FC236}">
                    <a16:creationId xmlns:a16="http://schemas.microsoft.com/office/drawing/2014/main" id="{D77CD2E0-92C5-D44A-41F6-11D542EFE4BF}"/>
                  </a:ext>
                </a:extLst>
              </p:cNvPr>
              <p:cNvSpPr>
                <a:spLocks noChangeArrowheads="1"/>
              </p:cNvSpPr>
              <p:nvPr/>
            </p:nvSpPr>
            <p:spPr bwMode="auto">
              <a:xfrm>
                <a:off x="3071811" y="123003"/>
                <a:ext cx="8974657" cy="4537497"/>
              </a:xfrm>
              <a:prstGeom prst="rect">
                <a:avLst/>
              </a:prstGeom>
              <a:solidFill>
                <a:srgbClr val="586676"/>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9" name="TextBox 8">
                <a:extLst>
                  <a:ext uri="{FF2B5EF4-FFF2-40B4-BE49-F238E27FC236}">
                    <a16:creationId xmlns:a16="http://schemas.microsoft.com/office/drawing/2014/main" id="{00DD2C2D-DF88-4719-898A-656BE8491F05}"/>
                  </a:ext>
                </a:extLst>
              </p:cNvPr>
              <p:cNvSpPr txBox="1"/>
              <p:nvPr/>
            </p:nvSpPr>
            <p:spPr>
              <a:xfrm>
                <a:off x="3256807" y="1029758"/>
                <a:ext cx="4304324" cy="3462486"/>
              </a:xfrm>
              <a:prstGeom prst="rect">
                <a:avLst/>
              </a:prstGeom>
              <a:noFill/>
            </p:spPr>
            <p:txBody>
              <a:bodyPr wrap="square" rtlCol="0">
                <a:spAutoFit/>
              </a:bodyPr>
              <a:lstStyle/>
              <a:p>
                <a:pPr algn="ctr"/>
                <a:r>
                  <a:rPr lang="en-US" sz="2600" dirty="0">
                    <a:solidFill>
                      <a:schemeClr val="accent1">
                        <a:lumMod val="20000"/>
                        <a:lumOff val="80000"/>
                      </a:schemeClr>
                    </a:solidFill>
                    <a:latin typeface="Aptos Display" panose="020B0004020202020204" pitchFamily="34" charset="0"/>
                  </a:rPr>
                  <a:t>Moses</a:t>
                </a:r>
              </a:p>
              <a:p>
                <a:pPr algn="ctr">
                  <a:spcAft>
                    <a:spcPts val="600"/>
                  </a:spcAft>
                </a:pPr>
                <a:r>
                  <a:rPr lang="en-US" sz="2000" dirty="0">
                    <a:solidFill>
                      <a:schemeClr val="accent1">
                        <a:lumMod val="20000"/>
                        <a:lumOff val="80000"/>
                      </a:schemeClr>
                    </a:solidFill>
                    <a:latin typeface="Aptos Display" panose="020B0004020202020204" pitchFamily="34" charset="0"/>
                  </a:rPr>
                  <a:t>Deuteronomy 4:27-30; 28:64; 301-6</a:t>
                </a:r>
              </a:p>
              <a:p>
                <a:pPr algn="ctr"/>
                <a:r>
                  <a:rPr lang="en-US" sz="2600" dirty="0">
                    <a:solidFill>
                      <a:schemeClr val="accent1">
                        <a:lumMod val="20000"/>
                        <a:lumOff val="80000"/>
                      </a:schemeClr>
                    </a:solidFill>
                    <a:latin typeface="Aptos Display" panose="020B0004020202020204" pitchFamily="34" charset="0"/>
                  </a:rPr>
                  <a:t>Isaiah</a:t>
                </a:r>
                <a:r>
                  <a:rPr lang="en-US" dirty="0">
                    <a:solidFill>
                      <a:schemeClr val="accent1">
                        <a:lumMod val="20000"/>
                        <a:lumOff val="80000"/>
                      </a:schemeClr>
                    </a:solidFill>
                    <a:latin typeface="Aptos Display" panose="020B0004020202020204" pitchFamily="34" charset="0"/>
                  </a:rPr>
                  <a:t> </a:t>
                </a:r>
              </a:p>
              <a:p>
                <a:pPr algn="ctr">
                  <a:spcAft>
                    <a:spcPts val="600"/>
                  </a:spcAft>
                </a:pPr>
                <a:r>
                  <a:rPr lang="en-US" sz="2000" dirty="0">
                    <a:solidFill>
                      <a:schemeClr val="accent1">
                        <a:lumMod val="20000"/>
                        <a:lumOff val="80000"/>
                      </a:schemeClr>
                    </a:solidFill>
                    <a:latin typeface="Aptos Display" panose="020B0004020202020204" pitchFamily="34" charset="0"/>
                  </a:rPr>
                  <a:t>11:11-16; 27:12-13; 43:5-7; 66:19-20</a:t>
                </a:r>
              </a:p>
              <a:p>
                <a:pPr algn="ctr"/>
                <a:r>
                  <a:rPr lang="en-US" sz="2600" dirty="0">
                    <a:solidFill>
                      <a:schemeClr val="accent1">
                        <a:lumMod val="20000"/>
                        <a:lumOff val="80000"/>
                      </a:schemeClr>
                    </a:solidFill>
                    <a:latin typeface="Aptos Display" panose="020B0004020202020204" pitchFamily="34" charset="0"/>
                  </a:rPr>
                  <a:t>Jeremiah</a:t>
                </a:r>
              </a:p>
              <a:p>
                <a:pPr algn="ctr">
                  <a:spcAft>
                    <a:spcPts val="600"/>
                  </a:spcAft>
                </a:pPr>
                <a:r>
                  <a:rPr lang="en-US" sz="2000" dirty="0">
                    <a:solidFill>
                      <a:schemeClr val="accent1">
                        <a:lumMod val="20000"/>
                        <a:lumOff val="80000"/>
                      </a:schemeClr>
                    </a:solidFill>
                    <a:latin typeface="Aptos Display" panose="020B0004020202020204" pitchFamily="34" charset="0"/>
                  </a:rPr>
                  <a:t>16:14-15; 23:3-8; 30:3-11; 32:37-44</a:t>
                </a:r>
              </a:p>
              <a:p>
                <a:pPr algn="ctr"/>
                <a:r>
                  <a:rPr lang="en-US" sz="2600" dirty="0">
                    <a:solidFill>
                      <a:schemeClr val="accent1">
                        <a:lumMod val="20000"/>
                        <a:lumOff val="80000"/>
                      </a:schemeClr>
                    </a:solidFill>
                    <a:latin typeface="Aptos Display" panose="020B0004020202020204" pitchFamily="34" charset="0"/>
                  </a:rPr>
                  <a:t>Ezekiel</a:t>
                </a:r>
              </a:p>
              <a:p>
                <a:pPr algn="ctr"/>
                <a:r>
                  <a:rPr lang="en-US" sz="2000" dirty="0">
                    <a:solidFill>
                      <a:schemeClr val="accent1">
                        <a:lumMod val="20000"/>
                        <a:lumOff val="80000"/>
                      </a:schemeClr>
                    </a:solidFill>
                    <a:latin typeface="Aptos Display" panose="020B0004020202020204" pitchFamily="34" charset="0"/>
                  </a:rPr>
                  <a:t>11:16-20; 20:41-42; 28:25; 34:12-14; 37:11-12, 14, 21-22, 25; 38:8; 39:25-29</a:t>
                </a:r>
              </a:p>
            </p:txBody>
          </p:sp>
          <p:sp>
            <p:nvSpPr>
              <p:cNvPr id="11" name="TextBox 10">
                <a:extLst>
                  <a:ext uri="{FF2B5EF4-FFF2-40B4-BE49-F238E27FC236}">
                    <a16:creationId xmlns:a16="http://schemas.microsoft.com/office/drawing/2014/main" id="{DA6CF8D8-DFDC-B739-8133-DBAE7B7125B7}"/>
                  </a:ext>
                </a:extLst>
              </p:cNvPr>
              <p:cNvSpPr txBox="1"/>
              <p:nvPr/>
            </p:nvSpPr>
            <p:spPr>
              <a:xfrm>
                <a:off x="7566482" y="1029758"/>
                <a:ext cx="4304324" cy="3154710"/>
              </a:xfrm>
              <a:prstGeom prst="rect">
                <a:avLst/>
              </a:prstGeom>
              <a:noFill/>
            </p:spPr>
            <p:txBody>
              <a:bodyPr wrap="square" rtlCol="0">
                <a:spAutoFit/>
              </a:bodyPr>
              <a:lstStyle/>
              <a:p>
                <a:pPr algn="ctr"/>
                <a:r>
                  <a:rPr lang="en-US" sz="2600" dirty="0">
                    <a:solidFill>
                      <a:schemeClr val="accent1">
                        <a:lumMod val="20000"/>
                        <a:lumOff val="80000"/>
                      </a:schemeClr>
                    </a:solidFill>
                    <a:latin typeface="Aptos Display" panose="020B0004020202020204" pitchFamily="34" charset="0"/>
                  </a:rPr>
                  <a:t>Hosea</a:t>
                </a:r>
              </a:p>
              <a:p>
                <a:pPr algn="ctr">
                  <a:spcAft>
                    <a:spcPts val="600"/>
                  </a:spcAft>
                </a:pPr>
                <a:r>
                  <a:rPr lang="en-US" sz="2000" dirty="0">
                    <a:solidFill>
                      <a:schemeClr val="accent1">
                        <a:lumMod val="20000"/>
                        <a:lumOff val="80000"/>
                      </a:schemeClr>
                    </a:solidFill>
                    <a:latin typeface="Aptos Display" panose="020B0004020202020204" pitchFamily="34" charset="0"/>
                  </a:rPr>
                  <a:t>1:11; 3:4-5; 11:10-11</a:t>
                </a:r>
              </a:p>
              <a:p>
                <a:pPr algn="ctr"/>
                <a:r>
                  <a:rPr lang="en-US" sz="2600" dirty="0">
                    <a:solidFill>
                      <a:schemeClr val="accent1">
                        <a:lumMod val="20000"/>
                        <a:lumOff val="80000"/>
                      </a:schemeClr>
                    </a:solidFill>
                    <a:latin typeface="Aptos Display" panose="020B0004020202020204" pitchFamily="34" charset="0"/>
                  </a:rPr>
                  <a:t>Micah</a:t>
                </a:r>
                <a:r>
                  <a:rPr lang="en-US" dirty="0">
                    <a:solidFill>
                      <a:schemeClr val="accent1">
                        <a:lumMod val="20000"/>
                        <a:lumOff val="80000"/>
                      </a:schemeClr>
                    </a:solidFill>
                    <a:latin typeface="Aptos Display" panose="020B0004020202020204" pitchFamily="34" charset="0"/>
                  </a:rPr>
                  <a:t> </a:t>
                </a:r>
              </a:p>
              <a:p>
                <a:pPr algn="ctr">
                  <a:spcAft>
                    <a:spcPts val="600"/>
                  </a:spcAft>
                </a:pPr>
                <a:r>
                  <a:rPr lang="en-US" sz="2000" dirty="0">
                    <a:solidFill>
                      <a:schemeClr val="accent1">
                        <a:lumMod val="20000"/>
                        <a:lumOff val="80000"/>
                      </a:schemeClr>
                    </a:solidFill>
                    <a:latin typeface="Aptos Display" panose="020B0004020202020204" pitchFamily="34" charset="0"/>
                  </a:rPr>
                  <a:t>2:12-13; 4:6; 5:2-4; 7:9-13</a:t>
                </a:r>
              </a:p>
              <a:p>
                <a:pPr algn="ctr"/>
                <a:r>
                  <a:rPr lang="en-US" sz="2600" dirty="0">
                    <a:solidFill>
                      <a:schemeClr val="accent1">
                        <a:lumMod val="20000"/>
                        <a:lumOff val="80000"/>
                      </a:schemeClr>
                    </a:solidFill>
                    <a:latin typeface="Aptos Display" panose="020B0004020202020204" pitchFamily="34" charset="0"/>
                  </a:rPr>
                  <a:t>Zephaniah</a:t>
                </a:r>
              </a:p>
              <a:p>
                <a:pPr algn="ctr">
                  <a:spcAft>
                    <a:spcPts val="600"/>
                  </a:spcAft>
                </a:pPr>
                <a:r>
                  <a:rPr lang="en-US" sz="2000" dirty="0">
                    <a:solidFill>
                      <a:schemeClr val="accent1">
                        <a:lumMod val="20000"/>
                        <a:lumOff val="80000"/>
                      </a:schemeClr>
                    </a:solidFill>
                    <a:latin typeface="Aptos Display" panose="020B0004020202020204" pitchFamily="34" charset="0"/>
                  </a:rPr>
                  <a:t>3:18-20</a:t>
                </a:r>
              </a:p>
              <a:p>
                <a:pPr algn="ctr"/>
                <a:r>
                  <a:rPr lang="en-US" sz="2600" dirty="0">
                    <a:solidFill>
                      <a:schemeClr val="accent1">
                        <a:lumMod val="20000"/>
                        <a:lumOff val="80000"/>
                      </a:schemeClr>
                    </a:solidFill>
                    <a:latin typeface="Aptos Display" panose="020B0004020202020204" pitchFamily="34" charset="0"/>
                  </a:rPr>
                  <a:t>Zechariah</a:t>
                </a:r>
              </a:p>
              <a:p>
                <a:pPr algn="ctr"/>
                <a:r>
                  <a:rPr lang="en-US" sz="2000" dirty="0">
                    <a:solidFill>
                      <a:schemeClr val="accent1">
                        <a:lumMod val="20000"/>
                        <a:lumOff val="80000"/>
                      </a:schemeClr>
                    </a:solidFill>
                    <a:latin typeface="Aptos Display" panose="020B0004020202020204" pitchFamily="34" charset="0"/>
                  </a:rPr>
                  <a:t>8:3, 7, 20-22; 10:9-12</a:t>
                </a:r>
              </a:p>
            </p:txBody>
          </p:sp>
        </p:grpSp>
        <p:sp>
          <p:nvSpPr>
            <p:cNvPr id="13" name="TextBox 12">
              <a:extLst>
                <a:ext uri="{FF2B5EF4-FFF2-40B4-BE49-F238E27FC236}">
                  <a16:creationId xmlns:a16="http://schemas.microsoft.com/office/drawing/2014/main" id="{373CACE7-16EB-2EFC-0A35-9E1084A3D692}"/>
                </a:ext>
              </a:extLst>
            </p:cNvPr>
            <p:cNvSpPr txBox="1"/>
            <p:nvPr/>
          </p:nvSpPr>
          <p:spPr>
            <a:xfrm>
              <a:off x="3171825" y="2302983"/>
              <a:ext cx="8956934" cy="646331"/>
            </a:xfrm>
            <a:prstGeom prst="rect">
              <a:avLst/>
            </a:prstGeom>
            <a:noFill/>
          </p:spPr>
          <p:txBody>
            <a:bodyPr wrap="square" rtlCol="0">
              <a:spAutoFit/>
            </a:bodyPr>
            <a:lstStyle/>
            <a:p>
              <a:pPr algn="ctr"/>
              <a:r>
                <a:rPr lang="en-US" sz="3600" dirty="0">
                  <a:solidFill>
                    <a:schemeClr val="accent1">
                      <a:lumMod val="20000"/>
                      <a:lumOff val="80000"/>
                    </a:schemeClr>
                  </a:solidFill>
                  <a:latin typeface="Aptos Display" panose="020B0004020202020204" pitchFamily="34" charset="0"/>
                </a:rPr>
                <a:t>Passages Predicting Israel’s Regathering</a:t>
              </a:r>
            </a:p>
          </p:txBody>
        </p:sp>
      </p:grpSp>
    </p:spTree>
    <p:extLst>
      <p:ext uri="{BB962C8B-B14F-4D97-AF65-F5344CB8AC3E}">
        <p14:creationId xmlns:p14="http://schemas.microsoft.com/office/powerpoint/2010/main" val="52992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47015-E7A0-6584-06A2-F0EAE720D42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84EA3D4-191C-F47F-12D2-BB10612BF9AB}"/>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D7171E9F-79A0-1CB9-818E-3DEB71ED5D2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FA296D09-9BC3-E4E6-AC50-423B3B2B0EA8}"/>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37649DAC-D429-8E18-03C4-360D01286D3A}"/>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B83BD95A-8880-B15C-BC7C-2C55AD1A0536}"/>
              </a:ext>
            </a:extLst>
          </p:cNvPr>
          <p:cNvSpPr txBox="1">
            <a:spLocks noChangeArrowheads="1"/>
          </p:cNvSpPr>
          <p:nvPr/>
        </p:nvSpPr>
        <p:spPr bwMode="auto">
          <a:xfrm>
            <a:off x="389105" y="2064995"/>
            <a:ext cx="11394131" cy="2154436"/>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plain sense reading of the text suggests Jewish believers</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It may be that Christian authors interpreted this passage symbolically because the Jewish nation stated did not exist.</a:t>
            </a:r>
          </a:p>
        </p:txBody>
      </p:sp>
    </p:spTree>
    <p:extLst>
      <p:ext uri="{BB962C8B-B14F-4D97-AF65-F5344CB8AC3E}">
        <p14:creationId xmlns:p14="http://schemas.microsoft.com/office/powerpoint/2010/main" val="235563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621EA5-730A-4024-B122-5DD1F9A7C967}"/>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23A71983-F64D-43B1-A720-6A148103EF59}"/>
              </a:ext>
            </a:extLst>
          </p:cNvPr>
          <p:cNvSpPr txBox="1"/>
          <p:nvPr/>
        </p:nvSpPr>
        <p:spPr>
          <a:xfrm>
            <a:off x="76200" y="2590800"/>
            <a:ext cx="7772398"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[Writing about the various predictions of Israel’s national regathering to their land…]</a:t>
            </a:r>
          </a:p>
        </p:txBody>
      </p:sp>
      <p:sp>
        <p:nvSpPr>
          <p:cNvPr id="6" name="TextBox 5">
            <a:extLst>
              <a:ext uri="{FF2B5EF4-FFF2-40B4-BE49-F238E27FC236}">
                <a16:creationId xmlns:a16="http://schemas.microsoft.com/office/drawing/2014/main" id="{EB0254F7-B600-411F-B9C6-C228B2C6F64C}"/>
              </a:ext>
            </a:extLst>
          </p:cNvPr>
          <p:cNvSpPr txBox="1"/>
          <p:nvPr/>
        </p:nvSpPr>
        <p:spPr>
          <a:xfrm>
            <a:off x="175056" y="76200"/>
            <a:ext cx="7620000" cy="249299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66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endPar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(Theologian)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20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a:t>
            </a:r>
            <a:r>
              <a:rPr kumimoji="0" lang="en-US" sz="2000" b="0" i="1"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Systematic Theology</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(Grand Rapids, MI: William Eerdmans Publishing Company, 1939), 712.</a:t>
            </a:r>
          </a:p>
        </p:txBody>
      </p:sp>
    </p:spTree>
    <p:extLst>
      <p:ext uri="{BB962C8B-B14F-4D97-AF65-F5344CB8AC3E}">
        <p14:creationId xmlns:p14="http://schemas.microsoft.com/office/powerpoint/2010/main" val="36182340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1360E3-02B2-41A5-9196-2F49783EFAA3}"/>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23A71983-F64D-43B1-A720-6A148103EF59}"/>
              </a:ext>
            </a:extLst>
          </p:cNvPr>
          <p:cNvSpPr txBox="1"/>
          <p:nvPr/>
        </p:nvSpPr>
        <p:spPr>
          <a:xfrm>
            <a:off x="76200" y="2590800"/>
            <a:ext cx="7772398" cy="34778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This literalism lands [interpreters] in all kinds of absurdities, for it involves the future restoration of all the former historical conditions of Israel’s life…</a:t>
            </a:r>
          </a:p>
        </p:txBody>
      </p:sp>
      <p:sp>
        <p:nvSpPr>
          <p:cNvPr id="6" name="TextBox 5">
            <a:extLst>
              <a:ext uri="{FF2B5EF4-FFF2-40B4-BE49-F238E27FC236}">
                <a16:creationId xmlns:a16="http://schemas.microsoft.com/office/drawing/2014/main" id="{EB0254F7-B600-411F-B9C6-C228B2C6F64C}"/>
              </a:ext>
            </a:extLst>
          </p:cNvPr>
          <p:cNvSpPr txBox="1"/>
          <p:nvPr/>
        </p:nvSpPr>
        <p:spPr>
          <a:xfrm>
            <a:off x="175056" y="76200"/>
            <a:ext cx="7620000" cy="249299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66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endPar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(Theologian)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20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a:t>
            </a:r>
            <a:r>
              <a:rPr kumimoji="0" lang="en-US" sz="2000" b="0" i="1"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Systematic Theology</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(Grand Rapids, MI: William Eerdmans Publishing Company, 1939), 712.</a:t>
            </a:r>
          </a:p>
        </p:txBody>
      </p:sp>
    </p:spTree>
    <p:extLst>
      <p:ext uri="{BB962C8B-B14F-4D97-AF65-F5344CB8AC3E}">
        <p14:creationId xmlns:p14="http://schemas.microsoft.com/office/powerpoint/2010/main" val="27265503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41F5E8D-F700-41B1-B8DC-7FA91D49EF80}"/>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23A71983-F64D-43B1-A720-6A148103EF59}"/>
              </a:ext>
            </a:extLst>
          </p:cNvPr>
          <p:cNvSpPr txBox="1"/>
          <p:nvPr/>
        </p:nvSpPr>
        <p:spPr>
          <a:xfrm>
            <a:off x="76200" y="2590800"/>
            <a:ext cx="7772398" cy="280076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The altered situation would make it necessary for all the nations to visit Jerusalem from year to year, in order to celebrate the feast of tabernacles.</a:t>
            </a:r>
          </a:p>
        </p:txBody>
      </p:sp>
      <p:sp>
        <p:nvSpPr>
          <p:cNvPr id="6" name="TextBox 5">
            <a:extLst>
              <a:ext uri="{FF2B5EF4-FFF2-40B4-BE49-F238E27FC236}">
                <a16:creationId xmlns:a16="http://schemas.microsoft.com/office/drawing/2014/main" id="{EB0254F7-B600-411F-B9C6-C228B2C6F64C}"/>
              </a:ext>
            </a:extLst>
          </p:cNvPr>
          <p:cNvSpPr txBox="1"/>
          <p:nvPr/>
        </p:nvSpPr>
        <p:spPr>
          <a:xfrm>
            <a:off x="175056" y="76200"/>
            <a:ext cx="7620000" cy="249299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66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endPar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(Theologian)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Louis </a:t>
            </a:r>
            <a:r>
              <a:rPr kumimoji="0" lang="en-US" sz="2000" b="0" i="0" u="none" strike="noStrike" kern="1200" cap="none" spc="0" normalizeH="0" baseline="0" noProof="0" dirty="0" err="1">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Berkhof</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a:t>
            </a:r>
            <a:r>
              <a:rPr kumimoji="0" lang="en-US" sz="2000" b="0" i="1"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Systematic Theology</a:t>
            </a: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 (Grand Rapids, MI: William Eerdmans Publishing Company, 1939), 712.</a:t>
            </a:r>
          </a:p>
        </p:txBody>
      </p:sp>
      <p:sp>
        <p:nvSpPr>
          <p:cNvPr id="5" name="Rounded Rectangle 1">
            <a:extLst>
              <a:ext uri="{FF2B5EF4-FFF2-40B4-BE49-F238E27FC236}">
                <a16:creationId xmlns:a16="http://schemas.microsoft.com/office/drawing/2014/main" id="{001DB228-C56D-4548-8F34-1D0EF1C9A24B}"/>
              </a:ext>
            </a:extLst>
          </p:cNvPr>
          <p:cNvSpPr/>
          <p:nvPr/>
        </p:nvSpPr>
        <p:spPr>
          <a:xfrm>
            <a:off x="4940643" y="2096529"/>
            <a:ext cx="838200" cy="504587"/>
          </a:xfrm>
          <a:prstGeom prst="roundRect">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Calibri"/>
              <a:ea typeface="+mn-ea"/>
              <a:cs typeface="+mn-cs"/>
            </a:endParaRPr>
          </a:p>
        </p:txBody>
      </p:sp>
    </p:spTree>
    <p:extLst>
      <p:ext uri="{BB962C8B-B14F-4D97-AF65-F5344CB8AC3E}">
        <p14:creationId xmlns:p14="http://schemas.microsoft.com/office/powerpoint/2010/main" val="2841682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8B2958-F178-315D-212D-35FAFBA85F2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AB294A7-3B0F-A893-8DB8-2B98BB7E14AF}"/>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9BAC89A9-2641-8F56-B821-F4FFA57D06C4}"/>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5F2EFB2B-8AE4-AB85-5EE2-19CEA58FC1D7}"/>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2032AA52-961A-8F66-8314-283D8492F3F7}"/>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B1E30359-302E-3D3E-749D-F4DF59C042A1}"/>
              </a:ext>
            </a:extLst>
          </p:cNvPr>
          <p:cNvSpPr txBox="1">
            <a:spLocks noChangeArrowheads="1"/>
          </p:cNvSpPr>
          <p:nvPr/>
        </p:nvSpPr>
        <p:spPr bwMode="auto">
          <a:xfrm>
            <a:off x="389105" y="2064995"/>
            <a:ext cx="11394131" cy="1661993"/>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plain sense reading of the text suggests Jewish believers</a:t>
            </a:r>
          </a:p>
          <a:p>
            <a:pPr marL="927100" lvl="5">
              <a:buSzPct val="100000"/>
            </a:pPr>
            <a:r>
              <a:rPr lang="en-US" sz="3200" dirty="0">
                <a:solidFill>
                  <a:prstClr val="white"/>
                </a:solidFill>
                <a:latin typeface="Aptos Display" panose="020B0004020202020204" pitchFamily="34" charset="0"/>
                <a:cs typeface="Calibri Light" panose="020F0302020204030204" pitchFamily="34" charset="0"/>
              </a:rPr>
              <a:t>Amos (760–750 BCE)</a:t>
            </a:r>
          </a:p>
        </p:txBody>
      </p:sp>
    </p:spTree>
    <p:extLst>
      <p:ext uri="{BB962C8B-B14F-4D97-AF65-F5344CB8AC3E}">
        <p14:creationId xmlns:p14="http://schemas.microsoft.com/office/powerpoint/2010/main" val="444321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49566-9D50-0672-BB08-2B54E454BD7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584733D-90B7-233D-6AC5-0453C8DC74FC}"/>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40DE9A3D-C720-0FB4-3CD8-4C75E26DC09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38684E19-6895-D95B-8611-879FD3DCCC4E}"/>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D188E737-3650-D3FE-3D78-B6B43ABA0E83}"/>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B781277D-972D-89F3-4771-5C4423D6782C}"/>
              </a:ext>
            </a:extLst>
          </p:cNvPr>
          <p:cNvSpPr txBox="1">
            <a:spLocks noChangeArrowheads="1"/>
          </p:cNvSpPr>
          <p:nvPr/>
        </p:nvSpPr>
        <p:spPr bwMode="auto">
          <a:xfrm>
            <a:off x="389105" y="2064995"/>
            <a:ext cx="11394131" cy="4124206"/>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plain sense reading of the text suggests Jewish believers</a:t>
            </a:r>
          </a:p>
          <a:p>
            <a:pPr marL="927100" lvl="5">
              <a:buSzPct val="100000"/>
            </a:pPr>
            <a:r>
              <a:rPr lang="en-US" sz="3200" dirty="0">
                <a:solidFill>
                  <a:prstClr val="white"/>
                </a:solidFill>
                <a:latin typeface="Aptos Display" panose="020B0004020202020204" pitchFamily="34" charset="0"/>
                <a:cs typeface="Calibri Light" panose="020F0302020204030204" pitchFamily="34" charset="0"/>
              </a:rPr>
              <a:t>Amos (760–750 BCE): ‘I will restore the captivity of my people Israel, and they will rebuild the ruined cities and live in them; they will also plant vineyards and drink their wine and make gardens and eat their fruit. I will also plant them on their land, and they will not again be rooted out from their land which I have given them,” says the LORD your God.’</a:t>
            </a:r>
          </a:p>
        </p:txBody>
      </p:sp>
    </p:spTree>
    <p:extLst>
      <p:ext uri="{BB962C8B-B14F-4D97-AF65-F5344CB8AC3E}">
        <p14:creationId xmlns:p14="http://schemas.microsoft.com/office/powerpoint/2010/main" val="293859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C88477-ACFC-C0C0-EA8D-431423109A3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24F0710-F5EF-0373-A4D0-BF16B551D623}"/>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7100000E-2078-487F-51AE-731C64F8EDF6}"/>
              </a:ext>
            </a:extLst>
          </p:cNvPr>
          <p:cNvSpPr txBox="1"/>
          <p:nvPr/>
        </p:nvSpPr>
        <p:spPr>
          <a:xfrm>
            <a:off x="76200" y="2019298"/>
            <a:ext cx="7404531" cy="3170099"/>
          </a:xfrm>
          <a:prstGeom prst="rect">
            <a:avLst/>
          </a:prstGeom>
          <a:noFill/>
        </p:spPr>
        <p:txBody>
          <a:bodyPr wrap="square" rtlCol="0">
            <a:spAutoFit/>
          </a:bodyPr>
          <a:lstStyle/>
          <a:p>
            <a:pPr lvl="0" algn="ctr" fontAlgn="auto">
              <a:spcBef>
                <a:spcPts val="0"/>
              </a:spcBef>
              <a:spcAft>
                <a:spcPts val="0"/>
              </a:spcAft>
              <a:defRPr/>
            </a:pPr>
            <a:r>
              <a:rPr lang="en-US" sz="4000" spc="-150" dirty="0">
                <a:solidFill>
                  <a:prstClr val="white"/>
                </a:solidFill>
                <a:effectLst>
                  <a:outerShdw blurRad="38100" dist="38100" dir="2700000" algn="tl">
                    <a:srgbClr val="000000">
                      <a:alpha val="43137"/>
                    </a:srgbClr>
                  </a:outerShdw>
                </a:effectLst>
                <a:latin typeface="Aptos Display" panose="020B0004020202020204" pitchFamily="34" charset="0"/>
                <a:ea typeface="+mn-ea"/>
                <a:cs typeface="Times New Roman" pitchFamily="18" charset="0"/>
              </a:rPr>
              <a:t>“If statistics are right, the Jews constitute but one percent of the human race. It suggests a nebulous dim puff of stardust lost in the blaze of the Milky way. </a:t>
            </a:r>
            <a:endParaRPr kumimoji="0" lang="en-US" sz="4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p:txBody>
      </p:sp>
      <p:sp>
        <p:nvSpPr>
          <p:cNvPr id="6" name="TextBox 5">
            <a:extLst>
              <a:ext uri="{FF2B5EF4-FFF2-40B4-BE49-F238E27FC236}">
                <a16:creationId xmlns:a16="http://schemas.microsoft.com/office/drawing/2014/main" id="{7727F2A7-E969-1E6C-9CD5-9D8C34D6EE0E}"/>
              </a:ext>
            </a:extLst>
          </p:cNvPr>
          <p:cNvSpPr txBox="1"/>
          <p:nvPr/>
        </p:nvSpPr>
        <p:spPr>
          <a:xfrm>
            <a:off x="175056" y="76200"/>
            <a:ext cx="7620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Mark Twain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“Concerning The Jews,” Harper’s Magazine, 1899</a:t>
            </a:r>
          </a:p>
        </p:txBody>
      </p:sp>
    </p:spTree>
    <p:extLst>
      <p:ext uri="{BB962C8B-B14F-4D97-AF65-F5344CB8AC3E}">
        <p14:creationId xmlns:p14="http://schemas.microsoft.com/office/powerpoint/2010/main" val="1203601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13B17-9298-176C-B440-E43B2A73246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1153F7D-6298-9FB9-E499-6BD67DAE69D1}"/>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After this I saw four angels standing at the four corners of the earth, holding back the four winds of the earth to prevent any wind from blowing on the land or on the sea or on any tree. </a:t>
            </a:r>
          </a:p>
        </p:txBody>
      </p:sp>
      <p:sp>
        <p:nvSpPr>
          <p:cNvPr id="8" name="TextBox 7">
            <a:extLst>
              <a:ext uri="{FF2B5EF4-FFF2-40B4-BE49-F238E27FC236}">
                <a16:creationId xmlns:a16="http://schemas.microsoft.com/office/drawing/2014/main" id="{927F2CC4-9048-09BA-0E46-AD79176334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718064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EF90A-3686-9940-61E9-EBF1DBE8052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9D6B9EF-B0E3-6015-B4EE-5A462BE4D1B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1B31FB33-4902-A755-60C0-A5D06619C6E7}"/>
              </a:ext>
            </a:extLst>
          </p:cNvPr>
          <p:cNvSpPr txBox="1"/>
          <p:nvPr/>
        </p:nvSpPr>
        <p:spPr>
          <a:xfrm>
            <a:off x="76200" y="2019298"/>
            <a:ext cx="7404531" cy="3785652"/>
          </a:xfrm>
          <a:prstGeom prst="rect">
            <a:avLst/>
          </a:prstGeom>
          <a:noFill/>
        </p:spPr>
        <p:txBody>
          <a:bodyPr wrap="square" rtlCol="0">
            <a:spAutoFit/>
          </a:bodyPr>
          <a:lstStyle/>
          <a:p>
            <a:pPr lvl="0" algn="ctr" fontAlgn="auto">
              <a:spcBef>
                <a:spcPts val="0"/>
              </a:spcBef>
              <a:spcAft>
                <a:spcPts val="0"/>
              </a:spcAft>
              <a:defRPr/>
            </a:pPr>
            <a:r>
              <a:rPr lang="en-US" sz="4000" spc="-150" dirty="0">
                <a:solidFill>
                  <a:prstClr val="white"/>
                </a:solidFill>
                <a:effectLst>
                  <a:outerShdw blurRad="38100" dist="38100" dir="2700000" algn="tl">
                    <a:srgbClr val="000000">
                      <a:alpha val="43137"/>
                    </a:srgbClr>
                  </a:outerShdw>
                </a:effectLst>
                <a:latin typeface="Aptos Display" panose="020B0004020202020204" pitchFamily="34" charset="0"/>
                <a:ea typeface="+mn-ea"/>
                <a:cs typeface="Times New Roman" pitchFamily="18" charset="0"/>
              </a:rPr>
              <a:t>“The Egyptian, the Babylonian, and the Persian rose, filled the planet with sound and splendor, then faded and passed away; the Greek and the Roman followed; and made a vast noise, and they are gone.</a:t>
            </a:r>
            <a:endParaRPr kumimoji="0" lang="en-US" sz="4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p:txBody>
      </p:sp>
      <p:sp>
        <p:nvSpPr>
          <p:cNvPr id="6" name="TextBox 5">
            <a:extLst>
              <a:ext uri="{FF2B5EF4-FFF2-40B4-BE49-F238E27FC236}">
                <a16:creationId xmlns:a16="http://schemas.microsoft.com/office/drawing/2014/main" id="{984F0E20-4F33-F12D-6179-0FD203C6C323}"/>
              </a:ext>
            </a:extLst>
          </p:cNvPr>
          <p:cNvSpPr txBox="1"/>
          <p:nvPr/>
        </p:nvSpPr>
        <p:spPr>
          <a:xfrm>
            <a:off x="175056" y="76200"/>
            <a:ext cx="7620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Mark Twain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“Concerning The Jews,” Harper’s Magazine, 1899</a:t>
            </a:r>
          </a:p>
        </p:txBody>
      </p:sp>
    </p:spTree>
    <p:extLst>
      <p:ext uri="{BB962C8B-B14F-4D97-AF65-F5344CB8AC3E}">
        <p14:creationId xmlns:p14="http://schemas.microsoft.com/office/powerpoint/2010/main" val="33698803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88459-27D9-A39D-4A57-25EA71A8717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8E1244F-48AB-993E-6DCD-C4EC1FDF3AE4}"/>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D02D1683-452C-59BF-31BE-805CB4249C63}"/>
              </a:ext>
            </a:extLst>
          </p:cNvPr>
          <p:cNvSpPr txBox="1"/>
          <p:nvPr/>
        </p:nvSpPr>
        <p:spPr>
          <a:xfrm>
            <a:off x="76200" y="2019298"/>
            <a:ext cx="7404531" cy="3170099"/>
          </a:xfrm>
          <a:prstGeom prst="rect">
            <a:avLst/>
          </a:prstGeom>
          <a:noFill/>
        </p:spPr>
        <p:txBody>
          <a:bodyPr wrap="square" rtlCol="0">
            <a:spAutoFit/>
          </a:bodyPr>
          <a:lstStyle/>
          <a:p>
            <a:pPr lvl="0" algn="ctr" fontAlgn="auto">
              <a:spcBef>
                <a:spcPts val="0"/>
              </a:spcBef>
              <a:spcAft>
                <a:spcPts val="0"/>
              </a:spcAft>
              <a:defRPr/>
            </a:pPr>
            <a:r>
              <a:rPr lang="en-US" sz="4000" spc="-150" dirty="0">
                <a:solidFill>
                  <a:prstClr val="white"/>
                </a:solidFill>
                <a:effectLst>
                  <a:outerShdw blurRad="38100" dist="38100" dir="2700000" algn="tl">
                    <a:srgbClr val="000000">
                      <a:alpha val="43137"/>
                    </a:srgbClr>
                  </a:outerShdw>
                </a:effectLst>
                <a:latin typeface="Aptos Display" panose="020B0004020202020204" pitchFamily="34" charset="0"/>
                <a:ea typeface="+mn-ea"/>
                <a:cs typeface="Times New Roman" pitchFamily="18" charset="0"/>
              </a:rPr>
              <a:t>“Other people have sprung up and held their torch high for a time, but it burned out or have vanished. The Jew saw them all, beat them all, and is now what he always was…</a:t>
            </a:r>
            <a:endParaRPr kumimoji="0" lang="en-US" sz="4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p:txBody>
      </p:sp>
      <p:sp>
        <p:nvSpPr>
          <p:cNvPr id="6" name="TextBox 5">
            <a:extLst>
              <a:ext uri="{FF2B5EF4-FFF2-40B4-BE49-F238E27FC236}">
                <a16:creationId xmlns:a16="http://schemas.microsoft.com/office/drawing/2014/main" id="{9D0B4845-3079-4CFA-5C3F-AF9D4C4B8B99}"/>
              </a:ext>
            </a:extLst>
          </p:cNvPr>
          <p:cNvSpPr txBox="1"/>
          <p:nvPr/>
        </p:nvSpPr>
        <p:spPr>
          <a:xfrm>
            <a:off x="175056" y="76200"/>
            <a:ext cx="7620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Mark Twain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“Concerning The Jews,” Harper’s Magazine, 1899</a:t>
            </a:r>
          </a:p>
        </p:txBody>
      </p:sp>
    </p:spTree>
    <p:extLst>
      <p:ext uri="{BB962C8B-B14F-4D97-AF65-F5344CB8AC3E}">
        <p14:creationId xmlns:p14="http://schemas.microsoft.com/office/powerpoint/2010/main" val="8857876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66B8E0-4CA9-B5D0-D7B2-A1541F18FBF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2F23E86-6E23-03CF-0A56-BE38EB9A9961}"/>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31F45259-9F70-E28F-4B56-23D8AA03B5AC}"/>
              </a:ext>
            </a:extLst>
          </p:cNvPr>
          <p:cNvSpPr txBox="1"/>
          <p:nvPr/>
        </p:nvSpPr>
        <p:spPr>
          <a:xfrm>
            <a:off x="76200" y="2019298"/>
            <a:ext cx="7404531" cy="2554545"/>
          </a:xfrm>
          <a:prstGeom prst="rect">
            <a:avLst/>
          </a:prstGeom>
          <a:noFill/>
        </p:spPr>
        <p:txBody>
          <a:bodyPr wrap="square" rtlCol="0">
            <a:spAutoFit/>
          </a:bodyPr>
          <a:lstStyle/>
          <a:p>
            <a:pPr lvl="0" algn="ctr" fontAlgn="auto">
              <a:spcBef>
                <a:spcPts val="0"/>
              </a:spcBef>
              <a:spcAft>
                <a:spcPts val="0"/>
              </a:spcAft>
              <a:defRPr/>
            </a:pPr>
            <a:r>
              <a:rPr lang="en-US" sz="4000" spc="-150" dirty="0">
                <a:solidFill>
                  <a:prstClr val="white"/>
                </a:solidFill>
                <a:effectLst>
                  <a:outerShdw blurRad="38100" dist="38100" dir="2700000" algn="tl">
                    <a:srgbClr val="000000">
                      <a:alpha val="43137"/>
                    </a:srgbClr>
                  </a:outerShdw>
                </a:effectLst>
                <a:latin typeface="Aptos Display" panose="020B0004020202020204" pitchFamily="34" charset="0"/>
                <a:ea typeface="+mn-ea"/>
                <a:cs typeface="Times New Roman" pitchFamily="18" charset="0"/>
              </a:rPr>
              <a:t>“Exhibiting no infirmities of age, no weakening of his parts, no slowing of his energies, no dulling of his alert and aggressive mind. </a:t>
            </a:r>
            <a:endParaRPr kumimoji="0" lang="en-US" sz="4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p:txBody>
      </p:sp>
      <p:sp>
        <p:nvSpPr>
          <p:cNvPr id="6" name="TextBox 5">
            <a:extLst>
              <a:ext uri="{FF2B5EF4-FFF2-40B4-BE49-F238E27FC236}">
                <a16:creationId xmlns:a16="http://schemas.microsoft.com/office/drawing/2014/main" id="{115AD713-714B-A0FC-1DB6-403A9FE33E23}"/>
              </a:ext>
            </a:extLst>
          </p:cNvPr>
          <p:cNvSpPr txBox="1"/>
          <p:nvPr/>
        </p:nvSpPr>
        <p:spPr>
          <a:xfrm>
            <a:off x="175056" y="76200"/>
            <a:ext cx="7620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Mark Twain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“Concerning The Jews,” Harper’s Magazine, 1899</a:t>
            </a:r>
          </a:p>
        </p:txBody>
      </p:sp>
    </p:spTree>
    <p:extLst>
      <p:ext uri="{BB962C8B-B14F-4D97-AF65-F5344CB8AC3E}">
        <p14:creationId xmlns:p14="http://schemas.microsoft.com/office/powerpoint/2010/main" val="9846618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8E324-EF37-EA19-D9B3-5F73275575E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BABA9FB-0E0A-1292-F66B-2065600938B9}"/>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9A4B68FD-1ADC-3950-FD1D-ED4EFDF38435}"/>
              </a:ext>
            </a:extLst>
          </p:cNvPr>
          <p:cNvSpPr txBox="1"/>
          <p:nvPr/>
        </p:nvSpPr>
        <p:spPr>
          <a:xfrm>
            <a:off x="76200" y="2019298"/>
            <a:ext cx="7404531" cy="1938992"/>
          </a:xfrm>
          <a:prstGeom prst="rect">
            <a:avLst/>
          </a:prstGeom>
          <a:noFill/>
        </p:spPr>
        <p:txBody>
          <a:bodyPr wrap="square" rtlCol="0">
            <a:spAutoFit/>
          </a:bodyPr>
          <a:lstStyle/>
          <a:p>
            <a:pPr lvl="0" algn="ctr" fontAlgn="auto">
              <a:spcBef>
                <a:spcPts val="0"/>
              </a:spcBef>
              <a:spcAft>
                <a:spcPts val="0"/>
              </a:spcAft>
              <a:defRPr/>
            </a:pPr>
            <a:r>
              <a:rPr lang="en-US" sz="4000" spc="-150" dirty="0">
                <a:solidFill>
                  <a:prstClr val="white"/>
                </a:solidFill>
                <a:effectLst>
                  <a:outerShdw blurRad="38100" dist="38100" dir="2700000" algn="tl">
                    <a:srgbClr val="000000">
                      <a:alpha val="43137"/>
                    </a:srgbClr>
                  </a:outerShdw>
                </a:effectLst>
                <a:latin typeface="Aptos Display" panose="020B0004020202020204" pitchFamily="34" charset="0"/>
                <a:ea typeface="+mn-ea"/>
                <a:cs typeface="Times New Roman" pitchFamily="18" charset="0"/>
              </a:rPr>
              <a:t>“All things are mortal but the Jew; all other forces pass, but he remains. What is the secret of his immortality?”</a:t>
            </a:r>
            <a:endParaRPr kumimoji="0" lang="en-US" sz="4000" b="0" i="0" u="none" strike="noStrike" kern="1200" cap="none" spc="-150" normalizeH="0" baseline="0" noProof="0" dirty="0">
              <a:ln>
                <a:noFill/>
              </a:ln>
              <a:solidFill>
                <a:prstClr val="white"/>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p:txBody>
      </p:sp>
      <p:sp>
        <p:nvSpPr>
          <p:cNvPr id="6" name="TextBox 5">
            <a:extLst>
              <a:ext uri="{FF2B5EF4-FFF2-40B4-BE49-F238E27FC236}">
                <a16:creationId xmlns:a16="http://schemas.microsoft.com/office/drawing/2014/main" id="{1D18B00A-6368-91B8-08BE-6B5DD5268220}"/>
              </a:ext>
            </a:extLst>
          </p:cNvPr>
          <p:cNvSpPr txBox="1"/>
          <p:nvPr/>
        </p:nvSpPr>
        <p:spPr>
          <a:xfrm>
            <a:off x="175056" y="76200"/>
            <a:ext cx="76200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Mark Twain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4BACC6">
                    <a:lumMod val="60000"/>
                    <a:lumOff val="40000"/>
                  </a:srgbClr>
                </a:solidFill>
                <a:effectLst>
                  <a:outerShdw blurRad="38100" dist="38100" dir="2700000" algn="tl">
                    <a:srgbClr val="000000">
                      <a:alpha val="43137"/>
                    </a:srgbClr>
                  </a:outerShdw>
                </a:effectLst>
                <a:uLnTx/>
                <a:uFillTx/>
                <a:latin typeface="Aptos Display" panose="020B0004020202020204" pitchFamily="34" charset="0"/>
                <a:ea typeface="+mn-ea"/>
                <a:cs typeface="Times New Roman" pitchFamily="18" charset="0"/>
              </a:rPr>
              <a:t>“Concerning The Jews,” Harper’s Magazine, 1899</a:t>
            </a:r>
          </a:p>
        </p:txBody>
      </p:sp>
    </p:spTree>
    <p:extLst>
      <p:ext uri="{BB962C8B-B14F-4D97-AF65-F5344CB8AC3E}">
        <p14:creationId xmlns:p14="http://schemas.microsoft.com/office/powerpoint/2010/main" val="555148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BEF56-AD08-4995-77A0-0E7C46E38E2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0F2DC13-E37F-E22B-4F3C-21B1BF8D33BA}"/>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After this I looked, and there before me was a great multitude that no one could count, from every nation, tribe, people and language, standing before the throne and before the Lamb. They were wearing white robes and were holding palm branches in their hands. </a:t>
            </a:r>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And they cried out in a loud voice: “Salvation belongs to our God, who sits on the throne, and to the Lamb.”</a:t>
            </a:r>
          </a:p>
        </p:txBody>
      </p:sp>
      <p:sp>
        <p:nvSpPr>
          <p:cNvPr id="8" name="TextBox 7">
            <a:extLst>
              <a:ext uri="{FF2B5EF4-FFF2-40B4-BE49-F238E27FC236}">
                <a16:creationId xmlns:a16="http://schemas.microsoft.com/office/drawing/2014/main" id="{A5DE1F76-9D31-6A9A-A7E4-2EE5ED93B4B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85727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7E669-5BD5-5679-A5FC-9C1255667F3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194E2C-BB62-2B5E-22BF-BC4005FF8AA3}"/>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After this I looked, and there before me was a great multitude that no one could count, </a:t>
            </a:r>
            <a:r>
              <a:rPr lang="en-US" sz="3800" dirty="0">
                <a:solidFill>
                  <a:schemeClr val="bg1"/>
                </a:solidFill>
                <a:latin typeface="Aptos Display" panose="020B0004020202020204" pitchFamily="34" charset="0"/>
              </a:rPr>
              <a:t>from every nation, tribe, people and language, standing before the throne and before the Lamb</a:t>
            </a:r>
            <a:r>
              <a:rPr lang="en-US" sz="3800" dirty="0">
                <a:solidFill>
                  <a:schemeClr val="tx1">
                    <a:lumMod val="50000"/>
                    <a:lumOff val="50000"/>
                  </a:schemeClr>
                </a:solidFill>
                <a:latin typeface="Aptos Display" panose="020B0004020202020204" pitchFamily="34" charset="0"/>
              </a:rPr>
              <a:t>. They were wearing white robes and were holding palm branches in their hands. </a:t>
            </a:r>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And they cried out in a loud voice: “Salvation belongs to our God, who sits on the throne, and to the Lamb.”</a:t>
            </a:r>
          </a:p>
        </p:txBody>
      </p:sp>
      <p:sp>
        <p:nvSpPr>
          <p:cNvPr id="8" name="TextBox 7">
            <a:extLst>
              <a:ext uri="{FF2B5EF4-FFF2-40B4-BE49-F238E27FC236}">
                <a16:creationId xmlns:a16="http://schemas.microsoft.com/office/drawing/2014/main" id="{B3B266F2-E043-935E-4322-30358897C74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519950C-F010-4054-E0A4-08E7098CBAF9}"/>
              </a:ext>
            </a:extLst>
          </p:cNvPr>
          <p:cNvSpPr>
            <a:spLocks noChangeArrowheads="1"/>
          </p:cNvSpPr>
          <p:nvPr/>
        </p:nvSpPr>
        <p:spPr bwMode="auto">
          <a:xfrm>
            <a:off x="349770" y="3120759"/>
            <a:ext cx="11492460" cy="3451492"/>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7B781F37-2713-2DCC-9340-5FFA49784704}"/>
              </a:ext>
            </a:extLst>
          </p:cNvPr>
          <p:cNvSpPr txBox="1">
            <a:spLocks noChangeArrowheads="1"/>
          </p:cNvSpPr>
          <p:nvPr/>
        </p:nvSpPr>
        <p:spPr bwMode="auto">
          <a:xfrm>
            <a:off x="389105" y="3236573"/>
            <a:ext cx="11394131" cy="3175228"/>
          </a:xfrm>
          <a:prstGeom prst="rect">
            <a:avLst/>
          </a:prstGeom>
          <a:noFill/>
          <a:ln w="38100">
            <a:noFill/>
            <a:miter lim="800000"/>
            <a:headEnd/>
            <a:tailEnd/>
          </a:ln>
        </p:spPr>
        <p:txBody>
          <a:bodyPr wrap="square">
            <a:spAutoFit/>
          </a:bodyPr>
          <a:lstStyle/>
          <a:p>
            <a:pPr marL="12700" lvl="3">
              <a:spcBef>
                <a:spcPts val="0"/>
              </a:spcBef>
              <a:spcAft>
                <a:spcPts val="1000"/>
              </a:spcAft>
              <a:buSzPct val="100000"/>
            </a:pPr>
            <a:r>
              <a:rPr lang="en-US" sz="3200" dirty="0">
                <a:solidFill>
                  <a:prstClr val="white"/>
                </a:solidFill>
                <a:latin typeface="Aptos Display" panose="020B0004020202020204" pitchFamily="34" charset="0"/>
                <a:cs typeface="Calibri Light" panose="020F0302020204030204" pitchFamily="34" charset="0"/>
              </a:rPr>
              <a:t>Acts 1:8: “You shall be My witnesses both in Jerusalem, and in all Judea and Samaria, and even to the remotest part of the earth.”</a:t>
            </a:r>
          </a:p>
          <a:p>
            <a:pPr marL="12700" lvl="3">
              <a:spcBef>
                <a:spcPts val="0"/>
              </a:spcBef>
              <a:spcAft>
                <a:spcPts val="0"/>
              </a:spcAft>
              <a:buSzPct val="100000"/>
            </a:pPr>
            <a:r>
              <a:rPr lang="en-US" sz="3200" dirty="0">
                <a:solidFill>
                  <a:prstClr val="white"/>
                </a:solidFill>
                <a:latin typeface="Aptos Display" panose="020B0004020202020204" pitchFamily="34" charset="0"/>
                <a:cs typeface="Calibri Light" panose="020F0302020204030204" pitchFamily="34" charset="0"/>
              </a:rPr>
              <a:t>2 Peter 3:9: “The Lord is not slow in keeping his promise, as some understand slowness. He is patient with you, not wanting anyone to perish, but everyone to come to repentance. But the day of the Lord will come like a thief. The heavens will disappear with a roar.” </a:t>
            </a:r>
          </a:p>
        </p:txBody>
      </p:sp>
    </p:spTree>
    <p:extLst>
      <p:ext uri="{BB962C8B-B14F-4D97-AF65-F5344CB8AC3E}">
        <p14:creationId xmlns:p14="http://schemas.microsoft.com/office/powerpoint/2010/main" val="3627010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9B11AA-6666-FE82-F22C-FA04F6CE0B3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944D32-2714-5758-FDD2-FB7764EBBEA0}"/>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After this I looked, and there before me was a great multitude that no one could count, from every nation, tribe, people and language, standing before the throne and before the Lamb. </a:t>
            </a:r>
            <a:r>
              <a:rPr lang="en-US" sz="3800" dirty="0">
                <a:solidFill>
                  <a:schemeClr val="bg1"/>
                </a:solidFill>
                <a:latin typeface="Aptos Display" panose="020B0004020202020204" pitchFamily="34" charset="0"/>
              </a:rPr>
              <a:t>They were wearing white robes and were holding palm branches in their hands</a:t>
            </a:r>
            <a:r>
              <a:rPr lang="en-US" sz="3800" dirty="0">
                <a:solidFill>
                  <a:schemeClr val="tx1">
                    <a:lumMod val="50000"/>
                    <a:lumOff val="50000"/>
                  </a:schemeClr>
                </a:solidFill>
                <a:latin typeface="Aptos Display" panose="020B0004020202020204" pitchFamily="34" charset="0"/>
              </a:rPr>
              <a:t>. </a:t>
            </a:r>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And they cried out in a loud voice: “Salvation belongs to our God, who sits on the throne, and to the Lamb.”</a:t>
            </a:r>
          </a:p>
        </p:txBody>
      </p:sp>
      <p:sp>
        <p:nvSpPr>
          <p:cNvPr id="8" name="TextBox 7">
            <a:extLst>
              <a:ext uri="{FF2B5EF4-FFF2-40B4-BE49-F238E27FC236}">
                <a16:creationId xmlns:a16="http://schemas.microsoft.com/office/drawing/2014/main" id="{AA9967D8-2910-1905-F9A0-441E413C834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06240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17AC9-51A7-2BC0-43F6-B20DAD5AF23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264B748-E703-A0A1-0754-B4731D726A56}"/>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Then one of the elders asked me, “These in white robes—who are they, and where did they come from?” </a:t>
            </a:r>
          </a:p>
          <a:p>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I answered, “Sir, you know.”</a:t>
            </a:r>
          </a:p>
        </p:txBody>
      </p:sp>
      <p:sp>
        <p:nvSpPr>
          <p:cNvPr id="8" name="TextBox 7">
            <a:extLst>
              <a:ext uri="{FF2B5EF4-FFF2-40B4-BE49-F238E27FC236}">
                <a16:creationId xmlns:a16="http://schemas.microsoft.com/office/drawing/2014/main" id="{58D62C42-C63D-1AAB-BB20-CF0B30863F0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0892803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55C8F-B65A-F34E-3360-CA9B1606DAF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1D0E669-0AA2-E939-A5C1-EF2D4020ADD2}"/>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And he said, “These are they who have come out of the great tribulation; they have washed their robes and made them white in the blood of the Lamb. </a:t>
            </a:r>
          </a:p>
        </p:txBody>
      </p:sp>
      <p:sp>
        <p:nvSpPr>
          <p:cNvPr id="8" name="TextBox 7">
            <a:extLst>
              <a:ext uri="{FF2B5EF4-FFF2-40B4-BE49-F238E27FC236}">
                <a16:creationId xmlns:a16="http://schemas.microsoft.com/office/drawing/2014/main" id="{1FFFB4F3-2055-BEAB-BF53-E2750226B2C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96135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B1661D-1694-7403-EF4E-89D8B5C481D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2F5D0ED-F40B-3AB8-D4DC-E4D73E899DC8}"/>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14 </a:t>
            </a:r>
            <a:r>
              <a:rPr lang="en-US" sz="3800" dirty="0">
                <a:solidFill>
                  <a:schemeClr val="bg1"/>
                </a:solidFill>
                <a:latin typeface="Aptos Display" panose="020B0004020202020204" pitchFamily="34" charset="0"/>
              </a:rPr>
              <a:t>And he said, “These are they who have come out of the great tribulation; they have washed their robes and made them white in the blood of the Lamb. </a:t>
            </a:r>
            <a:r>
              <a:rPr lang="en-US" sz="3800" baseline="30000" dirty="0">
                <a:solidFill>
                  <a:schemeClr val="bg1"/>
                </a:solidFill>
                <a:latin typeface="Aptos Display" panose="020B0004020202020204" pitchFamily="34" charset="0"/>
              </a:rPr>
              <a:t>15 </a:t>
            </a:r>
            <a:r>
              <a:rPr lang="en-US" sz="3800" dirty="0">
                <a:solidFill>
                  <a:schemeClr val="bg1"/>
                </a:solidFill>
                <a:latin typeface="Aptos Display" panose="020B0004020202020204" pitchFamily="34" charset="0"/>
              </a:rPr>
              <a:t>Therefore, “they are before the throne of God and serve him day and night in his temple; and he who sits on the throne will shelter them with his presence. </a:t>
            </a:r>
          </a:p>
        </p:txBody>
      </p:sp>
      <p:sp>
        <p:nvSpPr>
          <p:cNvPr id="8" name="TextBox 7">
            <a:extLst>
              <a:ext uri="{FF2B5EF4-FFF2-40B4-BE49-F238E27FC236}">
                <a16:creationId xmlns:a16="http://schemas.microsoft.com/office/drawing/2014/main" id="{C74B5D35-BCA6-22F2-7A3D-BF489E0D3B6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49016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513B17-9298-176C-B440-E43B2A73246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1153F7D-6298-9FB9-E499-6BD67DAE69D1}"/>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After this I saw four angels standing at the four corners of the earth, holding back the four winds of the earth to prevent any wind from blowing on the land or on the sea or on any tree. </a:t>
            </a:r>
          </a:p>
        </p:txBody>
      </p:sp>
      <p:sp>
        <p:nvSpPr>
          <p:cNvPr id="8" name="TextBox 7">
            <a:extLst>
              <a:ext uri="{FF2B5EF4-FFF2-40B4-BE49-F238E27FC236}">
                <a16:creationId xmlns:a16="http://schemas.microsoft.com/office/drawing/2014/main" id="{927F2CC4-9048-09BA-0E46-AD79176334D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4AF4B23-687C-9C4F-5CF6-ED8AC65C7219}"/>
              </a:ext>
            </a:extLst>
          </p:cNvPr>
          <p:cNvSpPr>
            <a:spLocks noChangeArrowheads="1"/>
          </p:cNvSpPr>
          <p:nvPr/>
        </p:nvSpPr>
        <p:spPr bwMode="auto">
          <a:xfrm>
            <a:off x="349770" y="202062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E742B053-BF55-8E12-3C14-564780ED8269}"/>
              </a:ext>
            </a:extLst>
          </p:cNvPr>
          <p:cNvSpPr txBox="1">
            <a:spLocks noChangeArrowheads="1"/>
          </p:cNvSpPr>
          <p:nvPr/>
        </p:nvSpPr>
        <p:spPr bwMode="auto">
          <a:xfrm>
            <a:off x="389105" y="2136435"/>
            <a:ext cx="11394131" cy="3913892"/>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The Great Tribulation</a:t>
            </a:r>
          </a:p>
          <a:p>
            <a:pPr marL="471488" lvl="3">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Daniel 12:1: “There will be a time of distress such as has not happened from the beginning of nations until then.”</a:t>
            </a:r>
          </a:p>
          <a:p>
            <a:pPr marL="4714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Matthew 24:21-22: “For then there will be a great tribulation, such as has not occurred since the beginning of the world until now, nor ever will. Unless those days had been cut short, no life would have been saved...” </a:t>
            </a:r>
          </a:p>
        </p:txBody>
      </p:sp>
    </p:spTree>
    <p:extLst>
      <p:ext uri="{BB962C8B-B14F-4D97-AF65-F5344CB8AC3E}">
        <p14:creationId xmlns:p14="http://schemas.microsoft.com/office/powerpoint/2010/main" val="301651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D51B6-DB2C-100D-E20F-77568BD7E2B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179B041-7DDB-304F-1CBF-992F839392CB}"/>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And he said, “These are they who have come out of the great tribulation; they have washed their robes and made them white in the blood of the Lamb. </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Therefore, “they are before the throne of God and </a:t>
            </a:r>
            <a:r>
              <a:rPr lang="en-US" sz="3800" dirty="0">
                <a:solidFill>
                  <a:schemeClr val="bg1"/>
                </a:solidFill>
                <a:latin typeface="Aptos Display" panose="020B0004020202020204" pitchFamily="34" charset="0"/>
              </a:rPr>
              <a:t>serve him day and night </a:t>
            </a:r>
            <a:r>
              <a:rPr lang="en-US" sz="3800" dirty="0">
                <a:solidFill>
                  <a:schemeClr val="tx1">
                    <a:lumMod val="50000"/>
                    <a:lumOff val="50000"/>
                  </a:schemeClr>
                </a:solidFill>
                <a:latin typeface="Aptos Display" panose="020B0004020202020204" pitchFamily="34" charset="0"/>
              </a:rPr>
              <a:t>in his temple; and he who sits on the throne will shelter them with his presence. </a:t>
            </a:r>
          </a:p>
        </p:txBody>
      </p:sp>
      <p:sp>
        <p:nvSpPr>
          <p:cNvPr id="8" name="TextBox 7">
            <a:extLst>
              <a:ext uri="{FF2B5EF4-FFF2-40B4-BE49-F238E27FC236}">
                <a16:creationId xmlns:a16="http://schemas.microsoft.com/office/drawing/2014/main" id="{BA74B7C8-9D6E-6E38-A0D3-55F58A04165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6BE973FA-4712-82F1-1EAA-F5297186C9BB}"/>
              </a:ext>
            </a:extLst>
          </p:cNvPr>
          <p:cNvSpPr>
            <a:spLocks noChangeArrowheads="1"/>
          </p:cNvSpPr>
          <p:nvPr/>
        </p:nvSpPr>
        <p:spPr bwMode="auto">
          <a:xfrm>
            <a:off x="349770" y="3767674"/>
            <a:ext cx="11492460" cy="151315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0B373BA3-90C6-0E90-D475-7CD5E5F8C6B1}"/>
              </a:ext>
            </a:extLst>
          </p:cNvPr>
          <p:cNvSpPr txBox="1">
            <a:spLocks noChangeArrowheads="1"/>
          </p:cNvSpPr>
          <p:nvPr/>
        </p:nvSpPr>
        <p:spPr bwMode="auto">
          <a:xfrm>
            <a:off x="389105" y="3883488"/>
            <a:ext cx="11394131" cy="1200329"/>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Heaven is not only a place of rest from earthly toil, it a place of privileged service. </a:t>
            </a:r>
            <a:endParaRPr lang="en-US" sz="32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54523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7120C-D00F-4A7D-FBD6-E6E6850015D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B4D4760-372D-35B3-A325-AADC7F5E3917}"/>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And he said, “These are they who have come out of the great tribulation; they have washed their robes and made them white in the blood of the Lamb. </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Therefore, “</a:t>
            </a:r>
            <a:r>
              <a:rPr lang="en-US" sz="3800" dirty="0">
                <a:solidFill>
                  <a:schemeClr val="bg1"/>
                </a:solidFill>
                <a:latin typeface="Aptos Display" panose="020B0004020202020204" pitchFamily="34" charset="0"/>
              </a:rPr>
              <a:t>they are before the throne of God </a:t>
            </a:r>
            <a:r>
              <a:rPr lang="en-US" sz="3800" dirty="0">
                <a:solidFill>
                  <a:schemeClr val="tx1">
                    <a:lumMod val="50000"/>
                    <a:lumOff val="50000"/>
                  </a:schemeClr>
                </a:solidFill>
                <a:latin typeface="Aptos Display" panose="020B0004020202020204" pitchFamily="34" charset="0"/>
              </a:rPr>
              <a:t>and serve him day and night in his temple; and he who sits on the throne will shelter them with his presence. </a:t>
            </a:r>
          </a:p>
        </p:txBody>
      </p:sp>
      <p:sp>
        <p:nvSpPr>
          <p:cNvPr id="8" name="TextBox 7">
            <a:extLst>
              <a:ext uri="{FF2B5EF4-FFF2-40B4-BE49-F238E27FC236}">
                <a16:creationId xmlns:a16="http://schemas.microsoft.com/office/drawing/2014/main" id="{57B8A8A6-7F4B-4DCA-E5EF-404CBB0D7E8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B47A77F0-FF46-C282-BB7F-597057966702}"/>
              </a:ext>
            </a:extLst>
          </p:cNvPr>
          <p:cNvSpPr>
            <a:spLocks noChangeArrowheads="1"/>
          </p:cNvSpPr>
          <p:nvPr/>
        </p:nvSpPr>
        <p:spPr bwMode="auto">
          <a:xfrm>
            <a:off x="1585913" y="3753386"/>
            <a:ext cx="9715500" cy="1032926"/>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47B604B-356C-3C34-3C44-DAA4AD3B7982}"/>
              </a:ext>
            </a:extLst>
          </p:cNvPr>
          <p:cNvSpPr txBox="1">
            <a:spLocks noChangeArrowheads="1"/>
          </p:cNvSpPr>
          <p:nvPr/>
        </p:nvSpPr>
        <p:spPr bwMode="auto">
          <a:xfrm>
            <a:off x="1625248" y="3897776"/>
            <a:ext cx="9632375" cy="646331"/>
          </a:xfrm>
          <a:prstGeom prst="rect">
            <a:avLst/>
          </a:prstGeom>
          <a:noFill/>
          <a:ln w="38100">
            <a:noFill/>
            <a:miter lim="800000"/>
            <a:headEnd/>
            <a:tailEnd/>
          </a:ln>
        </p:spPr>
        <p:txBody>
          <a:bodyPr wrap="square">
            <a:spAutoFit/>
          </a:bodyPr>
          <a:lstStyle/>
          <a:p>
            <a:pPr marL="12700"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The privilege of being in the very presence of God</a:t>
            </a:r>
            <a:endParaRPr lang="en-US" sz="32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67727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4B995-4383-FA3A-AF9B-66C48F4E97C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E5AD76E-B32B-9A1D-A862-0E34E75A23BC}"/>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14 </a:t>
            </a:r>
            <a:r>
              <a:rPr lang="en-US" sz="3800" dirty="0">
                <a:solidFill>
                  <a:schemeClr val="tx1">
                    <a:lumMod val="50000"/>
                    <a:lumOff val="50000"/>
                  </a:schemeClr>
                </a:solidFill>
                <a:latin typeface="Aptos Display" panose="020B0004020202020204" pitchFamily="34" charset="0"/>
              </a:rPr>
              <a:t>And he said, “These are they who have come out of the great tribulation; they have washed their robes and made them white in the blood of the Lamb. </a:t>
            </a:r>
            <a:r>
              <a:rPr lang="en-US" sz="3800" baseline="30000" dirty="0">
                <a:solidFill>
                  <a:schemeClr val="tx1">
                    <a:lumMod val="50000"/>
                    <a:lumOff val="50000"/>
                  </a:schemeClr>
                </a:solidFill>
                <a:latin typeface="Aptos Display" panose="020B0004020202020204" pitchFamily="34" charset="0"/>
              </a:rPr>
              <a:t>15 </a:t>
            </a:r>
            <a:r>
              <a:rPr lang="en-US" sz="3800" dirty="0">
                <a:solidFill>
                  <a:schemeClr val="tx1">
                    <a:lumMod val="50000"/>
                    <a:lumOff val="50000"/>
                  </a:schemeClr>
                </a:solidFill>
                <a:latin typeface="Aptos Display" panose="020B0004020202020204" pitchFamily="34" charset="0"/>
              </a:rPr>
              <a:t>Therefore, “they are before the throne of God and serve him day and night in his temple; and </a:t>
            </a:r>
            <a:r>
              <a:rPr lang="en-US" sz="3800" dirty="0">
                <a:solidFill>
                  <a:schemeClr val="bg1"/>
                </a:solidFill>
                <a:latin typeface="Aptos Display" panose="020B0004020202020204" pitchFamily="34" charset="0"/>
              </a:rPr>
              <a:t>he who sits on the throne will shelter them with his presence</a:t>
            </a:r>
            <a:r>
              <a:rPr lang="en-US" sz="3800" dirty="0">
                <a:solidFill>
                  <a:schemeClr val="tx1">
                    <a:lumMod val="50000"/>
                    <a:lumOff val="50000"/>
                  </a:schemeClr>
                </a:solidFill>
                <a:latin typeface="Aptos Display" panose="020B0004020202020204" pitchFamily="34" charset="0"/>
              </a:rPr>
              <a:t>. </a:t>
            </a:r>
          </a:p>
        </p:txBody>
      </p:sp>
      <p:sp>
        <p:nvSpPr>
          <p:cNvPr id="8" name="TextBox 7">
            <a:extLst>
              <a:ext uri="{FF2B5EF4-FFF2-40B4-BE49-F238E27FC236}">
                <a16:creationId xmlns:a16="http://schemas.microsoft.com/office/drawing/2014/main" id="{A2673F56-1694-5E6C-6BA8-79B364CA7C6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78FBC2C4-1851-DA62-D189-9EFE535B730A}"/>
              </a:ext>
            </a:extLst>
          </p:cNvPr>
          <p:cNvSpPr>
            <a:spLocks noChangeArrowheads="1"/>
          </p:cNvSpPr>
          <p:nvPr/>
        </p:nvSpPr>
        <p:spPr bwMode="auto">
          <a:xfrm>
            <a:off x="2214562" y="4896387"/>
            <a:ext cx="8129587" cy="940327"/>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90C3797-5C65-A4C7-8A04-D43A157DE779}"/>
              </a:ext>
            </a:extLst>
          </p:cNvPr>
          <p:cNvSpPr txBox="1">
            <a:spLocks noChangeArrowheads="1"/>
          </p:cNvSpPr>
          <p:nvPr/>
        </p:nvSpPr>
        <p:spPr bwMode="auto">
          <a:xfrm>
            <a:off x="2240329" y="5040777"/>
            <a:ext cx="8060031" cy="646331"/>
          </a:xfrm>
          <a:prstGeom prst="rect">
            <a:avLst/>
          </a:prstGeom>
          <a:noFill/>
          <a:ln w="38100">
            <a:noFill/>
            <a:miter lim="800000"/>
            <a:headEnd/>
            <a:tailEnd/>
          </a:ln>
        </p:spPr>
        <p:txBody>
          <a:bodyPr wrap="square">
            <a:spAutoFit/>
          </a:bodyPr>
          <a:lstStyle/>
          <a:p>
            <a:pPr marL="12700"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Privilege of God’s acceptance</a:t>
            </a:r>
            <a:endParaRPr lang="en-US" sz="32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1720631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38CF7-3094-2E6C-4B68-9A02BE0EB88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91DEF0C-E5BF-3512-9D8F-88A09E49733A}"/>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16 </a:t>
            </a:r>
            <a:r>
              <a:rPr lang="en-US" sz="3800" dirty="0">
                <a:solidFill>
                  <a:schemeClr val="bg1"/>
                </a:solidFill>
                <a:latin typeface="Aptos Display" panose="020B0004020202020204" pitchFamily="34" charset="0"/>
              </a:rPr>
              <a:t>‘Never again will they hunger; never again will they thirst. The sun will not beat down on them,’ nor any scorching heat. </a:t>
            </a:r>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For the Lamb at the center of the throne will be their shepherd; ‘he will lead them to springs of living water.’ ‘And God will wipe away every tear from their eyes.’”</a:t>
            </a:r>
          </a:p>
        </p:txBody>
      </p:sp>
      <p:sp>
        <p:nvSpPr>
          <p:cNvPr id="8" name="TextBox 7">
            <a:extLst>
              <a:ext uri="{FF2B5EF4-FFF2-40B4-BE49-F238E27FC236}">
                <a16:creationId xmlns:a16="http://schemas.microsoft.com/office/drawing/2014/main" id="{78EDEAC8-5030-9B36-088D-483DF140152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98863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B8B9B-8024-9233-8151-CC3571790B1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9CE1AA-46E3-BD7B-7DBF-C6223DB9BAC1}"/>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16 </a:t>
            </a:r>
            <a:r>
              <a:rPr lang="en-US" sz="3800" dirty="0">
                <a:solidFill>
                  <a:schemeClr val="tx1">
                    <a:lumMod val="50000"/>
                    <a:lumOff val="50000"/>
                  </a:schemeClr>
                </a:solidFill>
                <a:latin typeface="Aptos Display" panose="020B0004020202020204" pitchFamily="34" charset="0"/>
              </a:rPr>
              <a:t>‘Never again will they hunger; never again will they thirst. The sun will not beat down on them,’ nor any scorching heat. </a:t>
            </a:r>
            <a:r>
              <a:rPr lang="en-US" sz="3800" baseline="30000" dirty="0">
                <a:solidFill>
                  <a:schemeClr val="tx1">
                    <a:lumMod val="50000"/>
                    <a:lumOff val="50000"/>
                  </a:schemeClr>
                </a:solidFill>
                <a:latin typeface="Aptos Display" panose="020B0004020202020204" pitchFamily="34" charset="0"/>
              </a:rPr>
              <a:t>17 </a:t>
            </a:r>
            <a:r>
              <a:rPr lang="en-US" sz="3800" dirty="0">
                <a:solidFill>
                  <a:schemeClr val="tx1">
                    <a:lumMod val="50000"/>
                    <a:lumOff val="50000"/>
                  </a:schemeClr>
                </a:solidFill>
                <a:latin typeface="Aptos Display" panose="020B0004020202020204" pitchFamily="34" charset="0"/>
              </a:rPr>
              <a:t>For the Lamb at the center of the throne will be their shepherd; ‘he will lead them to springs of living water.’ </a:t>
            </a:r>
            <a:r>
              <a:rPr lang="en-US" sz="3800" dirty="0">
                <a:solidFill>
                  <a:schemeClr val="bg1"/>
                </a:solidFill>
                <a:latin typeface="Aptos Display" panose="020B0004020202020204" pitchFamily="34" charset="0"/>
              </a:rPr>
              <a:t>‘And God will wipe away every tear from their eyes.’</a:t>
            </a:r>
            <a:r>
              <a:rPr lang="en-US" sz="3800" dirty="0">
                <a:solidFill>
                  <a:schemeClr val="tx1">
                    <a:lumMod val="50000"/>
                    <a:lumOff val="50000"/>
                  </a:schemeClr>
                </a:solidFill>
                <a:latin typeface="Aptos Display" panose="020B0004020202020204" pitchFamily="34" charset="0"/>
              </a:rPr>
              <a:t>”</a:t>
            </a:r>
          </a:p>
        </p:txBody>
      </p:sp>
      <p:sp>
        <p:nvSpPr>
          <p:cNvPr id="8" name="TextBox 7">
            <a:extLst>
              <a:ext uri="{FF2B5EF4-FFF2-40B4-BE49-F238E27FC236}">
                <a16:creationId xmlns:a16="http://schemas.microsoft.com/office/drawing/2014/main" id="{F1F9AA20-6D1A-BA33-CE07-BE52DC48B5D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A873F952-DEBE-80A2-1C48-91975D40133A}"/>
              </a:ext>
            </a:extLst>
          </p:cNvPr>
          <p:cNvSpPr>
            <a:spLocks noChangeArrowheads="1"/>
          </p:cNvSpPr>
          <p:nvPr/>
        </p:nvSpPr>
        <p:spPr bwMode="auto">
          <a:xfrm>
            <a:off x="1525235" y="4893672"/>
            <a:ext cx="9715500" cy="1426669"/>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5E2B988-A4F7-53DD-0D84-40945F884BED}"/>
              </a:ext>
            </a:extLst>
          </p:cNvPr>
          <p:cNvSpPr txBox="1">
            <a:spLocks noChangeArrowheads="1"/>
          </p:cNvSpPr>
          <p:nvPr/>
        </p:nvSpPr>
        <p:spPr bwMode="auto">
          <a:xfrm>
            <a:off x="1608360" y="4962434"/>
            <a:ext cx="9632375" cy="1200329"/>
          </a:xfrm>
          <a:prstGeom prst="rect">
            <a:avLst/>
          </a:prstGeom>
          <a:noFill/>
          <a:ln w="38100">
            <a:noFill/>
            <a:miter lim="800000"/>
            <a:headEnd/>
            <a:tailEnd/>
          </a:ln>
        </p:spPr>
        <p:txBody>
          <a:bodyPr wrap="square">
            <a:spAutoFit/>
          </a:bodyPr>
          <a:lstStyle/>
          <a:p>
            <a:pPr marL="12700" lvl="3" algn="ctr">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We will have the privilege of God experiencing God’s comfort</a:t>
            </a:r>
            <a:endParaRPr lang="en-US" sz="32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9328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900D3-BEBC-BAFC-B97E-F649F62FBD4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155517D-9E65-8E4C-D288-C12EBBCD6B8E}"/>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r>
              <a:rPr lang="en-US" sz="3800" baseline="30000" dirty="0">
                <a:solidFill>
                  <a:schemeClr val="bg1"/>
                </a:solidFill>
                <a:effectLst/>
                <a:latin typeface="Aptos Display" panose="020B0004020202020204" pitchFamily="34" charset="0"/>
              </a:rPr>
              <a:t>1 </a:t>
            </a:r>
            <a:r>
              <a:rPr lang="en-US" sz="3800" dirty="0">
                <a:solidFill>
                  <a:schemeClr val="bg1"/>
                </a:solidFill>
                <a:effectLst/>
                <a:latin typeface="Aptos Display" panose="020B0004020202020204" pitchFamily="34" charset="0"/>
              </a:rPr>
              <a:t>When he opened the seventh seal, there was silence in heaven for about half an hour.</a:t>
            </a:r>
          </a:p>
        </p:txBody>
      </p:sp>
      <p:sp>
        <p:nvSpPr>
          <p:cNvPr id="8" name="TextBox 7">
            <a:extLst>
              <a:ext uri="{FF2B5EF4-FFF2-40B4-BE49-F238E27FC236}">
                <a16:creationId xmlns:a16="http://schemas.microsoft.com/office/drawing/2014/main" id="{E4D20022-91D6-284F-9F9F-2CDC45D4940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8</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446764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B990C-8AF1-9D40-7E64-8F99A941B56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8E7FA45-32A9-C0B0-65DB-323871A40C08}"/>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Does the Bible offer plausible predictions about the end of human history?  </a:t>
            </a:r>
            <a:endParaRPr lang="en-US" sz="3800" dirty="0">
              <a:solidFill>
                <a:schemeClr val="bg1"/>
              </a:solidFill>
              <a:effectLst/>
              <a:latin typeface="Aptos Display" panose="020B0004020202020204" pitchFamily="34" charset="0"/>
              <a:ea typeface="Cambria" panose="02040503050406030204" pitchFamily="18" charset="0"/>
            </a:endParaRP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These predictions serve as evidence for the rest of the what the Bible says—specifically about eternal life. </a:t>
            </a:r>
            <a:endParaRPr lang="en-US" sz="38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75E9A721-0D3A-7B50-0C9C-85DAB62A8EE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8F78AC4F-6AA8-4BBD-8520-4B2799A83C20}"/>
              </a:ext>
            </a:extLst>
          </p:cNvPr>
          <p:cNvSpPr>
            <a:spLocks noChangeArrowheads="1"/>
          </p:cNvSpPr>
          <p:nvPr/>
        </p:nvSpPr>
        <p:spPr bwMode="auto">
          <a:xfrm>
            <a:off x="349770" y="3734155"/>
            <a:ext cx="11492460" cy="193798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945EC64B-C13C-1796-D555-AACE628024B7}"/>
              </a:ext>
            </a:extLst>
          </p:cNvPr>
          <p:cNvSpPr txBox="1">
            <a:spLocks noChangeArrowheads="1"/>
          </p:cNvSpPr>
          <p:nvPr/>
        </p:nvSpPr>
        <p:spPr bwMode="auto">
          <a:xfrm>
            <a:off x="384002" y="3811190"/>
            <a:ext cx="11394131" cy="1754326"/>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Revelation 7:14, 17: “They have washed their robes in the blood of the Lamb and made them white. God will wipe away every tear from their eyes.”</a:t>
            </a:r>
          </a:p>
        </p:txBody>
      </p:sp>
    </p:spTree>
    <p:extLst>
      <p:ext uri="{BB962C8B-B14F-4D97-AF65-F5344CB8AC3E}">
        <p14:creationId xmlns:p14="http://schemas.microsoft.com/office/powerpoint/2010/main" val="127442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905F1-95C4-432F-7879-547CD2BAB77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0396D44-A91D-CEFA-A8FE-D890E9749DA6}"/>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After this I saw four angels standing at the four corners of the earth, holding back the four winds of the earth to prevent any wind from blowing on the land or on the sea or on any tree. </a:t>
            </a:r>
          </a:p>
        </p:txBody>
      </p:sp>
      <p:sp>
        <p:nvSpPr>
          <p:cNvPr id="8" name="TextBox 7">
            <a:extLst>
              <a:ext uri="{FF2B5EF4-FFF2-40B4-BE49-F238E27FC236}">
                <a16:creationId xmlns:a16="http://schemas.microsoft.com/office/drawing/2014/main" id="{2574180A-8E92-B611-33B4-2DD0B4992A8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3AB9800-99C2-5D9E-11D9-3DB1F776E72C}"/>
              </a:ext>
            </a:extLst>
          </p:cNvPr>
          <p:cNvSpPr>
            <a:spLocks noChangeArrowheads="1"/>
          </p:cNvSpPr>
          <p:nvPr/>
        </p:nvSpPr>
        <p:spPr bwMode="auto">
          <a:xfrm>
            <a:off x="349770" y="202062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FB914E86-075F-B458-1BCB-E37B656210D4}"/>
              </a:ext>
            </a:extLst>
          </p:cNvPr>
          <p:cNvSpPr txBox="1">
            <a:spLocks noChangeArrowheads="1"/>
          </p:cNvSpPr>
          <p:nvPr/>
        </p:nvSpPr>
        <p:spPr bwMode="auto">
          <a:xfrm>
            <a:off x="389105" y="2136435"/>
            <a:ext cx="11394131" cy="2739211"/>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The Great Tribulation</a:t>
            </a:r>
          </a:p>
          <a:p>
            <a:pPr marL="469900"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Some see this as something that happened in the past</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Describes a period leading up to the destruction of Jerusalem in AD 70, when Titus destroyed the Temple and much of the city. </a:t>
            </a:r>
          </a:p>
        </p:txBody>
      </p:sp>
    </p:spTree>
    <p:extLst>
      <p:ext uri="{BB962C8B-B14F-4D97-AF65-F5344CB8AC3E}">
        <p14:creationId xmlns:p14="http://schemas.microsoft.com/office/powerpoint/2010/main" val="79817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D5FF0-4781-5306-E6C7-1A21FE8481E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E3E6C59-D190-5394-43AA-1796272CD89B}"/>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After this I saw four angels standing at the four corners of the earth, holding back the four winds of the earth to prevent any wind from blowing on the land or on the sea or on any tree. </a:t>
            </a:r>
          </a:p>
        </p:txBody>
      </p:sp>
      <p:sp>
        <p:nvSpPr>
          <p:cNvPr id="8" name="TextBox 7">
            <a:extLst>
              <a:ext uri="{FF2B5EF4-FFF2-40B4-BE49-F238E27FC236}">
                <a16:creationId xmlns:a16="http://schemas.microsoft.com/office/drawing/2014/main" id="{9649CFEC-922B-D776-5F47-34E50E2E660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97148ED-E13F-092E-C557-7C885E614C87}"/>
              </a:ext>
            </a:extLst>
          </p:cNvPr>
          <p:cNvSpPr>
            <a:spLocks noChangeArrowheads="1"/>
          </p:cNvSpPr>
          <p:nvPr/>
        </p:nvSpPr>
        <p:spPr bwMode="auto">
          <a:xfrm>
            <a:off x="349770" y="202062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3BA60F8-FF03-D7F5-1BD8-443E59C4B5D3}"/>
              </a:ext>
            </a:extLst>
          </p:cNvPr>
          <p:cNvSpPr txBox="1">
            <a:spLocks noChangeArrowheads="1"/>
          </p:cNvSpPr>
          <p:nvPr/>
        </p:nvSpPr>
        <p:spPr bwMode="auto">
          <a:xfrm>
            <a:off x="389105" y="2136435"/>
            <a:ext cx="11394131" cy="3170099"/>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The Great Tribulation</a:t>
            </a:r>
          </a:p>
          <a:p>
            <a:pPr marL="469900"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Other see it as a general time of trouble leading up to end of human history.</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Most of Revelation is symbolic. </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There have been periods of tribulation throughout the ages.</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The church age and this period overlap.</a:t>
            </a:r>
          </a:p>
        </p:txBody>
      </p:sp>
    </p:spTree>
    <p:extLst>
      <p:ext uri="{BB962C8B-B14F-4D97-AF65-F5344CB8AC3E}">
        <p14:creationId xmlns:p14="http://schemas.microsoft.com/office/powerpoint/2010/main" val="2227138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F30F8-AC7B-97DA-4E14-91A07BB0997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7B944D6-0CF6-01AD-C73C-D0194BF38779}"/>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After this I saw four angels standing at the four corners of the earth, holding back the four winds of the earth to prevent any wind from blowing on the land or on the sea or on any tree. </a:t>
            </a:r>
          </a:p>
        </p:txBody>
      </p:sp>
      <p:sp>
        <p:nvSpPr>
          <p:cNvPr id="8" name="TextBox 7">
            <a:extLst>
              <a:ext uri="{FF2B5EF4-FFF2-40B4-BE49-F238E27FC236}">
                <a16:creationId xmlns:a16="http://schemas.microsoft.com/office/drawing/2014/main" id="{143823D5-316C-06BC-890D-E2946B3B36E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0BD00E8-204A-D236-5A02-5062CF517845}"/>
              </a:ext>
            </a:extLst>
          </p:cNvPr>
          <p:cNvSpPr>
            <a:spLocks noChangeArrowheads="1"/>
          </p:cNvSpPr>
          <p:nvPr/>
        </p:nvSpPr>
        <p:spPr bwMode="auto">
          <a:xfrm>
            <a:off x="349770" y="202062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ADFCBAC-9A66-EB48-7040-F39228201D33}"/>
              </a:ext>
            </a:extLst>
          </p:cNvPr>
          <p:cNvSpPr txBox="1">
            <a:spLocks noChangeArrowheads="1"/>
          </p:cNvSpPr>
          <p:nvPr/>
        </p:nvSpPr>
        <p:spPr bwMode="auto">
          <a:xfrm>
            <a:off x="389105" y="2136435"/>
            <a:ext cx="11394131" cy="4124206"/>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The Great Tribulation</a:t>
            </a:r>
          </a:p>
          <a:p>
            <a:pPr marL="469900"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A definite period culminating in Jesus’ return.</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While Revelation alludes to Old Testament allusions and symbols it’s not an allegory. </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It predicts specific events that will happen in the future </a:t>
            </a:r>
            <a:r>
              <a:rPr lang="en-US" sz="3200" i="1" dirty="0">
                <a:solidFill>
                  <a:prstClr val="white"/>
                </a:solidFill>
                <a:latin typeface="Aptos Display" panose="020B0004020202020204" pitchFamily="34" charset="0"/>
                <a:cs typeface="Calibri Light" panose="020F0302020204030204" pitchFamily="34" charset="0"/>
              </a:rPr>
              <a:t>(see </a:t>
            </a:r>
            <a:r>
              <a:rPr lang="en-US" sz="3200" dirty="0">
                <a:solidFill>
                  <a:prstClr val="white"/>
                </a:solidFill>
                <a:latin typeface="Aptos Display" panose="020B0004020202020204" pitchFamily="34" charset="0"/>
                <a:cs typeface="Calibri Light" panose="020F0302020204030204" pitchFamily="34" charset="0"/>
              </a:rPr>
              <a:t>“abomination that causes desolation”</a:t>
            </a:r>
            <a:r>
              <a:rPr lang="en-US" sz="3200" i="1" dirty="0">
                <a:solidFill>
                  <a:prstClr val="white"/>
                </a:solidFill>
                <a:latin typeface="Aptos Display" panose="020B0004020202020204" pitchFamily="34" charset="0"/>
                <a:cs typeface="Calibri Light" panose="020F0302020204030204" pitchFamily="34" charset="0"/>
              </a:rPr>
              <a:t>).</a:t>
            </a:r>
          </a:p>
          <a:p>
            <a:pPr marL="927100" lvl="4" indent="-457200">
              <a:spcBef>
                <a:spcPts val="0"/>
              </a:spcBef>
              <a:spcAft>
                <a:spcPts val="0"/>
              </a:spcAft>
              <a:buSzPct val="100000"/>
              <a:buFont typeface="Arial" panose="020B0604020202020204" pitchFamily="34" charset="0"/>
              <a:buChar char="•"/>
            </a:pPr>
            <a:r>
              <a:rPr lang="en-US" sz="3200" dirty="0">
                <a:solidFill>
                  <a:prstClr val="white"/>
                </a:solidFill>
                <a:latin typeface="Aptos Display" panose="020B0004020202020204" pitchFamily="34" charset="0"/>
                <a:cs typeface="Calibri Light" panose="020F0302020204030204" pitchFamily="34" charset="0"/>
              </a:rPr>
              <a:t>Jewish believers seem to be at the center of this period in history.</a:t>
            </a:r>
          </a:p>
        </p:txBody>
      </p:sp>
    </p:spTree>
    <p:extLst>
      <p:ext uri="{BB962C8B-B14F-4D97-AF65-F5344CB8AC3E}">
        <p14:creationId xmlns:p14="http://schemas.microsoft.com/office/powerpoint/2010/main" val="250180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98BB-C806-4210-8B15-455B3BCB490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A0E33A-3189-6EC8-57DE-3B4266AF6ADF}"/>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Then I saw another angel coming up from the east, having the seal of the living God. He called out in a loud voice to the four angels who had been given power to harm the land and the sea: </a:t>
            </a:r>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“Do not harm the land or the sea or the trees until we put a seal on the foreheads of the servants of our God.”</a:t>
            </a:r>
          </a:p>
        </p:txBody>
      </p:sp>
      <p:sp>
        <p:nvSpPr>
          <p:cNvPr id="8" name="TextBox 7">
            <a:extLst>
              <a:ext uri="{FF2B5EF4-FFF2-40B4-BE49-F238E27FC236}">
                <a16:creationId xmlns:a16="http://schemas.microsoft.com/office/drawing/2014/main" id="{79EF0367-3071-6ADA-DCB9-39A621DE4FF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230725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8FD76-B537-B5D9-E8AA-CB02E4A1D4A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EB4E5D4-749F-37E3-9C24-CAEA4C4516F7}"/>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487572FC-A102-2864-3724-D271C1DD895E}"/>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A92B56F0-5EF7-BB2C-9097-8CCB0413A9CB}"/>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
        <p:nvSpPr>
          <p:cNvPr id="3" name="Rectangle 2">
            <a:extLst>
              <a:ext uri="{FF2B5EF4-FFF2-40B4-BE49-F238E27FC236}">
                <a16:creationId xmlns:a16="http://schemas.microsoft.com/office/drawing/2014/main" id="{C59CED7A-2029-F39B-08FA-B55894196534}"/>
              </a:ext>
            </a:extLst>
          </p:cNvPr>
          <p:cNvSpPr>
            <a:spLocks noChangeArrowheads="1"/>
          </p:cNvSpPr>
          <p:nvPr/>
        </p:nvSpPr>
        <p:spPr bwMode="auto">
          <a:xfrm>
            <a:off x="349770" y="1949180"/>
            <a:ext cx="11492460" cy="465331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4" name="TextBox 3">
            <a:extLst>
              <a:ext uri="{FF2B5EF4-FFF2-40B4-BE49-F238E27FC236}">
                <a16:creationId xmlns:a16="http://schemas.microsoft.com/office/drawing/2014/main" id="{0AE028F5-2CAE-AF57-9CAF-A63F93C31863}"/>
              </a:ext>
            </a:extLst>
          </p:cNvPr>
          <p:cNvSpPr txBox="1">
            <a:spLocks noChangeArrowheads="1"/>
          </p:cNvSpPr>
          <p:nvPr/>
        </p:nvSpPr>
        <p:spPr bwMode="auto">
          <a:xfrm>
            <a:off x="389105" y="2064995"/>
            <a:ext cx="11394131" cy="3390672"/>
          </a:xfrm>
          <a:prstGeom prst="rect">
            <a:avLst/>
          </a:prstGeom>
          <a:noFill/>
          <a:ln w="38100">
            <a:noFill/>
            <a:miter lim="800000"/>
            <a:headEnd/>
            <a:tailEnd/>
          </a:ln>
        </p:spPr>
        <p:txBody>
          <a:bodyPr wrap="square">
            <a:spAutoFit/>
          </a:bodyPr>
          <a:lstStyle/>
          <a:p>
            <a:pPr marL="12700" lvl="3">
              <a:spcBef>
                <a:spcPts val="0"/>
              </a:spcBef>
              <a:spcAft>
                <a:spcPts val="0"/>
              </a:spcAft>
              <a:buSzPct val="100000"/>
            </a:pPr>
            <a:r>
              <a:rPr lang="en-US" sz="3600" dirty="0">
                <a:solidFill>
                  <a:prstClr val="white"/>
                </a:solidFill>
                <a:latin typeface="Aptos Display" panose="020B0004020202020204" pitchFamily="34" charset="0"/>
                <a:cs typeface="Calibri Light" panose="020F0302020204030204" pitchFamily="34" charset="0"/>
              </a:rPr>
              <a:t>Who are these people God seals?</a:t>
            </a:r>
          </a:p>
          <a:p>
            <a:pPr marL="469900" lvl="4">
              <a:spcBef>
                <a:spcPts val="0"/>
              </a:spcBef>
              <a:spcAft>
                <a:spcPts val="1000"/>
              </a:spcAft>
              <a:buSzPct val="100000"/>
            </a:pPr>
            <a:r>
              <a:rPr lang="en-US" sz="3400" dirty="0">
                <a:solidFill>
                  <a:prstClr val="white"/>
                </a:solidFill>
                <a:latin typeface="Aptos Display" panose="020B0004020202020204" pitchFamily="34" charset="0"/>
                <a:cs typeface="Calibri Light" panose="020F0302020204030204" pitchFamily="34" charset="0"/>
              </a:rPr>
              <a:t>Some argue this is symbolic of the church</a:t>
            </a:r>
          </a:p>
          <a:p>
            <a:pPr marL="927100" lvl="5">
              <a:buSzPct val="100000"/>
            </a:pPr>
            <a:r>
              <a:rPr lang="en-US" sz="3200" dirty="0">
                <a:solidFill>
                  <a:prstClr val="white"/>
                </a:solidFill>
                <a:latin typeface="Aptos Display" panose="020B0004020202020204" pitchFamily="34" charset="0"/>
                <a:cs typeface="Calibri Light" panose="020F0302020204030204" pitchFamily="34" charset="0"/>
              </a:rPr>
              <a:t>Romans 2:28-29: “For you are not Jewish just because you were born of Jewish parents or because you have gone through the ceremony of circumcision. No, a person is a Jew if their heart is right with God.</a:t>
            </a:r>
          </a:p>
        </p:txBody>
      </p:sp>
    </p:spTree>
    <p:extLst>
      <p:ext uri="{BB962C8B-B14F-4D97-AF65-F5344CB8AC3E}">
        <p14:creationId xmlns:p14="http://schemas.microsoft.com/office/powerpoint/2010/main" val="748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45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45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par>
                          <p:cTn id="24" fill="hold">
                            <p:stCondLst>
                              <p:cond delay="500"/>
                            </p:stCondLst>
                            <p:childTnLst>
                              <p:par>
                                <p:cTn id="25" presetID="1" presetClass="entr" presetSubtype="0" fill="hold" nodeType="after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24630-73B1-6FC5-26B5-3B25EB5E1EC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0C175F-4FA4-006D-2BAD-848702CB6594}"/>
              </a:ext>
            </a:extLst>
          </p:cNvPr>
          <p:cNvSpPr txBox="1">
            <a:spLocks noChangeArrowheads="1"/>
          </p:cNvSpPr>
          <p:nvPr/>
        </p:nvSpPr>
        <p:spPr bwMode="auto">
          <a:xfrm>
            <a:off x="304800" y="1295401"/>
            <a:ext cx="11537430" cy="4160113"/>
          </a:xfrm>
          <a:prstGeom prst="rect">
            <a:avLst/>
          </a:prstGeom>
          <a:noFill/>
          <a:ln w="9525">
            <a:noFill/>
            <a:miter lim="800000"/>
            <a:headEnd/>
            <a:tailEnd/>
          </a:ln>
        </p:spPr>
        <p:txBody>
          <a:bodyPr wrap="square">
            <a:spAutoFit/>
          </a:bodyPr>
          <a:lstStyle/>
          <a:p>
            <a:pPr>
              <a:spcAft>
                <a:spcPts val="1000"/>
              </a:spcAft>
            </a:pPr>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Then I heard the number of those who were sealed: 144,000 from all the tribes of Israel. </a:t>
            </a:r>
          </a:p>
          <a:p>
            <a:pPr marL="241300" indent="-241300"/>
            <a:r>
              <a:rPr lang="en-US" sz="3000" baseline="30000" dirty="0">
                <a:solidFill>
                  <a:schemeClr val="bg1"/>
                </a:solidFill>
                <a:latin typeface="Aptos Display" panose="020B0004020202020204" pitchFamily="34" charset="0"/>
              </a:rPr>
              <a:t>5	</a:t>
            </a:r>
            <a:r>
              <a:rPr lang="en-US" sz="3000" dirty="0">
                <a:solidFill>
                  <a:schemeClr val="bg1"/>
                </a:solidFill>
                <a:latin typeface="Aptos Display" panose="020B0004020202020204" pitchFamily="34" charset="0"/>
              </a:rPr>
              <a:t>From the tribe of Judah 12,000, </a:t>
            </a:r>
          </a:p>
          <a:p>
            <a:pPr marL="241300" indent="-241300"/>
            <a:r>
              <a:rPr lang="en-US" sz="3000" dirty="0">
                <a:solidFill>
                  <a:schemeClr val="bg1"/>
                </a:solidFill>
                <a:latin typeface="Aptos Display" panose="020B0004020202020204" pitchFamily="34" charset="0"/>
              </a:rPr>
              <a:t>	from the tribe of Reuben 12,000, </a:t>
            </a:r>
          </a:p>
          <a:p>
            <a:pPr marL="241300" indent="-241300"/>
            <a:r>
              <a:rPr lang="en-US" sz="3000" dirty="0">
                <a:solidFill>
                  <a:schemeClr val="bg1"/>
                </a:solidFill>
                <a:latin typeface="Aptos Display" panose="020B0004020202020204" pitchFamily="34" charset="0"/>
              </a:rPr>
              <a:t>	from the tribe of Gad 12,000, </a:t>
            </a:r>
          </a:p>
          <a:p>
            <a:pPr marL="241300" indent="-241300"/>
            <a:r>
              <a:rPr lang="en-US" sz="3000" baseline="30000" dirty="0">
                <a:solidFill>
                  <a:schemeClr val="bg1"/>
                </a:solidFill>
                <a:latin typeface="Aptos Display" panose="020B0004020202020204" pitchFamily="34" charset="0"/>
              </a:rPr>
              <a:t>6 	</a:t>
            </a:r>
            <a:r>
              <a:rPr lang="en-US" sz="3000" dirty="0">
                <a:solidFill>
                  <a:schemeClr val="bg1"/>
                </a:solidFill>
                <a:latin typeface="Aptos Display" panose="020B0004020202020204" pitchFamily="34" charset="0"/>
              </a:rPr>
              <a:t>from the tribe of Asher 12,000, </a:t>
            </a:r>
          </a:p>
          <a:p>
            <a:pPr marL="241300" indent="-241300"/>
            <a:r>
              <a:rPr lang="en-US" sz="3000" dirty="0">
                <a:solidFill>
                  <a:schemeClr val="bg1"/>
                </a:solidFill>
                <a:latin typeface="Aptos Display" panose="020B0004020202020204" pitchFamily="34" charset="0"/>
              </a:rPr>
              <a:t>	from the tribe of Naphtali 12,000, </a:t>
            </a:r>
          </a:p>
          <a:p>
            <a:pPr marL="241300" indent="-241300"/>
            <a:r>
              <a:rPr lang="en-US" sz="3000" dirty="0">
                <a:solidFill>
                  <a:schemeClr val="bg1"/>
                </a:solidFill>
                <a:latin typeface="Aptos Display" panose="020B0004020202020204" pitchFamily="34" charset="0"/>
              </a:rPr>
              <a:t>	from the tribe of Manasseh 12,000, </a:t>
            </a:r>
          </a:p>
        </p:txBody>
      </p:sp>
      <p:sp>
        <p:nvSpPr>
          <p:cNvPr id="8" name="TextBox 7">
            <a:extLst>
              <a:ext uri="{FF2B5EF4-FFF2-40B4-BE49-F238E27FC236}">
                <a16:creationId xmlns:a16="http://schemas.microsoft.com/office/drawing/2014/main" id="{CE2B17DB-3A96-A7E5-2947-B75A9AA6266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7</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 Box 8">
            <a:extLst>
              <a:ext uri="{FF2B5EF4-FFF2-40B4-BE49-F238E27FC236}">
                <a16:creationId xmlns:a16="http://schemas.microsoft.com/office/drawing/2014/main" id="{5D43AEC9-BF34-136D-6097-E7A37CCAA288}"/>
              </a:ext>
            </a:extLst>
          </p:cNvPr>
          <p:cNvSpPr txBox="1">
            <a:spLocks noChangeArrowheads="1"/>
          </p:cNvSpPr>
          <p:nvPr/>
        </p:nvSpPr>
        <p:spPr bwMode="auto">
          <a:xfrm>
            <a:off x="6423285" y="2131527"/>
            <a:ext cx="5768715" cy="3323987"/>
          </a:xfrm>
          <a:prstGeom prst="rect">
            <a:avLst/>
          </a:prstGeom>
          <a:noFill/>
          <a:ln w="9525">
            <a:noFill/>
            <a:miter lim="800000"/>
            <a:headEnd/>
            <a:tailEnd/>
          </a:ln>
        </p:spPr>
        <p:txBody>
          <a:bodyPr wrap="square">
            <a:spAutoFit/>
          </a:bodyPr>
          <a:lstStyle/>
          <a:p>
            <a:endParaRPr lang="en-US" sz="3000" dirty="0">
              <a:solidFill>
                <a:schemeClr val="bg1"/>
              </a:solidFill>
              <a:latin typeface="Aptos Display" panose="020B0004020202020204" pitchFamily="34" charset="0"/>
            </a:endParaRPr>
          </a:p>
          <a:p>
            <a:pPr marL="241300" indent="-241300"/>
            <a:r>
              <a:rPr lang="en-US" sz="3000" baseline="30000" dirty="0">
                <a:solidFill>
                  <a:schemeClr val="bg1"/>
                </a:solidFill>
                <a:latin typeface="Aptos Display" panose="020B0004020202020204" pitchFamily="34" charset="0"/>
              </a:rPr>
              <a:t>7	</a:t>
            </a:r>
            <a:r>
              <a:rPr lang="en-US" sz="3000" dirty="0">
                <a:solidFill>
                  <a:schemeClr val="bg1"/>
                </a:solidFill>
                <a:latin typeface="Aptos Display" panose="020B0004020202020204" pitchFamily="34" charset="0"/>
              </a:rPr>
              <a:t>from the tribe of Simeon 12,000, </a:t>
            </a:r>
          </a:p>
          <a:p>
            <a:pPr marL="241300" indent="-241300"/>
            <a:r>
              <a:rPr lang="en-US" sz="3000" dirty="0">
                <a:solidFill>
                  <a:schemeClr val="bg1"/>
                </a:solidFill>
                <a:latin typeface="Aptos Display" panose="020B0004020202020204" pitchFamily="34" charset="0"/>
              </a:rPr>
              <a:t>	from the tribe of Levi 12,000, </a:t>
            </a:r>
          </a:p>
          <a:p>
            <a:pPr marL="241300" indent="-241300"/>
            <a:r>
              <a:rPr lang="en-US" sz="3000" dirty="0">
                <a:solidFill>
                  <a:schemeClr val="bg1"/>
                </a:solidFill>
                <a:latin typeface="Aptos Display" panose="020B0004020202020204" pitchFamily="34" charset="0"/>
              </a:rPr>
              <a:t>	from the tribe of Issachar 12,000, </a:t>
            </a:r>
          </a:p>
          <a:p>
            <a:pPr marL="241300" indent="-241300"/>
            <a:r>
              <a:rPr lang="en-US" sz="3000" baseline="30000" dirty="0">
                <a:solidFill>
                  <a:schemeClr val="bg1"/>
                </a:solidFill>
                <a:latin typeface="Aptos Display" panose="020B0004020202020204" pitchFamily="34" charset="0"/>
              </a:rPr>
              <a:t>8 	</a:t>
            </a:r>
            <a:r>
              <a:rPr lang="en-US" sz="3000" dirty="0">
                <a:solidFill>
                  <a:schemeClr val="bg1"/>
                </a:solidFill>
                <a:latin typeface="Aptos Display" panose="020B0004020202020204" pitchFamily="34" charset="0"/>
              </a:rPr>
              <a:t>from the tribe of Zebulun 12,000,</a:t>
            </a:r>
          </a:p>
          <a:p>
            <a:pPr marL="241300" indent="-241300"/>
            <a:r>
              <a:rPr lang="en-US" sz="3000" dirty="0">
                <a:solidFill>
                  <a:schemeClr val="bg1"/>
                </a:solidFill>
                <a:latin typeface="Aptos Display" panose="020B0004020202020204" pitchFamily="34" charset="0"/>
              </a:rPr>
              <a:t> 	from the tribe of Joseph 12,000, </a:t>
            </a:r>
          </a:p>
          <a:p>
            <a:pPr marL="241300" indent="-241300"/>
            <a:r>
              <a:rPr lang="en-US" sz="3000" dirty="0">
                <a:solidFill>
                  <a:schemeClr val="bg1"/>
                </a:solidFill>
                <a:latin typeface="Aptos Display" panose="020B0004020202020204" pitchFamily="34" charset="0"/>
              </a:rPr>
              <a:t>	from the tribe of Benjamin 12,000.</a:t>
            </a:r>
          </a:p>
        </p:txBody>
      </p:sp>
    </p:spTree>
    <p:extLst>
      <p:ext uri="{BB962C8B-B14F-4D97-AF65-F5344CB8AC3E}">
        <p14:creationId xmlns:p14="http://schemas.microsoft.com/office/powerpoint/2010/main" val="767351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smtClean="0">
            <a:latin typeface="Times New Roman" pitchFamily="18" charset="0"/>
            <a:cs typeface="Times New Roman" pitchFamily="18" charset="0"/>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3378</Words>
  <Application>Microsoft Office PowerPoint</Application>
  <PresentationFormat>Widescreen</PresentationFormat>
  <Paragraphs>302</Paragraphs>
  <Slides>37</Slides>
  <Notes>32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37</vt:i4>
      </vt:variant>
    </vt:vector>
  </HeadingPairs>
  <TitlesOfParts>
    <vt:vector size="47" baseType="lpstr">
      <vt:lpstr>ＭＳ Ｐゴシック</vt:lpstr>
      <vt:lpstr>Aptos Display</vt:lpstr>
      <vt:lpstr>Arial</vt:lpstr>
      <vt:lpstr>Calibri</vt:lpstr>
      <vt:lpstr>Calibri Light</vt:lpstr>
      <vt:lpstr>Cambria</vt:lpstr>
      <vt:lpstr>Century Gothic</vt:lpstr>
      <vt:lpstr>Times New Roman</vt:lpstr>
      <vt:lpstr>Office Theme</vt:lpstr>
      <vt:lpstr>1_Office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2024-12-16T22:57:38Z</dcterms:created>
  <dcterms:modified xsi:type="dcterms:W3CDTF">2024-12-16T22:57:46Z</dcterms:modified>
</cp:coreProperties>
</file>