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41"/>
  </p:notesMasterIdLst>
  <p:sldIdLst>
    <p:sldId id="6226" r:id="rId2"/>
    <p:sldId id="6030" r:id="rId3"/>
    <p:sldId id="6310" r:id="rId4"/>
    <p:sldId id="6312" r:id="rId5"/>
    <p:sldId id="6333" r:id="rId6"/>
    <p:sldId id="6334" r:id="rId7"/>
    <p:sldId id="6313" r:id="rId8"/>
    <p:sldId id="6336" r:id="rId9"/>
    <p:sldId id="6337" r:id="rId10"/>
    <p:sldId id="6314" r:id="rId11"/>
    <p:sldId id="6339" r:id="rId12"/>
    <p:sldId id="6340" r:id="rId13"/>
    <p:sldId id="6341" r:id="rId14"/>
    <p:sldId id="6342" r:id="rId15"/>
    <p:sldId id="6343" r:id="rId16"/>
    <p:sldId id="6344" r:id="rId17"/>
    <p:sldId id="6345" r:id="rId18"/>
    <p:sldId id="6346" r:id="rId19"/>
    <p:sldId id="6347" r:id="rId20"/>
    <p:sldId id="6348" r:id="rId21"/>
    <p:sldId id="6349" r:id="rId22"/>
    <p:sldId id="6363" r:id="rId23"/>
    <p:sldId id="6350" r:id="rId24"/>
    <p:sldId id="6351" r:id="rId25"/>
    <p:sldId id="6352" r:id="rId26"/>
    <p:sldId id="6353" r:id="rId27"/>
    <p:sldId id="6354" r:id="rId28"/>
    <p:sldId id="6355" r:id="rId29"/>
    <p:sldId id="6356" r:id="rId30"/>
    <p:sldId id="6357" r:id="rId31"/>
    <p:sldId id="6358" r:id="rId32"/>
    <p:sldId id="6359" r:id="rId33"/>
    <p:sldId id="6328" r:id="rId34"/>
    <p:sldId id="6360" r:id="rId35"/>
    <p:sldId id="6236" r:id="rId36"/>
    <p:sldId id="6361" r:id="rId37"/>
    <p:sldId id="6364" r:id="rId38"/>
    <p:sldId id="6362" r:id="rId39"/>
    <p:sldId id="6338"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004C22"/>
    <a:srgbClr val="6C2008"/>
    <a:srgbClr val="A7320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54175F5-C627-4EE0-9061-0057D3B1DAA3}" v="5735" dt="2024-04-04T19:45:39.9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3365" autoAdjust="0"/>
    <p:restoredTop sz="89165" autoAdjust="0"/>
  </p:normalViewPr>
  <p:slideViewPr>
    <p:cSldViewPr snapToGrid="0">
      <p:cViewPr varScale="1">
        <p:scale>
          <a:sx n="54" d="100"/>
          <a:sy n="54" d="100"/>
        </p:scale>
        <p:origin x="64" y="348"/>
      </p:cViewPr>
      <p:guideLst/>
    </p:cSldViewPr>
  </p:slideViewPr>
  <p:notesTextViewPr>
    <p:cViewPr>
      <p:scale>
        <a:sx n="1" d="1"/>
        <a:sy n="1" d="1"/>
      </p:scale>
      <p:origin x="0" y="0"/>
    </p:cViewPr>
  </p:notesTextViewPr>
  <p:notesViewPr>
    <p:cSldViewPr snapToGrid="0">
      <p:cViewPr varScale="1">
        <p:scale>
          <a:sx n="70" d="100"/>
          <a:sy n="70" d="100"/>
        </p:scale>
        <p:origin x="3240" y="6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47"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0A0213-B28A-4CB2-812D-990230FA6FF3}" type="datetimeFigureOut">
              <a:rPr lang="en-US" smtClean="0"/>
              <a:t>4/9/2024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C80140-4816-450C-AE2B-F5C59B1DC9D0}" type="slidenum">
              <a:rPr lang="en-US" smtClean="0"/>
              <a:t>‹#›</a:t>
            </a:fld>
            <a:endParaRPr lang="en-US"/>
          </a:p>
        </p:txBody>
      </p:sp>
    </p:spTree>
    <p:extLst>
      <p:ext uri="{BB962C8B-B14F-4D97-AF65-F5344CB8AC3E}">
        <p14:creationId xmlns:p14="http://schemas.microsoft.com/office/powerpoint/2010/main" val="30477848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56F864E-3332-406C-9257-B538C0213791}"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9917048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4582803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7330871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0686809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5077733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6903390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0868440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6330695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5145302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7976632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980334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7111831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2184885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2044856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79574768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7627825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73622592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09957760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8974510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08649365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4062237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30</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060832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87959087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84393085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23195526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56F864E-3332-406C-9257-B538C0213791}"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7529942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4801614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087710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2446270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825547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3693849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3092178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C3BD256C-FC3C-4D68-A0FE-27C1396AD01D}" type="datetimeFigureOut">
              <a:rPr lang="en-US"/>
              <a:pPr>
                <a:defRPr/>
              </a:pPr>
              <a:t>4/9/2024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7F981A1-4845-4BB8-9D43-F6882A9DA1E3}" type="slidenum">
              <a:rPr lang="en-US" altLang="en-US"/>
              <a:pPr>
                <a:defRPr/>
              </a:pPr>
              <a:t>‹#›</a:t>
            </a:fld>
            <a:endParaRPr lang="en-US" altLang="en-US"/>
          </a:p>
        </p:txBody>
      </p:sp>
    </p:spTree>
    <p:extLst>
      <p:ext uri="{BB962C8B-B14F-4D97-AF65-F5344CB8AC3E}">
        <p14:creationId xmlns:p14="http://schemas.microsoft.com/office/powerpoint/2010/main" val="578038813"/>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B930AB7-94FF-4A12-87B6-12BF6B060502}" type="datetimeFigureOut">
              <a:rPr lang="en-US"/>
              <a:pPr>
                <a:defRPr/>
              </a:pPr>
              <a:t>4/9/2024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3675A1C-5711-4518-9FD1-0737E439512F}" type="slidenum">
              <a:rPr lang="en-US" altLang="en-US"/>
              <a:pPr>
                <a:defRPr/>
              </a:pPr>
              <a:t>‹#›</a:t>
            </a:fld>
            <a:endParaRPr lang="en-US" altLang="en-US"/>
          </a:p>
        </p:txBody>
      </p:sp>
    </p:spTree>
    <p:extLst>
      <p:ext uri="{BB962C8B-B14F-4D97-AF65-F5344CB8AC3E}">
        <p14:creationId xmlns:p14="http://schemas.microsoft.com/office/powerpoint/2010/main" val="427855537"/>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9C0892F-64E3-4E4D-A779-4AC117A7042A}" type="datetimeFigureOut">
              <a:rPr lang="en-US"/>
              <a:pPr>
                <a:defRPr/>
              </a:pPr>
              <a:t>4/9/2024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CB55791-5D71-41CA-ADEF-30150793F3DB}" type="slidenum">
              <a:rPr lang="en-US" altLang="en-US"/>
              <a:pPr>
                <a:defRPr/>
              </a:pPr>
              <a:t>‹#›</a:t>
            </a:fld>
            <a:endParaRPr lang="en-US" altLang="en-US"/>
          </a:p>
        </p:txBody>
      </p:sp>
    </p:spTree>
    <p:extLst>
      <p:ext uri="{BB962C8B-B14F-4D97-AF65-F5344CB8AC3E}">
        <p14:creationId xmlns:p14="http://schemas.microsoft.com/office/powerpoint/2010/main" val="4015958070"/>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7800" b="1">
                <a:latin typeface="Perpetua" panose="02020502060401020303" pitchFamily="18"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sz="3800">
                <a:latin typeface="Perpetua" panose="02020502060401020303" pitchFamily="18" charset="0"/>
              </a:defRPr>
            </a:lvl1pPr>
            <a:lvl2pPr>
              <a:defRPr sz="3800">
                <a:latin typeface="Perpetua" panose="02020502060401020303" pitchFamily="18" charset="0"/>
              </a:defRPr>
            </a:lvl2pPr>
            <a:lvl3pPr>
              <a:defRPr sz="3500">
                <a:latin typeface="Perpetua" panose="02020502060401020303" pitchFamily="18" charset="0"/>
              </a:defRPr>
            </a:lvl3pPr>
            <a:lvl4pPr>
              <a:defRPr>
                <a:latin typeface="Perpetua" panose="02020502060401020303" pitchFamily="18" charset="0"/>
              </a:defRPr>
            </a:lvl4pPr>
            <a:lvl5pPr>
              <a:defRPr>
                <a:latin typeface="Perpetua" panose="02020502060401020303"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pPr>
              <a:defRPr/>
            </a:pPr>
            <a:fld id="{1CD21051-A16A-427C-8899-C35613957D83}" type="datetimeFigureOut">
              <a:rPr lang="en-US"/>
              <a:pPr>
                <a:defRPr/>
              </a:pPr>
              <a:t>4/9/2024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5BBD3AF-902B-469E-A6D9-B77733F4B5E1}" type="slidenum">
              <a:rPr lang="en-US" altLang="en-US"/>
              <a:pPr>
                <a:defRPr/>
              </a:pPr>
              <a:t>‹#›</a:t>
            </a:fld>
            <a:endParaRPr lang="en-US" altLang="en-US"/>
          </a:p>
        </p:txBody>
      </p:sp>
    </p:spTree>
    <p:extLst>
      <p:ext uri="{BB962C8B-B14F-4D97-AF65-F5344CB8AC3E}">
        <p14:creationId xmlns:p14="http://schemas.microsoft.com/office/powerpoint/2010/main" val="376465615"/>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A59A3BB-9766-4096-8FE5-15E95B6C98DB}" type="datetimeFigureOut">
              <a:rPr lang="en-US"/>
              <a:pPr>
                <a:defRPr/>
              </a:pPr>
              <a:t>4/9/2024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DF3F273-6B82-4A41-B97F-88FABCE2BC35}" type="slidenum">
              <a:rPr lang="en-US" altLang="en-US"/>
              <a:pPr>
                <a:defRPr/>
              </a:pPr>
              <a:t>‹#›</a:t>
            </a:fld>
            <a:endParaRPr lang="en-US" altLang="en-US"/>
          </a:p>
        </p:txBody>
      </p:sp>
    </p:spTree>
    <p:extLst>
      <p:ext uri="{BB962C8B-B14F-4D97-AF65-F5344CB8AC3E}">
        <p14:creationId xmlns:p14="http://schemas.microsoft.com/office/powerpoint/2010/main" val="4184698951"/>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88D21A2-18DF-4662-B9EF-CDBC5477518B}" type="datetimeFigureOut">
              <a:rPr lang="en-US"/>
              <a:pPr>
                <a:defRPr/>
              </a:pPr>
              <a:t>4/9/2024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DA25FB5-0516-4E4D-B2B5-A7F094E378BF}" type="slidenum">
              <a:rPr lang="en-US" altLang="en-US"/>
              <a:pPr>
                <a:defRPr/>
              </a:pPr>
              <a:t>‹#›</a:t>
            </a:fld>
            <a:endParaRPr lang="en-US" altLang="en-US"/>
          </a:p>
        </p:txBody>
      </p:sp>
    </p:spTree>
    <p:extLst>
      <p:ext uri="{BB962C8B-B14F-4D97-AF65-F5344CB8AC3E}">
        <p14:creationId xmlns:p14="http://schemas.microsoft.com/office/powerpoint/2010/main" val="107313706"/>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7DDB6D34-BA4E-4F32-A7BA-3F0CFF91848E}" type="datetimeFigureOut">
              <a:rPr lang="en-US"/>
              <a:pPr>
                <a:defRPr/>
              </a:pPr>
              <a:t>4/9/2024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390A413-04E4-435A-9179-602D01E89ADE}" type="slidenum">
              <a:rPr lang="en-US" altLang="en-US"/>
              <a:pPr>
                <a:defRPr/>
              </a:pPr>
              <a:t>‹#›</a:t>
            </a:fld>
            <a:endParaRPr lang="en-US" altLang="en-US"/>
          </a:p>
        </p:txBody>
      </p:sp>
    </p:spTree>
    <p:extLst>
      <p:ext uri="{BB962C8B-B14F-4D97-AF65-F5344CB8AC3E}">
        <p14:creationId xmlns:p14="http://schemas.microsoft.com/office/powerpoint/2010/main" val="3011214134"/>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A541B3BF-C193-4091-8F7F-50CA82A7AE6A}" type="datetimeFigureOut">
              <a:rPr lang="en-US"/>
              <a:pPr>
                <a:defRPr/>
              </a:pPr>
              <a:t>4/9/2024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5E46C55-15AA-40E2-96B8-644A4561C123}" type="slidenum">
              <a:rPr lang="en-US" altLang="en-US"/>
              <a:pPr>
                <a:defRPr/>
              </a:pPr>
              <a:t>‹#›</a:t>
            </a:fld>
            <a:endParaRPr lang="en-US" altLang="en-US"/>
          </a:p>
        </p:txBody>
      </p:sp>
    </p:spTree>
    <p:extLst>
      <p:ext uri="{BB962C8B-B14F-4D97-AF65-F5344CB8AC3E}">
        <p14:creationId xmlns:p14="http://schemas.microsoft.com/office/powerpoint/2010/main" val="2398546813"/>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19C2AF3-96BB-4DF7-BEED-8CA7EB7663EB}" type="datetimeFigureOut">
              <a:rPr lang="en-US"/>
              <a:pPr>
                <a:defRPr/>
              </a:pPr>
              <a:t>4/9/2024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94B0B05-6BB4-4AE0-BE15-7EF11E40A173}" type="slidenum">
              <a:rPr lang="en-US" altLang="en-US"/>
              <a:pPr>
                <a:defRPr/>
              </a:pPr>
              <a:t>‹#›</a:t>
            </a:fld>
            <a:endParaRPr lang="en-US" altLang="en-US"/>
          </a:p>
        </p:txBody>
      </p:sp>
    </p:spTree>
    <p:extLst>
      <p:ext uri="{BB962C8B-B14F-4D97-AF65-F5344CB8AC3E}">
        <p14:creationId xmlns:p14="http://schemas.microsoft.com/office/powerpoint/2010/main" val="3607625830"/>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4EA64FA-08FF-4583-881C-E434C3AA3999}" type="datetimeFigureOut">
              <a:rPr lang="en-US"/>
              <a:pPr>
                <a:defRPr/>
              </a:pPr>
              <a:t>4/9/2024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84C1C39-2802-4575-9D6E-ECDBD10DC4E6}" type="slidenum">
              <a:rPr lang="en-US" altLang="en-US"/>
              <a:pPr>
                <a:defRPr/>
              </a:pPr>
              <a:t>‹#›</a:t>
            </a:fld>
            <a:endParaRPr lang="en-US" altLang="en-US"/>
          </a:p>
        </p:txBody>
      </p:sp>
    </p:spTree>
    <p:extLst>
      <p:ext uri="{BB962C8B-B14F-4D97-AF65-F5344CB8AC3E}">
        <p14:creationId xmlns:p14="http://schemas.microsoft.com/office/powerpoint/2010/main" val="1248024354"/>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6FDA91D-8149-4669-B53C-738122626FB4}" type="datetimeFigureOut">
              <a:rPr lang="en-US"/>
              <a:pPr>
                <a:defRPr/>
              </a:pPr>
              <a:t>4/9/2024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1798DB6-7A1E-4948-9F4F-7C73CA98C041}" type="slidenum">
              <a:rPr lang="en-US" altLang="en-US"/>
              <a:pPr>
                <a:defRPr/>
              </a:pPr>
              <a:t>‹#›</a:t>
            </a:fld>
            <a:endParaRPr lang="en-US" altLang="en-US"/>
          </a:p>
        </p:txBody>
      </p:sp>
    </p:spTree>
    <p:extLst>
      <p:ext uri="{BB962C8B-B14F-4D97-AF65-F5344CB8AC3E}">
        <p14:creationId xmlns:p14="http://schemas.microsoft.com/office/powerpoint/2010/main" val="127592388"/>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304EC063-737A-4011-A470-CDA529CC06EA}" type="datetimeFigureOut">
              <a:rPr lang="en-US"/>
              <a:pPr>
                <a:defRPr/>
              </a:pPr>
              <a:t>4/9/2024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FFFFFF"/>
                </a:solidFill>
                <a:latin typeface="Calibri" panose="020F0502020204030204" pitchFamily="34" charset="0"/>
              </a:defRPr>
            </a:lvl1pPr>
          </a:lstStyle>
          <a:p>
            <a:pPr>
              <a:defRPr/>
            </a:pPr>
            <a:fld id="{2325029F-3199-43D2-869F-5577BEC1BC0C}" type="slidenum">
              <a:rPr lang="en-US" altLang="en-US"/>
              <a:pPr>
                <a:defRPr/>
              </a:pPr>
              <a:t>‹#›</a:t>
            </a:fld>
            <a:endParaRPr lang="en-US" altLang="en-US"/>
          </a:p>
        </p:txBody>
      </p:sp>
    </p:spTree>
    <p:extLst>
      <p:ext uri="{BB962C8B-B14F-4D97-AF65-F5344CB8AC3E}">
        <p14:creationId xmlns:p14="http://schemas.microsoft.com/office/powerpoint/2010/main" val="219786076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751840" y="304800"/>
            <a:ext cx="10749280" cy="4419600"/>
          </a:xfrm>
        </p:spPr>
        <p:txBody>
          <a:bodyPr/>
          <a:lstStyle/>
          <a:p>
            <a:pPr eaLnBrk="1" hangingPunct="1"/>
            <a:r>
              <a:rPr lang="en-US" altLang="en-US" sz="19900" dirty="0">
                <a:latin typeface="Haettenschweiler" panose="020B0706040902060204" pitchFamily="34" charset="0"/>
              </a:rPr>
              <a:t>JOHN 6:22-69</a:t>
            </a:r>
            <a:endParaRPr lang="en-US" altLang="en-US" sz="8800" dirty="0">
              <a:latin typeface="Haettenschweiler" panose="020B0706040902060204" pitchFamily="34" charset="0"/>
            </a:endParaRPr>
          </a:p>
        </p:txBody>
      </p:sp>
      <p:sp>
        <p:nvSpPr>
          <p:cNvPr id="2" name="TextBox 1">
            <a:extLst>
              <a:ext uri="{FF2B5EF4-FFF2-40B4-BE49-F238E27FC236}">
                <a16:creationId xmlns:a16="http://schemas.microsoft.com/office/drawing/2014/main" id="{38880140-7AEB-80C9-15F1-E354BAACEB8E}"/>
              </a:ext>
            </a:extLst>
          </p:cNvPr>
          <p:cNvSpPr txBox="1">
            <a:spLocks noChangeArrowheads="1"/>
          </p:cNvSpPr>
          <p:nvPr/>
        </p:nvSpPr>
        <p:spPr bwMode="auto">
          <a:xfrm>
            <a:off x="2209800" y="4062680"/>
            <a:ext cx="77724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fontAlgn="base">
              <a:spcBef>
                <a:spcPct val="0"/>
              </a:spcBef>
              <a:spcAft>
                <a:spcPct val="0"/>
              </a:spcAft>
              <a:buNone/>
            </a:pPr>
            <a:r>
              <a:rPr lang="en-US" altLang="en-US" sz="8000" dirty="0">
                <a:solidFill>
                  <a:prstClr val="white"/>
                </a:solidFill>
                <a:latin typeface="Haettenschweiler" panose="020B0706040902060204" pitchFamily="34" charset="0"/>
                <a:cs typeface="AngsanaUPC" panose="020B0502040204020203" pitchFamily="18" charset="-34"/>
              </a:rPr>
              <a:t>The Bread of Life</a:t>
            </a:r>
          </a:p>
        </p:txBody>
      </p:sp>
    </p:spTree>
    <p:extLst>
      <p:ext uri="{BB962C8B-B14F-4D97-AF65-F5344CB8AC3E}">
        <p14:creationId xmlns:p14="http://schemas.microsoft.com/office/powerpoint/2010/main" val="407644791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6</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28</a:t>
            </a:r>
            <a:r>
              <a:rPr lang="en-US" sz="3800" dirty="0">
                <a:latin typeface="Perpetua" panose="02020502060401020303" pitchFamily="18" charset="0"/>
              </a:rPr>
              <a:t>Then they asked him, “What must we do to do the works God requires?”</a:t>
            </a:r>
          </a:p>
          <a:p>
            <a:pPr marL="0" indent="0">
              <a:buNone/>
            </a:pPr>
            <a:r>
              <a:rPr lang="en-US" baseline="30000" dirty="0"/>
              <a:t>29</a:t>
            </a:r>
            <a:r>
              <a:rPr lang="en-US" dirty="0"/>
              <a:t>Jesus answered, “The work of God is this: to believe in the one he has sent.” </a:t>
            </a:r>
            <a:endParaRPr lang="en-US" sz="3800" baseline="30000" dirty="0">
              <a:latin typeface="Perpetua" panose="02020502060401020303" pitchFamily="18" charset="0"/>
            </a:endParaRPr>
          </a:p>
        </p:txBody>
      </p:sp>
    </p:spTree>
    <p:extLst>
      <p:ext uri="{BB962C8B-B14F-4D97-AF65-F5344CB8AC3E}">
        <p14:creationId xmlns:p14="http://schemas.microsoft.com/office/powerpoint/2010/main" val="419030773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6</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30</a:t>
            </a:r>
            <a:r>
              <a:rPr lang="en-US" sz="3800" dirty="0">
                <a:latin typeface="Perpetua" panose="02020502060401020303" pitchFamily="18" charset="0"/>
              </a:rPr>
              <a:t>So they asked him, “What sign then will you give that we may see it and believe you? What will you do?</a:t>
            </a:r>
          </a:p>
          <a:p>
            <a:pPr marL="0" indent="0">
              <a:buNone/>
            </a:pPr>
            <a:r>
              <a:rPr lang="en-US" baseline="30000" dirty="0"/>
              <a:t>31</a:t>
            </a:r>
            <a:r>
              <a:rPr lang="en-US" dirty="0"/>
              <a:t>Our ancestors ate the manna in the wilderness; as it is written: ‘He gave them bread from heaven to eat.’</a:t>
            </a:r>
            <a:endParaRPr lang="en-US" sz="3800" baseline="30000" dirty="0">
              <a:latin typeface="Perpetua" panose="02020502060401020303" pitchFamily="18" charset="0"/>
            </a:endParaRPr>
          </a:p>
        </p:txBody>
      </p:sp>
    </p:spTree>
    <p:extLst>
      <p:ext uri="{BB962C8B-B14F-4D97-AF65-F5344CB8AC3E}">
        <p14:creationId xmlns:p14="http://schemas.microsoft.com/office/powerpoint/2010/main" val="409045561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6</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32</a:t>
            </a:r>
            <a:r>
              <a:rPr lang="en-US" sz="3800" dirty="0">
                <a:latin typeface="Perpetua" panose="02020502060401020303" pitchFamily="18" charset="0"/>
              </a:rPr>
              <a:t>Jesus said to them, “Very truly I tell you, it is not Moses who has given you the bread from heaven, but it is my Father who gives you the true bread from heaven.</a:t>
            </a:r>
          </a:p>
          <a:p>
            <a:pPr marL="0" indent="0">
              <a:buNone/>
            </a:pPr>
            <a:r>
              <a:rPr lang="en-US" baseline="30000" dirty="0"/>
              <a:t>33</a:t>
            </a:r>
            <a:r>
              <a:rPr lang="en-US" dirty="0"/>
              <a:t>For the bread of God is the bread that comes down from heaven and gives life to the world.</a:t>
            </a:r>
            <a:endParaRPr lang="en-US" sz="3800" baseline="30000" dirty="0">
              <a:latin typeface="Perpetua" panose="02020502060401020303" pitchFamily="18" charset="0"/>
            </a:endParaRPr>
          </a:p>
        </p:txBody>
      </p:sp>
    </p:spTree>
    <p:extLst>
      <p:ext uri="{BB962C8B-B14F-4D97-AF65-F5344CB8AC3E}">
        <p14:creationId xmlns:p14="http://schemas.microsoft.com/office/powerpoint/2010/main" val="271290545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6</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34</a:t>
            </a:r>
            <a:r>
              <a:rPr lang="en-US" dirty="0"/>
              <a:t>“Sir,” they said, “always give us this bread.”</a:t>
            </a:r>
            <a:endParaRPr lang="en-US" sz="3800" dirty="0">
              <a:latin typeface="Perpetua" panose="02020502060401020303" pitchFamily="18" charset="0"/>
            </a:endParaRPr>
          </a:p>
          <a:p>
            <a:pPr marL="0" indent="0">
              <a:buNone/>
            </a:pPr>
            <a:r>
              <a:rPr lang="en-US" baseline="30000" dirty="0"/>
              <a:t>35</a:t>
            </a:r>
            <a:r>
              <a:rPr lang="en-US" dirty="0"/>
              <a:t>Then Jesus declared, “I am the bread of life. Whoever comes to me will never go hungry, and whoever believes in me will never be thirsty.” </a:t>
            </a:r>
            <a:endParaRPr lang="en-US" sz="3800" baseline="30000" dirty="0">
              <a:latin typeface="Perpetua" panose="02020502060401020303" pitchFamily="18" charset="0"/>
            </a:endParaRPr>
          </a:p>
        </p:txBody>
      </p:sp>
      <p:sp>
        <p:nvSpPr>
          <p:cNvPr id="2" name="TextBox 1">
            <a:extLst>
              <a:ext uri="{FF2B5EF4-FFF2-40B4-BE49-F238E27FC236}">
                <a16:creationId xmlns:a16="http://schemas.microsoft.com/office/drawing/2014/main" id="{FE758599-12A4-9570-CBDA-EF442DFFFC88}"/>
              </a:ext>
            </a:extLst>
          </p:cNvPr>
          <p:cNvSpPr txBox="1"/>
          <p:nvPr/>
        </p:nvSpPr>
        <p:spPr>
          <a:xfrm>
            <a:off x="3364832" y="4580691"/>
            <a:ext cx="5462337" cy="677108"/>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We all have spiritual hunger</a:t>
            </a:r>
          </a:p>
        </p:txBody>
      </p:sp>
    </p:spTree>
    <p:extLst>
      <p:ext uri="{BB962C8B-B14F-4D97-AF65-F5344CB8AC3E}">
        <p14:creationId xmlns:p14="http://schemas.microsoft.com/office/powerpoint/2010/main" val="198239858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par>
                                <p:cTn id="13" presetID="22" presetClass="entr" presetSubtype="8" fill="hold" nodeType="with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Effect transition="in" filter="wipe(left)">
                                      <p:cBhvr>
                                        <p:cTn id="15"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6</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40</a:t>
            </a:r>
            <a:r>
              <a:rPr lang="en-US" dirty="0"/>
              <a:t>For my Father’s will is that everyone who looks to the Son and believes in him shall have eternal life, and I will </a:t>
            </a:r>
            <a:r>
              <a:rPr lang="en-US" dirty="0" err="1"/>
              <a:t>rasie</a:t>
            </a:r>
            <a:r>
              <a:rPr lang="en-US" dirty="0"/>
              <a:t> them up at the last day.</a:t>
            </a:r>
            <a:endParaRPr lang="en-US" sz="3800" dirty="0">
              <a:latin typeface="Perpetua" panose="02020502060401020303" pitchFamily="18" charset="0"/>
            </a:endParaRPr>
          </a:p>
        </p:txBody>
      </p:sp>
    </p:spTree>
    <p:extLst>
      <p:ext uri="{BB962C8B-B14F-4D97-AF65-F5344CB8AC3E}">
        <p14:creationId xmlns:p14="http://schemas.microsoft.com/office/powerpoint/2010/main" val="468752994"/>
      </p:ext>
    </p:extLst>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6</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41</a:t>
            </a:r>
            <a:r>
              <a:rPr lang="en-US" dirty="0"/>
              <a:t>At this the Jews there began to grumble about him because he said, “I am the bread that came down from heaven.”</a:t>
            </a:r>
            <a:endParaRPr lang="en-US" sz="3800" dirty="0">
              <a:latin typeface="Perpetua" panose="02020502060401020303" pitchFamily="18" charset="0"/>
            </a:endParaRPr>
          </a:p>
          <a:p>
            <a:pPr marL="0" indent="0">
              <a:buNone/>
            </a:pPr>
            <a:r>
              <a:rPr lang="en-US" baseline="30000" dirty="0"/>
              <a:t>42</a:t>
            </a:r>
            <a:r>
              <a:rPr lang="en-US" dirty="0"/>
              <a:t>They said, “Is this not Jesus, the son of Joseph, whose father and mother we know? How can he now say, ‘I came down from heaven’?” </a:t>
            </a:r>
            <a:endParaRPr lang="en-US" sz="3800" baseline="30000" dirty="0">
              <a:latin typeface="Perpetua" panose="02020502060401020303" pitchFamily="18" charset="0"/>
            </a:endParaRPr>
          </a:p>
        </p:txBody>
      </p:sp>
    </p:spTree>
    <p:extLst>
      <p:ext uri="{BB962C8B-B14F-4D97-AF65-F5344CB8AC3E}">
        <p14:creationId xmlns:p14="http://schemas.microsoft.com/office/powerpoint/2010/main" val="138011462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6</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43</a:t>
            </a:r>
            <a:r>
              <a:rPr lang="en-US" dirty="0"/>
              <a:t>“Stop grumbling among yourselves,” Jesus answered.</a:t>
            </a:r>
            <a:endParaRPr lang="en-US" sz="3800" dirty="0">
              <a:latin typeface="Perpetua" panose="02020502060401020303" pitchFamily="18" charset="0"/>
            </a:endParaRPr>
          </a:p>
          <a:p>
            <a:pPr marL="0" indent="0">
              <a:buNone/>
            </a:pPr>
            <a:r>
              <a:rPr lang="en-US" baseline="30000" dirty="0"/>
              <a:t>44</a:t>
            </a:r>
            <a:r>
              <a:rPr lang="en-US" dirty="0"/>
              <a:t>No one can come to me unless the Father who sent me draws them, and I will raise them up at the last day.</a:t>
            </a:r>
          </a:p>
          <a:p>
            <a:pPr marL="0" indent="0">
              <a:buNone/>
            </a:pPr>
            <a:r>
              <a:rPr lang="en-US" sz="3800" baseline="30000" dirty="0">
                <a:latin typeface="Perpetua" panose="02020502060401020303" pitchFamily="18" charset="0"/>
              </a:rPr>
              <a:t>45</a:t>
            </a:r>
            <a:r>
              <a:rPr lang="en-US" sz="3800" dirty="0">
                <a:latin typeface="Perpetua" panose="02020502060401020303" pitchFamily="18" charset="0"/>
              </a:rPr>
              <a:t>It is written in the Prophets: ‘They will all be taught by God.’ Everyone who has heard the Father and learned from him comes to me.</a:t>
            </a:r>
            <a:endParaRPr lang="en-US" sz="3800" baseline="30000" dirty="0">
              <a:latin typeface="Perpetua" panose="02020502060401020303" pitchFamily="18" charset="0"/>
            </a:endParaRPr>
          </a:p>
        </p:txBody>
      </p:sp>
    </p:spTree>
    <p:extLst>
      <p:ext uri="{BB962C8B-B14F-4D97-AF65-F5344CB8AC3E}">
        <p14:creationId xmlns:p14="http://schemas.microsoft.com/office/powerpoint/2010/main" val="395261040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6</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46</a:t>
            </a:r>
            <a:r>
              <a:rPr lang="en-US" dirty="0"/>
              <a:t>No one has seen the Father except the one who is from God; only he has seen the Father.</a:t>
            </a:r>
            <a:endParaRPr lang="en-US" sz="3800" dirty="0">
              <a:latin typeface="Perpetua" panose="02020502060401020303" pitchFamily="18" charset="0"/>
            </a:endParaRPr>
          </a:p>
          <a:p>
            <a:pPr marL="0" indent="0">
              <a:buNone/>
            </a:pPr>
            <a:r>
              <a:rPr lang="en-US" baseline="30000" dirty="0"/>
              <a:t>47</a:t>
            </a:r>
            <a:r>
              <a:rPr lang="en-US" dirty="0"/>
              <a:t>Very truly I tell you, the one who believes has eternal life.</a:t>
            </a:r>
            <a:endParaRPr lang="en-US" sz="3800" baseline="30000" dirty="0">
              <a:latin typeface="Perpetua" panose="02020502060401020303" pitchFamily="18" charset="0"/>
            </a:endParaRPr>
          </a:p>
        </p:txBody>
      </p:sp>
    </p:spTree>
    <p:extLst>
      <p:ext uri="{BB962C8B-B14F-4D97-AF65-F5344CB8AC3E}">
        <p14:creationId xmlns:p14="http://schemas.microsoft.com/office/powerpoint/2010/main" val="357939141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6</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48</a:t>
            </a:r>
            <a:r>
              <a:rPr lang="en-US" dirty="0"/>
              <a:t>I am the bread of life.</a:t>
            </a:r>
            <a:endParaRPr lang="en-US" sz="3800" dirty="0">
              <a:latin typeface="Perpetua" panose="02020502060401020303" pitchFamily="18" charset="0"/>
            </a:endParaRPr>
          </a:p>
          <a:p>
            <a:pPr marL="0" indent="0">
              <a:buNone/>
            </a:pPr>
            <a:r>
              <a:rPr lang="en-US" baseline="30000" dirty="0"/>
              <a:t>49</a:t>
            </a:r>
            <a:r>
              <a:rPr lang="en-US" dirty="0"/>
              <a:t>Your ancestors ate the manna in the wilderness, yet they died.</a:t>
            </a:r>
          </a:p>
        </p:txBody>
      </p:sp>
    </p:spTree>
    <p:extLst>
      <p:ext uri="{BB962C8B-B14F-4D97-AF65-F5344CB8AC3E}">
        <p14:creationId xmlns:p14="http://schemas.microsoft.com/office/powerpoint/2010/main" val="370409338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6</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Perpetua" panose="02020502060401020303" pitchFamily="18" charset="0"/>
              </a:rPr>
              <a:t>50</a:t>
            </a:r>
            <a:r>
              <a:rPr lang="en-US" sz="3800" dirty="0">
                <a:latin typeface="Perpetua" panose="02020502060401020303" pitchFamily="18" charset="0"/>
              </a:rPr>
              <a:t>But here is the bread that comes down from heaven, which anyone may eat and not die.</a:t>
            </a:r>
          </a:p>
          <a:p>
            <a:pPr marL="0" indent="0">
              <a:buNone/>
            </a:pPr>
            <a:r>
              <a:rPr lang="en-US" baseline="30000" dirty="0"/>
              <a:t>51</a:t>
            </a:r>
            <a:r>
              <a:rPr lang="en-US" dirty="0"/>
              <a:t>I am the living bread that came down from heaven. Whoever eats this bread will live forever. This bread is my flesh, which I will give for the world.</a:t>
            </a:r>
            <a:endParaRPr lang="en-US" sz="3800" baseline="30000" dirty="0">
              <a:latin typeface="Perpetua" panose="02020502060401020303" pitchFamily="18" charset="0"/>
            </a:endParaRPr>
          </a:p>
        </p:txBody>
      </p:sp>
    </p:spTree>
    <p:extLst>
      <p:ext uri="{BB962C8B-B14F-4D97-AF65-F5344CB8AC3E}">
        <p14:creationId xmlns:p14="http://schemas.microsoft.com/office/powerpoint/2010/main" val="171282882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6</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22</a:t>
            </a:r>
            <a:r>
              <a:rPr lang="en-US" sz="3800" dirty="0">
                <a:latin typeface="Perpetua" panose="02020502060401020303" pitchFamily="18" charset="0"/>
              </a:rPr>
              <a:t>The next day the crowd that had stayed on the opposite shore of the lake realized that only one boat had been ther</a:t>
            </a:r>
            <a:r>
              <a:rPr lang="en-US" dirty="0"/>
              <a:t>e, and that Jesus had not entered it with his disciples, but that they had gone away alone.</a:t>
            </a:r>
            <a:endParaRPr lang="en-US" sz="3800" dirty="0">
              <a:latin typeface="Perpetua" panose="02020502060401020303" pitchFamily="18" charset="0"/>
            </a:endParaRPr>
          </a:p>
          <a:p>
            <a:pPr marL="0" indent="0">
              <a:buNone/>
            </a:pPr>
            <a:r>
              <a:rPr lang="en-US" baseline="30000" dirty="0"/>
              <a:t>23</a:t>
            </a:r>
            <a:r>
              <a:rPr lang="en-US" dirty="0"/>
              <a:t>Then some boats from Tiberias landed near the place where the people had eaten the bread after the Lord had given thanks.</a:t>
            </a:r>
            <a:endParaRPr lang="en-US" sz="3800" baseline="30000" dirty="0">
              <a:latin typeface="Perpetua" panose="02020502060401020303" pitchFamily="18" charset="0"/>
            </a:endParaRPr>
          </a:p>
        </p:txBody>
      </p:sp>
    </p:spTree>
    <p:extLst>
      <p:ext uri="{BB962C8B-B14F-4D97-AF65-F5344CB8AC3E}">
        <p14:creationId xmlns:p14="http://schemas.microsoft.com/office/powerpoint/2010/main" val="234954899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6</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Perpetua" panose="02020502060401020303" pitchFamily="18" charset="0"/>
              </a:rPr>
              <a:t>52</a:t>
            </a:r>
            <a:r>
              <a:rPr lang="en-US" sz="3800" dirty="0">
                <a:latin typeface="Perpetua" panose="02020502060401020303" pitchFamily="18" charset="0"/>
              </a:rPr>
              <a:t>Then the Jews began to argue sharply among themselves, “How can this man give us his flesh to eat?” </a:t>
            </a:r>
            <a:endParaRPr lang="en-US" sz="3800" baseline="30000" dirty="0">
              <a:latin typeface="Perpetua" panose="02020502060401020303" pitchFamily="18" charset="0"/>
            </a:endParaRPr>
          </a:p>
        </p:txBody>
      </p:sp>
      <p:sp>
        <p:nvSpPr>
          <p:cNvPr id="2" name="TextBox 1">
            <a:extLst>
              <a:ext uri="{FF2B5EF4-FFF2-40B4-BE49-F238E27FC236}">
                <a16:creationId xmlns:a16="http://schemas.microsoft.com/office/drawing/2014/main" id="{A454A180-543D-752F-9514-BD4C4338D0A0}"/>
              </a:ext>
            </a:extLst>
          </p:cNvPr>
          <p:cNvSpPr txBox="1"/>
          <p:nvPr/>
        </p:nvSpPr>
        <p:spPr>
          <a:xfrm>
            <a:off x="3364832" y="4580691"/>
            <a:ext cx="5462337" cy="1261884"/>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Jesus is talking about going to the Cross</a:t>
            </a:r>
          </a:p>
        </p:txBody>
      </p:sp>
    </p:spTree>
    <p:extLst>
      <p:ext uri="{BB962C8B-B14F-4D97-AF65-F5344CB8AC3E}">
        <p14:creationId xmlns:p14="http://schemas.microsoft.com/office/powerpoint/2010/main" val="127164852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22" presetClass="entr" presetSubtype="8"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left)">
                                      <p:cBhvr>
                                        <p:cTn id="10"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6</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Perpetua" panose="02020502060401020303" pitchFamily="18" charset="0"/>
              </a:rPr>
              <a:t>53</a:t>
            </a:r>
            <a:r>
              <a:rPr lang="en-US" sz="3800" dirty="0">
                <a:latin typeface="Perpetua" panose="02020502060401020303" pitchFamily="18" charset="0"/>
              </a:rPr>
              <a:t>Jesus said to them, “Very truly I tell you, unless you eat the flesh of the Son of Man and drink his blood, you have no life in you.</a:t>
            </a:r>
          </a:p>
          <a:p>
            <a:pPr marL="0" indent="0">
              <a:buNone/>
            </a:pPr>
            <a:r>
              <a:rPr lang="en-US" baseline="30000" dirty="0"/>
              <a:t>54</a:t>
            </a:r>
            <a:r>
              <a:rPr lang="en-US" dirty="0"/>
              <a:t>Whoever eats my flesh and drinks my blood has eternal life, and I will raise them up on the last day.</a:t>
            </a:r>
            <a:endParaRPr lang="en-US" sz="3800" baseline="30000" dirty="0">
              <a:latin typeface="Perpetua" panose="02020502060401020303" pitchFamily="18" charset="0"/>
            </a:endParaRPr>
          </a:p>
        </p:txBody>
      </p:sp>
      <p:sp>
        <p:nvSpPr>
          <p:cNvPr id="2" name="TextBox 1">
            <a:extLst>
              <a:ext uri="{FF2B5EF4-FFF2-40B4-BE49-F238E27FC236}">
                <a16:creationId xmlns:a16="http://schemas.microsoft.com/office/drawing/2014/main" id="{3C3F17D3-45DE-CE96-A8FA-70A17F5B1B60}"/>
              </a:ext>
            </a:extLst>
          </p:cNvPr>
          <p:cNvSpPr txBox="1"/>
          <p:nvPr/>
        </p:nvSpPr>
        <p:spPr>
          <a:xfrm>
            <a:off x="3364831" y="4864280"/>
            <a:ext cx="5462337" cy="1261884"/>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Could this refer to communion?</a:t>
            </a:r>
          </a:p>
        </p:txBody>
      </p:sp>
    </p:spTree>
    <p:extLst>
      <p:ext uri="{BB962C8B-B14F-4D97-AF65-F5344CB8AC3E}">
        <p14:creationId xmlns:p14="http://schemas.microsoft.com/office/powerpoint/2010/main" val="348691181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par>
                                <p:cTn id="13" presetID="22" presetClass="entr" presetSubtype="8" fill="hold" nodeType="with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Effect transition="in" filter="wipe(left)">
                                      <p:cBhvr>
                                        <p:cTn id="15"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6</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Perpetua" panose="02020502060401020303" pitchFamily="18" charset="0"/>
              </a:rPr>
              <a:t>53</a:t>
            </a:r>
            <a:r>
              <a:rPr lang="en-US" sz="3800" dirty="0">
                <a:latin typeface="Perpetua" panose="02020502060401020303" pitchFamily="18" charset="0"/>
              </a:rPr>
              <a:t>Jesus said to them, “Very truly I tell you, unless you eat the flesh of the Son of Man and drink his blood, you have no life in you.</a:t>
            </a:r>
          </a:p>
          <a:p>
            <a:pPr marL="0" indent="0">
              <a:buNone/>
            </a:pPr>
            <a:r>
              <a:rPr lang="en-US" baseline="30000" dirty="0"/>
              <a:t>54</a:t>
            </a:r>
            <a:r>
              <a:rPr lang="en-US" dirty="0"/>
              <a:t>Whoever eats my flesh and drinks my blood has eternal life, and I will raise them up on the last day.</a:t>
            </a:r>
            <a:endParaRPr lang="en-US" sz="3800" baseline="30000" dirty="0">
              <a:latin typeface="Perpetua" panose="02020502060401020303" pitchFamily="18" charset="0"/>
            </a:endParaRPr>
          </a:p>
        </p:txBody>
      </p:sp>
      <p:sp>
        <p:nvSpPr>
          <p:cNvPr id="2" name="TextBox 1">
            <a:extLst>
              <a:ext uri="{FF2B5EF4-FFF2-40B4-BE49-F238E27FC236}">
                <a16:creationId xmlns:a16="http://schemas.microsoft.com/office/drawing/2014/main" id="{3C3F17D3-45DE-CE96-A8FA-70A17F5B1B60}"/>
              </a:ext>
            </a:extLst>
          </p:cNvPr>
          <p:cNvSpPr txBox="1"/>
          <p:nvPr/>
        </p:nvSpPr>
        <p:spPr>
          <a:xfrm>
            <a:off x="3364831" y="4864280"/>
            <a:ext cx="5462337" cy="1261884"/>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Could this refer to communion?</a:t>
            </a:r>
          </a:p>
        </p:txBody>
      </p:sp>
      <p:sp>
        <p:nvSpPr>
          <p:cNvPr id="4" name="Multiplication Sign 3">
            <a:extLst>
              <a:ext uri="{FF2B5EF4-FFF2-40B4-BE49-F238E27FC236}">
                <a16:creationId xmlns:a16="http://schemas.microsoft.com/office/drawing/2014/main" id="{F20719B7-6ABD-71BC-B36A-13BA5691A679}"/>
              </a:ext>
            </a:extLst>
          </p:cNvPr>
          <p:cNvSpPr/>
          <p:nvPr/>
        </p:nvSpPr>
        <p:spPr>
          <a:xfrm>
            <a:off x="3177540" y="3863182"/>
            <a:ext cx="5886450" cy="3166268"/>
          </a:xfrm>
          <a:prstGeom prst="mathMultiply">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92403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par>
                                <p:cTn id="13" presetID="22" presetClass="entr" presetSubtype="8" fill="hold" nodeType="with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Effect transition="in" filter="wipe(left)">
                                      <p:cBhvr>
                                        <p:cTn id="15" dur="500"/>
                                        <p:tgtEl>
                                          <p:spTgt spid="2">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6</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Perpetua" panose="02020502060401020303" pitchFamily="18" charset="0"/>
              </a:rPr>
              <a:t>53</a:t>
            </a:r>
            <a:r>
              <a:rPr lang="en-US" sz="3800" dirty="0">
                <a:latin typeface="Perpetua" panose="02020502060401020303" pitchFamily="18" charset="0"/>
              </a:rPr>
              <a:t>Jesus said to them, “Very truly I tell you, unless you eat the flesh of the Son of Man and drink his blood, you have no life in you.</a:t>
            </a:r>
          </a:p>
          <a:p>
            <a:pPr marL="0" indent="0">
              <a:buNone/>
            </a:pPr>
            <a:r>
              <a:rPr lang="en-US" baseline="30000" dirty="0"/>
              <a:t>54</a:t>
            </a:r>
            <a:r>
              <a:rPr lang="en-US" dirty="0"/>
              <a:t>Whoever eats my flesh and drinks my blood has eternal life, and I will raise them up on the last day.</a:t>
            </a:r>
            <a:endParaRPr lang="en-US" sz="3800" baseline="30000" dirty="0">
              <a:latin typeface="Perpetua" panose="02020502060401020303" pitchFamily="18" charset="0"/>
            </a:endParaRPr>
          </a:p>
        </p:txBody>
      </p:sp>
      <p:sp>
        <p:nvSpPr>
          <p:cNvPr id="5" name="TextBox 4">
            <a:extLst>
              <a:ext uri="{FF2B5EF4-FFF2-40B4-BE49-F238E27FC236}">
                <a16:creationId xmlns:a16="http://schemas.microsoft.com/office/drawing/2014/main" id="{044E2205-20BB-45E7-A46D-607FBDE8AA7D}"/>
              </a:ext>
            </a:extLst>
          </p:cNvPr>
          <p:cNvSpPr txBox="1"/>
          <p:nvPr/>
        </p:nvSpPr>
        <p:spPr>
          <a:xfrm>
            <a:off x="3848970" y="412790"/>
            <a:ext cx="7757493" cy="3016210"/>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How we know this isn’t about communion:</a:t>
            </a:r>
          </a:p>
          <a:p>
            <a:pPr marL="742950" indent="-742950" algn="ctr">
              <a:buAutoNum type="arabicPeriod"/>
            </a:pPr>
            <a:r>
              <a:rPr lang="en-US" sz="3800" dirty="0">
                <a:latin typeface="Perpetua" panose="02020502060401020303" pitchFamily="18" charset="0"/>
              </a:rPr>
              <a:t>Historical context</a:t>
            </a:r>
          </a:p>
          <a:p>
            <a:pPr marL="742950" indent="-742950" algn="ctr">
              <a:buAutoNum type="arabicPeriod"/>
            </a:pPr>
            <a:r>
              <a:rPr lang="en-US" sz="3800" dirty="0">
                <a:latin typeface="Perpetua" panose="02020502060401020303" pitchFamily="18" charset="0"/>
              </a:rPr>
              <a:t>Conceptual context</a:t>
            </a:r>
          </a:p>
          <a:p>
            <a:pPr marL="742950" indent="-742950" algn="ctr">
              <a:buAutoNum type="arabicPeriod"/>
            </a:pPr>
            <a:r>
              <a:rPr lang="en-US" sz="3800" dirty="0">
                <a:latin typeface="Perpetua" panose="02020502060401020303" pitchFamily="18" charset="0"/>
              </a:rPr>
              <a:t>Theological context </a:t>
            </a:r>
            <a:r>
              <a:rPr lang="en-US" sz="2800" dirty="0">
                <a:latin typeface="Perpetua" panose="02020502060401020303" pitchFamily="18" charset="0"/>
              </a:rPr>
              <a:t>(</a:t>
            </a:r>
            <a:r>
              <a:rPr lang="en-US" sz="2800" dirty="0" err="1">
                <a:latin typeface="Perpetua" panose="02020502060401020303" pitchFamily="18" charset="0"/>
              </a:rPr>
              <a:t>vv</a:t>
            </a:r>
            <a:r>
              <a:rPr lang="en-US" sz="2800" dirty="0">
                <a:latin typeface="Perpetua" panose="02020502060401020303" pitchFamily="18" charset="0"/>
              </a:rPr>
              <a:t> 29,35,40, 47)</a:t>
            </a:r>
            <a:endParaRPr lang="en-US" sz="3800" dirty="0">
              <a:latin typeface="Perpetua" panose="02020502060401020303" pitchFamily="18" charset="0"/>
            </a:endParaRPr>
          </a:p>
          <a:p>
            <a:pPr marL="742950" indent="-742950" algn="ctr">
              <a:buAutoNum type="arabicPeriod"/>
            </a:pPr>
            <a:r>
              <a:rPr lang="en-US" sz="3800" dirty="0">
                <a:latin typeface="Perpetua" panose="02020502060401020303" pitchFamily="18" charset="0"/>
              </a:rPr>
              <a:t>Direct statement </a:t>
            </a:r>
            <a:r>
              <a:rPr lang="en-US" sz="2800" dirty="0">
                <a:latin typeface="Perpetua" panose="02020502060401020303" pitchFamily="18" charset="0"/>
              </a:rPr>
              <a:t>(v63)</a:t>
            </a:r>
          </a:p>
        </p:txBody>
      </p:sp>
    </p:spTree>
    <p:extLst>
      <p:ext uri="{BB962C8B-B14F-4D97-AF65-F5344CB8AC3E}">
        <p14:creationId xmlns:p14="http://schemas.microsoft.com/office/powerpoint/2010/main" val="214748067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wipe(left)">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wipe(left)">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wipe(left)">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wipe(left)">
                                      <p:cBhvr>
                                        <p:cTn id="22"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6</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Perpetua" panose="02020502060401020303" pitchFamily="18" charset="0"/>
              </a:rPr>
              <a:t>60</a:t>
            </a:r>
            <a:r>
              <a:rPr lang="en-US" sz="3800" dirty="0">
                <a:latin typeface="Perpetua" panose="02020502060401020303" pitchFamily="18" charset="0"/>
              </a:rPr>
              <a:t>On hearing it, many of his disciples said, “This is a hard teaching. Who can accept it?” </a:t>
            </a:r>
          </a:p>
          <a:p>
            <a:pPr marL="0" indent="0">
              <a:buNone/>
            </a:pPr>
            <a:r>
              <a:rPr lang="en-US" baseline="30000" dirty="0"/>
              <a:t>61</a:t>
            </a:r>
            <a:r>
              <a:rPr lang="en-US" dirty="0"/>
              <a:t>Aware that his disciples were grumbling about this, Jesus said to them, “Does this offend you?” </a:t>
            </a:r>
            <a:endParaRPr lang="en-US" sz="3800" baseline="30000" dirty="0">
              <a:latin typeface="Perpetua" panose="02020502060401020303" pitchFamily="18" charset="0"/>
            </a:endParaRPr>
          </a:p>
          <a:p>
            <a:pPr marL="0" indent="0">
              <a:buNone/>
            </a:pPr>
            <a:endParaRPr lang="en-US" sz="3800" baseline="30000" dirty="0">
              <a:latin typeface="Perpetua" panose="02020502060401020303" pitchFamily="18" charset="0"/>
            </a:endParaRPr>
          </a:p>
        </p:txBody>
      </p:sp>
    </p:spTree>
    <p:extLst>
      <p:ext uri="{BB962C8B-B14F-4D97-AF65-F5344CB8AC3E}">
        <p14:creationId xmlns:p14="http://schemas.microsoft.com/office/powerpoint/2010/main" val="296509074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6</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Perpetua" panose="02020502060401020303" pitchFamily="18" charset="0"/>
              </a:rPr>
              <a:t>62</a:t>
            </a:r>
            <a:r>
              <a:rPr lang="en-US" sz="3800" dirty="0">
                <a:latin typeface="Perpetua" panose="02020502060401020303" pitchFamily="18" charset="0"/>
              </a:rPr>
              <a:t>Then what if you see the Son of Man ascend to where he was before!</a:t>
            </a:r>
          </a:p>
          <a:p>
            <a:pPr marL="0" indent="0">
              <a:buNone/>
            </a:pPr>
            <a:r>
              <a:rPr lang="en-US" baseline="30000" dirty="0"/>
              <a:t>63</a:t>
            </a:r>
            <a:r>
              <a:rPr lang="en-US" dirty="0"/>
              <a:t>The Spirit gives life; the flesh counts for nothing. The words I have spoken to you – they are full of the Spirit and life.</a:t>
            </a:r>
            <a:endParaRPr lang="en-US" sz="3800" baseline="30000" dirty="0">
              <a:latin typeface="Perpetua" panose="02020502060401020303" pitchFamily="18" charset="0"/>
            </a:endParaRPr>
          </a:p>
          <a:p>
            <a:pPr marL="0" indent="0">
              <a:buNone/>
            </a:pPr>
            <a:r>
              <a:rPr lang="en-US" sz="3800" baseline="30000" dirty="0">
                <a:latin typeface="Perpetua" panose="02020502060401020303" pitchFamily="18" charset="0"/>
              </a:rPr>
              <a:t>64</a:t>
            </a:r>
            <a:r>
              <a:rPr lang="en-US" sz="3800" dirty="0">
                <a:latin typeface="Perpetua" panose="02020502060401020303" pitchFamily="18" charset="0"/>
              </a:rPr>
              <a:t>Yet there are some of you who do not believe.” For Jesus had known from the beginning which of them did not believe and who would betray him.</a:t>
            </a:r>
            <a:endParaRPr lang="en-US" sz="3800" baseline="30000" dirty="0">
              <a:latin typeface="Perpetua" panose="02020502060401020303" pitchFamily="18" charset="0"/>
            </a:endParaRPr>
          </a:p>
        </p:txBody>
      </p:sp>
    </p:spTree>
    <p:extLst>
      <p:ext uri="{BB962C8B-B14F-4D97-AF65-F5344CB8AC3E}">
        <p14:creationId xmlns:p14="http://schemas.microsoft.com/office/powerpoint/2010/main" val="299873091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6</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Perpetua" panose="02020502060401020303" pitchFamily="18" charset="0"/>
              </a:rPr>
              <a:t>65</a:t>
            </a:r>
            <a:r>
              <a:rPr lang="en-US" sz="3800" dirty="0">
                <a:latin typeface="Perpetua" panose="02020502060401020303" pitchFamily="18" charset="0"/>
              </a:rPr>
              <a:t>He went on to say, “This is why I told you that no one can come to me unless the Father has enabled him.</a:t>
            </a:r>
          </a:p>
          <a:p>
            <a:pPr marL="0" indent="0">
              <a:buNone/>
            </a:pPr>
            <a:r>
              <a:rPr lang="en-US" baseline="30000" dirty="0"/>
              <a:t>66</a:t>
            </a:r>
            <a:r>
              <a:rPr lang="en-US" dirty="0"/>
              <a:t>From this time many of his disciples turned back and no longer followed him.</a:t>
            </a:r>
            <a:endParaRPr lang="en-US" sz="3800" baseline="30000" dirty="0">
              <a:latin typeface="Perpetua" panose="02020502060401020303" pitchFamily="18" charset="0"/>
            </a:endParaRPr>
          </a:p>
        </p:txBody>
      </p:sp>
      <p:sp>
        <p:nvSpPr>
          <p:cNvPr id="2" name="TextBox 1">
            <a:extLst>
              <a:ext uri="{FF2B5EF4-FFF2-40B4-BE49-F238E27FC236}">
                <a16:creationId xmlns:a16="http://schemas.microsoft.com/office/drawing/2014/main" id="{77CD1A5E-6761-9F29-0EEE-F21103EED8AF}"/>
              </a:ext>
            </a:extLst>
          </p:cNvPr>
          <p:cNvSpPr txBox="1"/>
          <p:nvPr/>
        </p:nvSpPr>
        <p:spPr>
          <a:xfrm>
            <a:off x="3364832" y="4580691"/>
            <a:ext cx="5462337" cy="1261884"/>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They appear to leave over broken expectations</a:t>
            </a:r>
          </a:p>
        </p:txBody>
      </p:sp>
    </p:spTree>
    <p:extLst>
      <p:ext uri="{BB962C8B-B14F-4D97-AF65-F5344CB8AC3E}">
        <p14:creationId xmlns:p14="http://schemas.microsoft.com/office/powerpoint/2010/main" val="299703163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par>
                                <p:cTn id="13" presetID="22" presetClass="entr" presetSubtype="8" fill="hold" nodeType="with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Effect transition="in" filter="wipe(left)">
                                      <p:cBhvr>
                                        <p:cTn id="15"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6</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Perpetua" panose="02020502060401020303" pitchFamily="18" charset="0"/>
              </a:rPr>
              <a:t>65</a:t>
            </a:r>
            <a:r>
              <a:rPr lang="en-US" sz="3800" dirty="0">
                <a:latin typeface="Perpetua" panose="02020502060401020303" pitchFamily="18" charset="0"/>
              </a:rPr>
              <a:t>He went on to say, “This is why I told you that no one can come to me unless the Father has enabled him.</a:t>
            </a:r>
          </a:p>
          <a:p>
            <a:pPr marL="0" indent="0">
              <a:buNone/>
            </a:pPr>
            <a:r>
              <a:rPr lang="en-US" baseline="30000" dirty="0"/>
              <a:t>66</a:t>
            </a:r>
            <a:r>
              <a:rPr lang="en-US" dirty="0"/>
              <a:t>From this time many of his disciples turned back and no longer followed him.</a:t>
            </a:r>
            <a:endParaRPr lang="en-US" sz="3800" baseline="30000" dirty="0">
              <a:latin typeface="Perpetua" panose="02020502060401020303" pitchFamily="18" charset="0"/>
            </a:endParaRPr>
          </a:p>
        </p:txBody>
      </p:sp>
      <p:sp>
        <p:nvSpPr>
          <p:cNvPr id="2" name="TextBox 1">
            <a:extLst>
              <a:ext uri="{FF2B5EF4-FFF2-40B4-BE49-F238E27FC236}">
                <a16:creationId xmlns:a16="http://schemas.microsoft.com/office/drawing/2014/main" id="{77CD1A5E-6761-9F29-0EEE-F21103EED8AF}"/>
              </a:ext>
            </a:extLst>
          </p:cNvPr>
          <p:cNvSpPr txBox="1"/>
          <p:nvPr/>
        </p:nvSpPr>
        <p:spPr>
          <a:xfrm>
            <a:off x="3364832" y="4580691"/>
            <a:ext cx="5462337" cy="677108"/>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How does Jesus respond?</a:t>
            </a:r>
          </a:p>
        </p:txBody>
      </p:sp>
    </p:spTree>
    <p:extLst>
      <p:ext uri="{BB962C8B-B14F-4D97-AF65-F5344CB8AC3E}">
        <p14:creationId xmlns:p14="http://schemas.microsoft.com/office/powerpoint/2010/main" val="1902579516"/>
      </p:ext>
    </p:extLst>
  </p:cSld>
  <p:clrMapOvr>
    <a:masterClrMapping/>
  </p:clrMapOvr>
  <p:transition>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6</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Perpetua" panose="02020502060401020303" pitchFamily="18" charset="0"/>
              </a:rPr>
              <a:t>67</a:t>
            </a:r>
            <a:r>
              <a:rPr lang="en-US" sz="3800" dirty="0">
                <a:latin typeface="Perpetua" panose="02020502060401020303" pitchFamily="18" charset="0"/>
              </a:rPr>
              <a:t>“You do not want to leave too, do you?” Jesus asked the Twelve.</a:t>
            </a:r>
            <a:endParaRPr lang="en-US" sz="3800" baseline="30000" dirty="0">
              <a:latin typeface="Perpetua" panose="02020502060401020303" pitchFamily="18" charset="0"/>
            </a:endParaRPr>
          </a:p>
        </p:txBody>
      </p:sp>
      <p:sp>
        <p:nvSpPr>
          <p:cNvPr id="4" name="TextBox 3">
            <a:extLst>
              <a:ext uri="{FF2B5EF4-FFF2-40B4-BE49-F238E27FC236}">
                <a16:creationId xmlns:a16="http://schemas.microsoft.com/office/drawing/2014/main" id="{37B14FF4-CE0C-3DD8-B854-D099A108CA96}"/>
              </a:ext>
            </a:extLst>
          </p:cNvPr>
          <p:cNvSpPr txBox="1"/>
          <p:nvPr/>
        </p:nvSpPr>
        <p:spPr>
          <a:xfrm>
            <a:off x="3388894" y="3562774"/>
            <a:ext cx="5462337" cy="2431435"/>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Jesus wants loyalty out of love</a:t>
            </a:r>
          </a:p>
          <a:p>
            <a:pPr algn="ctr"/>
            <a:r>
              <a:rPr lang="en-US" sz="3800" dirty="0">
                <a:latin typeface="Perpetua" panose="02020502060401020303" pitchFamily="18" charset="0"/>
              </a:rPr>
              <a:t>Jesus will never change His direction just because we don’t like it</a:t>
            </a:r>
          </a:p>
        </p:txBody>
      </p:sp>
    </p:spTree>
    <p:extLst>
      <p:ext uri="{BB962C8B-B14F-4D97-AF65-F5344CB8AC3E}">
        <p14:creationId xmlns:p14="http://schemas.microsoft.com/office/powerpoint/2010/main" val="303187797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22" presetClass="entr" presetSubtype="8"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wipe(left)">
                                      <p:cBhvr>
                                        <p:cTn id="10" dur="500"/>
                                        <p:tgtEl>
                                          <p:spTgt spid="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wipe(left)">
                                      <p:cBhvr>
                                        <p:cTn id="15"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6</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Perpetua" panose="02020502060401020303" pitchFamily="18" charset="0"/>
              </a:rPr>
              <a:t>68</a:t>
            </a:r>
            <a:r>
              <a:rPr lang="en-US" sz="3800" dirty="0">
                <a:latin typeface="Perpetua" panose="02020502060401020303" pitchFamily="18" charset="0"/>
              </a:rPr>
              <a:t>Simon Peter answered him, “Lord, to whom shall we go? You have the words of eternal life.</a:t>
            </a:r>
          </a:p>
          <a:p>
            <a:pPr marL="0" indent="0">
              <a:buNone/>
            </a:pPr>
            <a:r>
              <a:rPr lang="en-US" baseline="30000" dirty="0"/>
              <a:t>69</a:t>
            </a:r>
            <a:r>
              <a:rPr lang="en-US" dirty="0"/>
              <a:t>We have come to believe and to know that you are the Holy One of God.</a:t>
            </a:r>
            <a:endParaRPr lang="en-US" sz="3800" baseline="30000" dirty="0">
              <a:latin typeface="Perpetua" panose="02020502060401020303" pitchFamily="18" charset="0"/>
            </a:endParaRPr>
          </a:p>
        </p:txBody>
      </p:sp>
      <p:sp>
        <p:nvSpPr>
          <p:cNvPr id="4" name="TextBox 3">
            <a:extLst>
              <a:ext uri="{FF2B5EF4-FFF2-40B4-BE49-F238E27FC236}">
                <a16:creationId xmlns:a16="http://schemas.microsoft.com/office/drawing/2014/main" id="{1979E482-5278-4734-4558-4666C98327AC}"/>
              </a:ext>
            </a:extLst>
          </p:cNvPr>
          <p:cNvSpPr txBox="1"/>
          <p:nvPr/>
        </p:nvSpPr>
        <p:spPr>
          <a:xfrm>
            <a:off x="3364832" y="4580691"/>
            <a:ext cx="5462337" cy="1846659"/>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Conviction: a strongly held belief that guides life and action</a:t>
            </a:r>
          </a:p>
        </p:txBody>
      </p:sp>
    </p:spTree>
    <p:extLst>
      <p:ext uri="{BB962C8B-B14F-4D97-AF65-F5344CB8AC3E}">
        <p14:creationId xmlns:p14="http://schemas.microsoft.com/office/powerpoint/2010/main" val="247070237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par>
                                <p:cTn id="13" presetID="22" presetClass="entr" presetSubtype="8" fill="hold" nodeType="with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wipe(left)">
                                      <p:cBhvr>
                                        <p:cTn id="15"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6</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24</a:t>
            </a:r>
            <a:r>
              <a:rPr lang="en-US" sz="3800" dirty="0">
                <a:latin typeface="Perpetua" panose="02020502060401020303" pitchFamily="18" charset="0"/>
              </a:rPr>
              <a:t>Once the crowd realized that neither Jesus nor his </a:t>
            </a:r>
            <a:r>
              <a:rPr lang="en-US" dirty="0"/>
              <a:t>disciples were there, they got into the boats and went to Capernaum in search of Jesus</a:t>
            </a:r>
            <a:r>
              <a:rPr lang="en-US" sz="3800" dirty="0">
                <a:latin typeface="Perpetua" panose="02020502060401020303" pitchFamily="18" charset="0"/>
              </a:rPr>
              <a:t>.</a:t>
            </a:r>
          </a:p>
          <a:p>
            <a:pPr marL="0" indent="0">
              <a:buNone/>
            </a:pPr>
            <a:r>
              <a:rPr lang="en-US" baseline="30000" dirty="0"/>
              <a:t>25</a:t>
            </a:r>
            <a:r>
              <a:rPr lang="en-US" dirty="0"/>
              <a:t>When they found him on the other side of the lake, they asked him, “Rabbi, when did you get here?”</a:t>
            </a:r>
            <a:endParaRPr lang="en-US" sz="3800" baseline="30000" dirty="0">
              <a:latin typeface="Perpetua" panose="02020502060401020303" pitchFamily="18" charset="0"/>
            </a:endParaRPr>
          </a:p>
        </p:txBody>
      </p:sp>
    </p:spTree>
    <p:extLst>
      <p:ext uri="{BB962C8B-B14F-4D97-AF65-F5344CB8AC3E}">
        <p14:creationId xmlns:p14="http://schemas.microsoft.com/office/powerpoint/2010/main" val="373233761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6</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solidFill>
                  <a:schemeClr val="tx1">
                    <a:lumMod val="50000"/>
                  </a:schemeClr>
                </a:solidFill>
                <a:latin typeface="Perpetua" panose="02020502060401020303" pitchFamily="18" charset="0"/>
              </a:rPr>
              <a:t>68</a:t>
            </a:r>
            <a:r>
              <a:rPr lang="en-US" sz="3800" dirty="0">
                <a:solidFill>
                  <a:schemeClr val="tx1">
                    <a:lumMod val="50000"/>
                  </a:schemeClr>
                </a:solidFill>
                <a:latin typeface="Perpetua" panose="02020502060401020303" pitchFamily="18" charset="0"/>
              </a:rPr>
              <a:t>Simon Peter answered him, “</a:t>
            </a:r>
            <a:r>
              <a:rPr lang="en-US" sz="3800" dirty="0">
                <a:latin typeface="Perpetua" panose="02020502060401020303" pitchFamily="18" charset="0"/>
              </a:rPr>
              <a:t>Lord, to whom shall we go? </a:t>
            </a:r>
            <a:r>
              <a:rPr lang="en-US" sz="3800" dirty="0">
                <a:solidFill>
                  <a:schemeClr val="tx1">
                    <a:lumMod val="50000"/>
                  </a:schemeClr>
                </a:solidFill>
                <a:latin typeface="Perpetua" panose="02020502060401020303" pitchFamily="18" charset="0"/>
              </a:rPr>
              <a:t>You have the words of eternal life.</a:t>
            </a:r>
          </a:p>
          <a:p>
            <a:pPr marL="0" indent="0">
              <a:buNone/>
            </a:pPr>
            <a:r>
              <a:rPr lang="en-US" baseline="30000" dirty="0">
                <a:solidFill>
                  <a:schemeClr val="tx1">
                    <a:lumMod val="50000"/>
                  </a:schemeClr>
                </a:solidFill>
              </a:rPr>
              <a:t>69</a:t>
            </a:r>
            <a:r>
              <a:rPr lang="en-US" dirty="0">
                <a:solidFill>
                  <a:schemeClr val="tx1">
                    <a:lumMod val="50000"/>
                  </a:schemeClr>
                </a:solidFill>
              </a:rPr>
              <a:t>We have come to believe and to know that you are the Holy One of God.</a:t>
            </a:r>
            <a:endParaRPr lang="en-US" sz="3800" baseline="30000" dirty="0">
              <a:solidFill>
                <a:schemeClr val="tx1">
                  <a:lumMod val="50000"/>
                </a:schemeClr>
              </a:solidFill>
              <a:latin typeface="Perpetua" panose="02020502060401020303" pitchFamily="18" charset="0"/>
            </a:endParaRPr>
          </a:p>
        </p:txBody>
      </p:sp>
      <p:sp>
        <p:nvSpPr>
          <p:cNvPr id="4" name="TextBox 3">
            <a:extLst>
              <a:ext uri="{FF2B5EF4-FFF2-40B4-BE49-F238E27FC236}">
                <a16:creationId xmlns:a16="http://schemas.microsoft.com/office/drawing/2014/main" id="{1979E482-5278-4734-4558-4666C98327AC}"/>
              </a:ext>
            </a:extLst>
          </p:cNvPr>
          <p:cNvSpPr txBox="1"/>
          <p:nvPr/>
        </p:nvSpPr>
        <p:spPr>
          <a:xfrm>
            <a:off x="3364832" y="4580691"/>
            <a:ext cx="5462337" cy="1261884"/>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“I know there’s nothing for me out there.”</a:t>
            </a:r>
          </a:p>
        </p:txBody>
      </p:sp>
    </p:spTree>
    <p:extLst>
      <p:ext uri="{BB962C8B-B14F-4D97-AF65-F5344CB8AC3E}">
        <p14:creationId xmlns:p14="http://schemas.microsoft.com/office/powerpoint/2010/main" val="330673568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22" presetClass="entr" presetSubtype="8"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wipe(left)">
                                      <p:cBhvr>
                                        <p:cTn id="10"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6</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solidFill>
                  <a:schemeClr val="tx1">
                    <a:lumMod val="50000"/>
                  </a:schemeClr>
                </a:solidFill>
                <a:latin typeface="Perpetua" panose="02020502060401020303" pitchFamily="18" charset="0"/>
              </a:rPr>
              <a:t>68</a:t>
            </a:r>
            <a:r>
              <a:rPr lang="en-US" sz="3800" dirty="0">
                <a:solidFill>
                  <a:schemeClr val="tx1">
                    <a:lumMod val="50000"/>
                  </a:schemeClr>
                </a:solidFill>
                <a:latin typeface="Perpetua" panose="02020502060401020303" pitchFamily="18" charset="0"/>
              </a:rPr>
              <a:t>Simon Peter answered him, “Lord, to whom shall we go? </a:t>
            </a:r>
            <a:r>
              <a:rPr lang="en-US" sz="3800" dirty="0">
                <a:latin typeface="Perpetua" panose="02020502060401020303" pitchFamily="18" charset="0"/>
              </a:rPr>
              <a:t>You have the words of eternal life.</a:t>
            </a:r>
          </a:p>
          <a:p>
            <a:pPr marL="0" indent="0">
              <a:buNone/>
            </a:pPr>
            <a:r>
              <a:rPr lang="en-US" baseline="30000" dirty="0">
                <a:solidFill>
                  <a:schemeClr val="tx1">
                    <a:lumMod val="50000"/>
                  </a:schemeClr>
                </a:solidFill>
              </a:rPr>
              <a:t>69</a:t>
            </a:r>
            <a:r>
              <a:rPr lang="en-US" dirty="0">
                <a:solidFill>
                  <a:schemeClr val="tx1">
                    <a:lumMod val="50000"/>
                  </a:schemeClr>
                </a:solidFill>
              </a:rPr>
              <a:t>We have come to believe and to know that you are the Holy One of God.</a:t>
            </a:r>
            <a:endParaRPr lang="en-US" sz="3800" baseline="30000" dirty="0">
              <a:solidFill>
                <a:schemeClr val="tx1">
                  <a:lumMod val="50000"/>
                </a:schemeClr>
              </a:solidFill>
              <a:latin typeface="Perpetua" panose="02020502060401020303" pitchFamily="18" charset="0"/>
            </a:endParaRPr>
          </a:p>
        </p:txBody>
      </p:sp>
      <p:sp>
        <p:nvSpPr>
          <p:cNvPr id="4" name="TextBox 3">
            <a:extLst>
              <a:ext uri="{FF2B5EF4-FFF2-40B4-BE49-F238E27FC236}">
                <a16:creationId xmlns:a16="http://schemas.microsoft.com/office/drawing/2014/main" id="{1979E482-5278-4734-4558-4666C98327AC}"/>
              </a:ext>
            </a:extLst>
          </p:cNvPr>
          <p:cNvSpPr txBox="1"/>
          <p:nvPr/>
        </p:nvSpPr>
        <p:spPr>
          <a:xfrm>
            <a:off x="3364832" y="4580691"/>
            <a:ext cx="5462337" cy="1261884"/>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“I’ve seen too much. I know this is true.”</a:t>
            </a:r>
          </a:p>
        </p:txBody>
      </p:sp>
    </p:spTree>
    <p:extLst>
      <p:ext uri="{BB962C8B-B14F-4D97-AF65-F5344CB8AC3E}">
        <p14:creationId xmlns:p14="http://schemas.microsoft.com/office/powerpoint/2010/main" val="159900563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22" presetClass="entr" presetSubtype="8"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wipe(left)">
                                      <p:cBhvr>
                                        <p:cTn id="10"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6</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solidFill>
                  <a:schemeClr val="tx1">
                    <a:lumMod val="50000"/>
                  </a:schemeClr>
                </a:solidFill>
                <a:latin typeface="Perpetua" panose="02020502060401020303" pitchFamily="18" charset="0"/>
              </a:rPr>
              <a:t>68</a:t>
            </a:r>
            <a:r>
              <a:rPr lang="en-US" sz="3800" dirty="0">
                <a:solidFill>
                  <a:schemeClr val="tx1">
                    <a:lumMod val="50000"/>
                  </a:schemeClr>
                </a:solidFill>
                <a:latin typeface="Perpetua" panose="02020502060401020303" pitchFamily="18" charset="0"/>
              </a:rPr>
              <a:t>Simon Peter answered him, “Lord, to whom shall we go? You have the words of eternal life.</a:t>
            </a:r>
          </a:p>
          <a:p>
            <a:pPr marL="0" indent="0">
              <a:buNone/>
            </a:pPr>
            <a:r>
              <a:rPr lang="en-US" baseline="30000" dirty="0">
                <a:solidFill>
                  <a:schemeClr val="tx1">
                    <a:lumMod val="50000"/>
                  </a:schemeClr>
                </a:solidFill>
              </a:rPr>
              <a:t>69</a:t>
            </a:r>
            <a:r>
              <a:rPr lang="en-US" dirty="0"/>
              <a:t>We have come to believe and to know that you are the Holy One of God.</a:t>
            </a:r>
            <a:endParaRPr lang="en-US" sz="3800" baseline="30000" dirty="0">
              <a:latin typeface="Perpetua" panose="02020502060401020303" pitchFamily="18" charset="0"/>
            </a:endParaRPr>
          </a:p>
        </p:txBody>
      </p:sp>
      <p:sp>
        <p:nvSpPr>
          <p:cNvPr id="4" name="TextBox 3">
            <a:extLst>
              <a:ext uri="{FF2B5EF4-FFF2-40B4-BE49-F238E27FC236}">
                <a16:creationId xmlns:a16="http://schemas.microsoft.com/office/drawing/2014/main" id="{1979E482-5278-4734-4558-4666C98327AC}"/>
              </a:ext>
            </a:extLst>
          </p:cNvPr>
          <p:cNvSpPr txBox="1"/>
          <p:nvPr/>
        </p:nvSpPr>
        <p:spPr>
          <a:xfrm>
            <a:off x="3364832" y="4580691"/>
            <a:ext cx="5462337" cy="1846659"/>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“You are the Messiah. Because of that, I’m going to follow you no matter what.”</a:t>
            </a:r>
          </a:p>
        </p:txBody>
      </p:sp>
    </p:spTree>
    <p:extLst>
      <p:ext uri="{BB962C8B-B14F-4D97-AF65-F5344CB8AC3E}">
        <p14:creationId xmlns:p14="http://schemas.microsoft.com/office/powerpoint/2010/main" val="37017893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22" presetClass="entr" presetSubtype="8"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wipe(left)">
                                      <p:cBhvr>
                                        <p:cTn id="10"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E51E7-166F-5E27-8BE9-444C1EB4E0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DEE8D2-5772-5057-243C-7375B43EEAC5}"/>
              </a:ext>
            </a:extLst>
          </p:cNvPr>
          <p:cNvSpPr>
            <a:spLocks noGrp="1"/>
          </p:cNvSpPr>
          <p:nvPr>
            <p:ph type="title"/>
          </p:nvPr>
        </p:nvSpPr>
        <p:spPr/>
        <p:txBody>
          <a:bodyPr/>
          <a:lstStyle/>
          <a:p>
            <a:r>
              <a:rPr lang="en-US" dirty="0"/>
              <a:t>Application</a:t>
            </a:r>
          </a:p>
        </p:txBody>
      </p:sp>
      <p:sp>
        <p:nvSpPr>
          <p:cNvPr id="3" name="Content Placeholder 2">
            <a:extLst>
              <a:ext uri="{FF2B5EF4-FFF2-40B4-BE49-F238E27FC236}">
                <a16:creationId xmlns:a16="http://schemas.microsoft.com/office/drawing/2014/main" id="{8E87A75D-BEE7-0379-29FC-E40B55D07EEE}"/>
              </a:ext>
            </a:extLst>
          </p:cNvPr>
          <p:cNvSpPr>
            <a:spLocks noGrp="1"/>
          </p:cNvSpPr>
          <p:nvPr>
            <p:ph idx="1"/>
          </p:nvPr>
        </p:nvSpPr>
        <p:spPr/>
        <p:txBody>
          <a:bodyPr/>
          <a:lstStyle/>
          <a:p>
            <a:pPr>
              <a:buFont typeface="Wingdings" panose="05000000000000000000" pitchFamily="2" charset="2"/>
              <a:buChar char="§"/>
            </a:pPr>
            <a:r>
              <a:rPr lang="en-US" dirty="0"/>
              <a:t>You can have eternal life </a:t>
            </a:r>
          </a:p>
          <a:p>
            <a:pPr lvl="1">
              <a:buFont typeface="Wingdings" panose="05000000000000000000" pitchFamily="2" charset="2"/>
              <a:buChar char="§"/>
            </a:pPr>
            <a:r>
              <a:rPr lang="en-US" dirty="0"/>
              <a:t>All you must do is abide by Jesus’ terms – believe </a:t>
            </a:r>
          </a:p>
        </p:txBody>
      </p:sp>
      <p:sp>
        <p:nvSpPr>
          <p:cNvPr id="5" name="TextBox 4">
            <a:extLst>
              <a:ext uri="{FF2B5EF4-FFF2-40B4-BE49-F238E27FC236}">
                <a16:creationId xmlns:a16="http://schemas.microsoft.com/office/drawing/2014/main" id="{3EBE08CF-C2B9-4828-B92B-3E877C5F7E5E}"/>
              </a:ext>
            </a:extLst>
          </p:cNvPr>
          <p:cNvSpPr txBox="1"/>
          <p:nvPr/>
        </p:nvSpPr>
        <p:spPr>
          <a:xfrm>
            <a:off x="459504" y="3411140"/>
            <a:ext cx="11272992" cy="1846659"/>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r>
              <a:rPr lang="en-US" sz="3800" dirty="0">
                <a:latin typeface="Perpetua" panose="02020502060401020303" pitchFamily="18" charset="0"/>
              </a:rPr>
              <a:t>Romans 10:9 – If you declare with your mouth, “Jesus is Lord,” and believe in your heart that God raised him from the dead, you will be saved.</a:t>
            </a:r>
            <a:endParaRPr lang="en-US" sz="3800" baseline="30000" dirty="0">
              <a:latin typeface="Perpetua" panose="02020502060401020303" pitchFamily="18" charset="0"/>
            </a:endParaRPr>
          </a:p>
        </p:txBody>
      </p:sp>
    </p:spTree>
    <p:extLst>
      <p:ext uri="{BB962C8B-B14F-4D97-AF65-F5344CB8AC3E}">
        <p14:creationId xmlns:p14="http://schemas.microsoft.com/office/powerpoint/2010/main" val="366873272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E51E7-166F-5E27-8BE9-444C1EB4E0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DEE8D2-5772-5057-243C-7375B43EEAC5}"/>
              </a:ext>
            </a:extLst>
          </p:cNvPr>
          <p:cNvSpPr>
            <a:spLocks noGrp="1"/>
          </p:cNvSpPr>
          <p:nvPr>
            <p:ph type="title"/>
          </p:nvPr>
        </p:nvSpPr>
        <p:spPr/>
        <p:txBody>
          <a:bodyPr/>
          <a:lstStyle/>
          <a:p>
            <a:r>
              <a:rPr lang="en-US" dirty="0"/>
              <a:t>Application</a:t>
            </a:r>
          </a:p>
        </p:txBody>
      </p:sp>
      <p:sp>
        <p:nvSpPr>
          <p:cNvPr id="3" name="Content Placeholder 2">
            <a:extLst>
              <a:ext uri="{FF2B5EF4-FFF2-40B4-BE49-F238E27FC236}">
                <a16:creationId xmlns:a16="http://schemas.microsoft.com/office/drawing/2014/main" id="{8E87A75D-BEE7-0379-29FC-E40B55D07EEE}"/>
              </a:ext>
            </a:extLst>
          </p:cNvPr>
          <p:cNvSpPr>
            <a:spLocks noGrp="1"/>
          </p:cNvSpPr>
          <p:nvPr>
            <p:ph idx="1"/>
          </p:nvPr>
        </p:nvSpPr>
        <p:spPr/>
        <p:txBody>
          <a:bodyPr/>
          <a:lstStyle/>
          <a:p>
            <a:pPr>
              <a:buFont typeface="Wingdings" panose="05000000000000000000" pitchFamily="2" charset="2"/>
              <a:buChar char="§"/>
            </a:pPr>
            <a:r>
              <a:rPr lang="en-US" dirty="0"/>
              <a:t>You can have eternal life </a:t>
            </a:r>
            <a:r>
              <a:rPr lang="en-US" sz="2800" dirty="0"/>
              <a:t>(Rom. 10:9)</a:t>
            </a:r>
            <a:r>
              <a:rPr lang="en-US" dirty="0"/>
              <a:t> </a:t>
            </a:r>
          </a:p>
          <a:p>
            <a:pPr>
              <a:buFont typeface="Wingdings" panose="05000000000000000000" pitchFamily="2" charset="2"/>
              <a:buChar char="§"/>
            </a:pPr>
            <a:r>
              <a:rPr lang="en-US" dirty="0"/>
              <a:t>Are you working for bread which spoils?</a:t>
            </a:r>
          </a:p>
          <a:p>
            <a:pPr lvl="1">
              <a:buFont typeface="Wingdings" panose="05000000000000000000" pitchFamily="2" charset="2"/>
              <a:buChar char="§"/>
            </a:pPr>
            <a:r>
              <a:rPr lang="en-US" dirty="0"/>
              <a:t>Investing into the temporary is both foolish &amp; unsatisfying</a:t>
            </a:r>
          </a:p>
          <a:p>
            <a:pPr lvl="1">
              <a:buFont typeface="Wingdings" panose="05000000000000000000" pitchFamily="2" charset="2"/>
              <a:buChar char="§"/>
            </a:pPr>
            <a:r>
              <a:rPr lang="en-US" dirty="0"/>
              <a:t>Jesus can satisfy your spiritual hunger</a:t>
            </a:r>
          </a:p>
          <a:p>
            <a:pPr lvl="1">
              <a:buFont typeface="Wingdings" panose="05000000000000000000" pitchFamily="2" charset="2"/>
              <a:buChar char="§"/>
            </a:pPr>
            <a:r>
              <a:rPr lang="en-US" dirty="0"/>
              <a:t>Try writing out how you spend your physical &amp; mental time</a:t>
            </a:r>
          </a:p>
        </p:txBody>
      </p:sp>
      <p:sp>
        <p:nvSpPr>
          <p:cNvPr id="5" name="TextBox 4">
            <a:extLst>
              <a:ext uri="{FF2B5EF4-FFF2-40B4-BE49-F238E27FC236}">
                <a16:creationId xmlns:a16="http://schemas.microsoft.com/office/drawing/2014/main" id="{3EBE08CF-C2B9-4828-B92B-3E877C5F7E5E}"/>
              </a:ext>
            </a:extLst>
          </p:cNvPr>
          <p:cNvSpPr txBox="1"/>
          <p:nvPr/>
        </p:nvSpPr>
        <p:spPr>
          <a:xfrm>
            <a:off x="459504" y="5596116"/>
            <a:ext cx="11272992" cy="1261884"/>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r>
              <a:rPr lang="en-US" sz="3800" dirty="0">
                <a:latin typeface="Perpetua" panose="02020502060401020303" pitchFamily="18" charset="0"/>
              </a:rPr>
              <a:t>Matthew 6:33 – But seek first his kingdom and his righteousness, and all these things will be given to you as well.</a:t>
            </a:r>
            <a:endParaRPr lang="en-US" sz="3800" baseline="30000" dirty="0">
              <a:latin typeface="Perpetua" panose="02020502060401020303" pitchFamily="18" charset="0"/>
            </a:endParaRPr>
          </a:p>
        </p:txBody>
      </p:sp>
    </p:spTree>
    <p:extLst>
      <p:ext uri="{BB962C8B-B14F-4D97-AF65-F5344CB8AC3E}">
        <p14:creationId xmlns:p14="http://schemas.microsoft.com/office/powerpoint/2010/main" val="231685935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left)">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500"/>
                                        <p:tgtEl>
                                          <p:spTgt spid="3">
                                            <p:txEl>
                                              <p:pRg st="4" end="4"/>
                                            </p:txEl>
                                          </p:spTgt>
                                        </p:tgtEl>
                                      </p:cBhvr>
                                    </p:animEffect>
                                  </p:childTnLst>
                                </p:cTn>
                              </p:par>
                              <p:par>
                                <p:cTn id="23" presetID="10" presetClass="exit" presetSubtype="0" fill="hold" grpId="1" nodeType="withEffect">
                                  <p:stCondLst>
                                    <p:cond delay="0"/>
                                  </p:stCondLst>
                                  <p:childTnLst>
                                    <p:animEffect transition="out" filter="fade">
                                      <p:cBhvr>
                                        <p:cTn id="24" dur="500"/>
                                        <p:tgtEl>
                                          <p:spTgt spid="5"/>
                                        </p:tgtEl>
                                      </p:cBhvr>
                                    </p:animEffect>
                                    <p:set>
                                      <p:cBhvr>
                                        <p:cTn id="25"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E891C34F-E0C2-FF5A-8F37-1F3374AE52DA}"/>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1381239"/>
            <a:ext cx="1415143" cy="1415143"/>
          </a:xfrm>
        </p:spPr>
      </p:pic>
      <p:sp>
        <p:nvSpPr>
          <p:cNvPr id="6" name="TextBox 5">
            <a:extLst>
              <a:ext uri="{FF2B5EF4-FFF2-40B4-BE49-F238E27FC236}">
                <a16:creationId xmlns:a16="http://schemas.microsoft.com/office/drawing/2014/main" id="{B641E505-B92C-6F5D-71C9-193BC56D75FE}"/>
              </a:ext>
            </a:extLst>
          </p:cNvPr>
          <p:cNvSpPr txBox="1"/>
          <p:nvPr/>
        </p:nvSpPr>
        <p:spPr>
          <a:xfrm>
            <a:off x="1317170" y="1915886"/>
            <a:ext cx="5497697" cy="4247317"/>
          </a:xfrm>
          <a:prstGeom prst="rect">
            <a:avLst/>
          </a:prstGeom>
          <a:noFill/>
          <a:ln w="25400">
            <a:noFill/>
          </a:ln>
        </p:spPr>
        <p:txBody>
          <a:bodyPr wrap="square" rtlCol="0">
            <a:spAutoFit/>
          </a:bodyPr>
          <a:lstStyle/>
          <a:p>
            <a:r>
              <a:rPr lang="en-US" sz="5400" dirty="0">
                <a:latin typeface="Garamond" pitchFamily="18" charset="0"/>
              </a:rPr>
              <a:t>He is no fool</a:t>
            </a:r>
          </a:p>
          <a:p>
            <a:r>
              <a:rPr lang="en-US" sz="5400" dirty="0">
                <a:latin typeface="Garamond" pitchFamily="18" charset="0"/>
              </a:rPr>
              <a:t>who gives up what he cannot keep</a:t>
            </a:r>
          </a:p>
          <a:p>
            <a:r>
              <a:rPr lang="en-US" sz="5400" dirty="0">
                <a:latin typeface="Garamond" pitchFamily="18" charset="0"/>
              </a:rPr>
              <a:t>to gain what he cannot lose.</a:t>
            </a:r>
          </a:p>
        </p:txBody>
      </p:sp>
      <p:sp>
        <p:nvSpPr>
          <p:cNvPr id="4" name="TextBox 3">
            <a:extLst>
              <a:ext uri="{FF2B5EF4-FFF2-40B4-BE49-F238E27FC236}">
                <a16:creationId xmlns:a16="http://schemas.microsoft.com/office/drawing/2014/main" id="{8D6920F3-85BE-87FB-F93F-4848B676918D}"/>
              </a:ext>
            </a:extLst>
          </p:cNvPr>
          <p:cNvSpPr txBox="1"/>
          <p:nvPr/>
        </p:nvSpPr>
        <p:spPr>
          <a:xfrm>
            <a:off x="293298" y="35996"/>
            <a:ext cx="5802702" cy="1231106"/>
          </a:xfrm>
          <a:prstGeom prst="rect">
            <a:avLst/>
          </a:prstGeom>
          <a:noFill/>
          <a:ln w="25400">
            <a:noFill/>
          </a:ln>
        </p:spPr>
        <p:txBody>
          <a:bodyPr wrap="square" rtlCol="0">
            <a:spAutoFit/>
          </a:bodyPr>
          <a:lstStyle/>
          <a:p>
            <a:r>
              <a:rPr lang="en-US" sz="5000" dirty="0">
                <a:latin typeface="Perpetua" panose="02020502060401020303" pitchFamily="18" charset="0"/>
              </a:rPr>
              <a:t>Jim Elliot</a:t>
            </a:r>
          </a:p>
          <a:p>
            <a:r>
              <a:rPr lang="en-US" sz="2400" dirty="0">
                <a:latin typeface="Perpetua" panose="02020502060401020303" pitchFamily="18" charset="0"/>
              </a:rPr>
              <a:t>(Christian missionary)</a:t>
            </a:r>
            <a:endParaRPr lang="en-US" sz="5000" dirty="0">
              <a:latin typeface="Perpetua" panose="02020502060401020303" pitchFamily="18" charset="0"/>
            </a:endParaRPr>
          </a:p>
        </p:txBody>
      </p:sp>
    </p:spTree>
    <p:extLst>
      <p:ext uri="{BB962C8B-B14F-4D97-AF65-F5344CB8AC3E}">
        <p14:creationId xmlns:p14="http://schemas.microsoft.com/office/powerpoint/2010/main" val="293458708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left)">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ipe(left)">
                                      <p:cBhvr>
                                        <p:cTn id="1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E51E7-166F-5E27-8BE9-444C1EB4E0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DEE8D2-5772-5057-243C-7375B43EEAC5}"/>
              </a:ext>
            </a:extLst>
          </p:cNvPr>
          <p:cNvSpPr>
            <a:spLocks noGrp="1"/>
          </p:cNvSpPr>
          <p:nvPr>
            <p:ph type="title"/>
          </p:nvPr>
        </p:nvSpPr>
        <p:spPr/>
        <p:txBody>
          <a:bodyPr/>
          <a:lstStyle/>
          <a:p>
            <a:r>
              <a:rPr lang="en-US" dirty="0"/>
              <a:t>Application</a:t>
            </a:r>
          </a:p>
        </p:txBody>
      </p:sp>
      <p:sp>
        <p:nvSpPr>
          <p:cNvPr id="3" name="Content Placeholder 2">
            <a:extLst>
              <a:ext uri="{FF2B5EF4-FFF2-40B4-BE49-F238E27FC236}">
                <a16:creationId xmlns:a16="http://schemas.microsoft.com/office/drawing/2014/main" id="{8E87A75D-BEE7-0379-29FC-E40B55D07EEE}"/>
              </a:ext>
            </a:extLst>
          </p:cNvPr>
          <p:cNvSpPr>
            <a:spLocks noGrp="1"/>
          </p:cNvSpPr>
          <p:nvPr>
            <p:ph idx="1"/>
          </p:nvPr>
        </p:nvSpPr>
        <p:spPr/>
        <p:txBody>
          <a:bodyPr/>
          <a:lstStyle/>
          <a:p>
            <a:pPr>
              <a:buFont typeface="Wingdings" panose="05000000000000000000" pitchFamily="2" charset="2"/>
              <a:buChar char="§"/>
            </a:pPr>
            <a:r>
              <a:rPr lang="en-US" dirty="0"/>
              <a:t>You can have eternal life </a:t>
            </a:r>
            <a:r>
              <a:rPr lang="en-US" sz="2800" dirty="0"/>
              <a:t>(Rom. 10:9)</a:t>
            </a:r>
            <a:r>
              <a:rPr lang="en-US" dirty="0"/>
              <a:t> </a:t>
            </a:r>
          </a:p>
          <a:p>
            <a:pPr>
              <a:buFont typeface="Wingdings" panose="05000000000000000000" pitchFamily="2" charset="2"/>
              <a:buChar char="§"/>
            </a:pPr>
            <a:r>
              <a:rPr lang="en-US" dirty="0"/>
              <a:t>Are you working for bread which spoils?</a:t>
            </a:r>
          </a:p>
          <a:p>
            <a:pPr>
              <a:buFont typeface="Wingdings" panose="05000000000000000000" pitchFamily="2" charset="2"/>
              <a:buChar char="§"/>
            </a:pPr>
            <a:r>
              <a:rPr lang="en-US" dirty="0"/>
              <a:t>Think through your convictions about (Christian) life</a:t>
            </a:r>
          </a:p>
          <a:p>
            <a:pPr lvl="1">
              <a:buFont typeface="Wingdings" panose="05000000000000000000" pitchFamily="2" charset="2"/>
              <a:buChar char="§"/>
            </a:pPr>
            <a:r>
              <a:rPr lang="en-US" dirty="0"/>
              <a:t>Consider the polarizing statements made tonight</a:t>
            </a:r>
          </a:p>
        </p:txBody>
      </p:sp>
    </p:spTree>
    <p:extLst>
      <p:ext uri="{BB962C8B-B14F-4D97-AF65-F5344CB8AC3E}">
        <p14:creationId xmlns:p14="http://schemas.microsoft.com/office/powerpoint/2010/main" val="56229159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left)">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E51E7-166F-5E27-8BE9-444C1EB4E0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DEE8D2-5772-5057-243C-7375B43EEAC5}"/>
              </a:ext>
            </a:extLst>
          </p:cNvPr>
          <p:cNvSpPr>
            <a:spLocks noGrp="1"/>
          </p:cNvSpPr>
          <p:nvPr>
            <p:ph type="title"/>
          </p:nvPr>
        </p:nvSpPr>
        <p:spPr/>
        <p:txBody>
          <a:bodyPr/>
          <a:lstStyle/>
          <a:p>
            <a:r>
              <a:rPr lang="en-US" dirty="0"/>
              <a:t>Application</a:t>
            </a:r>
          </a:p>
        </p:txBody>
      </p:sp>
      <p:sp>
        <p:nvSpPr>
          <p:cNvPr id="3" name="Content Placeholder 2">
            <a:extLst>
              <a:ext uri="{FF2B5EF4-FFF2-40B4-BE49-F238E27FC236}">
                <a16:creationId xmlns:a16="http://schemas.microsoft.com/office/drawing/2014/main" id="{8E87A75D-BEE7-0379-29FC-E40B55D07EEE}"/>
              </a:ext>
            </a:extLst>
          </p:cNvPr>
          <p:cNvSpPr>
            <a:spLocks noGrp="1"/>
          </p:cNvSpPr>
          <p:nvPr>
            <p:ph idx="1"/>
          </p:nvPr>
        </p:nvSpPr>
        <p:spPr/>
        <p:txBody>
          <a:bodyPr/>
          <a:lstStyle/>
          <a:p>
            <a:pPr>
              <a:buFont typeface="Wingdings" panose="05000000000000000000" pitchFamily="2" charset="2"/>
              <a:buChar char="§"/>
            </a:pPr>
            <a:r>
              <a:rPr lang="en-US" dirty="0"/>
              <a:t>You can have eternal life </a:t>
            </a:r>
            <a:r>
              <a:rPr lang="en-US" sz="2800" dirty="0"/>
              <a:t>(Rom. 10:9)</a:t>
            </a:r>
            <a:r>
              <a:rPr lang="en-US" dirty="0"/>
              <a:t> </a:t>
            </a:r>
          </a:p>
          <a:p>
            <a:pPr>
              <a:buFont typeface="Wingdings" panose="05000000000000000000" pitchFamily="2" charset="2"/>
              <a:buChar char="§"/>
            </a:pPr>
            <a:r>
              <a:rPr lang="en-US" dirty="0"/>
              <a:t>Are you working for bread which spoils?</a:t>
            </a:r>
          </a:p>
          <a:p>
            <a:pPr>
              <a:buFont typeface="Wingdings" panose="05000000000000000000" pitchFamily="2" charset="2"/>
              <a:buChar char="§"/>
            </a:pPr>
            <a:r>
              <a:rPr lang="en-US" dirty="0"/>
              <a:t>Think through your convictions about (Christian) life</a:t>
            </a:r>
          </a:p>
          <a:p>
            <a:pPr lvl="1">
              <a:buFont typeface="Wingdings" panose="05000000000000000000" pitchFamily="2" charset="2"/>
              <a:buChar char="§"/>
            </a:pPr>
            <a:r>
              <a:rPr lang="en-US" dirty="0"/>
              <a:t>Consider the polarizing statements made tonight</a:t>
            </a:r>
          </a:p>
        </p:txBody>
      </p:sp>
      <p:sp>
        <p:nvSpPr>
          <p:cNvPr id="4" name="TextBox 3">
            <a:extLst>
              <a:ext uri="{FF2B5EF4-FFF2-40B4-BE49-F238E27FC236}">
                <a16:creationId xmlns:a16="http://schemas.microsoft.com/office/drawing/2014/main" id="{C3CAAA10-4F75-80C2-3A7A-28D602112CA7}"/>
              </a:ext>
            </a:extLst>
          </p:cNvPr>
          <p:cNvSpPr txBox="1"/>
          <p:nvPr/>
        </p:nvSpPr>
        <p:spPr>
          <a:xfrm>
            <a:off x="609601" y="3567152"/>
            <a:ext cx="10972799" cy="3016210"/>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God’s way is always the right way; our way is often the wrong way.</a:t>
            </a:r>
          </a:p>
          <a:p>
            <a:pPr algn="ctr"/>
            <a:r>
              <a:rPr lang="en-US" sz="3800" dirty="0">
                <a:latin typeface="Perpetua" panose="02020502060401020303" pitchFamily="18" charset="0"/>
              </a:rPr>
              <a:t>Living out in the world would be living for falsehood.</a:t>
            </a:r>
          </a:p>
          <a:p>
            <a:pPr algn="ctr"/>
            <a:r>
              <a:rPr lang="en-US" sz="3800" dirty="0">
                <a:latin typeface="Perpetua" panose="02020502060401020303" pitchFamily="18" charset="0"/>
              </a:rPr>
              <a:t>The only way to experience lasting satisfaction is knowing and following God.</a:t>
            </a:r>
          </a:p>
        </p:txBody>
      </p:sp>
    </p:spTree>
    <p:extLst>
      <p:ext uri="{BB962C8B-B14F-4D97-AF65-F5344CB8AC3E}">
        <p14:creationId xmlns:p14="http://schemas.microsoft.com/office/powerpoint/2010/main" val="116342757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left)">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par>
                                <p:cTn id="13" presetID="22" presetClass="entr" presetSubtype="8" fill="hold" nodeType="with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wipe(left)">
                                      <p:cBhvr>
                                        <p:cTn id="15" dur="500"/>
                                        <p:tgtEl>
                                          <p:spTgt spid="4">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4">
                                            <p:txEl>
                                              <p:pRg st="1" end="1"/>
                                            </p:txEl>
                                          </p:spTgt>
                                        </p:tgtEl>
                                        <p:attrNameLst>
                                          <p:attrName>style.visibility</p:attrName>
                                        </p:attrNameLst>
                                      </p:cBhvr>
                                      <p:to>
                                        <p:strVal val="visible"/>
                                      </p:to>
                                    </p:set>
                                    <p:animEffect transition="in" filter="wipe(left)">
                                      <p:cBhvr>
                                        <p:cTn id="20" dur="500"/>
                                        <p:tgtEl>
                                          <p:spTgt spid="4">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Effect transition="in" filter="wipe(left)">
                                      <p:cBhvr>
                                        <p:cTn id="25"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E51E7-166F-5E27-8BE9-444C1EB4E0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DEE8D2-5772-5057-243C-7375B43EEAC5}"/>
              </a:ext>
            </a:extLst>
          </p:cNvPr>
          <p:cNvSpPr>
            <a:spLocks noGrp="1"/>
          </p:cNvSpPr>
          <p:nvPr>
            <p:ph type="title"/>
          </p:nvPr>
        </p:nvSpPr>
        <p:spPr/>
        <p:txBody>
          <a:bodyPr/>
          <a:lstStyle/>
          <a:p>
            <a:r>
              <a:rPr lang="en-US" dirty="0"/>
              <a:t>Application</a:t>
            </a:r>
          </a:p>
        </p:txBody>
      </p:sp>
      <p:sp>
        <p:nvSpPr>
          <p:cNvPr id="3" name="Content Placeholder 2">
            <a:extLst>
              <a:ext uri="{FF2B5EF4-FFF2-40B4-BE49-F238E27FC236}">
                <a16:creationId xmlns:a16="http://schemas.microsoft.com/office/drawing/2014/main" id="{8E87A75D-BEE7-0379-29FC-E40B55D07EEE}"/>
              </a:ext>
            </a:extLst>
          </p:cNvPr>
          <p:cNvSpPr>
            <a:spLocks noGrp="1"/>
          </p:cNvSpPr>
          <p:nvPr>
            <p:ph idx="1"/>
          </p:nvPr>
        </p:nvSpPr>
        <p:spPr/>
        <p:txBody>
          <a:bodyPr/>
          <a:lstStyle/>
          <a:p>
            <a:pPr>
              <a:buFont typeface="Wingdings" panose="05000000000000000000" pitchFamily="2" charset="2"/>
              <a:buChar char="§"/>
            </a:pPr>
            <a:r>
              <a:rPr lang="en-US" dirty="0"/>
              <a:t>You can have eternal life </a:t>
            </a:r>
            <a:r>
              <a:rPr lang="en-US" sz="2800" dirty="0"/>
              <a:t>(Rom. 10:9)</a:t>
            </a:r>
            <a:r>
              <a:rPr lang="en-US" dirty="0"/>
              <a:t> </a:t>
            </a:r>
          </a:p>
          <a:p>
            <a:pPr>
              <a:buFont typeface="Wingdings" panose="05000000000000000000" pitchFamily="2" charset="2"/>
              <a:buChar char="§"/>
            </a:pPr>
            <a:r>
              <a:rPr lang="en-US" dirty="0"/>
              <a:t>Are you working for bread which spoils?</a:t>
            </a:r>
          </a:p>
          <a:p>
            <a:pPr>
              <a:buFont typeface="Wingdings" panose="05000000000000000000" pitchFamily="2" charset="2"/>
              <a:buChar char="§"/>
            </a:pPr>
            <a:r>
              <a:rPr lang="en-US" dirty="0"/>
              <a:t>Think through your convictions about (Christian) life</a:t>
            </a:r>
          </a:p>
          <a:p>
            <a:pPr lvl="1">
              <a:buFont typeface="Wingdings" panose="05000000000000000000" pitchFamily="2" charset="2"/>
              <a:buChar char="§"/>
            </a:pPr>
            <a:r>
              <a:rPr lang="en-US" dirty="0"/>
              <a:t>Consider the polarizing statements made tonight</a:t>
            </a:r>
          </a:p>
          <a:p>
            <a:pPr lvl="1">
              <a:buFont typeface="Wingdings" panose="05000000000000000000" pitchFamily="2" charset="2"/>
              <a:buChar char="§"/>
            </a:pPr>
            <a:r>
              <a:rPr lang="en-US" dirty="0"/>
              <a:t>Write out your convictions </a:t>
            </a:r>
          </a:p>
          <a:p>
            <a:pPr lvl="1">
              <a:buFont typeface="Wingdings" panose="05000000000000000000" pitchFamily="2" charset="2"/>
              <a:buChar char="§"/>
            </a:pPr>
            <a:r>
              <a:rPr lang="en-US" dirty="0"/>
              <a:t>Consider developing new convictions</a:t>
            </a:r>
          </a:p>
        </p:txBody>
      </p:sp>
      <p:sp>
        <p:nvSpPr>
          <p:cNvPr id="4" name="TextBox 3">
            <a:extLst>
              <a:ext uri="{FF2B5EF4-FFF2-40B4-BE49-F238E27FC236}">
                <a16:creationId xmlns:a16="http://schemas.microsoft.com/office/drawing/2014/main" id="{C3CAAA10-4F75-80C2-3A7A-28D602112CA7}"/>
              </a:ext>
            </a:extLst>
          </p:cNvPr>
          <p:cNvSpPr txBox="1"/>
          <p:nvPr/>
        </p:nvSpPr>
        <p:spPr>
          <a:xfrm>
            <a:off x="609601" y="431028"/>
            <a:ext cx="10972799" cy="2277547"/>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Consider God’s truth </a:t>
            </a:r>
            <a:r>
              <a:rPr lang="en-US" sz="2800" dirty="0">
                <a:latin typeface="Perpetua" panose="02020502060401020303" pitchFamily="18" charset="0"/>
              </a:rPr>
              <a:t>(“You have the words of eternal life”)</a:t>
            </a:r>
          </a:p>
          <a:p>
            <a:pPr algn="ctr"/>
            <a:r>
              <a:rPr lang="en-US" sz="3800" dirty="0">
                <a:latin typeface="Perpetua" panose="02020502060401020303" pitchFamily="18" charset="0"/>
              </a:rPr>
              <a:t>Consider the alternative </a:t>
            </a:r>
            <a:r>
              <a:rPr lang="en-US" sz="2800" dirty="0">
                <a:latin typeface="Perpetua" panose="02020502060401020303" pitchFamily="18" charset="0"/>
              </a:rPr>
              <a:t>(“To whom shall we go?”)</a:t>
            </a:r>
          </a:p>
          <a:p>
            <a:pPr algn="ctr"/>
            <a:r>
              <a:rPr lang="en-US" sz="3800" dirty="0">
                <a:latin typeface="Perpetua" panose="02020502060401020303" pitchFamily="18" charset="0"/>
              </a:rPr>
              <a:t>Make a decision </a:t>
            </a:r>
            <a:r>
              <a:rPr lang="en-US" sz="2800" dirty="0">
                <a:latin typeface="Perpetua" panose="02020502060401020303" pitchFamily="18" charset="0"/>
              </a:rPr>
              <a:t>(“We have come to believe and know that you are the Holy One of God.”)</a:t>
            </a:r>
          </a:p>
        </p:txBody>
      </p:sp>
    </p:spTree>
    <p:extLst>
      <p:ext uri="{BB962C8B-B14F-4D97-AF65-F5344CB8AC3E}">
        <p14:creationId xmlns:p14="http://schemas.microsoft.com/office/powerpoint/2010/main" val="353832874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wipe(left)">
                                      <p:cBhvr>
                                        <p:cTn id="7" dur="500"/>
                                        <p:tgtEl>
                                          <p:spTgt spid="3">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par>
                                <p:cTn id="13" presetID="22" presetClass="entr" presetSubtype="8" fill="hold" nodeType="with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wipe(left)">
                                      <p:cBhvr>
                                        <p:cTn id="15" dur="500"/>
                                        <p:tgtEl>
                                          <p:spTgt spid="4">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4">
                                            <p:txEl>
                                              <p:pRg st="1" end="1"/>
                                            </p:txEl>
                                          </p:spTgt>
                                        </p:tgtEl>
                                        <p:attrNameLst>
                                          <p:attrName>style.visibility</p:attrName>
                                        </p:attrNameLst>
                                      </p:cBhvr>
                                      <p:to>
                                        <p:strVal val="visible"/>
                                      </p:to>
                                    </p:set>
                                    <p:animEffect transition="in" filter="wipe(left)">
                                      <p:cBhvr>
                                        <p:cTn id="20" dur="500"/>
                                        <p:tgtEl>
                                          <p:spTgt spid="4">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Effect transition="in" filter="wipe(left)">
                                      <p:cBhvr>
                                        <p:cTn id="25"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751840" y="304800"/>
            <a:ext cx="10749280" cy="4419600"/>
          </a:xfrm>
        </p:spPr>
        <p:txBody>
          <a:bodyPr/>
          <a:lstStyle/>
          <a:p>
            <a:pPr eaLnBrk="1" hangingPunct="1"/>
            <a:r>
              <a:rPr lang="en-US" altLang="en-US" sz="19900" dirty="0">
                <a:latin typeface="Haettenschweiler" panose="020B0706040902060204" pitchFamily="34" charset="0"/>
              </a:rPr>
              <a:t>JOHN 6:22-69</a:t>
            </a:r>
            <a:endParaRPr lang="en-US" altLang="en-US" sz="8800" dirty="0">
              <a:latin typeface="Haettenschweiler" panose="020B0706040902060204" pitchFamily="34" charset="0"/>
            </a:endParaRPr>
          </a:p>
        </p:txBody>
      </p:sp>
      <p:sp>
        <p:nvSpPr>
          <p:cNvPr id="2" name="TextBox 1">
            <a:extLst>
              <a:ext uri="{FF2B5EF4-FFF2-40B4-BE49-F238E27FC236}">
                <a16:creationId xmlns:a16="http://schemas.microsoft.com/office/drawing/2014/main" id="{38880140-7AEB-80C9-15F1-E354BAACEB8E}"/>
              </a:ext>
            </a:extLst>
          </p:cNvPr>
          <p:cNvSpPr txBox="1">
            <a:spLocks noChangeArrowheads="1"/>
          </p:cNvSpPr>
          <p:nvPr/>
        </p:nvSpPr>
        <p:spPr bwMode="auto">
          <a:xfrm>
            <a:off x="2209800" y="4062680"/>
            <a:ext cx="77724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fontAlgn="base">
              <a:spcBef>
                <a:spcPct val="0"/>
              </a:spcBef>
              <a:spcAft>
                <a:spcPct val="0"/>
              </a:spcAft>
              <a:buNone/>
            </a:pPr>
            <a:r>
              <a:rPr lang="en-US" altLang="en-US" sz="8000" dirty="0">
                <a:solidFill>
                  <a:prstClr val="white"/>
                </a:solidFill>
                <a:latin typeface="Haettenschweiler" panose="020B0706040902060204" pitchFamily="34" charset="0"/>
                <a:cs typeface="AngsanaUPC" panose="020B0502040204020203" pitchFamily="18" charset="-34"/>
              </a:rPr>
              <a:t>The Bread of Life</a:t>
            </a:r>
          </a:p>
        </p:txBody>
      </p:sp>
    </p:spTree>
    <p:extLst>
      <p:ext uri="{BB962C8B-B14F-4D97-AF65-F5344CB8AC3E}">
        <p14:creationId xmlns:p14="http://schemas.microsoft.com/office/powerpoint/2010/main" val="1422354418"/>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6</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26</a:t>
            </a:r>
            <a:r>
              <a:rPr lang="en-US" dirty="0"/>
              <a:t>Jesus answered, “Very truly I tell you, you are looking for me, not because you saw the signs I performed but because you ate the loaves and had your fill.”</a:t>
            </a:r>
            <a:endParaRPr lang="en-US" sz="3800" baseline="30000" dirty="0">
              <a:latin typeface="Perpetua" panose="02020502060401020303" pitchFamily="18" charset="0"/>
            </a:endParaRPr>
          </a:p>
        </p:txBody>
      </p:sp>
      <p:sp>
        <p:nvSpPr>
          <p:cNvPr id="2" name="TextBox 1">
            <a:extLst>
              <a:ext uri="{FF2B5EF4-FFF2-40B4-BE49-F238E27FC236}">
                <a16:creationId xmlns:a16="http://schemas.microsoft.com/office/drawing/2014/main" id="{53EA0C4E-1C7E-D42C-BC8F-800A6BA68258}"/>
              </a:ext>
            </a:extLst>
          </p:cNvPr>
          <p:cNvSpPr txBox="1"/>
          <p:nvPr/>
        </p:nvSpPr>
        <p:spPr>
          <a:xfrm>
            <a:off x="3364832" y="4580691"/>
            <a:ext cx="5462337" cy="1261884"/>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Following God in hopes of getting something in return</a:t>
            </a:r>
          </a:p>
        </p:txBody>
      </p:sp>
    </p:spTree>
    <p:extLst>
      <p:ext uri="{BB962C8B-B14F-4D97-AF65-F5344CB8AC3E}">
        <p14:creationId xmlns:p14="http://schemas.microsoft.com/office/powerpoint/2010/main" val="289173398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22" presetClass="entr" presetSubtype="8"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left)">
                                      <p:cBhvr>
                                        <p:cTn id="10"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6</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26</a:t>
            </a:r>
            <a:r>
              <a:rPr lang="en-US" dirty="0"/>
              <a:t>Jesus answered, “Very truly I tell you, you are looking for me, not because you saw the signs I performed but because you ate the loaves and had your fill.”</a:t>
            </a:r>
            <a:endParaRPr lang="en-US" sz="3800" baseline="30000" dirty="0">
              <a:latin typeface="Perpetua" panose="02020502060401020303" pitchFamily="18" charset="0"/>
            </a:endParaRPr>
          </a:p>
        </p:txBody>
      </p:sp>
      <p:sp>
        <p:nvSpPr>
          <p:cNvPr id="2" name="TextBox 1">
            <a:extLst>
              <a:ext uri="{FF2B5EF4-FFF2-40B4-BE49-F238E27FC236}">
                <a16:creationId xmlns:a16="http://schemas.microsoft.com/office/drawing/2014/main" id="{53EA0C4E-1C7E-D42C-BC8F-800A6BA68258}"/>
              </a:ext>
            </a:extLst>
          </p:cNvPr>
          <p:cNvSpPr txBox="1"/>
          <p:nvPr/>
        </p:nvSpPr>
        <p:spPr>
          <a:xfrm>
            <a:off x="3364832" y="4580691"/>
            <a:ext cx="5462337" cy="1261884"/>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Not us serving God</a:t>
            </a:r>
          </a:p>
          <a:p>
            <a:pPr algn="ctr"/>
            <a:r>
              <a:rPr lang="en-US" sz="3800" dirty="0">
                <a:latin typeface="Perpetua" panose="02020502060401020303" pitchFamily="18" charset="0"/>
              </a:rPr>
              <a:t>God serving us</a:t>
            </a:r>
          </a:p>
        </p:txBody>
      </p:sp>
      <p:sp>
        <p:nvSpPr>
          <p:cNvPr id="4" name="TextBox 3">
            <a:extLst>
              <a:ext uri="{FF2B5EF4-FFF2-40B4-BE49-F238E27FC236}">
                <a16:creationId xmlns:a16="http://schemas.microsoft.com/office/drawing/2014/main" id="{0BA10A36-0071-2472-313C-7002CE870B6B}"/>
              </a:ext>
            </a:extLst>
          </p:cNvPr>
          <p:cNvSpPr txBox="1"/>
          <p:nvPr/>
        </p:nvSpPr>
        <p:spPr>
          <a:xfrm>
            <a:off x="459504" y="1431747"/>
            <a:ext cx="11272992" cy="2431435"/>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r>
              <a:rPr lang="en-US" sz="3800" dirty="0">
                <a:latin typeface="Perpetua" panose="02020502060401020303" pitchFamily="18" charset="0"/>
              </a:rPr>
              <a:t>Isaiah 55:8-9 – For my thoughts are not your thoughts, neither are your ways my ways,” declares the LORD. As the heavens are higher than the earth, so are my ways higher than your ways and my thoughts than your thoughts.</a:t>
            </a:r>
            <a:endParaRPr lang="en-US" sz="3800" baseline="30000" dirty="0">
              <a:latin typeface="Perpetua" panose="02020502060401020303" pitchFamily="18" charset="0"/>
            </a:endParaRPr>
          </a:p>
        </p:txBody>
      </p:sp>
      <p:sp>
        <p:nvSpPr>
          <p:cNvPr id="5" name="TextBox 4">
            <a:extLst>
              <a:ext uri="{FF2B5EF4-FFF2-40B4-BE49-F238E27FC236}">
                <a16:creationId xmlns:a16="http://schemas.microsoft.com/office/drawing/2014/main" id="{FDB9E173-7554-3EF6-1E5C-06FCA765BF52}"/>
              </a:ext>
            </a:extLst>
          </p:cNvPr>
          <p:cNvSpPr txBox="1"/>
          <p:nvPr/>
        </p:nvSpPr>
        <p:spPr>
          <a:xfrm>
            <a:off x="483567" y="4580691"/>
            <a:ext cx="11272992" cy="1261884"/>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r>
              <a:rPr lang="en-US" sz="3800" dirty="0">
                <a:latin typeface="Perpetua" panose="02020502060401020303" pitchFamily="18" charset="0"/>
              </a:rPr>
              <a:t>Proverbs 14:12 [NASB] – There is a way which seems right to a man, but its end is the way of death.</a:t>
            </a:r>
            <a:endParaRPr lang="en-US" sz="3800" baseline="30000" dirty="0">
              <a:latin typeface="Perpetua" panose="02020502060401020303" pitchFamily="18" charset="0"/>
            </a:endParaRPr>
          </a:p>
        </p:txBody>
      </p:sp>
    </p:spTree>
    <p:extLst>
      <p:ext uri="{BB962C8B-B14F-4D97-AF65-F5344CB8AC3E}">
        <p14:creationId xmlns:p14="http://schemas.microsoft.com/office/powerpoint/2010/main" val="290828630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wipe(left)">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6</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26</a:t>
            </a:r>
            <a:r>
              <a:rPr lang="en-US" dirty="0"/>
              <a:t>Jesus answered, “Very truly I tell you, you are looking for me, not because you saw the signs I performed but because you ate the loaves and had your fill.”</a:t>
            </a:r>
            <a:endParaRPr lang="en-US" sz="3800" baseline="30000" dirty="0">
              <a:latin typeface="Perpetua" panose="02020502060401020303" pitchFamily="18" charset="0"/>
            </a:endParaRPr>
          </a:p>
        </p:txBody>
      </p:sp>
      <p:sp>
        <p:nvSpPr>
          <p:cNvPr id="2" name="TextBox 1">
            <a:extLst>
              <a:ext uri="{FF2B5EF4-FFF2-40B4-BE49-F238E27FC236}">
                <a16:creationId xmlns:a16="http://schemas.microsoft.com/office/drawing/2014/main" id="{53EA0C4E-1C7E-D42C-BC8F-800A6BA68258}"/>
              </a:ext>
            </a:extLst>
          </p:cNvPr>
          <p:cNvSpPr txBox="1"/>
          <p:nvPr/>
        </p:nvSpPr>
        <p:spPr>
          <a:xfrm>
            <a:off x="3364832" y="4580691"/>
            <a:ext cx="5462337" cy="1261884"/>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Jesus has something </a:t>
            </a:r>
            <a:r>
              <a:rPr lang="en-US" sz="3800" i="1" dirty="0">
                <a:latin typeface="Perpetua" panose="02020502060401020303" pitchFamily="18" charset="0"/>
              </a:rPr>
              <a:t>much better</a:t>
            </a:r>
            <a:r>
              <a:rPr lang="en-US" sz="3800" dirty="0">
                <a:latin typeface="Perpetua" panose="02020502060401020303" pitchFamily="18" charset="0"/>
              </a:rPr>
              <a:t> than bread &amp; fish</a:t>
            </a:r>
          </a:p>
        </p:txBody>
      </p:sp>
    </p:spTree>
    <p:extLst>
      <p:ext uri="{BB962C8B-B14F-4D97-AF65-F5344CB8AC3E}">
        <p14:creationId xmlns:p14="http://schemas.microsoft.com/office/powerpoint/2010/main" val="1296603278"/>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6</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27</a:t>
            </a:r>
            <a:r>
              <a:rPr lang="en-US" sz="3800" dirty="0">
                <a:latin typeface="Perpetua" panose="02020502060401020303" pitchFamily="18" charset="0"/>
              </a:rPr>
              <a:t>Do not work fo</a:t>
            </a:r>
            <a:r>
              <a:rPr lang="en-US" dirty="0"/>
              <a:t>r food that spoils, but for food that endures to eternal life, which the Son of Man will give you. For on him God the Father has placed his seal of approval.</a:t>
            </a:r>
            <a:endParaRPr lang="en-US" sz="3800" baseline="30000" dirty="0">
              <a:latin typeface="Perpetua" panose="02020502060401020303" pitchFamily="18" charset="0"/>
            </a:endParaRPr>
          </a:p>
        </p:txBody>
      </p:sp>
      <p:sp>
        <p:nvSpPr>
          <p:cNvPr id="6" name="TextBox 5">
            <a:extLst>
              <a:ext uri="{FF2B5EF4-FFF2-40B4-BE49-F238E27FC236}">
                <a16:creationId xmlns:a16="http://schemas.microsoft.com/office/drawing/2014/main" id="{77C855F8-A951-A11E-FD2B-833A88204DF1}"/>
              </a:ext>
            </a:extLst>
          </p:cNvPr>
          <p:cNvSpPr txBox="1"/>
          <p:nvPr/>
        </p:nvSpPr>
        <p:spPr>
          <a:xfrm>
            <a:off x="3364832" y="4580691"/>
            <a:ext cx="5462337" cy="1846659"/>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Only fools would invest in something they know is temporary!</a:t>
            </a:r>
          </a:p>
        </p:txBody>
      </p:sp>
    </p:spTree>
    <p:extLst>
      <p:ext uri="{BB962C8B-B14F-4D97-AF65-F5344CB8AC3E}">
        <p14:creationId xmlns:p14="http://schemas.microsoft.com/office/powerpoint/2010/main" val="113204923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22" presetClass="entr" presetSubtype="8" fill="hold" nodeType="withEffect">
                                  <p:stCondLst>
                                    <p:cond delay="0"/>
                                  </p:stCondLst>
                                  <p:childTnLst>
                                    <p:set>
                                      <p:cBhvr>
                                        <p:cTn id="9" dur="1" fill="hold">
                                          <p:stCondLst>
                                            <p:cond delay="0"/>
                                          </p:stCondLst>
                                        </p:cTn>
                                        <p:tgtEl>
                                          <p:spTgt spid="6">
                                            <p:txEl>
                                              <p:pRg st="0" end="0"/>
                                            </p:txEl>
                                          </p:spTgt>
                                        </p:tgtEl>
                                        <p:attrNameLst>
                                          <p:attrName>style.visibility</p:attrName>
                                        </p:attrNameLst>
                                      </p:cBhvr>
                                      <p:to>
                                        <p:strVal val="visible"/>
                                      </p:to>
                                    </p:set>
                                    <p:animEffect transition="in" filter="wipe(left)">
                                      <p:cBhvr>
                                        <p:cTn id="10"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C326E-A79B-CC63-5482-146F2BBA7BF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5E57490-52E2-D4E0-BBA6-EAB98D37140A}"/>
              </a:ext>
            </a:extLst>
          </p:cNvPr>
          <p:cNvSpPr>
            <a:spLocks noGrp="1"/>
          </p:cNvSpPr>
          <p:nvPr>
            <p:ph idx="1"/>
          </p:nvPr>
        </p:nvSpPr>
        <p:spPr/>
        <p:txBody>
          <a:bodyPr/>
          <a:lstStyle/>
          <a:p>
            <a:endParaRPr lang="en-US"/>
          </a:p>
        </p:txBody>
      </p:sp>
      <p:pic>
        <p:nvPicPr>
          <p:cNvPr id="4" name="Picture 2" descr="No photo description available.">
            <a:extLst>
              <a:ext uri="{FF2B5EF4-FFF2-40B4-BE49-F238E27FC236}">
                <a16:creationId xmlns:a16="http://schemas.microsoft.com/office/drawing/2014/main" id="{39A1F49C-BFE2-BD88-9E9F-C534099434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7109"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14991"/>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6</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27</a:t>
            </a:r>
            <a:r>
              <a:rPr lang="en-US" sz="3800" dirty="0">
                <a:latin typeface="Perpetua" panose="02020502060401020303" pitchFamily="18" charset="0"/>
              </a:rPr>
              <a:t>Do not work fo</a:t>
            </a:r>
            <a:r>
              <a:rPr lang="en-US" dirty="0"/>
              <a:t>r food that spoils, but for food that endures to eternal life, which the Son of Man will give you. For on him God the Father has placed his seal of approval.</a:t>
            </a:r>
            <a:endParaRPr lang="en-US" sz="3800" baseline="30000" dirty="0">
              <a:latin typeface="Perpetua" panose="02020502060401020303" pitchFamily="18" charset="0"/>
            </a:endParaRPr>
          </a:p>
        </p:txBody>
      </p:sp>
      <p:sp>
        <p:nvSpPr>
          <p:cNvPr id="6" name="TextBox 5">
            <a:extLst>
              <a:ext uri="{FF2B5EF4-FFF2-40B4-BE49-F238E27FC236}">
                <a16:creationId xmlns:a16="http://schemas.microsoft.com/office/drawing/2014/main" id="{77C855F8-A951-A11E-FD2B-833A88204DF1}"/>
              </a:ext>
            </a:extLst>
          </p:cNvPr>
          <p:cNvSpPr txBox="1"/>
          <p:nvPr/>
        </p:nvSpPr>
        <p:spPr>
          <a:xfrm>
            <a:off x="3364832" y="4580691"/>
            <a:ext cx="5462337" cy="1846659"/>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Only fools would invest in something they know is temporary!</a:t>
            </a:r>
          </a:p>
        </p:txBody>
      </p:sp>
    </p:spTree>
    <p:extLst>
      <p:ext uri="{BB962C8B-B14F-4D97-AF65-F5344CB8AC3E}">
        <p14:creationId xmlns:p14="http://schemas.microsoft.com/office/powerpoint/2010/main" val="1284429109"/>
      </p:ext>
    </p:extLst>
  </p:cSld>
  <p:clrMapOvr>
    <a:masterClrMapping/>
  </p:clrMapOvr>
  <p:transition>
    <p:wipe dir="r"/>
  </p:transition>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spPr>
      <a:bodyPr wrap="square" rtlCol="0">
        <a:spAutoFit/>
      </a:bodyPr>
      <a:lstStyle>
        <a:defPPr algn="l">
          <a:defRPr sz="3800" dirty="0">
            <a:latin typeface="Perpetua" panose="02020502060401020303"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2014</Words>
  <Application>Microsoft Office PowerPoint</Application>
  <PresentationFormat>Widescreen</PresentationFormat>
  <Paragraphs>184</Paragraphs>
  <Slides>39</Slides>
  <Notes>32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39</vt:i4>
      </vt:variant>
    </vt:vector>
  </HeadingPairs>
  <TitlesOfParts>
    <vt:vector size="47" baseType="lpstr">
      <vt:lpstr>AngsanaUPC</vt:lpstr>
      <vt:lpstr>Arial</vt:lpstr>
      <vt:lpstr>Calibri</vt:lpstr>
      <vt:lpstr>Garamond</vt:lpstr>
      <vt:lpstr>Haettenschweiler</vt:lpstr>
      <vt:lpstr>Perpetua</vt:lpstr>
      <vt:lpstr>Wingdings</vt:lpstr>
      <vt:lpstr>1_Office Theme</vt:lpstr>
      <vt:lpstr>JOHN 6:22-69</vt:lpstr>
      <vt:lpstr>John 6</vt:lpstr>
      <vt:lpstr>John 6</vt:lpstr>
      <vt:lpstr>John 6</vt:lpstr>
      <vt:lpstr>John 6</vt:lpstr>
      <vt:lpstr>John 6</vt:lpstr>
      <vt:lpstr>John 6</vt:lpstr>
      <vt:lpstr>PowerPoint Presentation</vt:lpstr>
      <vt:lpstr>John 6</vt:lpstr>
      <vt:lpstr>John 6</vt:lpstr>
      <vt:lpstr>John 6</vt:lpstr>
      <vt:lpstr>John 6</vt:lpstr>
      <vt:lpstr>John 6</vt:lpstr>
      <vt:lpstr>John 6</vt:lpstr>
      <vt:lpstr>John 6</vt:lpstr>
      <vt:lpstr>John 6</vt:lpstr>
      <vt:lpstr>John 6</vt:lpstr>
      <vt:lpstr>John 6</vt:lpstr>
      <vt:lpstr>John 6</vt:lpstr>
      <vt:lpstr>John 6</vt:lpstr>
      <vt:lpstr>John 6</vt:lpstr>
      <vt:lpstr>John 6</vt:lpstr>
      <vt:lpstr>John 6</vt:lpstr>
      <vt:lpstr>John 6</vt:lpstr>
      <vt:lpstr>John 6</vt:lpstr>
      <vt:lpstr>John 6</vt:lpstr>
      <vt:lpstr>John 6</vt:lpstr>
      <vt:lpstr>John 6</vt:lpstr>
      <vt:lpstr>John 6</vt:lpstr>
      <vt:lpstr>John 6</vt:lpstr>
      <vt:lpstr>John 6</vt:lpstr>
      <vt:lpstr>John 6</vt:lpstr>
      <vt:lpstr>Application</vt:lpstr>
      <vt:lpstr>Application</vt:lpstr>
      <vt:lpstr>PowerPoint Presentation</vt:lpstr>
      <vt:lpstr>Application</vt:lpstr>
      <vt:lpstr>Application</vt:lpstr>
      <vt:lpstr>Application</vt:lpstr>
      <vt:lpstr>JOHN 6:22-69</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2024-04-09T14:29:54Z</dcterms:created>
  <dcterms:modified xsi:type="dcterms:W3CDTF">2024-04-09T14:30:00Z</dcterms:modified>
</cp:coreProperties>
</file>