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1273" r:id="rId2"/>
    <p:sldId id="7322" r:id="rId3"/>
    <p:sldId id="7433" r:id="rId4"/>
    <p:sldId id="7405" r:id="rId5"/>
    <p:sldId id="7434" r:id="rId6"/>
    <p:sldId id="7435" r:id="rId7"/>
    <p:sldId id="7436" r:id="rId8"/>
    <p:sldId id="7437" r:id="rId9"/>
    <p:sldId id="7439" r:id="rId10"/>
    <p:sldId id="7438" r:id="rId11"/>
    <p:sldId id="7440" r:id="rId12"/>
    <p:sldId id="7441" r:id="rId13"/>
    <p:sldId id="7442" r:id="rId14"/>
    <p:sldId id="7443" r:id="rId15"/>
    <p:sldId id="7444" r:id="rId16"/>
    <p:sldId id="7445" r:id="rId17"/>
    <p:sldId id="7446" r:id="rId18"/>
    <p:sldId id="7447" r:id="rId19"/>
    <p:sldId id="7448" r:id="rId20"/>
    <p:sldId id="7449" r:id="rId21"/>
    <p:sldId id="7451" r:id="rId22"/>
    <p:sldId id="7452" r:id="rId23"/>
    <p:sldId id="7453" r:id="rId24"/>
    <p:sldId id="7454" r:id="rId25"/>
    <p:sldId id="7455" r:id="rId26"/>
    <p:sldId id="7456" r:id="rId27"/>
    <p:sldId id="7457" r:id="rId28"/>
    <p:sldId id="7458" r:id="rId29"/>
    <p:sldId id="7459" r:id="rId30"/>
    <p:sldId id="7460" r:id="rId31"/>
    <p:sldId id="7461" r:id="rId32"/>
    <p:sldId id="7462" r:id="rId33"/>
    <p:sldId id="7463" r:id="rId34"/>
    <p:sldId id="7398" r:id="rId35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30" autoAdjust="0"/>
    <p:restoredTop sz="90476" autoAdjust="0"/>
  </p:normalViewPr>
  <p:slideViewPr>
    <p:cSldViewPr>
      <p:cViewPr varScale="1">
        <p:scale>
          <a:sx n="79" d="100"/>
          <a:sy n="79" d="100"/>
        </p:scale>
        <p:origin x="80" y="2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8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0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798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39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148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018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29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958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95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067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85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3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989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64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49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29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58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51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5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75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38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75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0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13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57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8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69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421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64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54391" y="1775356"/>
            <a:ext cx="9450010" cy="1225021"/>
          </a:xfrm>
        </p:spPr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Putting On The New You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4:20-28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00" y="114300"/>
            <a:ext cx="5139267" cy="4838700"/>
          </a:xfrm>
        </p:spPr>
        <p:txBody>
          <a:bodyPr/>
          <a:lstStyle/>
          <a:p>
            <a:r>
              <a:rPr lang="en-US" dirty="0"/>
              <a:t>Lay aside the old self </a:t>
            </a:r>
            <a:r>
              <a:rPr lang="en-US" sz="2000" i="1" dirty="0"/>
              <a:t>(v. 22)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Be renewed in the spirit of your mind </a:t>
            </a:r>
            <a:r>
              <a:rPr lang="en-US" sz="2000" i="1" dirty="0"/>
              <a:t>(v. 23)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Put on the new self </a:t>
            </a:r>
            <a:r>
              <a:rPr lang="en-US" sz="2000" i="1" dirty="0"/>
              <a:t>(v. 24)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Therefore, laying aside falsehood, speak truth… </a:t>
            </a:r>
            <a:r>
              <a:rPr lang="en-US" sz="2000" i="1" dirty="0"/>
              <a:t>(v. 25)</a:t>
            </a:r>
            <a:endParaRPr lang="en-US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0B7BBF4-AB23-46DF-3C00-8A93C5B13505}"/>
              </a:ext>
            </a:extLst>
          </p:cNvPr>
          <p:cNvSpPr txBox="1">
            <a:spLocks/>
          </p:cNvSpPr>
          <p:nvPr/>
        </p:nvSpPr>
        <p:spPr bwMode="auto">
          <a:xfrm>
            <a:off x="-406400" y="114300"/>
            <a:ext cx="513926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kern="0" dirty="0"/>
              <a:t>Never changes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May change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br>
              <a:rPr lang="en-US" kern="0" dirty="0">
                <a:sym typeface="Wingdings" panose="05000000000000000000" pitchFamily="2" charset="2"/>
              </a:rPr>
            </a:br>
            <a:endParaRPr lang="en-US" kern="0" dirty="0">
              <a:sym typeface="Wingdings" panose="05000000000000000000" pitchFamily="2" charset="2"/>
            </a:endParaRPr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Never changes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May change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23791472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00" y="114300"/>
            <a:ext cx="5139267" cy="4838700"/>
          </a:xfrm>
        </p:spPr>
        <p:txBody>
          <a:bodyPr/>
          <a:lstStyle/>
          <a:p>
            <a:r>
              <a:rPr lang="en-US" dirty="0"/>
              <a:t>Lay aside the old self </a:t>
            </a:r>
            <a:r>
              <a:rPr lang="en-US" sz="2000" i="1" dirty="0"/>
              <a:t>(v. 22)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Be renewed in the spirit of your mind </a:t>
            </a:r>
            <a:r>
              <a:rPr lang="en-US" sz="2000" i="1" dirty="0"/>
              <a:t>(v. 23)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Put on the new self </a:t>
            </a:r>
            <a:r>
              <a:rPr lang="en-US" sz="2000" i="1" dirty="0"/>
              <a:t>(v. 24)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Therefore, laying aside falsehood, speak truth… </a:t>
            </a:r>
            <a:r>
              <a:rPr lang="en-US" sz="2000" i="1" dirty="0"/>
              <a:t>(v. 25)</a:t>
            </a:r>
            <a:endParaRPr lang="en-US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0B7BBF4-AB23-46DF-3C00-8A93C5B13505}"/>
              </a:ext>
            </a:extLst>
          </p:cNvPr>
          <p:cNvSpPr txBox="1">
            <a:spLocks/>
          </p:cNvSpPr>
          <p:nvPr/>
        </p:nvSpPr>
        <p:spPr bwMode="auto">
          <a:xfrm>
            <a:off x="-406400" y="114300"/>
            <a:ext cx="513926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kern="0" dirty="0"/>
              <a:t>Your “Position”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Your “Condition”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br>
              <a:rPr lang="en-US" kern="0" dirty="0">
                <a:sym typeface="Wingdings" panose="05000000000000000000" pitchFamily="2" charset="2"/>
              </a:rPr>
            </a:br>
            <a:endParaRPr lang="en-US" kern="0" dirty="0">
              <a:sym typeface="Wingdings" panose="05000000000000000000" pitchFamily="2" charset="2"/>
            </a:endParaRPr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Your “Position”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Your “Condition”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541391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new self … </a:t>
            </a:r>
            <a:r>
              <a:rPr lang="en-US" u="sng" dirty="0"/>
              <a:t>has been created</a:t>
            </a:r>
            <a:r>
              <a:rPr lang="en-US" dirty="0"/>
              <a:t> in the true goodness and distinctiveness of the truth.”</a:t>
            </a:r>
            <a:br>
              <a:rPr lang="en-US" dirty="0"/>
            </a:br>
            <a:r>
              <a:rPr lang="en-US" sz="2000" i="1" dirty="0"/>
              <a:t>(Ephesians 4:24)</a:t>
            </a:r>
          </a:p>
          <a:p>
            <a:endParaRPr lang="en-US" dirty="0"/>
          </a:p>
          <a:p>
            <a:r>
              <a:rPr lang="en-US" dirty="0"/>
              <a:t>If anyone is in Christ, the new creation has come: The old has gone, the new is here! </a:t>
            </a:r>
            <a:r>
              <a:rPr lang="en-US" sz="2000" i="1" dirty="0"/>
              <a:t>(2 Corinthians 5:17)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79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been crucified with Christ; and </a:t>
            </a:r>
            <a:br>
              <a:rPr lang="en-US" dirty="0"/>
            </a:br>
            <a:r>
              <a:rPr lang="en-US" dirty="0"/>
              <a:t>it is no longer I who live, but Christ lives in me. </a:t>
            </a:r>
            <a:r>
              <a:rPr lang="en-US" sz="2000" i="1" dirty="0"/>
              <a:t>(Galatians 2:20)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You have died </a:t>
            </a:r>
            <a:br>
              <a:rPr lang="en-US" dirty="0"/>
            </a:br>
            <a:r>
              <a:rPr lang="en-US" dirty="0"/>
              <a:t>and your life is hidden with Christ in God </a:t>
            </a:r>
            <a:r>
              <a:rPr lang="en-US" sz="2000" i="1" dirty="0"/>
              <a:t>(Colossians 3:3)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923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4910666" cy="4635500"/>
          </a:xfrm>
        </p:spPr>
        <p:txBody>
          <a:bodyPr/>
          <a:lstStyle/>
          <a:p>
            <a:pPr algn="ctr"/>
            <a:r>
              <a:rPr lang="en-US" u="sng" dirty="0"/>
              <a:t>The Old You</a:t>
            </a:r>
          </a:p>
          <a:p>
            <a:pPr algn="ctr"/>
            <a:r>
              <a:rPr lang="en-US" dirty="0"/>
              <a:t>Separate from God</a:t>
            </a:r>
          </a:p>
          <a:p>
            <a:pPr algn="ctr"/>
            <a:r>
              <a:rPr lang="en-US" dirty="0"/>
              <a:t>Guilty, deserving death</a:t>
            </a:r>
          </a:p>
          <a:p>
            <a:pPr algn="ctr"/>
            <a:endParaRPr lang="en-US" sz="2800" dirty="0"/>
          </a:p>
          <a:p>
            <a:pPr algn="ctr"/>
            <a:r>
              <a:rPr lang="en-US" dirty="0"/>
              <a:t>Alone &amp; needy</a:t>
            </a:r>
          </a:p>
          <a:p>
            <a:pPr algn="ctr"/>
            <a:r>
              <a:rPr lang="en-US" dirty="0"/>
              <a:t>Superficial change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A4790C8-2D87-722A-725B-BC2B7EB75016}"/>
              </a:ext>
            </a:extLst>
          </p:cNvPr>
          <p:cNvSpPr txBox="1">
            <a:spLocks/>
          </p:cNvSpPr>
          <p:nvPr/>
        </p:nvSpPr>
        <p:spPr bwMode="auto">
          <a:xfrm>
            <a:off x="5122334" y="885825"/>
            <a:ext cx="4910666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u="sng" kern="0" dirty="0"/>
              <a:t>The New You</a:t>
            </a:r>
          </a:p>
          <a:p>
            <a:pPr algn="ctr"/>
            <a:r>
              <a:rPr lang="en-US" kern="0" dirty="0"/>
              <a:t>Alive to God</a:t>
            </a:r>
          </a:p>
          <a:p>
            <a:pPr algn="ctr"/>
            <a:r>
              <a:rPr lang="en-US" kern="0" dirty="0"/>
              <a:t>Forgiven, awaiting eternal life</a:t>
            </a:r>
          </a:p>
          <a:p>
            <a:pPr algn="ctr"/>
            <a:r>
              <a:rPr lang="en-US" kern="0" dirty="0"/>
              <a:t>Joined to Christ</a:t>
            </a:r>
          </a:p>
          <a:p>
            <a:pPr algn="ctr"/>
            <a:r>
              <a:rPr lang="en-US" kern="0" dirty="0"/>
              <a:t>Deep change</a:t>
            </a:r>
          </a:p>
        </p:txBody>
      </p:sp>
    </p:spTree>
    <p:extLst>
      <p:ext uri="{BB962C8B-B14F-4D97-AF65-F5344CB8AC3E}">
        <p14:creationId xmlns:p14="http://schemas.microsoft.com/office/powerpoint/2010/main" val="4195289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“new you” is necessary but not enough for spiritual growth.</a:t>
            </a:r>
          </a:p>
          <a:p>
            <a:r>
              <a:rPr lang="en-US" dirty="0"/>
              <a:t>It also requires:</a:t>
            </a:r>
          </a:p>
          <a:p>
            <a:r>
              <a:rPr lang="en-US" dirty="0"/>
              <a:t>1.  A new way of thinking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You need to know the truth about the new you</a:t>
            </a:r>
          </a:p>
          <a:p>
            <a:pPr marL="571500" indent="-571500">
              <a:buFontTx/>
              <a:buChar char="-"/>
            </a:pPr>
            <a:r>
              <a:rPr lang="en-US" dirty="0"/>
              <a:t>You need to believe those truths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5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“new you” is necessary but not enough for spiritual growth.</a:t>
            </a:r>
          </a:p>
          <a:p>
            <a:r>
              <a:rPr lang="en-US" dirty="0"/>
              <a:t>It also requires:</a:t>
            </a:r>
          </a:p>
          <a:p>
            <a:r>
              <a:rPr lang="en-US" dirty="0"/>
              <a:t>2.  Acting on the truth</a:t>
            </a:r>
          </a:p>
          <a:p>
            <a:pPr marL="571500" indent="-571500">
              <a:buFontTx/>
              <a:buChar char="-"/>
            </a:pPr>
            <a:r>
              <a:rPr lang="en-US" dirty="0"/>
              <a:t>Usually presented indirectly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6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“new you” is necessary but not enough for spiritual growth.</a:t>
            </a:r>
          </a:p>
          <a:p>
            <a:r>
              <a:rPr lang="en-US" dirty="0"/>
              <a:t>It also requires:</a:t>
            </a:r>
          </a:p>
          <a:p>
            <a:r>
              <a:rPr lang="en-US" dirty="0"/>
              <a:t>2.  Acting on the truth</a:t>
            </a:r>
          </a:p>
          <a:p>
            <a:pPr marL="571500" indent="-571500">
              <a:buFontTx/>
              <a:buChar char="-"/>
            </a:pPr>
            <a:r>
              <a:rPr lang="en-US" dirty="0"/>
              <a:t>Usually presented indirectly</a:t>
            </a:r>
          </a:p>
          <a:p>
            <a:pPr marL="571500" indent="-571500">
              <a:buFontTx/>
              <a:buChar char="-"/>
            </a:pPr>
            <a:r>
              <a:rPr lang="en-US" dirty="0"/>
              <a:t>Need to “take off” the old and “put on” the new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133CA874-0CAB-6B1B-04AB-1DFA26866A1B}"/>
              </a:ext>
            </a:extLst>
          </p:cNvPr>
          <p:cNvSpPr/>
          <p:nvPr/>
        </p:nvSpPr>
        <p:spPr bwMode="auto">
          <a:xfrm>
            <a:off x="169333" y="742950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 go on presenting the members of your body to sin as instruments of unrighteousness;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present yourselves to God as those alive from the dead, and your members as instruments of righteousness to God.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6:13)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95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0E163-67FF-BF0D-3AFB-EE8F70E7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61DDA0-9BE1-80B3-4299-B85B2F0DF609}"/>
              </a:ext>
            </a:extLst>
          </p:cNvPr>
          <p:cNvSpPr/>
          <p:nvPr/>
        </p:nvSpPr>
        <p:spPr bwMode="auto">
          <a:xfrm>
            <a:off x="1769534" y="1333500"/>
            <a:ext cx="1862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Wrong Actions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BEF076A6-B62F-0D74-D7FB-626172C797B9}"/>
              </a:ext>
            </a:extLst>
          </p:cNvPr>
          <p:cNvSpPr/>
          <p:nvPr/>
        </p:nvSpPr>
        <p:spPr bwMode="auto">
          <a:xfrm>
            <a:off x="6527800" y="1333500"/>
            <a:ext cx="1862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Right Actions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32E823DA-01A8-0038-FA8E-BD50ACD44BCC}"/>
              </a:ext>
            </a:extLst>
          </p:cNvPr>
          <p:cNvSpPr/>
          <p:nvPr/>
        </p:nvSpPr>
        <p:spPr bwMode="auto">
          <a:xfrm>
            <a:off x="3784600" y="1421064"/>
            <a:ext cx="2613026" cy="914400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Try Hard</a:t>
            </a:r>
          </a:p>
        </p:txBody>
      </p:sp>
    </p:spTree>
    <p:extLst>
      <p:ext uri="{BB962C8B-B14F-4D97-AF65-F5344CB8AC3E}">
        <p14:creationId xmlns:p14="http://schemas.microsoft.com/office/powerpoint/2010/main" val="36460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0E163-67FF-BF0D-3AFB-EE8F70E7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You And Spiritual Growth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61DDA0-9BE1-80B3-4299-B85B2F0DF609}"/>
              </a:ext>
            </a:extLst>
          </p:cNvPr>
          <p:cNvSpPr/>
          <p:nvPr/>
        </p:nvSpPr>
        <p:spPr bwMode="auto">
          <a:xfrm>
            <a:off x="1769534" y="1333500"/>
            <a:ext cx="1862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Wrong Actions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BEF076A6-B62F-0D74-D7FB-626172C797B9}"/>
              </a:ext>
            </a:extLst>
          </p:cNvPr>
          <p:cNvSpPr/>
          <p:nvPr/>
        </p:nvSpPr>
        <p:spPr bwMode="auto">
          <a:xfrm>
            <a:off x="6527800" y="1333500"/>
            <a:ext cx="1862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Right Actions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64F2193-EE88-F0E1-1F57-A2C24A862E3C}"/>
              </a:ext>
            </a:extLst>
          </p:cNvPr>
          <p:cNvSpPr/>
          <p:nvPr/>
        </p:nvSpPr>
        <p:spPr bwMode="auto">
          <a:xfrm>
            <a:off x="1769533" y="3467100"/>
            <a:ext cx="1862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Wrong Beliefs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A68DD236-7851-6CA9-3DBE-5A9D0C898A42}"/>
              </a:ext>
            </a:extLst>
          </p:cNvPr>
          <p:cNvSpPr/>
          <p:nvPr/>
        </p:nvSpPr>
        <p:spPr bwMode="auto">
          <a:xfrm>
            <a:off x="6530975" y="3467100"/>
            <a:ext cx="1862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Right Beliefs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C7A365E-C2C7-84C9-929B-551C999D9B44}"/>
              </a:ext>
            </a:extLst>
          </p:cNvPr>
          <p:cNvGrpSpPr/>
          <p:nvPr/>
        </p:nvGrpSpPr>
        <p:grpSpPr>
          <a:xfrm>
            <a:off x="3771899" y="3554664"/>
            <a:ext cx="2616202" cy="1984879"/>
            <a:chOff x="3771899" y="3554664"/>
            <a:chExt cx="2616202" cy="1984879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xmlns="" id="{6BA694A8-4558-563D-A39A-E78AEB798525}"/>
                </a:ext>
              </a:extLst>
            </p:cNvPr>
            <p:cNvSpPr/>
            <p:nvPr/>
          </p:nvSpPr>
          <p:spPr bwMode="auto">
            <a:xfrm>
              <a:off x="3775074" y="3554664"/>
              <a:ext cx="2613026" cy="914400"/>
            </a:xfrm>
            <a:prstGeom prst="rightArrow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3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xmlns="" id="{913BBC4C-10BD-1EED-7BE8-61D3B40EC2AC}"/>
                </a:ext>
              </a:extLst>
            </p:cNvPr>
            <p:cNvSpPr/>
            <p:nvPr/>
          </p:nvSpPr>
          <p:spPr bwMode="auto">
            <a:xfrm>
              <a:off x="3771899" y="4450014"/>
              <a:ext cx="2616202" cy="1089529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Renewal of the mind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5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7D6A5-6F6C-B548-2579-96BF5D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6A182D-6067-C388-206E-7A06E5C5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come into a relationship with Jesus, </a:t>
            </a:r>
            <a:br>
              <a:rPr lang="en-US" dirty="0"/>
            </a:br>
            <a:r>
              <a:rPr lang="en-US" dirty="0"/>
              <a:t>he changes you into a new person</a:t>
            </a:r>
          </a:p>
          <a:p>
            <a:r>
              <a:rPr lang="en-US" dirty="0"/>
              <a:t>At that point, God has a better way for you to live</a:t>
            </a:r>
          </a:p>
          <a:p>
            <a:r>
              <a:rPr lang="en-US" dirty="0"/>
              <a:t>Yet many Christians never seem to rise above their old way of life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B5AAC1B-E55B-54EA-A6F0-E0803E76A48E}"/>
              </a:ext>
            </a:extLst>
          </p:cNvPr>
          <p:cNvSpPr/>
          <p:nvPr/>
        </p:nvSpPr>
        <p:spPr bwMode="auto">
          <a:xfrm>
            <a:off x="595086" y="37719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“Put off the old and put on the new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5E24D6C3-4DE8-0A5B-7D19-34EA339852AC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DE0947EF-FB9C-E030-D35F-60B902E4E208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089529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Doesn’t care much about truth.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Truth is the foundation for my new identity.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lie to protect myself or get what I want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needs are met, so I will pay a high price to tell the truth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B373912-E897-C03B-27BA-1E300FA8FB93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3E10B2D-390F-F4B4-DAF9-B2520B1BDAE3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67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lie to protect myself or get what I want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Knows it’s not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enough to just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“lay aside falsehood”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BA8D77E-DDCA-76F4-8025-F66432B41D70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44BDB1D-1D58-3950-2D1E-933A4A8818BB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33491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lie to protect myself or get what I want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308392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can admit wrong or share a weakness:</a:t>
            </a:r>
          </a:p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I’m forgiven</a:t>
            </a:r>
          </a:p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we are members of one another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8384D81-419F-8689-F16B-C06A2780B0C1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D27BB03-27BA-C3A7-2A77-595A12536745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6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lie to protect myself or get what I want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Tells the whole story, even the bad parts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Shares thoughts and feelings too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88CABDE-1469-5D50-11F9-CA0FB10681C7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D264A66-AC0B-2630-6209-EC422EF1EADB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19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lie to protect myself or get what I want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2585323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Speaks the truth in love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 trust God, I don’t need to manipulate others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5FA0746-B9DE-D64D-B080-34E382C89AAD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85BA99A-CD7A-7F97-8270-257EA26D7A64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87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955423"/>
            <a:ext cx="9821332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laying aside falsehood,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 truth each one of you with his neighbor,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we are members of one another.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Self-centered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089529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Christ-centered and others-centered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1F02F0C-5289-16F1-AB89-1EF36CB59A90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C70F2BB7-5061-BA11-FC4A-35092404AA29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969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619500"/>
            <a:ext cx="9821332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steals must steal no longer; but rather he must labor, performing with his own hands what is good, so that he will have something to share with one who has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Steals stuff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Knows it’s not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enough to merely stop stealing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1D045B0-1BC2-BF73-CA4D-B931476F94C8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357341F-97FA-696A-DCAD-E16BC0BB8CFF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64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619500"/>
            <a:ext cx="9821332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steals must steal no longer; but rather he must labor, performing with his own hands what is good, so that he will have something to share with one who has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Steals stuff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 hard to pay my bills and meet the needs of others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1C126B74-6ECB-9516-676D-E535D839CD22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AD90BE6-6DEB-5874-A35C-6809CCC53E19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9404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619500"/>
            <a:ext cx="9821332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steals must steal no longer; but rather he must labor, performing with his own hands what is good, so that he will have something to share with one who has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089529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give, but only a little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 hard to pay my bills and meet the needs of others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7F98BB4-0226-2AA6-99CE-24F93BDD2B1F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0B539F5-D2E3-CC91-D13A-AE747F3939DE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70164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7D6A5-6F6C-B548-2579-96BF5D69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8B5AAC1B-E55B-54EA-A6F0-E0803E76A48E}"/>
              </a:ext>
            </a:extLst>
          </p:cNvPr>
          <p:cNvSpPr/>
          <p:nvPr/>
        </p:nvSpPr>
        <p:spPr bwMode="auto">
          <a:xfrm>
            <a:off x="595086" y="3771900"/>
            <a:ext cx="89916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69804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“Put off the old and put on the new you”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spiritual growth works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examples of how to do it</a:t>
            </a:r>
          </a:p>
        </p:txBody>
      </p:sp>
    </p:spTree>
    <p:extLst>
      <p:ext uri="{BB962C8B-B14F-4D97-AF65-F5344CB8AC3E}">
        <p14:creationId xmlns:p14="http://schemas.microsoft.com/office/powerpoint/2010/main" val="29224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619500"/>
            <a:ext cx="9821332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steals must steal no longer; but rather he must labor, performing with his own hands what is good, so that he will have something to share with one who has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give, but never the reason for working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Works hard to pay my bills and meet the needs of others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BA84892-39C6-4775-292B-DF84BB1CA69E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D7F88FF-274A-5E93-584D-CA1DAB083D26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6543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619500"/>
            <a:ext cx="9821332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steals must steal no longer; but rather he must labor, performing with his own hands what is good, so that he will have something to share with one who has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job defines who I am and is the key to my fulfillment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defines who I am and is the key to my fulfillment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FAC0D88-2666-A32C-0939-7B5C5FCBF2BD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18038DD-F994-11D5-D358-0505D222304E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59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3619500"/>
            <a:ext cx="9821332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steals must steal no longer; but rather he must labor, performing with his own hands what is good, so that he will have something to share with one who has need.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667217D3-8A10-A132-4C21-1136D930CD28}"/>
              </a:ext>
            </a:extLst>
          </p:cNvPr>
          <p:cNvSpPr/>
          <p:nvPr/>
        </p:nvSpPr>
        <p:spPr bwMode="auto">
          <a:xfrm>
            <a:off x="69850" y="1028700"/>
            <a:ext cx="4315898" cy="1588127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Attitude toward money and work =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Self-centered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543B797E-9416-AD87-E1C7-56F74B985D95}"/>
              </a:ext>
            </a:extLst>
          </p:cNvPr>
          <p:cNvSpPr/>
          <p:nvPr/>
        </p:nvSpPr>
        <p:spPr bwMode="auto">
          <a:xfrm>
            <a:off x="5796500" y="1024467"/>
            <a:ext cx="4312700" cy="2086725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Attitude toward money and work =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Christ-centered and others-centered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3296BBDB-913B-B33C-E7C5-B6F9EEEAAEBC}"/>
              </a:ext>
            </a:extLst>
          </p:cNvPr>
          <p:cNvSpPr/>
          <p:nvPr/>
        </p:nvSpPr>
        <p:spPr bwMode="auto">
          <a:xfrm>
            <a:off x="914407" y="188495"/>
            <a:ext cx="2626784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Old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34E2050-B709-56CB-D3B5-487DBC7BD44B}"/>
              </a:ext>
            </a:extLst>
          </p:cNvPr>
          <p:cNvSpPr/>
          <p:nvPr/>
        </p:nvSpPr>
        <p:spPr bwMode="auto">
          <a:xfrm>
            <a:off x="6527800" y="171450"/>
            <a:ext cx="2850100" cy="590931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You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68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A1A36CDF-2F02-44C8-627D-BD9609297D27}"/>
              </a:ext>
            </a:extLst>
          </p:cNvPr>
          <p:cNvSpPr/>
          <p:nvPr/>
        </p:nvSpPr>
        <p:spPr bwMode="auto">
          <a:xfrm>
            <a:off x="169334" y="2024372"/>
            <a:ext cx="9821332" cy="1366528"/>
          </a:xfrm>
          <a:prstGeom prst="roundRect">
            <a:avLst>
              <a:gd name="adj" fmla="val 0"/>
            </a:avLst>
          </a:prstGeom>
          <a:solidFill>
            <a:srgbClr val="000000">
              <a:alpha val="5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 be imitators of God, as beloved children;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 in love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just as Christ also loved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5:1-2)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In Christ, the old has gone and the new has come</a:t>
            </a:r>
          </a:p>
          <a:p>
            <a:pPr marL="511175" indent="-511175">
              <a:buAutoNum type="arabicPeriod"/>
            </a:pPr>
            <a:r>
              <a:rPr lang="en-US" dirty="0"/>
              <a:t>But you need to believe and live out that </a:t>
            </a:r>
            <a:br>
              <a:rPr lang="en-US" dirty="0"/>
            </a:br>
            <a:r>
              <a:rPr lang="en-US" dirty="0"/>
              <a:t>“new you”</a:t>
            </a:r>
          </a:p>
          <a:p>
            <a:pPr marL="511175" indent="-511175">
              <a:buAutoNum type="arabicPeriod"/>
            </a:pPr>
            <a:r>
              <a:rPr lang="en-US" dirty="0"/>
              <a:t>God will renew your mind and transform your character as you learn to walk in love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But you did not learn Christ in this way,</a:t>
            </a:r>
          </a:p>
          <a:p>
            <a:r>
              <a:rPr lang="en-US" dirty="0"/>
              <a:t>21 if indeed you have heard Him and </a:t>
            </a:r>
            <a:br>
              <a:rPr lang="en-US" dirty="0"/>
            </a:br>
            <a:r>
              <a:rPr lang="en-US" dirty="0"/>
              <a:t>have been taught in Him, just as truth is in Jesus,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But you did not </a:t>
            </a:r>
            <a:r>
              <a:rPr lang="en-US" dirty="0"/>
              <a:t>learn Christ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this way,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if indeed </a:t>
            </a:r>
            <a:r>
              <a:rPr lang="en-US" dirty="0"/>
              <a:t>you have heard Him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been </a:t>
            </a:r>
            <a:r>
              <a:rPr lang="en-US" dirty="0"/>
              <a:t>taught in Him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just as truth is in Jesus,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43EF41C-9E6D-212A-03BE-09FC6EDC167A}"/>
              </a:ext>
            </a:extLst>
          </p:cNvPr>
          <p:cNvSpPr/>
          <p:nvPr/>
        </p:nvSpPr>
        <p:spPr bwMode="auto">
          <a:xfrm>
            <a:off x="584200" y="31623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Truth is essential for spiritual growth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growth also involves a friendship with Jesus</a:t>
            </a:r>
          </a:p>
        </p:txBody>
      </p:sp>
    </p:spTree>
    <p:extLst>
      <p:ext uri="{BB962C8B-B14F-4D97-AF65-F5344CB8AC3E}">
        <p14:creationId xmlns:p14="http://schemas.microsoft.com/office/powerpoint/2010/main" val="20649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that, in reference to your former manner of life, </a:t>
            </a:r>
          </a:p>
          <a:p>
            <a:r>
              <a:rPr lang="en-US" dirty="0"/>
              <a:t>	you lay aside the old self, which is being corrupted in accordance with the lusts of deceit,</a:t>
            </a:r>
          </a:p>
          <a:p>
            <a:r>
              <a:rPr lang="en-US" baseline="30000" dirty="0"/>
              <a:t>23 </a:t>
            </a:r>
            <a:r>
              <a:rPr lang="en-US" dirty="0"/>
              <a:t>and that you be renewed in the spirit of your mind,</a:t>
            </a:r>
          </a:p>
          <a:p>
            <a:r>
              <a:rPr lang="en-US" baseline="30000" dirty="0"/>
              <a:t>24 </a:t>
            </a:r>
            <a:r>
              <a:rPr lang="en-US" dirty="0"/>
              <a:t>and put on the new self, which in the likeness of God has been created in the true goodness and distinctiveness of the truth.</a:t>
            </a:r>
          </a:p>
        </p:txBody>
      </p:sp>
    </p:spTree>
    <p:extLst>
      <p:ext uri="{BB962C8B-B14F-4D97-AF65-F5344CB8AC3E}">
        <p14:creationId xmlns:p14="http://schemas.microsoft.com/office/powerpoint/2010/main" val="953253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that, in reference to your former manner of life,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you </a:t>
            </a:r>
            <a:r>
              <a:rPr lang="en-US" dirty="0"/>
              <a:t>lay aside the old self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which is being corrupted in accordance with the lusts of deceit,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</a:t>
            </a:r>
            <a:r>
              <a:rPr lang="en-US" dirty="0"/>
              <a:t>be renewed in the spirit of your mind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put on the new self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which in the likeness of God has been created in the true goodness and distinctiveness of the truth.</a:t>
            </a:r>
          </a:p>
        </p:txBody>
      </p:sp>
    </p:spTree>
    <p:extLst>
      <p:ext uri="{BB962C8B-B14F-4D97-AF65-F5344CB8AC3E}">
        <p14:creationId xmlns:p14="http://schemas.microsoft.com/office/powerpoint/2010/main" val="28609396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00" y="114300"/>
            <a:ext cx="5139267" cy="4838700"/>
          </a:xfrm>
        </p:spPr>
        <p:txBody>
          <a:bodyPr/>
          <a:lstStyle/>
          <a:p>
            <a:r>
              <a:rPr lang="en-US" dirty="0"/>
              <a:t>Lay aside the old self </a:t>
            </a:r>
            <a:r>
              <a:rPr lang="en-US" sz="2000" i="1" dirty="0"/>
              <a:t>(v. 22)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Be renewed in the spirit of your mind </a:t>
            </a:r>
            <a:r>
              <a:rPr lang="en-US" sz="2000" i="1" dirty="0"/>
              <a:t>(v. 23)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Put on the new self </a:t>
            </a:r>
            <a:r>
              <a:rPr lang="en-US" sz="2000" i="1" dirty="0"/>
              <a:t>(v. 24)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Therefore, laying aside falsehood, speak truth… </a:t>
            </a:r>
            <a:r>
              <a:rPr lang="en-US" sz="2000" i="1" dirty="0"/>
              <a:t>(v. 25)</a:t>
            </a:r>
            <a:endParaRPr lang="en-US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0B7BBF4-AB23-46DF-3C00-8A93C5B13505}"/>
              </a:ext>
            </a:extLst>
          </p:cNvPr>
          <p:cNvSpPr txBox="1">
            <a:spLocks/>
          </p:cNvSpPr>
          <p:nvPr/>
        </p:nvSpPr>
        <p:spPr bwMode="auto">
          <a:xfrm>
            <a:off x="-406400" y="114300"/>
            <a:ext cx="513926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kern="0" dirty="0"/>
              <a:t>Past tense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Present tense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br>
              <a:rPr lang="en-US" kern="0" dirty="0">
                <a:sym typeface="Wingdings" panose="05000000000000000000" pitchFamily="2" charset="2"/>
              </a:rPr>
            </a:br>
            <a:endParaRPr lang="en-US" kern="0" dirty="0">
              <a:sym typeface="Wingdings" panose="05000000000000000000" pitchFamily="2" charset="2"/>
            </a:endParaRPr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Past tense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Present tense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512650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68638-C07A-BF68-C44A-965F9ED1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E0B82B-A57A-D254-CE48-FAC29945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400" y="114300"/>
            <a:ext cx="5139267" cy="4838700"/>
          </a:xfrm>
        </p:spPr>
        <p:txBody>
          <a:bodyPr/>
          <a:lstStyle/>
          <a:p>
            <a:r>
              <a:rPr lang="en-US" dirty="0"/>
              <a:t>Lay aside the old self </a:t>
            </a:r>
            <a:r>
              <a:rPr lang="en-US" sz="2000" i="1" dirty="0"/>
              <a:t>(v. 22)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Be renewed in the spirit of your mind </a:t>
            </a:r>
            <a:r>
              <a:rPr lang="en-US" sz="2000" i="1" dirty="0"/>
              <a:t>(v. 23)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Put on the new self </a:t>
            </a:r>
            <a:r>
              <a:rPr lang="en-US" sz="2000" i="1" dirty="0"/>
              <a:t>(v. 24)</a:t>
            </a:r>
            <a:endParaRPr lang="en-US" i="1" dirty="0"/>
          </a:p>
          <a:p>
            <a:endParaRPr lang="en-US" sz="2400" dirty="0"/>
          </a:p>
          <a:p>
            <a:r>
              <a:rPr lang="en-US" dirty="0"/>
              <a:t>Therefore, laying aside falsehood, speak truth… </a:t>
            </a:r>
            <a:r>
              <a:rPr lang="en-US" sz="2000" i="1" dirty="0"/>
              <a:t>(v. 25)</a:t>
            </a:r>
            <a:endParaRPr lang="en-US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0B7BBF4-AB23-46DF-3C00-8A93C5B13505}"/>
              </a:ext>
            </a:extLst>
          </p:cNvPr>
          <p:cNvSpPr txBox="1">
            <a:spLocks/>
          </p:cNvSpPr>
          <p:nvPr/>
        </p:nvSpPr>
        <p:spPr bwMode="auto">
          <a:xfrm>
            <a:off x="-406400" y="114300"/>
            <a:ext cx="513926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kern="0" dirty="0"/>
              <a:t>One time action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Ongoing process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br>
              <a:rPr lang="en-US" kern="0" dirty="0">
                <a:sym typeface="Wingdings" panose="05000000000000000000" pitchFamily="2" charset="2"/>
              </a:rPr>
            </a:br>
            <a:endParaRPr lang="en-US" kern="0" dirty="0">
              <a:sym typeface="Wingdings" panose="05000000000000000000" pitchFamily="2" charset="2"/>
            </a:endParaRPr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One time action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  <a:p>
            <a:pPr algn="r"/>
            <a:endParaRPr lang="en-US" sz="2400" kern="0" dirty="0"/>
          </a:p>
          <a:p>
            <a:pPr algn="r"/>
            <a:r>
              <a:rPr lang="en-US" kern="0" dirty="0"/>
              <a:t>Ongoing process </a:t>
            </a:r>
            <a:r>
              <a:rPr lang="en-US" kern="0" dirty="0">
                <a:sym typeface="Wingdings" panose="05000000000000000000" pitchFamily="2" charset="2"/>
              </a:rPr>
              <a:t>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855334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1316</Words>
  <Application>Microsoft Office PowerPoint</Application>
  <PresentationFormat>Custom</PresentationFormat>
  <Paragraphs>242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Wingdings</vt:lpstr>
      <vt:lpstr>Default Design</vt:lpstr>
      <vt:lpstr>Putting On The New You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The New You And Spiritual Growth</vt:lpstr>
      <vt:lpstr>The New You And Spiritual Growth</vt:lpstr>
      <vt:lpstr>The New You And Spiritual Growth</vt:lpstr>
      <vt:lpstr>The New You And Spiritual Growth</vt:lpstr>
      <vt:lpstr>The New You And Spiritual Growth</vt:lpstr>
      <vt:lpstr>The New You And Spiritual Growth</vt:lpstr>
      <vt:lpstr>The New You And Spiritual Growth</vt:lpstr>
      <vt:lpstr>The New You And Spiritual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2022-10-06T00:43:45Z</dcterms:modified>
</cp:coreProperties>
</file>