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34"/>
  </p:notesMasterIdLst>
  <p:sldIdLst>
    <p:sldId id="8541" r:id="rId2"/>
    <p:sldId id="8836" r:id="rId3"/>
    <p:sldId id="8921" r:id="rId4"/>
    <p:sldId id="9055" r:id="rId5"/>
    <p:sldId id="9056" r:id="rId6"/>
    <p:sldId id="9057" r:id="rId7"/>
    <p:sldId id="9060" r:id="rId8"/>
    <p:sldId id="9058" r:id="rId9"/>
    <p:sldId id="9061" r:id="rId10"/>
    <p:sldId id="9062" r:id="rId11"/>
    <p:sldId id="9063" r:id="rId12"/>
    <p:sldId id="9079" r:id="rId13"/>
    <p:sldId id="9080" r:id="rId14"/>
    <p:sldId id="9066" r:id="rId15"/>
    <p:sldId id="9068" r:id="rId16"/>
    <p:sldId id="9069" r:id="rId17"/>
    <p:sldId id="9070" r:id="rId18"/>
    <p:sldId id="9083" r:id="rId19"/>
    <p:sldId id="9072" r:id="rId20"/>
    <p:sldId id="9074" r:id="rId21"/>
    <p:sldId id="9087" r:id="rId22"/>
    <p:sldId id="9088" r:id="rId23"/>
    <p:sldId id="9086" r:id="rId24"/>
    <p:sldId id="9084" r:id="rId25"/>
    <p:sldId id="9075" r:id="rId26"/>
    <p:sldId id="9076" r:id="rId27"/>
    <p:sldId id="9077" r:id="rId28"/>
    <p:sldId id="9078" r:id="rId29"/>
    <p:sldId id="9089" r:id="rId30"/>
    <p:sldId id="9082" r:id="rId31"/>
    <p:sldId id="9081" r:id="rId32"/>
    <p:sldId id="9085" r:id="rId3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6C4"/>
    <a:srgbClr val="254061"/>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8AD28B-8165-E74B-A5B7-015318E44DB2}" v="1095" dt="2022-11-11T00:28:37.82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355" autoAdjust="0"/>
    <p:restoredTop sz="85163"/>
  </p:normalViewPr>
  <p:slideViewPr>
    <p:cSldViewPr snapToGrid="0">
      <p:cViewPr varScale="1">
        <p:scale>
          <a:sx n="67" d="100"/>
          <a:sy n="67" d="100"/>
        </p:scale>
        <p:origin x="76" y="148"/>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696897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31543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4320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332049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531737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003950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762555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772355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8330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334702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16788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544662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278677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540945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182800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862081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026195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233358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547292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863391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172094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80017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7912583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66218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8389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38465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75858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08556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54135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42173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06918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11/27/2022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11/27/2022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11/27/2022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11/27/2022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11/27/2022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11/27/2022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11/27/2022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11/27/2022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11/27/2022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11/27/2022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11/27/2022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11/27/2022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a:solidFill>
                  <a:schemeClr val="bg1"/>
                </a:solidFill>
                <a:latin typeface="Century Gothic" panose="020B0502020202020204" pitchFamily="34" charset="0"/>
              </a:rPr>
              <a:t>EPHESIANS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4859792"/>
          </a:xfrm>
          <a:prstGeom prst="rect">
            <a:avLst/>
          </a:prstGeom>
          <a:noFill/>
          <a:ln w="9525">
            <a:noFill/>
            <a:miter lim="800000"/>
            <a:headEnd/>
            <a:tailEnd/>
          </a:ln>
        </p:spPr>
        <p:txBody>
          <a:bodyPr wrap="square">
            <a:spAutoFit/>
          </a:bodyPr>
          <a:lstStyle/>
          <a:p>
            <a:pPr marL="11113" indent="-1111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God has assigned fixed gender roles at creation (Genesis 2-3). </a:t>
            </a:r>
          </a:p>
          <a:p>
            <a:pPr marL="576263" indent="-5762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There are serious problems with this view.</a:t>
            </a:r>
          </a:p>
          <a:p>
            <a:pPr marL="1154113" lvl="3" indent="-566738">
              <a:lnSpc>
                <a:spcPct val="90000"/>
              </a:lnSpc>
              <a:spcBef>
                <a:spcPts val="0"/>
              </a:spcBef>
              <a:spcAft>
                <a:spcPts val="600"/>
              </a:spcAft>
              <a:buFont typeface="+mj-lt"/>
              <a:buAutoNum type="arabicPeriod"/>
            </a:pPr>
            <a:r>
              <a:rPr lang="en-US" sz="3400" dirty="0">
                <a:solidFill>
                  <a:prstClr val="white"/>
                </a:solidFill>
                <a:latin typeface="Calibri Light" panose="020F0302020204030204" pitchFamily="34" charset="0"/>
                <a:cs typeface="Calibri Light" panose="020F0302020204030204" pitchFamily="34" charset="0"/>
              </a:rPr>
              <a:t>This views leadership as primarily the exercise of authority. </a:t>
            </a:r>
          </a:p>
          <a:p>
            <a:pPr marL="1154113" lvl="3" indent="-566738">
              <a:lnSpc>
                <a:spcPct val="90000"/>
              </a:lnSpc>
              <a:spcBef>
                <a:spcPts val="0"/>
              </a:spcBef>
              <a:spcAft>
                <a:spcPts val="600"/>
              </a:spcAft>
              <a:buFont typeface="+mj-lt"/>
              <a:buAutoNum type="arabicPeriod"/>
            </a:pPr>
            <a:r>
              <a:rPr lang="en-US" sz="3400" dirty="0">
                <a:solidFill>
                  <a:prstClr val="white"/>
                </a:solidFill>
                <a:latin typeface="Calibri Light" panose="020F0302020204030204" pitchFamily="34" charset="0"/>
                <a:cs typeface="Calibri Light" panose="020F0302020204030204" pitchFamily="34" charset="0"/>
              </a:rPr>
              <a:t>We have biblical examples of women occupying prominent leadership roles over both men and women.</a:t>
            </a:r>
          </a:p>
          <a:p>
            <a:pPr marL="1154113" lvl="3" indent="-566738">
              <a:lnSpc>
                <a:spcPct val="90000"/>
              </a:lnSpc>
              <a:spcBef>
                <a:spcPts val="0"/>
              </a:spcBef>
              <a:spcAft>
                <a:spcPts val="600"/>
              </a:spcAft>
              <a:buFont typeface="+mj-lt"/>
              <a:buAutoNum type="arabicPeriod"/>
            </a:pPr>
            <a:r>
              <a:rPr lang="en-US" sz="3400" dirty="0">
                <a:solidFill>
                  <a:prstClr val="white"/>
                </a:solidFill>
                <a:latin typeface="Calibri Light" panose="020F0302020204030204" pitchFamily="34" charset="0"/>
                <a:cs typeface="Calibri Light" panose="020F0302020204030204" pitchFamily="34" charset="0"/>
              </a:rPr>
              <a:t>There are New Testament passages that call on women to step up and lead and </a:t>
            </a:r>
            <a:r>
              <a:rPr lang="en-US" sz="3800" dirty="0">
                <a:solidFill>
                  <a:prstClr val="white"/>
                </a:solidFill>
                <a:latin typeface="Calibri Light" panose="020F0302020204030204" pitchFamily="34" charset="0"/>
                <a:cs typeface="Calibri Light" panose="020F0302020204030204" pitchFamily="34" charset="0"/>
              </a:rPr>
              <a:t>teach. </a:t>
            </a:r>
            <a:endParaRPr lang="en-US" sz="6600" dirty="0">
              <a:solidFill>
                <a:prstClr val="white"/>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Modern Western Christianity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989763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877711"/>
          </a:xfrm>
          <a:prstGeom prst="rect">
            <a:avLst/>
          </a:prstGeom>
          <a:noFill/>
          <a:ln w="9525">
            <a:noFill/>
            <a:miter lim="800000"/>
            <a:headEnd/>
            <a:tailEnd/>
          </a:ln>
        </p:spPr>
        <p:txBody>
          <a:bodyPr wrap="square">
            <a:spAutoFit/>
          </a:bodyPr>
          <a:lstStyle/>
          <a:p>
            <a:pPr marL="11113" indent="-1111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No Submission Thesis </a:t>
            </a:r>
          </a:p>
          <a:p>
            <a:pPr marL="576263" indent="-5762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Submitting to someone is a sign of inferiority and weakness.</a:t>
            </a:r>
          </a:p>
          <a:p>
            <a:pPr marL="576263" indent="-5762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Instead, women and minorities need to be empowered to rise up against patriarchal rule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Modern Western Christianity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318E239-EBC7-F5AE-740C-AB53F58B37F7}"/>
              </a:ext>
            </a:extLst>
          </p:cNvPr>
          <p:cNvSpPr>
            <a:spLocks noChangeArrowheads="1"/>
          </p:cNvSpPr>
          <p:nvPr/>
        </p:nvSpPr>
        <p:spPr bwMode="auto">
          <a:xfrm>
            <a:off x="533401" y="3955556"/>
            <a:ext cx="11029708" cy="274528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A0AE46A-61C6-4A57-B5D8-CD8472EDF96A}"/>
              </a:ext>
            </a:extLst>
          </p:cNvPr>
          <p:cNvSpPr txBox="1">
            <a:spLocks noChangeArrowheads="1"/>
          </p:cNvSpPr>
          <p:nvPr/>
        </p:nvSpPr>
        <p:spPr bwMode="auto">
          <a:xfrm>
            <a:off x="571333" y="4039225"/>
            <a:ext cx="10961681" cy="2575064"/>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1000"/>
              </a:spcAft>
              <a:buSzPct val="100000"/>
              <a:defRPr/>
            </a:pPr>
            <a:r>
              <a:rPr lang="en-US" sz="3400" dirty="0">
                <a:solidFill>
                  <a:prstClr val="white"/>
                </a:solidFill>
                <a:latin typeface="Calibri Light" panose="020F0302020204030204" pitchFamily="34" charset="0"/>
                <a:cs typeface="Calibri Light" panose="020F0302020204030204" pitchFamily="34" charset="0"/>
              </a:rPr>
              <a:t>Elizabeth Schussler-</a:t>
            </a:r>
            <a:r>
              <a:rPr lang="en-US" sz="3400" dirty="0" err="1">
                <a:solidFill>
                  <a:prstClr val="white"/>
                </a:solidFill>
                <a:latin typeface="Calibri Light" panose="020F0302020204030204" pitchFamily="34" charset="0"/>
                <a:cs typeface="Calibri Light" panose="020F0302020204030204" pitchFamily="34" charset="0"/>
              </a:rPr>
              <a:t>Fiorenza</a:t>
            </a:r>
            <a:r>
              <a:rPr lang="en-US" sz="3400" dirty="0">
                <a:solidFill>
                  <a:prstClr val="white"/>
                </a:solidFill>
                <a:latin typeface="Calibri Light" panose="020F0302020204030204" pitchFamily="34" charset="0"/>
                <a:cs typeface="Calibri Light" panose="020F0302020204030204" pitchFamily="34" charset="0"/>
              </a:rPr>
              <a:t>: “I would insist that the central spiritual and religious feminist quest is the quest for women’s self-affirmation, survival, power, and self-determination.” </a:t>
            </a:r>
          </a:p>
          <a:p>
            <a:pPr marL="0" lvl="1" fontAlgn="auto">
              <a:lnSpc>
                <a:spcPct val="90000"/>
              </a:lnSpc>
              <a:spcBef>
                <a:spcPts val="0"/>
              </a:spcBef>
              <a:spcAft>
                <a:spcPts val="1000"/>
              </a:spcAft>
              <a:buSzPct val="100000"/>
              <a:defRPr/>
            </a:pPr>
            <a:r>
              <a:rPr lang="en-US" sz="3400" dirty="0">
                <a:solidFill>
                  <a:prstClr val="white"/>
                </a:solidFill>
                <a:latin typeface="Calibri Light" panose="020F0302020204030204" pitchFamily="34" charset="0"/>
                <a:cs typeface="Calibri Light" panose="020F0302020204030204" pitchFamily="34" charset="0"/>
              </a:rPr>
              <a:t>“As self-identified women we cannot but leave behind patriarchal biblical religion.”</a:t>
            </a:r>
          </a:p>
        </p:txBody>
      </p:sp>
    </p:spTree>
    <p:extLst>
      <p:ext uri="{BB962C8B-B14F-4D97-AF65-F5344CB8AC3E}">
        <p14:creationId xmlns:p14="http://schemas.microsoft.com/office/powerpoint/2010/main" val="184271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877711"/>
          </a:xfrm>
          <a:prstGeom prst="rect">
            <a:avLst/>
          </a:prstGeom>
          <a:noFill/>
          <a:ln w="9525">
            <a:noFill/>
            <a:miter lim="800000"/>
            <a:headEnd/>
            <a:tailEnd/>
          </a:ln>
        </p:spPr>
        <p:txBody>
          <a:bodyPr wrap="square">
            <a:spAutoFit/>
          </a:bodyPr>
          <a:lstStyle/>
          <a:p>
            <a:pPr marL="11113" indent="-1111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No Submission Thesis </a:t>
            </a:r>
          </a:p>
          <a:p>
            <a:pPr marL="576263" indent="-5762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Submitting to someone is a sign of inferiority and weakness.</a:t>
            </a:r>
          </a:p>
          <a:p>
            <a:pPr marL="576263" indent="-5762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Instead, women and minorities need to be empowered to rise up against patriarchal rule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Modern Western Christianity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318E239-EBC7-F5AE-740C-AB53F58B37F7}"/>
              </a:ext>
            </a:extLst>
          </p:cNvPr>
          <p:cNvSpPr>
            <a:spLocks noChangeArrowheads="1"/>
          </p:cNvSpPr>
          <p:nvPr/>
        </p:nvSpPr>
        <p:spPr bwMode="auto">
          <a:xfrm>
            <a:off x="533401" y="3955556"/>
            <a:ext cx="11029708" cy="274528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A0AE46A-61C6-4A57-B5D8-CD8472EDF96A}"/>
              </a:ext>
            </a:extLst>
          </p:cNvPr>
          <p:cNvSpPr txBox="1">
            <a:spLocks noChangeArrowheads="1"/>
          </p:cNvSpPr>
          <p:nvPr/>
        </p:nvSpPr>
        <p:spPr bwMode="auto">
          <a:xfrm>
            <a:off x="571333" y="4039225"/>
            <a:ext cx="10961681" cy="150502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1000"/>
              </a:spcAft>
              <a:buSzPct val="100000"/>
              <a:defRPr/>
            </a:pPr>
            <a:r>
              <a:rPr lang="en-US" sz="3400" dirty="0">
                <a:solidFill>
                  <a:prstClr val="white"/>
                </a:solidFill>
                <a:latin typeface="Calibri Light" panose="020F0302020204030204" pitchFamily="34" charset="0"/>
                <a:cs typeface="Calibri Light" panose="020F0302020204030204" pitchFamily="34" charset="0"/>
              </a:rPr>
              <a:t>Rebecca </a:t>
            </a:r>
            <a:r>
              <a:rPr lang="en-US" sz="3400" dirty="0" err="1">
                <a:solidFill>
                  <a:prstClr val="white"/>
                </a:solidFill>
                <a:latin typeface="Calibri Light" panose="020F0302020204030204" pitchFamily="34" charset="0"/>
                <a:cs typeface="Calibri Light" panose="020F0302020204030204" pitchFamily="34" charset="0"/>
              </a:rPr>
              <a:t>Groothius</a:t>
            </a:r>
            <a:r>
              <a:rPr lang="en-US" sz="3400" dirty="0">
                <a:solidFill>
                  <a:prstClr val="white"/>
                </a:solidFill>
                <a:latin typeface="Calibri Light" panose="020F0302020204030204" pitchFamily="34" charset="0"/>
                <a:cs typeface="Calibri Light" panose="020F0302020204030204" pitchFamily="34" charset="0"/>
              </a:rPr>
              <a:t>: “In traditional marriage: [A wife’s] inferiority in function follows justly and logically from her inferiority in being.”</a:t>
            </a:r>
          </a:p>
        </p:txBody>
      </p:sp>
    </p:spTree>
    <p:extLst>
      <p:ext uri="{BB962C8B-B14F-4D97-AF65-F5344CB8AC3E}">
        <p14:creationId xmlns:p14="http://schemas.microsoft.com/office/powerpoint/2010/main" val="2337772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877711"/>
          </a:xfrm>
          <a:prstGeom prst="rect">
            <a:avLst/>
          </a:prstGeom>
          <a:noFill/>
          <a:ln w="9525">
            <a:noFill/>
            <a:miter lim="800000"/>
            <a:headEnd/>
            <a:tailEnd/>
          </a:ln>
        </p:spPr>
        <p:txBody>
          <a:bodyPr wrap="square">
            <a:spAutoFit/>
          </a:bodyPr>
          <a:lstStyle/>
          <a:p>
            <a:pPr marL="11113" indent="-1111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No Submission Thesis </a:t>
            </a:r>
          </a:p>
          <a:p>
            <a:pPr marL="576263" indent="-5762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Submitting to someone is a sign of inferiority and weakness.</a:t>
            </a:r>
          </a:p>
          <a:p>
            <a:pPr marL="576263" indent="-5762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Instead, women and minorities need to be empowered to rise up against patriarchal rule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Modern Western Christianity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318E239-EBC7-F5AE-740C-AB53F58B37F7}"/>
              </a:ext>
            </a:extLst>
          </p:cNvPr>
          <p:cNvSpPr>
            <a:spLocks noChangeArrowheads="1"/>
          </p:cNvSpPr>
          <p:nvPr/>
        </p:nvSpPr>
        <p:spPr bwMode="auto">
          <a:xfrm>
            <a:off x="533401" y="3955556"/>
            <a:ext cx="11029708" cy="274528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A0AE46A-61C6-4A57-B5D8-CD8472EDF96A}"/>
              </a:ext>
            </a:extLst>
          </p:cNvPr>
          <p:cNvSpPr txBox="1">
            <a:spLocks noChangeArrowheads="1"/>
          </p:cNvSpPr>
          <p:nvPr/>
        </p:nvSpPr>
        <p:spPr bwMode="auto">
          <a:xfrm>
            <a:off x="571333" y="4039225"/>
            <a:ext cx="10961681" cy="1975926"/>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1000"/>
              </a:spcAft>
              <a:buSzPct val="100000"/>
              <a:defRPr/>
            </a:pPr>
            <a:r>
              <a:rPr lang="en-US" sz="3400" dirty="0">
                <a:solidFill>
                  <a:prstClr val="white"/>
                </a:solidFill>
                <a:latin typeface="Calibri Light" panose="020F0302020204030204" pitchFamily="34" charset="0"/>
                <a:cs typeface="Calibri Light" panose="020F0302020204030204" pitchFamily="34" charset="0"/>
              </a:rPr>
              <a:t>Rebecca </a:t>
            </a:r>
            <a:r>
              <a:rPr lang="en-US" sz="3400" dirty="0" err="1">
                <a:solidFill>
                  <a:prstClr val="white"/>
                </a:solidFill>
                <a:latin typeface="Calibri Light" panose="020F0302020204030204" pitchFamily="34" charset="0"/>
                <a:cs typeface="Calibri Light" panose="020F0302020204030204" pitchFamily="34" charset="0"/>
              </a:rPr>
              <a:t>Groothius</a:t>
            </a:r>
            <a:r>
              <a:rPr lang="en-US" sz="3400" dirty="0">
                <a:solidFill>
                  <a:prstClr val="white"/>
                </a:solidFill>
                <a:latin typeface="Calibri Light" panose="020F0302020204030204" pitchFamily="34" charset="0"/>
                <a:cs typeface="Calibri Light" panose="020F0302020204030204" pitchFamily="34" charset="0"/>
              </a:rPr>
              <a:t>: “A woman cannot be served by a man’s spiritual rule unless her ability to discern the will and understand the Word of God is inferior to the ability God has given men in this regard.”</a:t>
            </a:r>
          </a:p>
        </p:txBody>
      </p:sp>
    </p:spTree>
    <p:extLst>
      <p:ext uri="{BB962C8B-B14F-4D97-AF65-F5344CB8AC3E}">
        <p14:creationId xmlns:p14="http://schemas.microsoft.com/office/powerpoint/2010/main" val="2793083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1769715"/>
          </a:xfrm>
          <a:prstGeom prst="rect">
            <a:avLst/>
          </a:prstGeom>
          <a:noFill/>
          <a:ln w="9525">
            <a:noFill/>
            <a:miter lim="800000"/>
            <a:headEnd/>
            <a:tailEnd/>
          </a:ln>
        </p:spPr>
        <p:txBody>
          <a:bodyPr wrap="square">
            <a:spAutoFit/>
          </a:bodyPr>
          <a:lstStyle/>
          <a:p>
            <a:pPr marL="11113" indent="-1111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No Submission Thesis </a:t>
            </a:r>
          </a:p>
          <a:p>
            <a:pPr marL="576263" indent="-5762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This view has problems too.</a:t>
            </a:r>
          </a:p>
          <a:p>
            <a:pPr marL="1154113" lvl="3" indent="-566738">
              <a:lnSpc>
                <a:spcPct val="90000"/>
              </a:lnSpc>
              <a:spcBef>
                <a:spcPts val="0"/>
              </a:spcBef>
              <a:spcAft>
                <a:spcPts val="600"/>
              </a:spcAft>
              <a:buFont typeface="+mj-lt"/>
              <a:buAutoNum type="arabicPeriod"/>
            </a:pPr>
            <a:r>
              <a:rPr lang="en-US" sz="3400" dirty="0">
                <a:solidFill>
                  <a:prstClr val="white"/>
                </a:solidFill>
                <a:latin typeface="Calibri Light" panose="020F0302020204030204" pitchFamily="34" charset="0"/>
                <a:cs typeface="Calibri Light" panose="020F0302020204030204" pitchFamily="34" charset="0"/>
              </a:rPr>
              <a:t>Submission does not imply inferiority.</a:t>
            </a:r>
            <a:endParaRPr lang="en-US" sz="6600" dirty="0">
              <a:solidFill>
                <a:prstClr val="white"/>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Modern Western Christianity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4A797A59-8F1B-A725-179C-A4F5AAC5EC72}"/>
              </a:ext>
            </a:extLst>
          </p:cNvPr>
          <p:cNvSpPr>
            <a:spLocks noChangeArrowheads="1"/>
          </p:cNvSpPr>
          <p:nvPr/>
        </p:nvSpPr>
        <p:spPr bwMode="auto">
          <a:xfrm>
            <a:off x="533401" y="2865002"/>
            <a:ext cx="11029708" cy="215841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488149B7-F1BC-E18C-FF01-206202F1360C}"/>
              </a:ext>
            </a:extLst>
          </p:cNvPr>
          <p:cNvSpPr txBox="1">
            <a:spLocks noChangeArrowheads="1"/>
          </p:cNvSpPr>
          <p:nvPr/>
        </p:nvSpPr>
        <p:spPr bwMode="auto">
          <a:xfrm>
            <a:off x="571333" y="2948672"/>
            <a:ext cx="10961681" cy="1975926"/>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1 Corinthians 15:27-28: ‘For [God] “has put everything under [Jesus’] feet” …When he has done this, then the Son himself will be made subject to him who put everything under him, so that God may be all in all.’ </a:t>
            </a:r>
          </a:p>
        </p:txBody>
      </p:sp>
      <p:sp>
        <p:nvSpPr>
          <p:cNvPr id="6" name="Rectangle 5">
            <a:extLst>
              <a:ext uri="{FF2B5EF4-FFF2-40B4-BE49-F238E27FC236}">
                <a16:creationId xmlns:a16="http://schemas.microsoft.com/office/drawing/2014/main" xmlns="" id="{86393B9E-9FF2-693A-B0D3-259EF6C1BFE7}"/>
              </a:ext>
            </a:extLst>
          </p:cNvPr>
          <p:cNvSpPr>
            <a:spLocks noChangeArrowheads="1"/>
          </p:cNvSpPr>
          <p:nvPr/>
        </p:nvSpPr>
        <p:spPr bwMode="auto">
          <a:xfrm>
            <a:off x="1079857" y="5147470"/>
            <a:ext cx="10680021" cy="82506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3C7FFF79-4E15-E6DD-A14A-F96659F2397E}"/>
              </a:ext>
            </a:extLst>
          </p:cNvPr>
          <p:cNvSpPr txBox="1">
            <a:spLocks noChangeArrowheads="1"/>
          </p:cNvSpPr>
          <p:nvPr/>
        </p:nvSpPr>
        <p:spPr bwMode="auto">
          <a:xfrm>
            <a:off x="1114420" y="5254290"/>
            <a:ext cx="10614150" cy="618631"/>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Paul uses this same word “subject” in Ephesians 5:22. </a:t>
            </a:r>
          </a:p>
        </p:txBody>
      </p:sp>
    </p:spTree>
    <p:extLst>
      <p:ext uri="{BB962C8B-B14F-4D97-AF65-F5344CB8AC3E}">
        <p14:creationId xmlns:p14="http://schemas.microsoft.com/office/powerpoint/2010/main" val="1265988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317558"/>
          </a:xfrm>
          <a:prstGeom prst="rect">
            <a:avLst/>
          </a:prstGeom>
          <a:noFill/>
          <a:ln w="9525">
            <a:noFill/>
            <a:miter lim="800000"/>
            <a:headEnd/>
            <a:tailEnd/>
          </a:ln>
        </p:spPr>
        <p:txBody>
          <a:bodyPr wrap="square">
            <a:spAutoFit/>
          </a:bodyPr>
          <a:lstStyle/>
          <a:p>
            <a:pPr marL="11113" indent="-1111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No Submission Thesis </a:t>
            </a:r>
          </a:p>
          <a:p>
            <a:pPr marL="576263" indent="-5762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This view has problems too.</a:t>
            </a:r>
          </a:p>
          <a:p>
            <a:pPr marL="1154113" lvl="3" indent="-566738">
              <a:lnSpc>
                <a:spcPct val="90000"/>
              </a:lnSpc>
              <a:spcBef>
                <a:spcPts val="0"/>
              </a:spcBef>
              <a:spcAft>
                <a:spcPts val="600"/>
              </a:spcAft>
              <a:buFont typeface="+mj-lt"/>
              <a:buAutoNum type="arabicPeriod"/>
            </a:pPr>
            <a:r>
              <a:rPr lang="en-US" sz="3400" dirty="0">
                <a:solidFill>
                  <a:prstClr val="white"/>
                </a:solidFill>
                <a:latin typeface="Calibri Light" panose="020F0302020204030204" pitchFamily="34" charset="0"/>
                <a:cs typeface="Calibri Light" panose="020F0302020204030204" pitchFamily="34" charset="0"/>
              </a:rPr>
              <a:t>Submission does not imply inferiority.</a:t>
            </a:r>
          </a:p>
          <a:p>
            <a:pPr marL="1154113" lvl="3" indent="-566738">
              <a:lnSpc>
                <a:spcPct val="90000"/>
              </a:lnSpc>
              <a:spcBef>
                <a:spcPts val="0"/>
              </a:spcBef>
              <a:spcAft>
                <a:spcPts val="600"/>
              </a:spcAft>
              <a:buFont typeface="+mj-lt"/>
              <a:buAutoNum type="arabicPeriod"/>
            </a:pPr>
            <a:r>
              <a:rPr lang="en-US" sz="3400" dirty="0">
                <a:solidFill>
                  <a:prstClr val="white"/>
                </a:solidFill>
                <a:latin typeface="Calibri Light" panose="020F0302020204030204" pitchFamily="34" charset="0"/>
                <a:cs typeface="Calibri Light" panose="020F0302020204030204" pitchFamily="34" charset="0"/>
              </a:rPr>
              <a:t>Scripture gives us a basis for equality.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Modern Western Christianity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4A797A59-8F1B-A725-179C-A4F5AAC5EC72}"/>
              </a:ext>
            </a:extLst>
          </p:cNvPr>
          <p:cNvSpPr>
            <a:spLocks noChangeArrowheads="1"/>
          </p:cNvSpPr>
          <p:nvPr/>
        </p:nvSpPr>
        <p:spPr bwMode="auto">
          <a:xfrm>
            <a:off x="581146" y="3437793"/>
            <a:ext cx="11029708" cy="171994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488149B7-F1BC-E18C-FF01-206202F1360C}"/>
              </a:ext>
            </a:extLst>
          </p:cNvPr>
          <p:cNvSpPr txBox="1">
            <a:spLocks noChangeArrowheads="1"/>
          </p:cNvSpPr>
          <p:nvPr/>
        </p:nvSpPr>
        <p:spPr bwMode="auto">
          <a:xfrm>
            <a:off x="619078" y="3544612"/>
            <a:ext cx="10961681" cy="150502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Galatians 3:28, “There is neither Jew nor Greek, there is neither slave nor free man, there is neither male nor female; for you are all one in Christ Jesus.” </a:t>
            </a:r>
          </a:p>
        </p:txBody>
      </p:sp>
    </p:spTree>
    <p:extLst>
      <p:ext uri="{BB962C8B-B14F-4D97-AF65-F5344CB8AC3E}">
        <p14:creationId xmlns:p14="http://schemas.microsoft.com/office/powerpoint/2010/main" val="1555798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336298"/>
          </a:xfrm>
          <a:prstGeom prst="rect">
            <a:avLst/>
          </a:prstGeom>
          <a:noFill/>
          <a:ln w="9525">
            <a:noFill/>
            <a:miter lim="800000"/>
            <a:headEnd/>
            <a:tailEnd/>
          </a:ln>
        </p:spPr>
        <p:txBody>
          <a:bodyPr wrap="square">
            <a:spAutoFit/>
          </a:bodyPr>
          <a:lstStyle/>
          <a:p>
            <a:pPr marL="11113" indent="-1111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No Submission Thesis </a:t>
            </a:r>
          </a:p>
          <a:p>
            <a:pPr marL="576263" indent="-5762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This view has problems too.</a:t>
            </a:r>
          </a:p>
          <a:p>
            <a:pPr marL="1154113" lvl="3" indent="-566738">
              <a:lnSpc>
                <a:spcPct val="90000"/>
              </a:lnSpc>
              <a:spcBef>
                <a:spcPts val="0"/>
              </a:spcBef>
              <a:spcAft>
                <a:spcPts val="600"/>
              </a:spcAft>
              <a:buFont typeface="+mj-lt"/>
              <a:buAutoNum type="arabicPeriod"/>
            </a:pPr>
            <a:r>
              <a:rPr lang="en-US" sz="3400" dirty="0">
                <a:solidFill>
                  <a:prstClr val="white"/>
                </a:solidFill>
                <a:latin typeface="Calibri Light" panose="020F0302020204030204" pitchFamily="34" charset="0"/>
                <a:cs typeface="Calibri Light" panose="020F0302020204030204" pitchFamily="34" charset="0"/>
              </a:rPr>
              <a:t>Submission does not imply inferiority.</a:t>
            </a:r>
          </a:p>
          <a:p>
            <a:pPr marL="1154113" lvl="3" indent="-566738">
              <a:lnSpc>
                <a:spcPct val="90000"/>
              </a:lnSpc>
              <a:spcBef>
                <a:spcPts val="0"/>
              </a:spcBef>
              <a:spcAft>
                <a:spcPts val="600"/>
              </a:spcAft>
              <a:buFont typeface="+mj-lt"/>
              <a:buAutoNum type="arabicPeriod"/>
            </a:pPr>
            <a:r>
              <a:rPr lang="en-US" sz="3400" dirty="0">
                <a:solidFill>
                  <a:prstClr val="white"/>
                </a:solidFill>
                <a:latin typeface="Calibri Light" panose="020F0302020204030204" pitchFamily="34" charset="0"/>
                <a:cs typeface="Calibri Light" panose="020F0302020204030204" pitchFamily="34" charset="0"/>
              </a:rPr>
              <a:t>Scripture gives us a basis for equality.</a:t>
            </a:r>
          </a:p>
          <a:p>
            <a:pPr marL="1154113" lvl="3" indent="-566738">
              <a:lnSpc>
                <a:spcPct val="90000"/>
              </a:lnSpc>
              <a:spcBef>
                <a:spcPts val="0"/>
              </a:spcBef>
              <a:spcAft>
                <a:spcPts val="600"/>
              </a:spcAft>
              <a:buFont typeface="+mj-lt"/>
              <a:buAutoNum type="arabicPeriod"/>
            </a:pPr>
            <a:r>
              <a:rPr lang="en-US" sz="3400" dirty="0">
                <a:solidFill>
                  <a:prstClr val="white"/>
                </a:solidFill>
                <a:latin typeface="Calibri Light" panose="020F0302020204030204" pitchFamily="34" charset="0"/>
                <a:cs typeface="Calibri Light" panose="020F0302020204030204" pitchFamily="34" charset="0"/>
              </a:rPr>
              <a:t>A lack of mutual submission makes love relationships impossible.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Modern Western Christianity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733281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618631"/>
          </a:xfrm>
          <a:prstGeom prst="rect">
            <a:avLst/>
          </a:prstGeom>
          <a:noFill/>
          <a:ln w="9525">
            <a:noFill/>
            <a:miter lim="800000"/>
            <a:headEnd/>
            <a:tailEnd/>
          </a:ln>
        </p:spPr>
        <p:txBody>
          <a:bodyPr wrap="square">
            <a:spAutoFit/>
          </a:bodyPr>
          <a:lstStyle/>
          <a:p>
            <a:pPr marL="11113" indent="-1111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The Biblical View</a:t>
            </a:r>
            <a:endParaRPr lang="en-US" sz="3400" dirty="0">
              <a:solidFill>
                <a:prstClr val="white"/>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Modern Western Christianity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6F9EA40F-3FCC-4779-D077-67B3B36027EB}"/>
              </a:ext>
            </a:extLst>
          </p:cNvPr>
          <p:cNvSpPr>
            <a:spLocks noChangeArrowheads="1"/>
          </p:cNvSpPr>
          <p:nvPr/>
        </p:nvSpPr>
        <p:spPr bwMode="auto">
          <a:xfrm>
            <a:off x="581146" y="1814699"/>
            <a:ext cx="11029708" cy="40536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EC6B7B4-8D78-311F-40CB-D53A3D7530A9}"/>
              </a:ext>
            </a:extLst>
          </p:cNvPr>
          <p:cNvSpPr txBox="1">
            <a:spLocks noChangeArrowheads="1"/>
          </p:cNvSpPr>
          <p:nvPr/>
        </p:nvSpPr>
        <p:spPr bwMode="auto">
          <a:xfrm>
            <a:off x="619078" y="1898369"/>
            <a:ext cx="10961681" cy="3897990"/>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Mark 10:42-25: Jesus said to them, “You know that those who are recognized as rulers of the [nations] lord it over them; and their great men exercise authority over them.”</a:t>
            </a:r>
          </a:p>
          <a:p>
            <a:pPr marL="0" lvl="1"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“But it is not this way among you, but whoever wishes to become great among you shall be your servant; and whoever wishes to be first among you shall be slave of all. For even the Son of Man did not come to be served, but to serve, and to give His life a ransom for many.” </a:t>
            </a:r>
          </a:p>
        </p:txBody>
      </p:sp>
    </p:spTree>
    <p:extLst>
      <p:ext uri="{BB962C8B-B14F-4D97-AF65-F5344CB8AC3E}">
        <p14:creationId xmlns:p14="http://schemas.microsoft.com/office/powerpoint/2010/main" val="82851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843855"/>
          </a:xfrm>
          <a:prstGeom prst="rect">
            <a:avLst/>
          </a:prstGeom>
          <a:noFill/>
          <a:ln w="9525">
            <a:noFill/>
            <a:miter lim="800000"/>
            <a:headEnd/>
            <a:tailEnd/>
          </a:ln>
        </p:spPr>
        <p:txBody>
          <a:bodyPr wrap="square">
            <a:spAutoFit/>
          </a:bodyPr>
          <a:lstStyle/>
          <a:p>
            <a:pPr marL="11113" indent="-1111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The Biblical View</a:t>
            </a:r>
          </a:p>
          <a:p>
            <a:pPr marL="576263" indent="-576263">
              <a:lnSpc>
                <a:spcPct val="90000"/>
              </a:lnSpc>
              <a:spcBef>
                <a:spcPts val="0"/>
              </a:spcBef>
              <a:spcAft>
                <a:spcPts val="600"/>
              </a:spcAft>
            </a:pPr>
            <a:r>
              <a:rPr lang="en-US" sz="3600" dirty="0">
                <a:solidFill>
                  <a:prstClr val="white"/>
                </a:solidFill>
                <a:latin typeface="Calibri Light" panose="020F0302020204030204" pitchFamily="34" charset="0"/>
                <a:cs typeface="Calibri Light" panose="020F0302020204030204" pitchFamily="34" charset="0"/>
              </a:rPr>
              <a:t>»	Jesus’ style of leadership was servant leadership.</a:t>
            </a:r>
          </a:p>
          <a:p>
            <a:pPr marL="576263" indent="-576263">
              <a:lnSpc>
                <a:spcPct val="90000"/>
              </a:lnSpc>
              <a:spcBef>
                <a:spcPts val="0"/>
              </a:spcBef>
              <a:spcAft>
                <a:spcPts val="600"/>
              </a:spcAft>
            </a:pPr>
            <a:r>
              <a:rPr lang="en-US" sz="3600" dirty="0">
                <a:solidFill>
                  <a:prstClr val="white"/>
                </a:solidFill>
                <a:latin typeface="Calibri Light" panose="020F0302020204030204" pitchFamily="34" charset="0"/>
                <a:cs typeface="Calibri Light" panose="020F0302020204030204" pitchFamily="34" charset="0"/>
              </a:rPr>
              <a:t>»	Therefore, “to submit to one another” means submitting to someone’s effort to love and serve us. </a:t>
            </a:r>
          </a:p>
          <a:p>
            <a:pPr marL="576263" indent="-576263">
              <a:lnSpc>
                <a:spcPct val="90000"/>
              </a:lnSpc>
              <a:spcBef>
                <a:spcPts val="0"/>
              </a:spcBef>
              <a:spcAft>
                <a:spcPts val="600"/>
              </a:spcAft>
            </a:pPr>
            <a:r>
              <a:rPr lang="en-US" sz="3600" dirty="0">
                <a:solidFill>
                  <a:prstClr val="white"/>
                </a:solidFill>
                <a:latin typeface="Calibri Light" panose="020F0302020204030204" pitchFamily="34" charset="0"/>
                <a:cs typeface="Calibri Light" panose="020F0302020204030204" pitchFamily="34" charset="0"/>
              </a:rPr>
              <a:t>»	Scripture advocates mutual submission.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Modern Western Christianity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2BC9275-77A2-B08D-9DB2-ABDD8A824F00}"/>
              </a:ext>
            </a:extLst>
          </p:cNvPr>
          <p:cNvSpPr>
            <a:spLocks noChangeArrowheads="1"/>
          </p:cNvSpPr>
          <p:nvPr/>
        </p:nvSpPr>
        <p:spPr bwMode="auto">
          <a:xfrm>
            <a:off x="1726075" y="4095207"/>
            <a:ext cx="9932525" cy="85641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739C80F-4F6E-B044-25EF-79B0094293C7}"/>
              </a:ext>
            </a:extLst>
          </p:cNvPr>
          <p:cNvSpPr txBox="1">
            <a:spLocks noChangeArrowheads="1"/>
          </p:cNvSpPr>
          <p:nvPr/>
        </p:nvSpPr>
        <p:spPr bwMode="auto">
          <a:xfrm>
            <a:off x="1757241" y="4236751"/>
            <a:ext cx="9871265" cy="563231"/>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“Be subject to one another in the fear of Christ” (5:21) </a:t>
            </a:r>
          </a:p>
        </p:txBody>
      </p:sp>
    </p:spTree>
    <p:extLst>
      <p:ext uri="{BB962C8B-B14F-4D97-AF65-F5344CB8AC3E}">
        <p14:creationId xmlns:p14="http://schemas.microsoft.com/office/powerpoint/2010/main" val="516942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Wives, submit yourselves to your own husbands as you do to the Lord.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A902F460-5D86-0FC0-68C6-CADF543B3D36}"/>
              </a:ext>
            </a:extLst>
          </p:cNvPr>
          <p:cNvSpPr>
            <a:spLocks noChangeArrowheads="1"/>
          </p:cNvSpPr>
          <p:nvPr/>
        </p:nvSpPr>
        <p:spPr bwMode="auto">
          <a:xfrm>
            <a:off x="232146" y="2464342"/>
            <a:ext cx="11738810" cy="422582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5FF6D65-74AF-7EEF-14C5-77891C31B7F9}"/>
              </a:ext>
            </a:extLst>
          </p:cNvPr>
          <p:cNvSpPr txBox="1">
            <a:spLocks noChangeArrowheads="1"/>
          </p:cNvSpPr>
          <p:nvPr/>
        </p:nvSpPr>
        <p:spPr bwMode="auto">
          <a:xfrm>
            <a:off x="277233" y="2574856"/>
            <a:ext cx="11666409" cy="3839000"/>
          </a:xfrm>
          <a:prstGeom prst="rect">
            <a:avLst/>
          </a:prstGeom>
          <a:noFill/>
          <a:ln w="38100">
            <a:noFill/>
            <a:miter lim="800000"/>
            <a:headEnd/>
            <a:tailEnd/>
          </a:ln>
        </p:spPr>
        <p:txBody>
          <a:bodyPr wrap="square">
            <a:spAutoFit/>
          </a:bodyPr>
          <a:lstStyle/>
          <a:p>
            <a:pPr marL="11113" lvl="1" indent="9525" fontAlgn="auto">
              <a:lnSpc>
                <a:spcPct val="90000"/>
              </a:lnSpc>
              <a:spcBef>
                <a:spcPts val="0"/>
              </a:spcBef>
              <a:spcAft>
                <a:spcPts val="1000"/>
              </a:spcAft>
              <a:buSzPct val="100000"/>
              <a:defRPr/>
            </a:pPr>
            <a:r>
              <a:rPr lang="en-US" sz="3600" dirty="0">
                <a:solidFill>
                  <a:prstClr val="white"/>
                </a:solidFill>
                <a:latin typeface="Calibri Light" panose="020F0302020204030204" pitchFamily="34" charset="0"/>
                <a:cs typeface="Calibri Light" panose="020F0302020204030204" pitchFamily="34" charset="0"/>
              </a:rPr>
              <a:t>Does not mean going along with something immoral or doing something that violates your conscience </a:t>
            </a:r>
          </a:p>
          <a:p>
            <a:pPr marL="592138" lvl="1" indent="-571500" fontAlgn="auto">
              <a:lnSpc>
                <a:spcPct val="90000"/>
              </a:lnSpc>
              <a:spcBef>
                <a:spcPts val="0"/>
              </a:spcBef>
              <a:spcAft>
                <a:spcPts val="1000"/>
              </a:spcAft>
              <a:buSzPct val="100000"/>
              <a:defRPr/>
            </a:pPr>
            <a:r>
              <a:rPr lang="en-US" sz="3600" dirty="0">
                <a:solidFill>
                  <a:prstClr val="white"/>
                </a:solidFill>
                <a:latin typeface="Calibri Light" panose="020F0302020204030204" pitchFamily="34" charset="0"/>
                <a:cs typeface="Calibri Light" panose="020F0302020204030204" pitchFamily="34" charset="0"/>
              </a:rPr>
              <a:t>»	Acts 4:19-20: </a:t>
            </a:r>
            <a:r>
              <a:rPr lang="en-US" sz="3600" dirty="0">
                <a:solidFill>
                  <a:schemeClr val="bg1"/>
                </a:solidFill>
                <a:latin typeface="Calibri Light" panose="020F0302020204030204" pitchFamily="34" charset="0"/>
                <a:cs typeface="Calibri Light" panose="020F0302020204030204" pitchFamily="34" charset="0"/>
              </a:rPr>
              <a:t>‘But Peter and John replied, “Which is right in God’s eyes: to listen to you, or to him? You be the judges! As for us, we cannot help speaking about what we have seen and heard.’</a:t>
            </a:r>
          </a:p>
          <a:p>
            <a:pPr marL="592138" lvl="1" indent="-571500" fontAlgn="auto">
              <a:lnSpc>
                <a:spcPct val="90000"/>
              </a:lnSpc>
              <a:spcBef>
                <a:spcPts val="0"/>
              </a:spcBef>
              <a:spcAft>
                <a:spcPts val="1000"/>
              </a:spcAft>
              <a:buSzPct val="100000"/>
              <a:defRPr/>
            </a:pPr>
            <a:r>
              <a:rPr lang="en-US" sz="3600" dirty="0">
                <a:solidFill>
                  <a:prstClr val="white"/>
                </a:solidFill>
                <a:latin typeface="Calibri Light" panose="020F0302020204030204" pitchFamily="34" charset="0"/>
                <a:cs typeface="Calibri Light" panose="020F0302020204030204" pitchFamily="34" charset="0"/>
              </a:rPr>
              <a:t>»	Acts 5 (Ananias and Sapphira)</a:t>
            </a:r>
            <a:r>
              <a:rPr lang="en-US" sz="3600" dirty="0">
                <a:solidFill>
                  <a:schemeClr val="bg1"/>
                </a:solidFill>
                <a:latin typeface="Calibri Light" panose="020F0302020204030204" pitchFamily="34" charset="0"/>
                <a:cs typeface="Calibri Light" panose="020F0302020204030204" pitchFamily="34" charset="0"/>
              </a:rPr>
              <a:t> </a:t>
            </a:r>
          </a:p>
        </p:txBody>
      </p:sp>
    </p:spTree>
    <p:extLst>
      <p:ext uri="{BB962C8B-B14F-4D97-AF65-F5344CB8AC3E}">
        <p14:creationId xmlns:p14="http://schemas.microsoft.com/office/powerpoint/2010/main" val="4056103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4524315"/>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Wives, submit yourselves to your own husbands as you do to the Lord. </a:t>
            </a:r>
          </a:p>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23</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For the husband is the head of the wife as Christ is the head of the church, his body, of which he is the Savior. </a:t>
            </a:r>
          </a:p>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24</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Now as the church submits to Christ, so also wives should submit to their husbands in everything.</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787151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2862322"/>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Wives, submit yourselves to your own husbands as you do to the Lord. </a:t>
            </a:r>
          </a:p>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23</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For the husband is the head of the wife as Christ is the head of the church, his body, of which he is the Savior.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699294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2862322"/>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22	</a:t>
            </a:r>
            <a:r>
              <a:rPr lang="en-US" sz="4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Wives, submit yourselves to your own husbands as you do to the Lord. </a:t>
            </a:r>
          </a:p>
          <a:p>
            <a:pPr marL="592138" indent="-592138">
              <a:lnSpc>
                <a:spcPct val="90000"/>
              </a:lnSpc>
              <a:spcBef>
                <a:spcPts val="0"/>
              </a:spcBef>
              <a:spcAft>
                <a:spcPts val="0"/>
              </a:spcAft>
            </a:pPr>
            <a:r>
              <a:rPr lang="en-US" sz="40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23</a:t>
            </a:r>
            <a:r>
              <a:rPr lang="en-US" sz="4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For the husband is the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head</a:t>
            </a:r>
            <a:r>
              <a:rPr lang="en-US" sz="4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of the wife as Christ is the head of the church, his body, of which he is the Savior.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271236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4524315"/>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Wives, submit yourselves to your own husbands as you do to the Lord. </a:t>
            </a:r>
          </a:p>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23</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For the husband is the head of the wife as Christ is the head of the church, his body, of which he is the Savior. </a:t>
            </a:r>
          </a:p>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24</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Now as the church submits to Christ, so also wives should submit to their husbands in everything.</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933921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4524315"/>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Wives, submit yourselves to your own husbands as you do to the Lord. </a:t>
            </a:r>
          </a:p>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23</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For the husband is the head of the wife as Christ is the head of the church, his body, of which he is the Savior. </a:t>
            </a:r>
          </a:p>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24</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Now as the church submits to Christ, so also wives should submit to their husbands in everything.</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6E59055B-7A85-2416-05AA-D8C6568A52DA}"/>
              </a:ext>
            </a:extLst>
          </p:cNvPr>
          <p:cNvSpPr>
            <a:spLocks noChangeArrowheads="1"/>
          </p:cNvSpPr>
          <p:nvPr/>
        </p:nvSpPr>
        <p:spPr bwMode="auto">
          <a:xfrm>
            <a:off x="462988" y="5799028"/>
            <a:ext cx="11147866" cy="85641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A3D3767-37C7-A4EF-B4B5-6C43C44112A0}"/>
              </a:ext>
            </a:extLst>
          </p:cNvPr>
          <p:cNvSpPr txBox="1">
            <a:spLocks noChangeArrowheads="1"/>
          </p:cNvSpPr>
          <p:nvPr/>
        </p:nvSpPr>
        <p:spPr bwMode="auto">
          <a:xfrm>
            <a:off x="501650" y="5940572"/>
            <a:ext cx="11079110" cy="563231"/>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“The wife must see to it that she respects her husband” (5:33). </a:t>
            </a:r>
          </a:p>
        </p:txBody>
      </p:sp>
      <p:sp>
        <p:nvSpPr>
          <p:cNvPr id="6" name="Rectangle 5">
            <a:extLst>
              <a:ext uri="{FF2B5EF4-FFF2-40B4-BE49-F238E27FC236}">
                <a16:creationId xmlns:a16="http://schemas.microsoft.com/office/drawing/2014/main" xmlns="" id="{1B5E93E7-AD4E-BF0C-9354-E6AA6F3DD4F4}"/>
              </a:ext>
            </a:extLst>
          </p:cNvPr>
          <p:cNvSpPr>
            <a:spLocks noChangeArrowheads="1"/>
          </p:cNvSpPr>
          <p:nvPr/>
        </p:nvSpPr>
        <p:spPr bwMode="auto">
          <a:xfrm>
            <a:off x="232146" y="1943477"/>
            <a:ext cx="11738810" cy="373469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6B39340A-FD4E-2C5B-F83B-33D5DB6B7EF8}"/>
              </a:ext>
            </a:extLst>
          </p:cNvPr>
          <p:cNvSpPr txBox="1">
            <a:spLocks noChangeArrowheads="1"/>
          </p:cNvSpPr>
          <p:nvPr/>
        </p:nvSpPr>
        <p:spPr bwMode="auto">
          <a:xfrm>
            <a:off x="277233" y="2053991"/>
            <a:ext cx="11666409" cy="3178306"/>
          </a:xfrm>
          <a:prstGeom prst="rect">
            <a:avLst/>
          </a:prstGeom>
          <a:noFill/>
          <a:ln w="38100">
            <a:noFill/>
            <a:miter lim="800000"/>
            <a:headEnd/>
            <a:tailEnd/>
          </a:ln>
        </p:spPr>
        <p:txBody>
          <a:bodyPr wrap="square">
            <a:spAutoFit/>
          </a:bodyPr>
          <a:lstStyle/>
          <a:p>
            <a:pPr marL="11113" lvl="1" indent="9525"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What does it mean to submit? </a:t>
            </a:r>
          </a:p>
          <a:p>
            <a:pPr marL="592138" lvl="1" indent="-571500"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	</a:t>
            </a: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Are you looking for a husband you can respect to lead your relationship?</a:t>
            </a:r>
            <a:endParaRPr lang="en-US" sz="3400" dirty="0">
              <a:solidFill>
                <a:schemeClr val="bg1"/>
              </a:solidFill>
              <a:latin typeface="Calibri Light" panose="020F0302020204030204" pitchFamily="34" charset="0"/>
              <a:cs typeface="Calibri Light" panose="020F0302020204030204" pitchFamily="34" charset="0"/>
            </a:endParaRPr>
          </a:p>
          <a:p>
            <a:pPr marL="592138" lvl="1" indent="-571500"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	Can you respond to the </a:t>
            </a:r>
            <a:r>
              <a:rPr lang="en-US" sz="3400" i="1" dirty="0">
                <a:solidFill>
                  <a:prstClr val="white"/>
                </a:solidFill>
                <a:latin typeface="Calibri Light" panose="020F0302020204030204" pitchFamily="34" charset="0"/>
                <a:cs typeface="Calibri Light" panose="020F0302020204030204" pitchFamily="34" charset="0"/>
              </a:rPr>
              <a:t>imperfect initiation</a:t>
            </a:r>
            <a:r>
              <a:rPr lang="en-US" sz="3400" dirty="0">
                <a:solidFill>
                  <a:prstClr val="white"/>
                </a:solidFill>
                <a:latin typeface="Calibri Light" panose="020F0302020204030204" pitchFamily="34" charset="0"/>
                <a:cs typeface="Calibri Light" panose="020F0302020204030204" pitchFamily="34" charset="0"/>
              </a:rPr>
              <a:t> of others?</a:t>
            </a:r>
          </a:p>
          <a:p>
            <a:pPr marL="592138" lvl="1" indent="-571500"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	Are you growing in </a:t>
            </a:r>
            <a:r>
              <a:rPr lang="en-US" sz="3400" i="1" dirty="0">
                <a:solidFill>
                  <a:prstClr val="white"/>
                </a:solidFill>
                <a:latin typeface="Calibri Light" panose="020F0302020204030204" pitchFamily="34" charset="0"/>
                <a:cs typeface="Calibri Light" panose="020F0302020204030204" pitchFamily="34" charset="0"/>
              </a:rPr>
              <a:t>challenging</a:t>
            </a:r>
            <a:r>
              <a:rPr lang="en-US" sz="3400" dirty="0">
                <a:solidFill>
                  <a:prstClr val="white"/>
                </a:solidFill>
                <a:latin typeface="Calibri Light" panose="020F0302020204030204" pitchFamily="34" charset="0"/>
                <a:cs typeface="Calibri Light" panose="020F0302020204030204" pitchFamily="34" charset="0"/>
              </a:rPr>
              <a:t> others without </a:t>
            </a:r>
            <a:r>
              <a:rPr lang="en-US" sz="3400" i="1" dirty="0">
                <a:solidFill>
                  <a:prstClr val="white"/>
                </a:solidFill>
                <a:latin typeface="Calibri Light" panose="020F0302020204030204" pitchFamily="34" charset="0"/>
                <a:cs typeface="Calibri Light" panose="020F0302020204030204" pitchFamily="34" charset="0"/>
              </a:rPr>
              <a:t>discouraging</a:t>
            </a:r>
            <a:r>
              <a:rPr lang="en-US" sz="3400" dirty="0">
                <a:solidFill>
                  <a:prstClr val="white"/>
                </a:solidFill>
                <a:latin typeface="Calibri Light" panose="020F0302020204030204" pitchFamily="34" charset="0"/>
                <a:cs typeface="Calibri Light" panose="020F0302020204030204" pitchFamily="34" charset="0"/>
              </a:rPr>
              <a:t> them?  </a:t>
            </a:r>
            <a:r>
              <a:rPr lang="en-US" sz="3400" dirty="0">
                <a:solidFill>
                  <a:schemeClr val="bg1"/>
                </a:solidFill>
                <a:latin typeface="Calibri Light" panose="020F0302020204030204" pitchFamily="34" charset="0"/>
                <a:cs typeface="Calibri Light" panose="020F0302020204030204" pitchFamily="34" charset="0"/>
              </a:rPr>
              <a:t> </a:t>
            </a:r>
          </a:p>
        </p:txBody>
      </p:sp>
    </p:spTree>
    <p:extLst>
      <p:ext uri="{BB962C8B-B14F-4D97-AF65-F5344CB8AC3E}">
        <p14:creationId xmlns:p14="http://schemas.microsoft.com/office/powerpoint/2010/main" val="1747305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25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Husbands, love your wives, just as Christ also loved the church and gave Himself up for her.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E82E3C47-903A-8726-CC9A-CCEFFE4520B7}"/>
              </a:ext>
            </a:extLst>
          </p:cNvPr>
          <p:cNvSpPr>
            <a:spLocks noChangeArrowheads="1"/>
          </p:cNvSpPr>
          <p:nvPr/>
        </p:nvSpPr>
        <p:spPr bwMode="auto">
          <a:xfrm>
            <a:off x="1168782" y="2495730"/>
            <a:ext cx="9727818" cy="15797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84FE2D9D-E6CB-93BA-8E7D-E6B120CA844B}"/>
              </a:ext>
            </a:extLst>
          </p:cNvPr>
          <p:cNvSpPr txBox="1">
            <a:spLocks noChangeArrowheads="1"/>
          </p:cNvSpPr>
          <p:nvPr/>
        </p:nvSpPr>
        <p:spPr bwMode="auto">
          <a:xfrm>
            <a:off x="1201466" y="2606244"/>
            <a:ext cx="9667820" cy="1311128"/>
          </a:xfrm>
          <a:prstGeom prst="rect">
            <a:avLst/>
          </a:prstGeom>
          <a:noFill/>
          <a:ln w="38100">
            <a:noFill/>
            <a:miter lim="800000"/>
            <a:headEnd/>
            <a:tailEnd/>
          </a:ln>
        </p:spPr>
        <p:txBody>
          <a:bodyPr wrap="square">
            <a:spAutoFit/>
          </a:bodyPr>
          <a:lstStyle/>
          <a:p>
            <a:pPr marL="11113" lvl="1" indent="9525" algn="ctr" fontAlgn="auto">
              <a:lnSpc>
                <a:spcPct val="90000"/>
              </a:lnSpc>
              <a:spcBef>
                <a:spcPts val="0"/>
              </a:spcBef>
              <a:spcAft>
                <a:spcPts val="1000"/>
              </a:spcAft>
              <a:buSzPct val="100000"/>
              <a:defRPr/>
            </a:pPr>
            <a:r>
              <a:rPr lang="en-US" sz="4400" dirty="0">
                <a:solidFill>
                  <a:prstClr val="white"/>
                </a:solidFill>
                <a:latin typeface="Calibri Light" panose="020F0302020204030204" pitchFamily="34" charset="0"/>
                <a:cs typeface="Calibri Light" panose="020F0302020204030204" pitchFamily="34" charset="0"/>
              </a:rPr>
              <a:t>Since Paul is using Jesus as an example here; think about Jesus’ life. </a:t>
            </a:r>
          </a:p>
        </p:txBody>
      </p:sp>
    </p:spTree>
    <p:extLst>
      <p:ext uri="{BB962C8B-B14F-4D97-AF65-F5344CB8AC3E}">
        <p14:creationId xmlns:p14="http://schemas.microsoft.com/office/powerpoint/2010/main" val="1938595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25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Husbands, love your wives, just as Christ also loved the church and gave Himself up for her.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E82E3C47-903A-8726-CC9A-CCEFFE4520B7}"/>
              </a:ext>
            </a:extLst>
          </p:cNvPr>
          <p:cNvSpPr>
            <a:spLocks noChangeArrowheads="1"/>
          </p:cNvSpPr>
          <p:nvPr/>
        </p:nvSpPr>
        <p:spPr bwMode="auto">
          <a:xfrm>
            <a:off x="232146" y="2406466"/>
            <a:ext cx="11738810" cy="42952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84FE2D9D-E6CB-93BA-8E7D-E6B120CA844B}"/>
              </a:ext>
            </a:extLst>
          </p:cNvPr>
          <p:cNvSpPr txBox="1">
            <a:spLocks noChangeArrowheads="1"/>
          </p:cNvSpPr>
          <p:nvPr/>
        </p:nvSpPr>
        <p:spPr bwMode="auto">
          <a:xfrm>
            <a:off x="277233" y="2516980"/>
            <a:ext cx="11666409" cy="1844608"/>
          </a:xfrm>
          <a:prstGeom prst="rect">
            <a:avLst/>
          </a:prstGeom>
          <a:noFill/>
          <a:ln w="38100">
            <a:noFill/>
            <a:miter lim="800000"/>
            <a:headEnd/>
            <a:tailEnd/>
          </a:ln>
        </p:spPr>
        <p:txBody>
          <a:bodyPr wrap="square">
            <a:spAutoFit/>
          </a:bodyPr>
          <a:lstStyle/>
          <a:p>
            <a:pPr marL="11113" lvl="1" indent="9525" fontAlgn="auto">
              <a:lnSpc>
                <a:spcPct val="90000"/>
              </a:lnSpc>
              <a:spcBef>
                <a:spcPts val="0"/>
              </a:spcBef>
              <a:spcAft>
                <a:spcPts val="1000"/>
              </a:spcAft>
              <a:buSzPct val="100000"/>
              <a:defRPr/>
            </a:pPr>
            <a:r>
              <a:rPr lang="en-US" sz="3600" dirty="0">
                <a:solidFill>
                  <a:prstClr val="white"/>
                </a:solidFill>
                <a:latin typeface="Calibri Light" panose="020F0302020204030204" pitchFamily="34" charset="0"/>
                <a:cs typeface="Calibri Light" panose="020F0302020204030204" pitchFamily="34" charset="0"/>
              </a:rPr>
              <a:t>What does it mean to love and to lead? </a:t>
            </a:r>
          </a:p>
          <a:p>
            <a:pPr marL="592138" lvl="1" indent="-571500" fontAlgn="auto">
              <a:lnSpc>
                <a:spcPct val="90000"/>
              </a:lnSpc>
              <a:spcBef>
                <a:spcPts val="0"/>
              </a:spcBef>
              <a:spcAft>
                <a:spcPts val="1000"/>
              </a:spcAft>
              <a:buSzPct val="100000"/>
              <a:defRPr/>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Have you learned to be an initiator? </a:t>
            </a:r>
            <a:endParaRPr lang="en-US" sz="3600" dirty="0">
              <a:solidFill>
                <a:schemeClr val="bg1"/>
              </a:solidFill>
              <a:latin typeface="Calibri Light" panose="020F0302020204030204" pitchFamily="34" charset="0"/>
              <a:cs typeface="Calibri Light" panose="020F0302020204030204" pitchFamily="34" charset="0"/>
            </a:endParaRPr>
          </a:p>
          <a:p>
            <a:pPr marL="592138" lvl="1" indent="-571500" fontAlgn="auto">
              <a:lnSpc>
                <a:spcPct val="90000"/>
              </a:lnSpc>
              <a:spcBef>
                <a:spcPts val="0"/>
              </a:spcBef>
              <a:spcAft>
                <a:spcPts val="1000"/>
              </a:spcAft>
              <a:buSzPct val="100000"/>
              <a:defRPr/>
            </a:pPr>
            <a:r>
              <a:rPr lang="en-US" sz="3600" dirty="0">
                <a:solidFill>
                  <a:prstClr val="white"/>
                </a:solidFill>
                <a:latin typeface="Calibri Light" panose="020F0302020204030204" pitchFamily="34" charset="0"/>
                <a:cs typeface="Calibri Light" panose="020F0302020204030204" pitchFamily="34" charset="0"/>
              </a:rPr>
              <a:t>»	Do you know how to lay down you life for others?</a:t>
            </a:r>
          </a:p>
        </p:txBody>
      </p:sp>
    </p:spTree>
    <p:extLst>
      <p:ext uri="{BB962C8B-B14F-4D97-AF65-F5344CB8AC3E}">
        <p14:creationId xmlns:p14="http://schemas.microsoft.com/office/powerpoint/2010/main" val="3013385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25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Husbands, love your wives, just as Christ also loved the church and gave Himself up for her.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E82E3C47-903A-8726-CC9A-CCEFFE4520B7}"/>
              </a:ext>
            </a:extLst>
          </p:cNvPr>
          <p:cNvSpPr>
            <a:spLocks noChangeArrowheads="1"/>
          </p:cNvSpPr>
          <p:nvPr/>
        </p:nvSpPr>
        <p:spPr bwMode="auto">
          <a:xfrm>
            <a:off x="232146" y="2406466"/>
            <a:ext cx="11738810" cy="42952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84FE2D9D-E6CB-93BA-8E7D-E6B120CA844B}"/>
              </a:ext>
            </a:extLst>
          </p:cNvPr>
          <p:cNvSpPr txBox="1">
            <a:spLocks noChangeArrowheads="1"/>
          </p:cNvSpPr>
          <p:nvPr/>
        </p:nvSpPr>
        <p:spPr bwMode="auto">
          <a:xfrm>
            <a:off x="277233" y="2516980"/>
            <a:ext cx="11666409" cy="3753848"/>
          </a:xfrm>
          <a:prstGeom prst="rect">
            <a:avLst/>
          </a:prstGeom>
          <a:noFill/>
          <a:ln w="38100">
            <a:noFill/>
            <a:miter lim="800000"/>
            <a:headEnd/>
            <a:tailEnd/>
          </a:ln>
        </p:spPr>
        <p:txBody>
          <a:bodyPr wrap="square">
            <a:spAutoFit/>
          </a:bodyPr>
          <a:lstStyle/>
          <a:p>
            <a:pPr marL="11113" lvl="1" indent="9525" fontAlgn="auto">
              <a:lnSpc>
                <a:spcPct val="90000"/>
              </a:lnSpc>
              <a:spcBef>
                <a:spcPts val="0"/>
              </a:spcBef>
              <a:spcAft>
                <a:spcPts val="1000"/>
              </a:spcAft>
              <a:buSzPct val="100000"/>
              <a:defRPr/>
            </a:pPr>
            <a:r>
              <a:rPr lang="en-US" sz="3600" dirty="0">
                <a:solidFill>
                  <a:prstClr val="white"/>
                </a:solidFill>
                <a:latin typeface="Calibri Light" panose="020F0302020204030204" pitchFamily="34" charset="0"/>
                <a:cs typeface="Calibri Light" panose="020F0302020204030204" pitchFamily="34" charset="0"/>
              </a:rPr>
              <a:t>What does it mean to love and to lead? </a:t>
            </a:r>
          </a:p>
          <a:p>
            <a:pPr marL="592138" lvl="1" indent="-571500" fontAlgn="auto">
              <a:lnSpc>
                <a:spcPct val="90000"/>
              </a:lnSpc>
              <a:spcBef>
                <a:spcPts val="0"/>
              </a:spcBef>
              <a:spcAft>
                <a:spcPts val="0"/>
              </a:spcAft>
              <a:buSzPct val="100000"/>
              <a:defRPr/>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Would you follow you?</a:t>
            </a:r>
          </a:p>
          <a:p>
            <a:pPr marL="1095375" lvl="1" indent="-541338" fontAlgn="auto">
              <a:lnSpc>
                <a:spcPct val="90000"/>
              </a:lnSpc>
              <a:spcBef>
                <a:spcPts val="0"/>
              </a:spcBef>
              <a:spcAft>
                <a:spcPts val="300"/>
              </a:spcAft>
              <a:buSzPct val="100000"/>
              <a:buFont typeface="+mj-lt"/>
              <a:buAutoNum type="arabicPeriod"/>
              <a:defRPr/>
            </a:pPr>
            <a:r>
              <a:rPr lang="en-US" sz="3400" dirty="0">
                <a:solidFill>
                  <a:schemeClr val="bg1"/>
                </a:solidFill>
                <a:latin typeface="Calibri Light" panose="020F0302020204030204" pitchFamily="34" charset="0"/>
                <a:cs typeface="Calibri Light" panose="020F0302020204030204" pitchFamily="34" charset="0"/>
              </a:rPr>
              <a:t>Do you have plan to help or provide? </a:t>
            </a:r>
          </a:p>
          <a:p>
            <a:pPr marL="1095375" lvl="1" indent="-541338" fontAlgn="auto">
              <a:lnSpc>
                <a:spcPct val="90000"/>
              </a:lnSpc>
              <a:spcBef>
                <a:spcPts val="0"/>
              </a:spcBef>
              <a:spcAft>
                <a:spcPts val="300"/>
              </a:spcAft>
              <a:buSzPct val="100000"/>
              <a:buFont typeface="+mj-lt"/>
              <a:buAutoNum type="arabicPeriod"/>
              <a:defRPr/>
            </a:pPr>
            <a:r>
              <a:rPr lang="en-US" sz="3400" dirty="0">
                <a:solidFill>
                  <a:schemeClr val="bg1"/>
                </a:solidFill>
                <a:latin typeface="Calibri Light" panose="020F0302020204030204" pitchFamily="34" charset="0"/>
                <a:cs typeface="Calibri Light" panose="020F0302020204030204" pitchFamily="34" charset="0"/>
              </a:rPr>
              <a:t>Are you zoned out and constantly seeking stimulation? </a:t>
            </a:r>
          </a:p>
          <a:p>
            <a:pPr marL="1095375" lvl="1" indent="-541338" fontAlgn="auto">
              <a:lnSpc>
                <a:spcPct val="90000"/>
              </a:lnSpc>
              <a:spcBef>
                <a:spcPts val="0"/>
              </a:spcBef>
              <a:spcAft>
                <a:spcPts val="300"/>
              </a:spcAft>
              <a:buSzPct val="100000"/>
              <a:buFont typeface="+mj-lt"/>
              <a:buAutoNum type="arabicPeriod"/>
              <a:defRPr/>
            </a:pPr>
            <a:r>
              <a:rPr lang="en-US" sz="3400" dirty="0">
                <a:solidFill>
                  <a:schemeClr val="bg1"/>
                </a:solidFill>
                <a:latin typeface="Calibri Light" panose="020F0302020204030204" pitchFamily="34" charset="0"/>
                <a:cs typeface="Calibri Light" panose="020F0302020204030204" pitchFamily="34" charset="0"/>
              </a:rPr>
              <a:t>Not helping around the house.</a:t>
            </a:r>
          </a:p>
          <a:p>
            <a:pPr marL="1095375" lvl="1" indent="-541338" fontAlgn="auto">
              <a:lnSpc>
                <a:spcPct val="90000"/>
              </a:lnSpc>
              <a:spcBef>
                <a:spcPts val="0"/>
              </a:spcBef>
              <a:spcAft>
                <a:spcPts val="300"/>
              </a:spcAft>
              <a:buSzPct val="100000"/>
              <a:buFont typeface="+mj-lt"/>
              <a:buAutoNum type="arabicPeriod"/>
              <a:defRPr/>
            </a:pPr>
            <a:r>
              <a:rPr lang="en-US" sz="3400" dirty="0">
                <a:solidFill>
                  <a:schemeClr val="bg1"/>
                </a:solidFill>
                <a:latin typeface="Calibri Light" panose="020F0302020204030204" pitchFamily="34" charset="0"/>
                <a:cs typeface="Calibri Light" panose="020F0302020204030204" pitchFamily="34" charset="0"/>
              </a:rPr>
              <a:t>Harsh and critical. </a:t>
            </a:r>
          </a:p>
          <a:p>
            <a:pPr marL="1095375" lvl="1" indent="-541338" fontAlgn="auto">
              <a:lnSpc>
                <a:spcPct val="90000"/>
              </a:lnSpc>
              <a:spcBef>
                <a:spcPts val="0"/>
              </a:spcBef>
              <a:spcAft>
                <a:spcPts val="300"/>
              </a:spcAft>
              <a:buSzPct val="100000"/>
              <a:buFont typeface="+mj-lt"/>
              <a:buAutoNum type="arabicPeriod"/>
              <a:defRPr/>
            </a:pPr>
            <a:r>
              <a:rPr lang="en-US" sz="3400" dirty="0">
                <a:solidFill>
                  <a:schemeClr val="bg1"/>
                </a:solidFill>
                <a:latin typeface="Calibri Light" panose="020F0302020204030204" pitchFamily="34" charset="0"/>
                <a:cs typeface="Calibri Light" panose="020F0302020204030204" pitchFamily="34" charset="0"/>
              </a:rPr>
              <a:t>Little to no interest </a:t>
            </a:r>
            <a:r>
              <a:rPr lang="en-US" sz="3400" i="1" dirty="0">
                <a:solidFill>
                  <a:schemeClr val="bg1"/>
                </a:solidFill>
                <a:latin typeface="Calibri Light" panose="020F0302020204030204" pitchFamily="34" charset="0"/>
                <a:cs typeface="Calibri Light" panose="020F0302020204030204" pitchFamily="34" charset="0"/>
              </a:rPr>
              <a:t>relationally</a:t>
            </a:r>
            <a:r>
              <a:rPr lang="en-US" sz="3600" dirty="0">
                <a:solidFill>
                  <a:schemeClr val="bg1"/>
                </a:solidFill>
                <a:latin typeface="Calibri Light" panose="020F0302020204030204" pitchFamily="34" charset="0"/>
                <a:cs typeface="Calibri Light" panose="020F0302020204030204" pitchFamily="34" charset="0"/>
              </a:rPr>
              <a:t>, but high interest </a:t>
            </a:r>
            <a:r>
              <a:rPr lang="en-US" sz="3600" i="1" dirty="0">
                <a:solidFill>
                  <a:schemeClr val="bg1"/>
                </a:solidFill>
                <a:latin typeface="Calibri Light" panose="020F0302020204030204" pitchFamily="34" charset="0"/>
                <a:cs typeface="Calibri Light" panose="020F0302020204030204" pitchFamily="34" charset="0"/>
              </a:rPr>
              <a:t>sexually</a:t>
            </a:r>
            <a:r>
              <a:rPr lang="en-US" sz="3600" dirty="0">
                <a:solidFill>
                  <a:schemeClr val="bg1"/>
                </a:solidFill>
                <a:latin typeface="Calibri Light" panose="020F0302020204030204" pitchFamily="34" charset="0"/>
                <a:cs typeface="Calibri Light" panose="020F0302020204030204" pitchFamily="34" charset="0"/>
              </a:rPr>
              <a:t>. </a:t>
            </a:r>
          </a:p>
        </p:txBody>
      </p:sp>
    </p:spTree>
    <p:extLst>
      <p:ext uri="{BB962C8B-B14F-4D97-AF65-F5344CB8AC3E}">
        <p14:creationId xmlns:p14="http://schemas.microsoft.com/office/powerpoint/2010/main" val="391589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25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Husbands, love your wives, just as Christ also loved the church and gave Himself up for her.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DFDDD27A-017E-10D1-631F-ACC32E1E6611}"/>
              </a:ext>
            </a:extLst>
          </p:cNvPr>
          <p:cNvSpPr>
            <a:spLocks noChangeArrowheads="1"/>
          </p:cNvSpPr>
          <p:nvPr/>
        </p:nvSpPr>
        <p:spPr bwMode="auto">
          <a:xfrm>
            <a:off x="875890" y="2618840"/>
            <a:ext cx="10032285" cy="213019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B2327A7C-9067-A40B-5578-01BB176922AE}"/>
              </a:ext>
            </a:extLst>
          </p:cNvPr>
          <p:cNvSpPr txBox="1">
            <a:spLocks noChangeArrowheads="1"/>
          </p:cNvSpPr>
          <p:nvPr/>
        </p:nvSpPr>
        <p:spPr bwMode="auto">
          <a:xfrm>
            <a:off x="910453" y="2702509"/>
            <a:ext cx="9970409" cy="1920526"/>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6600" dirty="0">
                <a:solidFill>
                  <a:prstClr val="white"/>
                </a:solidFill>
                <a:latin typeface="Calibri Light" panose="020F0302020204030204" pitchFamily="34" charset="0"/>
                <a:cs typeface="Calibri Light" panose="020F0302020204030204" pitchFamily="34" charset="0"/>
              </a:rPr>
              <a:t>Why would we want to do all of this?</a:t>
            </a:r>
          </a:p>
        </p:txBody>
      </p:sp>
    </p:spTree>
    <p:extLst>
      <p:ext uri="{BB962C8B-B14F-4D97-AF65-F5344CB8AC3E}">
        <p14:creationId xmlns:p14="http://schemas.microsoft.com/office/powerpoint/2010/main" val="3563206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10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3416320"/>
          </a:xfrm>
          <a:prstGeom prst="rect">
            <a:avLst/>
          </a:prstGeom>
          <a:noFill/>
          <a:ln w="9525">
            <a:noFill/>
            <a:miter lim="800000"/>
            <a:headEnd/>
            <a:tailEnd/>
          </a:ln>
        </p:spPr>
        <p:txBody>
          <a:bodyPr wrap="square">
            <a:spAutoFit/>
          </a:bodyPr>
          <a:lstStyle/>
          <a:p>
            <a:pPr marL="576263" indent="-576263">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28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In this same way, husbands ought to love their wives as their own bodies. He who loves his wife loves himself. </a:t>
            </a:r>
          </a:p>
          <a:p>
            <a:pPr marL="576263" indent="-576263">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33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Each one of you also must love his wife as he loves himself.</a:t>
            </a:r>
          </a:p>
          <a:p>
            <a:pPr marL="742950" indent="-742950">
              <a:lnSpc>
                <a:spcPct val="90000"/>
              </a:lnSpc>
              <a:spcBef>
                <a:spcPts val="0"/>
              </a:spcBef>
              <a:spcAft>
                <a:spcPts val="0"/>
              </a:spcAft>
              <a:buAutoNum type="arabicPlain" startAt="28"/>
            </a:pPr>
            <a:endPar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671620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3416320"/>
          </a:xfrm>
          <a:prstGeom prst="rect">
            <a:avLst/>
          </a:prstGeom>
          <a:noFill/>
          <a:ln w="9525">
            <a:noFill/>
            <a:miter lim="800000"/>
            <a:headEnd/>
            <a:tailEnd/>
          </a:ln>
        </p:spPr>
        <p:txBody>
          <a:bodyPr wrap="square">
            <a:spAutoFit/>
          </a:bodyPr>
          <a:lstStyle/>
          <a:p>
            <a:pPr marL="576263" indent="-576263">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28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In this same way, husbands ought to love their wives as their own bodies. He who loves his wife loves himself. </a:t>
            </a:r>
          </a:p>
          <a:p>
            <a:pPr marL="576263" indent="-576263">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33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Each one of you also must love his wife as he loves himself.</a:t>
            </a:r>
          </a:p>
          <a:p>
            <a:pPr marL="742950" indent="-742950">
              <a:lnSpc>
                <a:spcPct val="90000"/>
              </a:lnSpc>
              <a:spcBef>
                <a:spcPts val="0"/>
              </a:spcBef>
              <a:spcAft>
                <a:spcPts val="0"/>
              </a:spcAft>
              <a:buAutoNum type="arabicPlain" startAt="28"/>
            </a:pPr>
            <a:endPar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FD574726-F35A-1B5C-ABDB-CE58F13C4E73}"/>
              </a:ext>
            </a:extLst>
          </p:cNvPr>
          <p:cNvSpPr>
            <a:spLocks noChangeArrowheads="1"/>
          </p:cNvSpPr>
          <p:nvPr/>
        </p:nvSpPr>
        <p:spPr bwMode="auto">
          <a:xfrm>
            <a:off x="232146" y="2464342"/>
            <a:ext cx="11738810" cy="422582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F5D7799-D4DA-6E4A-E59D-851B43CF5596}"/>
              </a:ext>
            </a:extLst>
          </p:cNvPr>
          <p:cNvSpPr txBox="1">
            <a:spLocks noChangeArrowheads="1"/>
          </p:cNvSpPr>
          <p:nvPr/>
        </p:nvSpPr>
        <p:spPr bwMode="auto">
          <a:xfrm>
            <a:off x="277233" y="2574856"/>
            <a:ext cx="11666409" cy="3468642"/>
          </a:xfrm>
          <a:prstGeom prst="rect">
            <a:avLst/>
          </a:prstGeom>
          <a:noFill/>
          <a:ln w="38100">
            <a:noFill/>
            <a:miter lim="800000"/>
            <a:headEnd/>
            <a:tailEnd/>
          </a:ln>
        </p:spPr>
        <p:txBody>
          <a:bodyPr wrap="square">
            <a:spAutoFit/>
          </a:bodyPr>
          <a:lstStyle/>
          <a:p>
            <a:pPr marL="11113" lvl="1" indent="9525" fontAlgn="auto">
              <a:lnSpc>
                <a:spcPct val="90000"/>
              </a:lnSpc>
              <a:spcBef>
                <a:spcPts val="0"/>
              </a:spcBef>
              <a:spcAft>
                <a:spcPts val="1000"/>
              </a:spcAft>
              <a:buSzPct val="100000"/>
              <a:defRPr/>
            </a:pPr>
            <a:r>
              <a:rPr lang="en-US" sz="3600" dirty="0">
                <a:solidFill>
                  <a:prstClr val="white"/>
                </a:solidFill>
                <a:latin typeface="Calibri Light" panose="020F0302020204030204" pitchFamily="34" charset="0"/>
                <a:cs typeface="Calibri Light" panose="020F0302020204030204" pitchFamily="34" charset="0"/>
              </a:rPr>
              <a:t>If we are truly united and one… </a:t>
            </a:r>
          </a:p>
          <a:p>
            <a:pPr marL="576263" lvl="1" indent="-555625" fontAlgn="auto">
              <a:lnSpc>
                <a:spcPct val="90000"/>
              </a:lnSpc>
              <a:spcBef>
                <a:spcPts val="0"/>
              </a:spcBef>
              <a:spcAft>
                <a:spcPts val="1000"/>
              </a:spcAft>
              <a:buSzPct val="100000"/>
              <a:defRPr/>
            </a:pPr>
            <a:r>
              <a:rPr lang="en-US" sz="3600" dirty="0">
                <a:solidFill>
                  <a:prstClr val="white"/>
                </a:solidFill>
                <a:latin typeface="Calibri Light" panose="020F0302020204030204" pitchFamily="34" charset="0"/>
                <a:cs typeface="Calibri Light" panose="020F0302020204030204" pitchFamily="34" charset="0"/>
              </a:rPr>
              <a:t>»	</a:t>
            </a: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It’s in my self-interest to love my wife</a:t>
            </a:r>
            <a:r>
              <a:rPr lang="en-US" sz="3400" dirty="0">
                <a:solidFill>
                  <a:schemeClr val="bg1"/>
                </a:solidFill>
                <a:effectLst/>
                <a:latin typeface="Calibri Light" panose="020F0302020204030204" pitchFamily="34" charset="0"/>
                <a:cs typeface="Calibri Light" panose="020F0302020204030204" pitchFamily="34" charset="0"/>
              </a:rPr>
              <a:t> </a:t>
            </a:r>
            <a:endParaRPr lang="en-US" sz="3400" dirty="0">
              <a:solidFill>
                <a:schemeClr val="bg1"/>
              </a:solidFill>
              <a:latin typeface="Calibri Light" panose="020F0302020204030204" pitchFamily="34" charset="0"/>
              <a:cs typeface="Calibri Light" panose="020F0302020204030204" pitchFamily="34" charset="0"/>
            </a:endParaRPr>
          </a:p>
          <a:p>
            <a:pPr marL="592138" lvl="1" indent="-571500" fontAlgn="auto">
              <a:lnSpc>
                <a:spcPct val="90000"/>
              </a:lnSpc>
              <a:spcBef>
                <a:spcPts val="0"/>
              </a:spcBef>
              <a:spcAft>
                <a:spcPts val="1000"/>
              </a:spcAft>
              <a:buSzPct val="100000"/>
              <a:defRPr/>
            </a:pPr>
            <a:r>
              <a:rPr lang="en-US" sz="3600" dirty="0">
                <a:solidFill>
                  <a:prstClr val="white"/>
                </a:solidFill>
                <a:latin typeface="Calibri Light" panose="020F0302020204030204" pitchFamily="34" charset="0"/>
                <a:cs typeface="Calibri Light" panose="020F0302020204030204" pitchFamily="34" charset="0"/>
              </a:rPr>
              <a:t>»	If most things in my life are great, but my marriage is chaotic, then I’m filled with chaos. </a:t>
            </a:r>
          </a:p>
          <a:p>
            <a:pPr marL="592138" lvl="1" indent="-571500" fontAlgn="auto">
              <a:lnSpc>
                <a:spcPct val="90000"/>
              </a:lnSpc>
              <a:spcBef>
                <a:spcPts val="0"/>
              </a:spcBef>
              <a:spcAft>
                <a:spcPts val="1000"/>
              </a:spcAft>
              <a:buSzPct val="100000"/>
              <a:defRPr/>
            </a:pPr>
            <a:r>
              <a:rPr lang="en-US" sz="3600" dirty="0">
                <a:solidFill>
                  <a:prstClr val="white"/>
                </a:solidFill>
                <a:latin typeface="Calibri Light" panose="020F0302020204030204" pitchFamily="34" charset="0"/>
                <a:cs typeface="Calibri Light" panose="020F0302020204030204" pitchFamily="34" charset="0"/>
              </a:rPr>
              <a:t>»	If my life is chaotic, but my marriage is great, then I’m doing great. </a:t>
            </a:r>
            <a:r>
              <a:rPr lang="en-US" sz="3600" dirty="0">
                <a:solidFill>
                  <a:schemeClr val="bg1"/>
                </a:solidFill>
                <a:latin typeface="Calibri Light" panose="020F0302020204030204" pitchFamily="34" charset="0"/>
                <a:cs typeface="Calibri Light" panose="020F0302020204030204" pitchFamily="34" charset="0"/>
              </a:rPr>
              <a:t> </a:t>
            </a:r>
          </a:p>
        </p:txBody>
      </p:sp>
    </p:spTree>
    <p:extLst>
      <p:ext uri="{BB962C8B-B14F-4D97-AF65-F5344CB8AC3E}">
        <p14:creationId xmlns:p14="http://schemas.microsoft.com/office/powerpoint/2010/main" val="831950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190821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Patriarchy fills </a:t>
            </a:r>
            <a:r>
              <a:rPr lang="en-US" sz="4000" i="1" dirty="0">
                <a:solidFill>
                  <a:prstClr val="white"/>
                </a:solidFill>
                <a:latin typeface="Calibri Light" panose="020F0302020204030204" pitchFamily="34" charset="0"/>
                <a:cs typeface="Calibri Light" panose="020F0302020204030204" pitchFamily="34" charset="0"/>
              </a:rPr>
              <a:t>human history</a:t>
            </a:r>
            <a:r>
              <a:rPr lang="en-US" sz="4000" dirty="0">
                <a:solidFill>
                  <a:prstClr val="white"/>
                </a:solidFill>
                <a:latin typeface="Calibri Light" panose="020F0302020204030204" pitchFamily="34" charset="0"/>
                <a:cs typeface="Calibri Light" panose="020F0302020204030204" pitchFamily="34" charset="0"/>
              </a:rPr>
              <a:t>.</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Patriarchy fills </a:t>
            </a:r>
            <a:r>
              <a:rPr lang="en-US" sz="4000" i="1" dirty="0">
                <a:solidFill>
                  <a:prstClr val="white"/>
                </a:solidFill>
                <a:latin typeface="Calibri Light" panose="020F0302020204030204" pitchFamily="34" charset="0"/>
                <a:cs typeface="Calibri Light" panose="020F0302020204030204" pitchFamily="34" charset="0"/>
              </a:rPr>
              <a:t>religious thinking</a:t>
            </a:r>
            <a:r>
              <a:rPr lang="en-US" sz="4000" dirty="0">
                <a:solidFill>
                  <a:prstClr val="white"/>
                </a:solidFill>
                <a:latin typeface="Calibri Light" panose="020F0302020204030204" pitchFamily="34" charset="0"/>
                <a:cs typeface="Calibri Light" panose="020F0302020204030204" pitchFamily="34" charset="0"/>
              </a:rPr>
              <a:t>.</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Patriarchy fills </a:t>
            </a:r>
            <a:r>
              <a:rPr lang="en-US" sz="4000" i="1" dirty="0">
                <a:solidFill>
                  <a:prstClr val="white"/>
                </a:solidFill>
                <a:latin typeface="Calibri Light" panose="020F0302020204030204" pitchFamily="34" charset="0"/>
                <a:cs typeface="Calibri Light" panose="020F0302020204030204" pitchFamily="34" charset="0"/>
              </a:rPr>
              <a:t>secular thinking.</a:t>
            </a:r>
            <a:r>
              <a:rPr lang="en-US" sz="4000" dirty="0">
                <a:solidFill>
                  <a:prstClr val="white"/>
                </a:solidFill>
                <a:latin typeface="Calibri Light" panose="020F0302020204030204" pitchFamily="34" charset="0"/>
                <a:cs typeface="Calibri Light" panose="020F0302020204030204" pitchFamily="34" charset="0"/>
              </a:rPr>
              <a:t>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Patriarchy has dominated society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51A1EF9-F9DB-E89D-B413-49A14C2E1C66}"/>
              </a:ext>
            </a:extLst>
          </p:cNvPr>
          <p:cNvSpPr>
            <a:spLocks noChangeArrowheads="1"/>
          </p:cNvSpPr>
          <p:nvPr/>
        </p:nvSpPr>
        <p:spPr bwMode="auto">
          <a:xfrm>
            <a:off x="1079857" y="3177523"/>
            <a:ext cx="10032285" cy="199411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2DC4B8E-23C4-16B5-8A2D-AF8953FBCD34}"/>
              </a:ext>
            </a:extLst>
          </p:cNvPr>
          <p:cNvSpPr txBox="1">
            <a:spLocks noChangeArrowheads="1"/>
          </p:cNvSpPr>
          <p:nvPr/>
        </p:nvSpPr>
        <p:spPr bwMode="auto">
          <a:xfrm>
            <a:off x="1114420" y="3261192"/>
            <a:ext cx="9970409" cy="1837426"/>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4200" dirty="0">
                <a:solidFill>
                  <a:prstClr val="white"/>
                </a:solidFill>
                <a:latin typeface="Calibri Light" panose="020F0302020204030204" pitchFamily="34" charset="0"/>
                <a:cs typeface="Calibri Light" panose="020F0302020204030204" pitchFamily="34" charset="0"/>
              </a:rPr>
              <a:t>Friedrich Nietzsche: “Man shall be educated for war, and woman for the recreation of the warrior.” </a:t>
            </a:r>
          </a:p>
        </p:txBody>
      </p:sp>
    </p:spTree>
    <p:extLst>
      <p:ext uri="{BB962C8B-B14F-4D97-AF65-F5344CB8AC3E}">
        <p14:creationId xmlns:p14="http://schemas.microsoft.com/office/powerpoint/2010/main" val="2865458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2862322"/>
          </a:xfrm>
          <a:prstGeom prst="rect">
            <a:avLst/>
          </a:prstGeom>
          <a:noFill/>
          <a:ln w="9525">
            <a:noFill/>
            <a:miter lim="800000"/>
            <a:headEnd/>
            <a:tailEnd/>
          </a:ln>
        </p:spPr>
        <p:txBody>
          <a:bodyPr wrap="square">
            <a:spAutoFit/>
          </a:bodyPr>
          <a:lstStyle/>
          <a:p>
            <a:pPr marL="576263" indent="-576263">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31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For this reason a man will leave his father and mother and be united to his wife, and the two will become one flesh.” </a:t>
            </a:r>
          </a:p>
          <a:p>
            <a:pPr marL="576263" indent="-576263">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32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is a profound mystery—but I am talking about Christ and the church</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A4E96DF6-8177-EE7A-DF1F-50A68F5139D0}"/>
              </a:ext>
            </a:extLst>
          </p:cNvPr>
          <p:cNvSpPr>
            <a:spLocks noChangeArrowheads="1"/>
          </p:cNvSpPr>
          <p:nvPr/>
        </p:nvSpPr>
        <p:spPr bwMode="auto">
          <a:xfrm>
            <a:off x="949664" y="4233191"/>
            <a:ext cx="9932525" cy="132940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BEED78EE-789E-711C-48E0-12BD8CFEECC5}"/>
              </a:ext>
            </a:extLst>
          </p:cNvPr>
          <p:cNvSpPr txBox="1">
            <a:spLocks noChangeArrowheads="1"/>
          </p:cNvSpPr>
          <p:nvPr/>
        </p:nvSpPr>
        <p:spPr bwMode="auto">
          <a:xfrm>
            <a:off x="980830" y="4374735"/>
            <a:ext cx="9871265" cy="103412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“It is an illustration of the way Christ and the church are one” (NLT)</a:t>
            </a:r>
          </a:p>
        </p:txBody>
      </p:sp>
    </p:spTree>
    <p:extLst>
      <p:ext uri="{BB962C8B-B14F-4D97-AF65-F5344CB8AC3E}">
        <p14:creationId xmlns:p14="http://schemas.microsoft.com/office/powerpoint/2010/main" val="2966082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3016210"/>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Scripture does not perpetuate patriarchy; it extols women.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Submission means showing a willingness to be responsive to servant leadership.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Are you willing to wait for someone like this?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Summary</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293E6008-D74F-BB92-07F1-F0B987F3E171}"/>
              </a:ext>
            </a:extLst>
          </p:cNvPr>
          <p:cNvSpPr>
            <a:spLocks noChangeArrowheads="1"/>
          </p:cNvSpPr>
          <p:nvPr/>
        </p:nvSpPr>
        <p:spPr bwMode="auto">
          <a:xfrm>
            <a:off x="875890" y="4419074"/>
            <a:ext cx="10032285" cy="148167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80AE9FC8-ACF3-D7FD-9AE8-6472D7EDF731}"/>
              </a:ext>
            </a:extLst>
          </p:cNvPr>
          <p:cNvSpPr txBox="1">
            <a:spLocks noChangeArrowheads="1"/>
          </p:cNvSpPr>
          <p:nvPr/>
        </p:nvSpPr>
        <p:spPr bwMode="auto">
          <a:xfrm>
            <a:off x="910453" y="4502743"/>
            <a:ext cx="9970409" cy="1311128"/>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Run as fast as you can toward the Lord and see who is to your right and left. </a:t>
            </a:r>
          </a:p>
        </p:txBody>
      </p:sp>
    </p:spTree>
    <p:extLst>
      <p:ext uri="{BB962C8B-B14F-4D97-AF65-F5344CB8AC3E}">
        <p14:creationId xmlns:p14="http://schemas.microsoft.com/office/powerpoint/2010/main" val="3471355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4201150"/>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Scripture does not perpetuate patriarchy; it extols women.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Submission means showing a willingness to be responsive to servant leadership.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Are you willing to wait for someone like this?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Don’t just wait for the right person become the right person.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Summary</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491690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Patriarchy fills </a:t>
            </a:r>
            <a:r>
              <a:rPr lang="en-US" sz="4000" i="1" dirty="0">
                <a:solidFill>
                  <a:prstClr val="white"/>
                </a:solidFill>
                <a:latin typeface="Calibri Light" panose="020F0302020204030204" pitchFamily="34" charset="0"/>
                <a:cs typeface="Calibri Light" panose="020F0302020204030204" pitchFamily="34" charset="0"/>
              </a:rPr>
              <a:t>human history</a:t>
            </a:r>
            <a:r>
              <a:rPr lang="en-US" sz="4000" dirty="0">
                <a:solidFill>
                  <a:prstClr val="white"/>
                </a:solidFill>
                <a:latin typeface="Calibri Light" panose="020F0302020204030204" pitchFamily="34" charset="0"/>
                <a:cs typeface="Calibri Light" panose="020F0302020204030204" pitchFamily="34" charset="0"/>
              </a:rPr>
              <a:t>.</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Patriarchy fills </a:t>
            </a:r>
            <a:r>
              <a:rPr lang="en-US" sz="4000" i="1" dirty="0">
                <a:solidFill>
                  <a:prstClr val="white"/>
                </a:solidFill>
                <a:latin typeface="Calibri Light" panose="020F0302020204030204" pitchFamily="34" charset="0"/>
                <a:cs typeface="Calibri Light" panose="020F0302020204030204" pitchFamily="34" charset="0"/>
              </a:rPr>
              <a:t>religious thinking</a:t>
            </a:r>
            <a:r>
              <a:rPr lang="en-US" sz="4000" dirty="0">
                <a:solidFill>
                  <a:prstClr val="white"/>
                </a:solidFill>
                <a:latin typeface="Calibri Light" panose="020F0302020204030204" pitchFamily="34" charset="0"/>
                <a:cs typeface="Calibri Light" panose="020F0302020204030204" pitchFamily="34" charset="0"/>
              </a:rPr>
              <a:t>.</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Patriarchy fills </a:t>
            </a:r>
            <a:r>
              <a:rPr lang="en-US" sz="4000" i="1" dirty="0">
                <a:solidFill>
                  <a:prstClr val="white"/>
                </a:solidFill>
                <a:latin typeface="Calibri Light" panose="020F0302020204030204" pitchFamily="34" charset="0"/>
                <a:cs typeface="Calibri Light" panose="020F0302020204030204" pitchFamily="34" charset="0"/>
              </a:rPr>
              <a:t>secular thinking.</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Patriarchy fills </a:t>
            </a:r>
            <a:r>
              <a:rPr lang="en-US" sz="4000" i="1" dirty="0">
                <a:solidFill>
                  <a:prstClr val="white"/>
                </a:solidFill>
                <a:latin typeface="Calibri Light" panose="020F0302020204030204" pitchFamily="34" charset="0"/>
                <a:cs typeface="Calibri Light" panose="020F0302020204030204" pitchFamily="34" charset="0"/>
              </a:rPr>
              <a:t>church history</a:t>
            </a:r>
            <a:r>
              <a:rPr lang="en-US" sz="4000" dirty="0">
                <a:solidFill>
                  <a:prstClr val="white"/>
                </a:solidFill>
                <a:latin typeface="Calibri Light" panose="020F0302020204030204" pitchFamily="34" charset="0"/>
                <a:cs typeface="Calibri Light" panose="020F0302020204030204" pitchFamily="34" charset="0"/>
              </a:rPr>
              <a:t>.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Patriarchy has dominated society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821553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274469"/>
          </a:xfrm>
          <a:prstGeom prst="rect">
            <a:avLst/>
          </a:prstGeom>
          <a:noFill/>
          <a:ln w="9525">
            <a:noFill/>
            <a:miter lim="800000"/>
            <a:headEnd/>
            <a:tailEnd/>
          </a:ln>
        </p:spPr>
        <p:txBody>
          <a:bodyPr wrap="square">
            <a:spAutoFit/>
          </a:bodyPr>
          <a:lstStyle/>
          <a:p>
            <a:pPr marL="11113" indent="-1111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God has assigned fixed gender roles at creation (Genesis 2-3). </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Anytime women step outside the lines of these gender roles, it can have some harmful effect.</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Modern Western Christianity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B171161-E78B-C0BE-34E6-0220975C902E}"/>
              </a:ext>
            </a:extLst>
          </p:cNvPr>
          <p:cNvSpPr>
            <a:spLocks noChangeArrowheads="1"/>
          </p:cNvSpPr>
          <p:nvPr/>
        </p:nvSpPr>
        <p:spPr bwMode="auto">
          <a:xfrm>
            <a:off x="533401" y="3420590"/>
            <a:ext cx="11029708" cy="329272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C9EDB86-A8D5-9C38-2B86-C567DD140728}"/>
              </a:ext>
            </a:extLst>
          </p:cNvPr>
          <p:cNvSpPr txBox="1">
            <a:spLocks noChangeArrowheads="1"/>
          </p:cNvSpPr>
          <p:nvPr/>
        </p:nvSpPr>
        <p:spPr bwMode="auto">
          <a:xfrm>
            <a:off x="571333" y="3504260"/>
            <a:ext cx="10961681" cy="3083921"/>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John Piper: “Consider what is lost when women attempt to assume a more masculine role by appearing physically muscular and aggressive. It is true that there is something sexually stimulating about a muscular, scantily clad young woman pumping iron in a health club. But no woman should be encouraged by this fact…</a:t>
            </a:r>
          </a:p>
        </p:txBody>
      </p:sp>
    </p:spTree>
    <p:extLst>
      <p:ext uri="{BB962C8B-B14F-4D97-AF65-F5344CB8AC3E}">
        <p14:creationId xmlns:p14="http://schemas.microsoft.com/office/powerpoint/2010/main" val="1117746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274469"/>
          </a:xfrm>
          <a:prstGeom prst="rect">
            <a:avLst/>
          </a:prstGeom>
          <a:noFill/>
          <a:ln w="9525">
            <a:noFill/>
            <a:miter lim="800000"/>
            <a:headEnd/>
            <a:tailEnd/>
          </a:ln>
        </p:spPr>
        <p:txBody>
          <a:bodyPr wrap="square">
            <a:spAutoFit/>
          </a:bodyPr>
          <a:lstStyle/>
          <a:p>
            <a:pPr marL="11113" indent="-1111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God has assigned fixed gender roles at creation (Genesis 2-3). </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Anytime women step outside the lines of these gender roles, it can have some harmful effect.</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Modern Western Christianity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B171161-E78B-C0BE-34E6-0220975C902E}"/>
              </a:ext>
            </a:extLst>
          </p:cNvPr>
          <p:cNvSpPr>
            <a:spLocks noChangeArrowheads="1"/>
          </p:cNvSpPr>
          <p:nvPr/>
        </p:nvSpPr>
        <p:spPr bwMode="auto">
          <a:xfrm>
            <a:off x="533401" y="3420590"/>
            <a:ext cx="11029708" cy="329272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C9EDB86-A8D5-9C38-2B86-C567DD140728}"/>
              </a:ext>
            </a:extLst>
          </p:cNvPr>
          <p:cNvSpPr txBox="1">
            <a:spLocks noChangeArrowheads="1"/>
          </p:cNvSpPr>
          <p:nvPr/>
        </p:nvSpPr>
        <p:spPr bwMode="auto">
          <a:xfrm>
            <a:off x="571333" y="3504260"/>
            <a:ext cx="10961681" cy="158812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John Piper: “For it probably means the sexual encounter that such an image would lead to is something very hasty and volatile, and in the long run unsatisfying.” </a:t>
            </a:r>
          </a:p>
        </p:txBody>
      </p:sp>
    </p:spTree>
    <p:extLst>
      <p:ext uri="{BB962C8B-B14F-4D97-AF65-F5344CB8AC3E}">
        <p14:creationId xmlns:p14="http://schemas.microsoft.com/office/powerpoint/2010/main" val="2160966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404009"/>
          </a:xfrm>
          <a:prstGeom prst="rect">
            <a:avLst/>
          </a:prstGeom>
          <a:noFill/>
          <a:ln w="9525">
            <a:noFill/>
            <a:miter lim="800000"/>
            <a:headEnd/>
            <a:tailEnd/>
          </a:ln>
        </p:spPr>
        <p:txBody>
          <a:bodyPr wrap="square">
            <a:spAutoFit/>
          </a:bodyPr>
          <a:lstStyle/>
          <a:p>
            <a:pPr marL="11113" indent="-1111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God has assigned fixed gender roles at creation (Genesis 2-3). </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Anytime women step outside the lines of these gender roles, it can have some harmful effect.</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Women should submit to the leadership of men in the church.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Modern Western Christianity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137292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274469"/>
          </a:xfrm>
          <a:prstGeom prst="rect">
            <a:avLst/>
          </a:prstGeom>
          <a:noFill/>
          <a:ln w="9525">
            <a:noFill/>
            <a:miter lim="800000"/>
            <a:headEnd/>
            <a:tailEnd/>
          </a:ln>
        </p:spPr>
        <p:txBody>
          <a:bodyPr wrap="square">
            <a:spAutoFit/>
          </a:bodyPr>
          <a:lstStyle/>
          <a:p>
            <a:pPr marL="11113" indent="-1111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God has assigned fixed gender roles at creation (Genesis 2-3). </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Wives should defer to their husbands and be sensitive to his leading.</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Modern Western Christianity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B3AD4808-C110-6E22-1A77-CCE3805A725D}"/>
              </a:ext>
            </a:extLst>
          </p:cNvPr>
          <p:cNvSpPr>
            <a:spLocks noChangeArrowheads="1"/>
          </p:cNvSpPr>
          <p:nvPr/>
        </p:nvSpPr>
        <p:spPr bwMode="auto">
          <a:xfrm>
            <a:off x="304800" y="3327990"/>
            <a:ext cx="11582399" cy="338532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07C27A15-0960-CB0A-46C1-F02F9F78DEA4}"/>
              </a:ext>
            </a:extLst>
          </p:cNvPr>
          <p:cNvSpPr txBox="1">
            <a:spLocks noChangeArrowheads="1"/>
          </p:cNvSpPr>
          <p:nvPr/>
        </p:nvSpPr>
        <p:spPr bwMode="auto">
          <a:xfrm>
            <a:off x="344143" y="3411660"/>
            <a:ext cx="11510963" cy="3039294"/>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4000" dirty="0">
                <a:solidFill>
                  <a:prstClr val="white"/>
                </a:solidFill>
                <a:latin typeface="Calibri Light" panose="020F0302020204030204" pitchFamily="34" charset="0"/>
                <a:cs typeface="Calibri Light" panose="020F0302020204030204" pitchFamily="34" charset="0"/>
              </a:rPr>
              <a:t>“Submission Is a Wonderful Weapon”</a:t>
            </a:r>
          </a:p>
          <a:p>
            <a:pPr marL="0" lvl="1"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“For instance, my husband likes for us to regularly have people over for meals or other gatherings. Part of submission to him means inviting people over, writing emails or texts, coordinating the times, getting the menu planned, and making sure our home is decently clean to welcome others…</a:t>
            </a:r>
          </a:p>
        </p:txBody>
      </p:sp>
    </p:spTree>
    <p:extLst>
      <p:ext uri="{BB962C8B-B14F-4D97-AF65-F5344CB8AC3E}">
        <p14:creationId xmlns:p14="http://schemas.microsoft.com/office/powerpoint/2010/main" val="114520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274469"/>
          </a:xfrm>
          <a:prstGeom prst="rect">
            <a:avLst/>
          </a:prstGeom>
          <a:noFill/>
          <a:ln w="9525">
            <a:noFill/>
            <a:miter lim="800000"/>
            <a:headEnd/>
            <a:tailEnd/>
          </a:ln>
        </p:spPr>
        <p:txBody>
          <a:bodyPr wrap="square">
            <a:spAutoFit/>
          </a:bodyPr>
          <a:lstStyle/>
          <a:p>
            <a:pPr marL="11113" indent="-1111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God has assigned fixed gender roles at creation (Genesis 2-3). </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Wives should defer to their husbands and be sensitive to his leading.</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Modern Western Christianity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B3AD4808-C110-6E22-1A77-CCE3805A725D}"/>
              </a:ext>
            </a:extLst>
          </p:cNvPr>
          <p:cNvSpPr>
            <a:spLocks noChangeArrowheads="1"/>
          </p:cNvSpPr>
          <p:nvPr/>
        </p:nvSpPr>
        <p:spPr bwMode="auto">
          <a:xfrm>
            <a:off x="304800" y="3327990"/>
            <a:ext cx="11582399" cy="338532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07C27A15-0960-CB0A-46C1-F02F9F78DEA4}"/>
              </a:ext>
            </a:extLst>
          </p:cNvPr>
          <p:cNvSpPr txBox="1">
            <a:spLocks noChangeArrowheads="1"/>
          </p:cNvSpPr>
          <p:nvPr/>
        </p:nvSpPr>
        <p:spPr bwMode="auto">
          <a:xfrm>
            <a:off x="344143" y="3411660"/>
            <a:ext cx="11510963" cy="3039294"/>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4000" dirty="0">
                <a:solidFill>
                  <a:prstClr val="white"/>
                </a:solidFill>
                <a:latin typeface="Calibri Light" panose="020F0302020204030204" pitchFamily="34" charset="0"/>
                <a:cs typeface="Calibri Light" panose="020F0302020204030204" pitchFamily="34" charset="0"/>
              </a:rPr>
              <a:t>“Submission Is a Wonderful Weapon”</a:t>
            </a:r>
          </a:p>
          <a:p>
            <a:pPr marL="0" lvl="1"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“But your husband may prefer a quieter home with less hospitality than what we do. Submission in your marriage may mean waiting to invite that family over until you check with him, and then refraining from doing so if his vision for family life involves a slower pace of entertaining.” </a:t>
            </a:r>
          </a:p>
        </p:txBody>
      </p:sp>
    </p:spTree>
    <p:extLst>
      <p:ext uri="{BB962C8B-B14F-4D97-AF65-F5344CB8AC3E}">
        <p14:creationId xmlns:p14="http://schemas.microsoft.com/office/powerpoint/2010/main" val="26192056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928</Words>
  <Application>Microsoft Office PowerPoint</Application>
  <PresentationFormat>Widescreen</PresentationFormat>
  <Paragraphs>187</Paragraphs>
  <Slides>32</Slides>
  <Notes>31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ＭＳ Ｐゴシック</vt:lpstr>
      <vt:lpstr>Arial</vt:lpstr>
      <vt:lpstr>Calibri</vt:lpstr>
      <vt:lpstr>Calibri Light</vt:lpstr>
      <vt:lpstr>Cambria</vt:lpstr>
      <vt:lpstr>Century Gothic</vt:lpstr>
      <vt:lpstr>Office Theme</vt:lpstr>
      <vt:lpstr>EPHESIANS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2022-11-27T21:43:10Z</dcterms:created>
  <dcterms:modified xsi:type="dcterms:W3CDTF">2022-11-27T21:43:16Z</dcterms:modified>
</cp:coreProperties>
</file>