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57"/>
  </p:notesMasterIdLst>
  <p:sldIdLst>
    <p:sldId id="270" r:id="rId2"/>
    <p:sldId id="359" r:id="rId3"/>
    <p:sldId id="272" r:id="rId4"/>
    <p:sldId id="422" r:id="rId5"/>
    <p:sldId id="423" r:id="rId6"/>
    <p:sldId id="424" r:id="rId7"/>
    <p:sldId id="431" r:id="rId8"/>
    <p:sldId id="412" r:id="rId9"/>
    <p:sldId id="302" r:id="rId10"/>
    <p:sldId id="304" r:id="rId11"/>
    <p:sldId id="291" r:id="rId12"/>
    <p:sldId id="401" r:id="rId13"/>
    <p:sldId id="312" r:id="rId14"/>
    <p:sldId id="314" r:id="rId15"/>
    <p:sldId id="396" r:id="rId16"/>
    <p:sldId id="402" r:id="rId17"/>
    <p:sldId id="418" r:id="rId18"/>
    <p:sldId id="419" r:id="rId19"/>
    <p:sldId id="316" r:id="rId20"/>
    <p:sldId id="317" r:id="rId21"/>
    <p:sldId id="363" r:id="rId22"/>
    <p:sldId id="364" r:id="rId23"/>
    <p:sldId id="413" r:id="rId24"/>
    <p:sldId id="365" r:id="rId25"/>
    <p:sldId id="281" r:id="rId26"/>
    <p:sldId id="366" r:id="rId27"/>
    <p:sldId id="367" r:id="rId28"/>
    <p:sldId id="368" r:id="rId29"/>
    <p:sldId id="320" r:id="rId30"/>
    <p:sldId id="292" r:id="rId31"/>
    <p:sldId id="415" r:id="rId32"/>
    <p:sldId id="285" r:id="rId33"/>
    <p:sldId id="414" r:id="rId34"/>
    <p:sldId id="286" r:id="rId35"/>
    <p:sldId id="420" r:id="rId36"/>
    <p:sldId id="371" r:id="rId37"/>
    <p:sldId id="416" r:id="rId38"/>
    <p:sldId id="326" r:id="rId39"/>
    <p:sldId id="404" r:id="rId40"/>
    <p:sldId id="405" r:id="rId41"/>
    <p:sldId id="374" r:id="rId42"/>
    <p:sldId id="406" r:id="rId43"/>
    <p:sldId id="399" r:id="rId44"/>
    <p:sldId id="400" r:id="rId45"/>
    <p:sldId id="290" r:id="rId46"/>
    <p:sldId id="337" r:id="rId47"/>
    <p:sldId id="331" r:id="rId48"/>
    <p:sldId id="323" r:id="rId49"/>
    <p:sldId id="378" r:id="rId50"/>
    <p:sldId id="407" r:id="rId51"/>
    <p:sldId id="385" r:id="rId52"/>
    <p:sldId id="421" r:id="rId53"/>
    <p:sldId id="397" r:id="rId54"/>
    <p:sldId id="408" r:id="rId55"/>
    <p:sldId id="410" r:id="rId56"/>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71" autoAdjust="0"/>
    <p:restoredTop sz="94660"/>
  </p:normalViewPr>
  <p:slideViewPr>
    <p:cSldViewPr>
      <p:cViewPr varScale="1">
        <p:scale>
          <a:sx n="83" d="100"/>
          <a:sy n="83" d="100"/>
        </p:scale>
        <p:origin x="472" y="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54367C-034C-4988-89A5-3C05C1DC1944}" type="datetimeFigureOut">
              <a:rPr lang="en-US" smtClean="0"/>
              <a:pPr/>
              <a:t>1/24/2023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0F74ED-79EC-4DC1-883B-12EB828E991A}" type="slidenum">
              <a:rPr lang="en-US" smtClean="0"/>
              <a:pPr/>
              <a:t>‹#›</a:t>
            </a:fld>
            <a:endParaRPr lang="en-US"/>
          </a:p>
        </p:txBody>
      </p:sp>
    </p:spTree>
    <p:extLst>
      <p:ext uri="{BB962C8B-B14F-4D97-AF65-F5344CB8AC3E}">
        <p14:creationId xmlns:p14="http://schemas.microsoft.com/office/powerpoint/2010/main" val="2430274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1</a:t>
            </a:fld>
            <a:endParaRPr lang="en-US"/>
          </a:p>
        </p:txBody>
      </p:sp>
    </p:spTree>
    <p:extLst>
      <p:ext uri="{BB962C8B-B14F-4D97-AF65-F5344CB8AC3E}">
        <p14:creationId xmlns:p14="http://schemas.microsoft.com/office/powerpoint/2010/main" val="342312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10</a:t>
            </a:fld>
            <a:endParaRPr lang="en-US"/>
          </a:p>
        </p:txBody>
      </p:sp>
    </p:spTree>
    <p:extLst>
      <p:ext uri="{BB962C8B-B14F-4D97-AF65-F5344CB8AC3E}">
        <p14:creationId xmlns:p14="http://schemas.microsoft.com/office/powerpoint/2010/main" val="1259934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11</a:t>
            </a:fld>
            <a:endParaRPr lang="en-US"/>
          </a:p>
        </p:txBody>
      </p:sp>
    </p:spTree>
    <p:extLst>
      <p:ext uri="{BB962C8B-B14F-4D97-AF65-F5344CB8AC3E}">
        <p14:creationId xmlns:p14="http://schemas.microsoft.com/office/powerpoint/2010/main" val="3014568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12</a:t>
            </a:fld>
            <a:endParaRPr lang="en-US"/>
          </a:p>
        </p:txBody>
      </p:sp>
    </p:spTree>
    <p:extLst>
      <p:ext uri="{BB962C8B-B14F-4D97-AF65-F5344CB8AC3E}">
        <p14:creationId xmlns:p14="http://schemas.microsoft.com/office/powerpoint/2010/main" val="2727350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13</a:t>
            </a:fld>
            <a:endParaRPr lang="en-US"/>
          </a:p>
        </p:txBody>
      </p:sp>
    </p:spTree>
    <p:extLst>
      <p:ext uri="{BB962C8B-B14F-4D97-AF65-F5344CB8AC3E}">
        <p14:creationId xmlns:p14="http://schemas.microsoft.com/office/powerpoint/2010/main" val="516868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14</a:t>
            </a:fld>
            <a:endParaRPr lang="en-US"/>
          </a:p>
        </p:txBody>
      </p:sp>
    </p:spTree>
    <p:extLst>
      <p:ext uri="{BB962C8B-B14F-4D97-AF65-F5344CB8AC3E}">
        <p14:creationId xmlns:p14="http://schemas.microsoft.com/office/powerpoint/2010/main" val="2367678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15</a:t>
            </a:fld>
            <a:endParaRPr lang="en-US"/>
          </a:p>
        </p:txBody>
      </p:sp>
    </p:spTree>
    <p:extLst>
      <p:ext uri="{BB962C8B-B14F-4D97-AF65-F5344CB8AC3E}">
        <p14:creationId xmlns:p14="http://schemas.microsoft.com/office/powerpoint/2010/main" val="113466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16</a:t>
            </a:fld>
            <a:endParaRPr lang="en-US"/>
          </a:p>
        </p:txBody>
      </p:sp>
    </p:spTree>
    <p:extLst>
      <p:ext uri="{BB962C8B-B14F-4D97-AF65-F5344CB8AC3E}">
        <p14:creationId xmlns:p14="http://schemas.microsoft.com/office/powerpoint/2010/main" val="30296569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17</a:t>
            </a:fld>
            <a:endParaRPr lang="en-US"/>
          </a:p>
        </p:txBody>
      </p:sp>
    </p:spTree>
    <p:extLst>
      <p:ext uri="{BB962C8B-B14F-4D97-AF65-F5344CB8AC3E}">
        <p14:creationId xmlns:p14="http://schemas.microsoft.com/office/powerpoint/2010/main" val="10126132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18</a:t>
            </a:fld>
            <a:endParaRPr lang="en-US"/>
          </a:p>
        </p:txBody>
      </p:sp>
    </p:spTree>
    <p:extLst>
      <p:ext uri="{BB962C8B-B14F-4D97-AF65-F5344CB8AC3E}">
        <p14:creationId xmlns:p14="http://schemas.microsoft.com/office/powerpoint/2010/main" val="23458142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19</a:t>
            </a:fld>
            <a:endParaRPr lang="en-US"/>
          </a:p>
        </p:txBody>
      </p:sp>
    </p:spTree>
    <p:extLst>
      <p:ext uri="{BB962C8B-B14F-4D97-AF65-F5344CB8AC3E}">
        <p14:creationId xmlns:p14="http://schemas.microsoft.com/office/powerpoint/2010/main" val="2768559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2</a:t>
            </a:fld>
            <a:endParaRPr lang="en-US"/>
          </a:p>
        </p:txBody>
      </p:sp>
    </p:spTree>
    <p:extLst>
      <p:ext uri="{BB962C8B-B14F-4D97-AF65-F5344CB8AC3E}">
        <p14:creationId xmlns:p14="http://schemas.microsoft.com/office/powerpoint/2010/main" val="30186889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20</a:t>
            </a:fld>
            <a:endParaRPr lang="en-US"/>
          </a:p>
        </p:txBody>
      </p:sp>
    </p:spTree>
    <p:extLst>
      <p:ext uri="{BB962C8B-B14F-4D97-AF65-F5344CB8AC3E}">
        <p14:creationId xmlns:p14="http://schemas.microsoft.com/office/powerpoint/2010/main" val="17203106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21</a:t>
            </a:fld>
            <a:endParaRPr lang="en-US"/>
          </a:p>
        </p:txBody>
      </p:sp>
    </p:spTree>
    <p:extLst>
      <p:ext uri="{BB962C8B-B14F-4D97-AF65-F5344CB8AC3E}">
        <p14:creationId xmlns:p14="http://schemas.microsoft.com/office/powerpoint/2010/main" val="33132546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22</a:t>
            </a:fld>
            <a:endParaRPr lang="en-US"/>
          </a:p>
        </p:txBody>
      </p:sp>
    </p:spTree>
    <p:extLst>
      <p:ext uri="{BB962C8B-B14F-4D97-AF65-F5344CB8AC3E}">
        <p14:creationId xmlns:p14="http://schemas.microsoft.com/office/powerpoint/2010/main" val="3341325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23</a:t>
            </a:fld>
            <a:endParaRPr lang="en-US"/>
          </a:p>
        </p:txBody>
      </p:sp>
    </p:spTree>
    <p:extLst>
      <p:ext uri="{BB962C8B-B14F-4D97-AF65-F5344CB8AC3E}">
        <p14:creationId xmlns:p14="http://schemas.microsoft.com/office/powerpoint/2010/main" val="97776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24</a:t>
            </a:fld>
            <a:endParaRPr lang="en-US"/>
          </a:p>
        </p:txBody>
      </p:sp>
    </p:spTree>
    <p:extLst>
      <p:ext uri="{BB962C8B-B14F-4D97-AF65-F5344CB8AC3E}">
        <p14:creationId xmlns:p14="http://schemas.microsoft.com/office/powerpoint/2010/main" val="21226342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25</a:t>
            </a:fld>
            <a:endParaRPr lang="en-US"/>
          </a:p>
        </p:txBody>
      </p:sp>
    </p:spTree>
    <p:extLst>
      <p:ext uri="{BB962C8B-B14F-4D97-AF65-F5344CB8AC3E}">
        <p14:creationId xmlns:p14="http://schemas.microsoft.com/office/powerpoint/2010/main" val="28919089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26</a:t>
            </a:fld>
            <a:endParaRPr lang="en-US"/>
          </a:p>
        </p:txBody>
      </p:sp>
    </p:spTree>
    <p:extLst>
      <p:ext uri="{BB962C8B-B14F-4D97-AF65-F5344CB8AC3E}">
        <p14:creationId xmlns:p14="http://schemas.microsoft.com/office/powerpoint/2010/main" val="34943961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27</a:t>
            </a:fld>
            <a:endParaRPr lang="en-US"/>
          </a:p>
        </p:txBody>
      </p:sp>
    </p:spTree>
    <p:extLst>
      <p:ext uri="{BB962C8B-B14F-4D97-AF65-F5344CB8AC3E}">
        <p14:creationId xmlns:p14="http://schemas.microsoft.com/office/powerpoint/2010/main" val="4452519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28</a:t>
            </a:fld>
            <a:endParaRPr lang="en-US"/>
          </a:p>
        </p:txBody>
      </p:sp>
    </p:spTree>
    <p:extLst>
      <p:ext uri="{BB962C8B-B14F-4D97-AF65-F5344CB8AC3E}">
        <p14:creationId xmlns:p14="http://schemas.microsoft.com/office/powerpoint/2010/main" val="4029172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29</a:t>
            </a:fld>
            <a:endParaRPr lang="en-US"/>
          </a:p>
        </p:txBody>
      </p:sp>
    </p:spTree>
    <p:extLst>
      <p:ext uri="{BB962C8B-B14F-4D97-AF65-F5344CB8AC3E}">
        <p14:creationId xmlns:p14="http://schemas.microsoft.com/office/powerpoint/2010/main" val="2145644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3</a:t>
            </a:fld>
            <a:endParaRPr lang="en-US"/>
          </a:p>
        </p:txBody>
      </p:sp>
    </p:spTree>
    <p:extLst>
      <p:ext uri="{BB962C8B-B14F-4D97-AF65-F5344CB8AC3E}">
        <p14:creationId xmlns:p14="http://schemas.microsoft.com/office/powerpoint/2010/main" val="33482065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30</a:t>
            </a:fld>
            <a:endParaRPr lang="en-US"/>
          </a:p>
        </p:txBody>
      </p:sp>
    </p:spTree>
    <p:extLst>
      <p:ext uri="{BB962C8B-B14F-4D97-AF65-F5344CB8AC3E}">
        <p14:creationId xmlns:p14="http://schemas.microsoft.com/office/powerpoint/2010/main" val="15313802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31</a:t>
            </a:fld>
            <a:endParaRPr lang="en-US"/>
          </a:p>
        </p:txBody>
      </p:sp>
    </p:spTree>
    <p:extLst>
      <p:ext uri="{BB962C8B-B14F-4D97-AF65-F5344CB8AC3E}">
        <p14:creationId xmlns:p14="http://schemas.microsoft.com/office/powerpoint/2010/main" val="7552884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32</a:t>
            </a:fld>
            <a:endParaRPr lang="en-US"/>
          </a:p>
        </p:txBody>
      </p:sp>
    </p:spTree>
    <p:extLst>
      <p:ext uri="{BB962C8B-B14F-4D97-AF65-F5344CB8AC3E}">
        <p14:creationId xmlns:p14="http://schemas.microsoft.com/office/powerpoint/2010/main" val="26829163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33</a:t>
            </a:fld>
            <a:endParaRPr lang="en-US"/>
          </a:p>
        </p:txBody>
      </p:sp>
    </p:spTree>
    <p:extLst>
      <p:ext uri="{BB962C8B-B14F-4D97-AF65-F5344CB8AC3E}">
        <p14:creationId xmlns:p14="http://schemas.microsoft.com/office/powerpoint/2010/main" val="25118004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34</a:t>
            </a:fld>
            <a:endParaRPr lang="en-US"/>
          </a:p>
        </p:txBody>
      </p:sp>
    </p:spTree>
    <p:extLst>
      <p:ext uri="{BB962C8B-B14F-4D97-AF65-F5344CB8AC3E}">
        <p14:creationId xmlns:p14="http://schemas.microsoft.com/office/powerpoint/2010/main" val="4665429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35</a:t>
            </a:fld>
            <a:endParaRPr lang="en-US"/>
          </a:p>
        </p:txBody>
      </p:sp>
    </p:spTree>
    <p:extLst>
      <p:ext uri="{BB962C8B-B14F-4D97-AF65-F5344CB8AC3E}">
        <p14:creationId xmlns:p14="http://schemas.microsoft.com/office/powerpoint/2010/main" val="16457045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36</a:t>
            </a:fld>
            <a:endParaRPr lang="en-US"/>
          </a:p>
        </p:txBody>
      </p:sp>
    </p:spTree>
    <p:extLst>
      <p:ext uri="{BB962C8B-B14F-4D97-AF65-F5344CB8AC3E}">
        <p14:creationId xmlns:p14="http://schemas.microsoft.com/office/powerpoint/2010/main" val="7347215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37</a:t>
            </a:fld>
            <a:endParaRPr lang="en-US"/>
          </a:p>
        </p:txBody>
      </p:sp>
    </p:spTree>
    <p:extLst>
      <p:ext uri="{BB962C8B-B14F-4D97-AF65-F5344CB8AC3E}">
        <p14:creationId xmlns:p14="http://schemas.microsoft.com/office/powerpoint/2010/main" val="64429690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38</a:t>
            </a:fld>
            <a:endParaRPr lang="en-US"/>
          </a:p>
        </p:txBody>
      </p:sp>
    </p:spTree>
    <p:extLst>
      <p:ext uri="{BB962C8B-B14F-4D97-AF65-F5344CB8AC3E}">
        <p14:creationId xmlns:p14="http://schemas.microsoft.com/office/powerpoint/2010/main" val="39928305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39</a:t>
            </a:fld>
            <a:endParaRPr lang="en-US"/>
          </a:p>
        </p:txBody>
      </p:sp>
    </p:spTree>
    <p:extLst>
      <p:ext uri="{BB962C8B-B14F-4D97-AF65-F5344CB8AC3E}">
        <p14:creationId xmlns:p14="http://schemas.microsoft.com/office/powerpoint/2010/main" val="1216409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B5AE10-5A32-4B51-9402-A717E37ED3DE}" type="slidenum">
              <a:rPr lang="en-US"/>
              <a:pPr/>
              <a:t>4</a:t>
            </a:fld>
            <a:endParaRPr lang="en-US"/>
          </a:p>
        </p:txBody>
      </p:sp>
    </p:spTree>
    <p:extLst>
      <p:ext uri="{BB962C8B-B14F-4D97-AF65-F5344CB8AC3E}">
        <p14:creationId xmlns:p14="http://schemas.microsoft.com/office/powerpoint/2010/main" val="1760524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40</a:t>
            </a:fld>
            <a:endParaRPr lang="en-US"/>
          </a:p>
        </p:txBody>
      </p:sp>
    </p:spTree>
    <p:extLst>
      <p:ext uri="{BB962C8B-B14F-4D97-AF65-F5344CB8AC3E}">
        <p14:creationId xmlns:p14="http://schemas.microsoft.com/office/powerpoint/2010/main" val="18392187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41</a:t>
            </a:fld>
            <a:endParaRPr lang="en-US"/>
          </a:p>
        </p:txBody>
      </p:sp>
    </p:spTree>
    <p:extLst>
      <p:ext uri="{BB962C8B-B14F-4D97-AF65-F5344CB8AC3E}">
        <p14:creationId xmlns:p14="http://schemas.microsoft.com/office/powerpoint/2010/main" val="40629703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42</a:t>
            </a:fld>
            <a:endParaRPr lang="en-US"/>
          </a:p>
        </p:txBody>
      </p:sp>
    </p:spTree>
    <p:extLst>
      <p:ext uri="{BB962C8B-B14F-4D97-AF65-F5344CB8AC3E}">
        <p14:creationId xmlns:p14="http://schemas.microsoft.com/office/powerpoint/2010/main" val="150296689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43</a:t>
            </a:fld>
            <a:endParaRPr lang="en-US"/>
          </a:p>
        </p:txBody>
      </p:sp>
    </p:spTree>
    <p:extLst>
      <p:ext uri="{BB962C8B-B14F-4D97-AF65-F5344CB8AC3E}">
        <p14:creationId xmlns:p14="http://schemas.microsoft.com/office/powerpoint/2010/main" val="319158236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44</a:t>
            </a:fld>
            <a:endParaRPr lang="en-US"/>
          </a:p>
        </p:txBody>
      </p:sp>
    </p:spTree>
    <p:extLst>
      <p:ext uri="{BB962C8B-B14F-4D97-AF65-F5344CB8AC3E}">
        <p14:creationId xmlns:p14="http://schemas.microsoft.com/office/powerpoint/2010/main" val="19171416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45</a:t>
            </a:fld>
            <a:endParaRPr lang="en-US"/>
          </a:p>
        </p:txBody>
      </p:sp>
    </p:spTree>
    <p:extLst>
      <p:ext uri="{BB962C8B-B14F-4D97-AF65-F5344CB8AC3E}">
        <p14:creationId xmlns:p14="http://schemas.microsoft.com/office/powerpoint/2010/main" val="427662872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46</a:t>
            </a:fld>
            <a:endParaRPr lang="en-US"/>
          </a:p>
        </p:txBody>
      </p:sp>
    </p:spTree>
    <p:extLst>
      <p:ext uri="{BB962C8B-B14F-4D97-AF65-F5344CB8AC3E}">
        <p14:creationId xmlns:p14="http://schemas.microsoft.com/office/powerpoint/2010/main" val="313659563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47</a:t>
            </a:fld>
            <a:endParaRPr lang="en-US"/>
          </a:p>
        </p:txBody>
      </p:sp>
    </p:spTree>
    <p:extLst>
      <p:ext uri="{BB962C8B-B14F-4D97-AF65-F5344CB8AC3E}">
        <p14:creationId xmlns:p14="http://schemas.microsoft.com/office/powerpoint/2010/main" val="111914706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48</a:t>
            </a:fld>
            <a:endParaRPr lang="en-US"/>
          </a:p>
        </p:txBody>
      </p:sp>
    </p:spTree>
    <p:extLst>
      <p:ext uri="{BB962C8B-B14F-4D97-AF65-F5344CB8AC3E}">
        <p14:creationId xmlns:p14="http://schemas.microsoft.com/office/powerpoint/2010/main" val="130429341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49</a:t>
            </a:fld>
            <a:endParaRPr lang="en-US"/>
          </a:p>
        </p:txBody>
      </p:sp>
    </p:spTree>
    <p:extLst>
      <p:ext uri="{BB962C8B-B14F-4D97-AF65-F5344CB8AC3E}">
        <p14:creationId xmlns:p14="http://schemas.microsoft.com/office/powerpoint/2010/main" val="1348135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98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EE03A1F-9DD2-4AA7-A614-1EA21F7C1945}" type="slidenum">
              <a:rPr lang="en-US"/>
              <a:pPr/>
              <a:t>5</a:t>
            </a:fld>
            <a:endParaRPr lang="en-US"/>
          </a:p>
        </p:txBody>
      </p:sp>
    </p:spTree>
    <p:extLst>
      <p:ext uri="{BB962C8B-B14F-4D97-AF65-F5344CB8AC3E}">
        <p14:creationId xmlns:p14="http://schemas.microsoft.com/office/powerpoint/2010/main" val="103391929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50</a:t>
            </a:fld>
            <a:endParaRPr lang="en-US"/>
          </a:p>
        </p:txBody>
      </p:sp>
    </p:spTree>
    <p:extLst>
      <p:ext uri="{BB962C8B-B14F-4D97-AF65-F5344CB8AC3E}">
        <p14:creationId xmlns:p14="http://schemas.microsoft.com/office/powerpoint/2010/main" val="33564956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51</a:t>
            </a:fld>
            <a:endParaRPr lang="en-US"/>
          </a:p>
        </p:txBody>
      </p:sp>
    </p:spTree>
    <p:extLst>
      <p:ext uri="{BB962C8B-B14F-4D97-AF65-F5344CB8AC3E}">
        <p14:creationId xmlns:p14="http://schemas.microsoft.com/office/powerpoint/2010/main" val="56934334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52</a:t>
            </a:fld>
            <a:endParaRPr lang="en-US"/>
          </a:p>
        </p:txBody>
      </p:sp>
    </p:spTree>
    <p:extLst>
      <p:ext uri="{BB962C8B-B14F-4D97-AF65-F5344CB8AC3E}">
        <p14:creationId xmlns:p14="http://schemas.microsoft.com/office/powerpoint/2010/main" val="19486848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53</a:t>
            </a:fld>
            <a:endParaRPr lang="en-US"/>
          </a:p>
        </p:txBody>
      </p:sp>
    </p:spTree>
    <p:extLst>
      <p:ext uri="{BB962C8B-B14F-4D97-AF65-F5344CB8AC3E}">
        <p14:creationId xmlns:p14="http://schemas.microsoft.com/office/powerpoint/2010/main" val="320869948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54</a:t>
            </a:fld>
            <a:endParaRPr lang="en-US"/>
          </a:p>
        </p:txBody>
      </p:sp>
    </p:spTree>
    <p:extLst>
      <p:ext uri="{BB962C8B-B14F-4D97-AF65-F5344CB8AC3E}">
        <p14:creationId xmlns:p14="http://schemas.microsoft.com/office/powerpoint/2010/main" val="209777842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55</a:t>
            </a:fld>
            <a:endParaRPr lang="en-US"/>
          </a:p>
        </p:txBody>
      </p:sp>
    </p:spTree>
    <p:extLst>
      <p:ext uri="{BB962C8B-B14F-4D97-AF65-F5344CB8AC3E}">
        <p14:creationId xmlns:p14="http://schemas.microsoft.com/office/powerpoint/2010/main" val="3627760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08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668ACC-381A-4B74-97AA-23009D98F4AA}" type="slidenum">
              <a:rPr lang="en-US"/>
              <a:pPr/>
              <a:t>6</a:t>
            </a:fld>
            <a:endParaRPr lang="en-US"/>
          </a:p>
        </p:txBody>
      </p:sp>
    </p:spTree>
    <p:extLst>
      <p:ext uri="{BB962C8B-B14F-4D97-AF65-F5344CB8AC3E}">
        <p14:creationId xmlns:p14="http://schemas.microsoft.com/office/powerpoint/2010/main" val="12767364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ACBEE2-3512-4877-99B2-83BC749DC200}" type="slidenum">
              <a:rPr lang="en-US"/>
              <a:pPr/>
              <a:t>7</a:t>
            </a:fld>
            <a:endParaRPr lang="en-US"/>
          </a:p>
        </p:txBody>
      </p:sp>
    </p:spTree>
    <p:extLst>
      <p:ext uri="{BB962C8B-B14F-4D97-AF65-F5344CB8AC3E}">
        <p14:creationId xmlns:p14="http://schemas.microsoft.com/office/powerpoint/2010/main" val="1321259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8</a:t>
            </a:fld>
            <a:endParaRPr lang="en-US"/>
          </a:p>
        </p:txBody>
      </p:sp>
    </p:spTree>
    <p:extLst>
      <p:ext uri="{BB962C8B-B14F-4D97-AF65-F5344CB8AC3E}">
        <p14:creationId xmlns:p14="http://schemas.microsoft.com/office/powerpoint/2010/main" val="3583702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C0F74ED-79EC-4DC1-883B-12EB828E991A}" type="slidenum">
              <a:rPr lang="en-US" smtClean="0"/>
              <a:pPr/>
              <a:t>9</a:t>
            </a:fld>
            <a:endParaRPr lang="en-US"/>
          </a:p>
        </p:txBody>
      </p:sp>
    </p:spTree>
    <p:extLst>
      <p:ext uri="{BB962C8B-B14F-4D97-AF65-F5344CB8AC3E}">
        <p14:creationId xmlns:p14="http://schemas.microsoft.com/office/powerpoint/2010/main" val="3425980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524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1027"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latin typeface="+mj-lt"/>
          <a:ea typeface="+mj-ea"/>
          <a:cs typeface="+mj-cs"/>
        </a:defRPr>
      </a:lvl1pPr>
      <a:lvl2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2pPr>
      <a:lvl3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3pPr>
      <a:lvl4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4pPr>
      <a:lvl5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5pPr>
      <a:lvl6pPr marL="457200" algn="ctr" rtl="0" fontAlgn="base">
        <a:lnSpc>
          <a:spcPct val="80000"/>
        </a:lnSpc>
        <a:spcBef>
          <a:spcPct val="0"/>
        </a:spcBef>
        <a:spcAft>
          <a:spcPct val="0"/>
        </a:spcAft>
        <a:defRPr sz="6000" b="1">
          <a:solidFill>
            <a:srgbClr val="A5E6F3"/>
          </a:solidFill>
          <a:latin typeface="Times New Roman" pitchFamily="18" charset="0"/>
          <a:cs typeface="Arial" charset="0"/>
        </a:defRPr>
      </a:lvl6pPr>
      <a:lvl7pPr marL="914400" algn="ctr" rtl="0" fontAlgn="base">
        <a:lnSpc>
          <a:spcPct val="80000"/>
        </a:lnSpc>
        <a:spcBef>
          <a:spcPct val="0"/>
        </a:spcBef>
        <a:spcAft>
          <a:spcPct val="0"/>
        </a:spcAft>
        <a:defRPr sz="6000" b="1">
          <a:solidFill>
            <a:srgbClr val="A5E6F3"/>
          </a:solidFill>
          <a:latin typeface="Times New Roman" pitchFamily="18" charset="0"/>
          <a:cs typeface="Arial" charset="0"/>
        </a:defRPr>
      </a:lvl7pPr>
      <a:lvl8pPr marL="1371600" algn="ctr" rtl="0" fontAlgn="base">
        <a:lnSpc>
          <a:spcPct val="80000"/>
        </a:lnSpc>
        <a:spcBef>
          <a:spcPct val="0"/>
        </a:spcBef>
        <a:spcAft>
          <a:spcPct val="0"/>
        </a:spcAft>
        <a:defRPr sz="6000" b="1">
          <a:solidFill>
            <a:srgbClr val="A5E6F3"/>
          </a:solidFill>
          <a:latin typeface="Times New Roman" pitchFamily="18" charset="0"/>
          <a:cs typeface="Arial" charset="0"/>
        </a:defRPr>
      </a:lvl8pPr>
      <a:lvl9pPr marL="1828800" algn="ctr" rtl="0" fontAlgn="base">
        <a:lnSpc>
          <a:spcPct val="80000"/>
        </a:lnSpc>
        <a:spcBef>
          <a:spcPct val="0"/>
        </a:spcBef>
        <a:spcAft>
          <a:spcPct val="0"/>
        </a:spcAft>
        <a:defRPr sz="6000" b="1">
          <a:solidFill>
            <a:srgbClr val="A5E6F3"/>
          </a:solidFill>
          <a:latin typeface="Times New Roman" pitchFamily="18" charset="0"/>
          <a:cs typeface="Arial"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latin typeface="+mn-lt"/>
          <a:cs typeface="+mn-cs"/>
        </a:defRPr>
      </a:lvl2pPr>
      <a:lvl3pPr marL="1143000" indent="-228600" algn="l" rtl="0" eaLnBrk="0" fontAlgn="base" hangingPunct="0">
        <a:lnSpc>
          <a:spcPct val="70000"/>
        </a:lnSpc>
        <a:spcBef>
          <a:spcPct val="15000"/>
        </a:spcBef>
        <a:spcAft>
          <a:spcPct val="0"/>
        </a:spcAft>
        <a:buSzPct val="100000"/>
        <a:buChar char="»"/>
        <a:defRPr b="0">
          <a:solidFill>
            <a:schemeClr val="tx1"/>
          </a:solidFill>
          <a:latin typeface="+mn-lt"/>
          <a:cs typeface="+mn-cs"/>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latin typeface="+mn-lt"/>
          <a:cs typeface="+mn-cs"/>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latin typeface="+mn-lt"/>
          <a:cs typeface="+mn-cs"/>
        </a:defRPr>
      </a:lvl5pPr>
      <a:lvl6pPr marL="2457450" indent="-171450" algn="l" rtl="0" fontAlgn="base">
        <a:lnSpc>
          <a:spcPct val="70000"/>
        </a:lnSpc>
        <a:spcBef>
          <a:spcPct val="15000"/>
        </a:spcBef>
        <a:spcAft>
          <a:spcPct val="0"/>
        </a:spcAft>
        <a:buSzPct val="100000"/>
        <a:buChar char="–"/>
        <a:defRPr sz="1400" b="1">
          <a:solidFill>
            <a:schemeClr val="tx1"/>
          </a:solidFill>
          <a:latin typeface="+mn-lt"/>
          <a:cs typeface="+mn-cs"/>
        </a:defRPr>
      </a:lvl6pPr>
      <a:lvl7pPr marL="2914650" indent="-171450" algn="l" rtl="0" fontAlgn="base">
        <a:lnSpc>
          <a:spcPct val="70000"/>
        </a:lnSpc>
        <a:spcBef>
          <a:spcPct val="15000"/>
        </a:spcBef>
        <a:spcAft>
          <a:spcPct val="0"/>
        </a:spcAft>
        <a:buSzPct val="100000"/>
        <a:buChar char="–"/>
        <a:defRPr sz="1400" b="1">
          <a:solidFill>
            <a:schemeClr val="tx1"/>
          </a:solidFill>
          <a:latin typeface="+mn-lt"/>
          <a:cs typeface="+mn-cs"/>
        </a:defRPr>
      </a:lvl7pPr>
      <a:lvl8pPr marL="3371850" indent="-171450" algn="l" rtl="0" fontAlgn="base">
        <a:lnSpc>
          <a:spcPct val="70000"/>
        </a:lnSpc>
        <a:spcBef>
          <a:spcPct val="15000"/>
        </a:spcBef>
        <a:spcAft>
          <a:spcPct val="0"/>
        </a:spcAft>
        <a:buSzPct val="100000"/>
        <a:buChar char="–"/>
        <a:defRPr sz="1400" b="1">
          <a:solidFill>
            <a:schemeClr val="tx1"/>
          </a:solidFill>
          <a:latin typeface="+mn-lt"/>
          <a:cs typeface="+mn-cs"/>
        </a:defRPr>
      </a:lvl8pPr>
      <a:lvl9pPr marL="3829050" indent="-171450" algn="l" rtl="0" fontAlgn="base">
        <a:lnSpc>
          <a:spcPct val="70000"/>
        </a:lnSpc>
        <a:spcBef>
          <a:spcPct val="15000"/>
        </a:spcBef>
        <a:spcAft>
          <a:spcPct val="0"/>
        </a:spcAft>
        <a:buSzPct val="100000"/>
        <a:buChar char="–"/>
        <a:defRPr sz="14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457200" y="2971800"/>
            <a:ext cx="7543800" cy="2362200"/>
          </a:xfrm>
        </p:spPr>
        <p:txBody>
          <a:bodyPr/>
          <a:lstStyle/>
          <a:p>
            <a:pPr eaLnBrk="1" hangingPunct="1">
              <a:spcBef>
                <a:spcPct val="10000"/>
              </a:spcBef>
            </a:pPr>
            <a:r>
              <a:rPr lang="en-US" sz="7200" smtClean="0">
                <a:effectLst>
                  <a:outerShdw blurRad="38100" dist="38100" dir="2700000" algn="tl">
                    <a:srgbClr val="000000"/>
                  </a:outerShdw>
                </a:effectLst>
              </a:rPr>
              <a:t>Getting more </a:t>
            </a:r>
            <a:br>
              <a:rPr lang="en-US" sz="7200" smtClean="0">
                <a:effectLst>
                  <a:outerShdw blurRad="38100" dist="38100" dir="2700000" algn="tl">
                    <a:srgbClr val="000000"/>
                  </a:outerShdw>
                </a:effectLst>
              </a:rPr>
            </a:br>
            <a:r>
              <a:rPr lang="en-US" sz="7200" smtClean="0">
                <a:effectLst>
                  <a:outerShdw blurRad="38100" dist="38100" dir="2700000" algn="tl">
                    <a:srgbClr val="000000"/>
                  </a:outerShdw>
                </a:effectLst>
              </a:rPr>
              <a:t>   ready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wipe(left)">
                                      <p:cBhvr>
                                        <p:cTn id="7" dur="500"/>
                                        <p:tgtEl>
                                          <p:spTgt spid="1003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29 Then Moses and Aaron returned to Egypt and called all the elders of Israel together.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30 Aaron told them everything the Lord had told Moses, and Moses performed the miraculous signs as they watched. </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31 Then the people of Israel were convinced that the Lord had sent Moses and Aaron. When they heard that the Lord was concerned about them and had seen their misery, they bowed down and worshiped. </a:t>
            </a:r>
          </a:p>
        </p:txBody>
      </p:sp>
      <p:sp>
        <p:nvSpPr>
          <p:cNvPr id="4" name="Rectangle 4"/>
          <p:cNvSpPr>
            <a:spLocks noChangeArrowheads="1"/>
          </p:cNvSpPr>
          <p:nvPr/>
        </p:nvSpPr>
        <p:spPr bwMode="auto">
          <a:xfrm>
            <a:off x="609600" y="4343400"/>
            <a:ext cx="7239000" cy="685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ts val="600"/>
              </a:spcBef>
            </a:pPr>
            <a:r>
              <a:rPr lang="en-US" sz="5400">
                <a:latin typeface="Times New Roman" pitchFamily="18" charset="0"/>
              </a:rPr>
              <a:t>This is working out well!</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 After this presentation to Israel’s leaders, Moses and Aaron went and spoke to Pharaoh. They told him, “This is what Yahweh, the God of Israel, says: Let my people go so they may hold a festival in my honor in the wilderness.” </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2 “Is that so?” retorted Pharaoh. “And who is Yahweh? Why should I listen to him and let Israel go? </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I don’t know Yahweh, and I will not let Israel go.” </a:t>
            </a:r>
          </a:p>
          <a:p>
            <a:pPr eaLnBrk="1" hangingPunct="1">
              <a:spcBef>
                <a:spcPct val="10000"/>
              </a:spcBef>
              <a:buFont typeface="Wingdings" pitchFamily="2" charset="2"/>
              <a:buNone/>
            </a:pPr>
            <a:r>
              <a:rPr lang="en-US" smtClean="0">
                <a:effectLst>
                  <a:outerShdw blurRad="38100" dist="38100" dir="2700000" algn="tl">
                    <a:srgbClr val="000000"/>
                  </a:outerShdw>
                </a:effectLst>
              </a:rPr>
              <a:t> </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 But Aaron and Moses persisted. “The God of the Hebrews has met with us,” they declared. “So let us take a three-day journey into the wilderness so we can offer sacrifices to the Lord our God. </a:t>
            </a:r>
            <a:r>
              <a:rPr lang="en-US" u="sng" smtClean="0">
                <a:effectLst>
                  <a:outerShdw blurRad="38100" dist="38100" dir="2700000" algn="tl">
                    <a:srgbClr val="000000"/>
                  </a:outerShdw>
                </a:effectLst>
              </a:rPr>
              <a:t>If we don’t, he will kill us with a plague or with the sword</a:t>
            </a:r>
            <a:r>
              <a:rPr lang="en-US" smtClean="0">
                <a:effectLst>
                  <a:outerShdw blurRad="38100" dist="38100" dir="2700000" algn="tl">
                    <a:srgbClr val="000000"/>
                  </a:outerShdw>
                </a:effectLst>
              </a:rPr>
              <a:t>.” </a:t>
            </a:r>
          </a:p>
        </p:txBody>
      </p:sp>
      <p:sp>
        <p:nvSpPr>
          <p:cNvPr id="4" name="Rectangle 4"/>
          <p:cNvSpPr>
            <a:spLocks noChangeArrowheads="1"/>
          </p:cNvSpPr>
          <p:nvPr/>
        </p:nvSpPr>
        <p:spPr bwMode="auto">
          <a:xfrm>
            <a:off x="2438400" y="4876800"/>
            <a:ext cx="58674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ts val="600"/>
              </a:spcBef>
              <a:buClr>
                <a:schemeClr val="tx2"/>
              </a:buClr>
              <a:buFont typeface="Wingdings" pitchFamily="2" charset="2"/>
              <a:buChar char="Ø"/>
            </a:pPr>
            <a:r>
              <a:rPr lang="en-US" sz="4400">
                <a:latin typeface="Times New Roman" pitchFamily="18" charset="0"/>
              </a:rPr>
              <a:t>We have no record of </a:t>
            </a:r>
            <a:br>
              <a:rPr lang="en-US" sz="4400">
                <a:latin typeface="Times New Roman" pitchFamily="18" charset="0"/>
              </a:rPr>
            </a:br>
            <a:r>
              <a:rPr lang="en-US" sz="4400">
                <a:latin typeface="Times New Roman" pitchFamily="18" charset="0"/>
              </a:rPr>
              <a:t>   God saying anything </a:t>
            </a:r>
            <a:br>
              <a:rPr lang="en-US" sz="4400">
                <a:latin typeface="Times New Roman" pitchFamily="18" charset="0"/>
              </a:rPr>
            </a:br>
            <a:r>
              <a:rPr lang="en-US" sz="4400">
                <a:latin typeface="Times New Roman" pitchFamily="18" charset="0"/>
              </a:rPr>
              <a:t>   like this!</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 But Aaron and Moses persisted. “The God of the Hebrews has met with us,” they declared. “So let us take a three-day journey into the wilderness so we can offer sacrifices to the Lord our God. </a:t>
            </a:r>
            <a:r>
              <a:rPr lang="en-US" u="sng" smtClean="0">
                <a:effectLst>
                  <a:outerShdw blurRad="38100" dist="38100" dir="2700000" algn="tl">
                    <a:srgbClr val="000000"/>
                  </a:outerShdw>
                </a:effectLst>
              </a:rPr>
              <a:t>If we don’t, he will kill us with a plague or with the sword</a:t>
            </a:r>
            <a:r>
              <a:rPr lang="en-US" smtClean="0">
                <a:effectLst>
                  <a:outerShdw blurRad="38100" dist="38100" dir="2700000" algn="tl">
                    <a:srgbClr val="000000"/>
                  </a:outerShdw>
                </a:effectLst>
              </a:rPr>
              <a:t>.” </a:t>
            </a:r>
          </a:p>
        </p:txBody>
      </p:sp>
      <p:sp>
        <p:nvSpPr>
          <p:cNvPr id="4" name="Rectangle 4"/>
          <p:cNvSpPr>
            <a:spLocks noChangeArrowheads="1"/>
          </p:cNvSpPr>
          <p:nvPr/>
        </p:nvSpPr>
        <p:spPr bwMode="auto">
          <a:xfrm>
            <a:off x="2438400" y="4876800"/>
            <a:ext cx="58674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ts val="600"/>
              </a:spcBef>
              <a:buClr>
                <a:schemeClr val="tx2"/>
              </a:buClr>
              <a:buFont typeface="Wingdings" pitchFamily="2" charset="2"/>
              <a:buChar char="Ø"/>
            </a:pPr>
            <a:r>
              <a:rPr lang="en-US" sz="4400" dirty="0" smtClean="0">
                <a:latin typeface="Times New Roman" pitchFamily="18" charset="0"/>
              </a:rPr>
              <a:t>It contradicts what he </a:t>
            </a:r>
            <a:br>
              <a:rPr lang="en-US" sz="4400" dirty="0" smtClean="0">
                <a:latin typeface="Times New Roman" pitchFamily="18" charset="0"/>
              </a:rPr>
            </a:br>
            <a:r>
              <a:rPr lang="en-US" sz="4400" dirty="0" smtClean="0">
                <a:latin typeface="Times New Roman" pitchFamily="18" charset="0"/>
              </a:rPr>
              <a:t>    actually did say!</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 But Aaron and Moses persisted. “The God of the Hebrews has met with us,” they declared. “So let us take a three-day journey into the wilderness so we can offer sacrifices to the Lord our God. </a:t>
            </a:r>
            <a:r>
              <a:rPr lang="en-US" u="sng" smtClean="0">
                <a:effectLst>
                  <a:outerShdw blurRad="38100" dist="38100" dir="2700000" algn="tl">
                    <a:srgbClr val="000000"/>
                  </a:outerShdw>
                </a:effectLst>
              </a:rPr>
              <a:t>If we don’t, he will kill us with a plague or with the sword</a:t>
            </a:r>
            <a:r>
              <a:rPr lang="en-US" smtClean="0">
                <a:effectLst>
                  <a:outerShdw blurRad="38100" dist="38100" dir="2700000" algn="tl">
                    <a:srgbClr val="000000"/>
                  </a:outerShdw>
                </a:effectLst>
              </a:rPr>
              <a:t>.” </a:t>
            </a:r>
          </a:p>
        </p:txBody>
      </p:sp>
      <p:sp>
        <p:nvSpPr>
          <p:cNvPr id="4" name="Rectangle 4"/>
          <p:cNvSpPr>
            <a:spLocks noChangeArrowheads="1"/>
          </p:cNvSpPr>
          <p:nvPr/>
        </p:nvSpPr>
        <p:spPr bwMode="auto">
          <a:xfrm>
            <a:off x="2438400" y="4876800"/>
            <a:ext cx="58674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ts val="600"/>
              </a:spcBef>
              <a:buClr>
                <a:schemeClr val="tx2"/>
              </a:buClr>
              <a:buFont typeface="Wingdings" pitchFamily="2" charset="2"/>
              <a:buChar char="Ø"/>
            </a:pPr>
            <a:r>
              <a:rPr lang="en-US" sz="4400" dirty="0" smtClean="0">
                <a:latin typeface="Times New Roman" pitchFamily="18" charset="0"/>
              </a:rPr>
              <a:t>It contradicts what he </a:t>
            </a:r>
            <a:br>
              <a:rPr lang="en-US" sz="4400" dirty="0" smtClean="0">
                <a:latin typeface="Times New Roman" pitchFamily="18" charset="0"/>
              </a:rPr>
            </a:br>
            <a:r>
              <a:rPr lang="en-US" sz="4400" dirty="0" smtClean="0">
                <a:latin typeface="Times New Roman" pitchFamily="18" charset="0"/>
              </a:rPr>
              <a:t>    actually did say!</a:t>
            </a:r>
          </a:p>
          <a:p>
            <a:pPr>
              <a:lnSpc>
                <a:spcPct val="70000"/>
              </a:lnSpc>
              <a:spcBef>
                <a:spcPts val="600"/>
              </a:spcBef>
              <a:buClr>
                <a:schemeClr val="tx2"/>
              </a:buClr>
              <a:buFont typeface="Wingdings" pitchFamily="2" charset="2"/>
              <a:buChar char="Ø"/>
            </a:pPr>
            <a:r>
              <a:rPr lang="en-US" sz="4400" dirty="0" smtClean="0">
                <a:latin typeface="Times New Roman" pitchFamily="18" charset="0"/>
              </a:rPr>
              <a:t>Misrepresents God</a:t>
            </a:r>
            <a:endParaRPr lang="en-US" sz="44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 But Aaron and Moses persisted. “The God of the Hebrews has met with us,” they declared. “So let us take a three-day journey into the wilderness so we can offer sacrifices to the Lord our God. </a:t>
            </a:r>
            <a:r>
              <a:rPr lang="en-US" u="sng" smtClean="0">
                <a:effectLst>
                  <a:outerShdw blurRad="38100" dist="38100" dir="2700000" algn="tl">
                    <a:srgbClr val="000000"/>
                  </a:outerShdw>
                </a:effectLst>
              </a:rPr>
              <a:t>If we don’t, he will kill us with a plague or with the sword</a:t>
            </a:r>
            <a:r>
              <a:rPr lang="en-US" smtClean="0">
                <a:effectLst>
                  <a:outerShdw blurRad="38100" dist="38100" dir="2700000" algn="tl">
                    <a:srgbClr val="000000"/>
                  </a:outerShdw>
                </a:effectLst>
              </a:rPr>
              <a:t>.” </a:t>
            </a:r>
          </a:p>
        </p:txBody>
      </p:sp>
      <p:sp>
        <p:nvSpPr>
          <p:cNvPr id="4" name="Rectangle 4"/>
          <p:cNvSpPr>
            <a:spLocks noChangeArrowheads="1"/>
          </p:cNvSpPr>
          <p:nvPr/>
        </p:nvSpPr>
        <p:spPr bwMode="auto">
          <a:xfrm>
            <a:off x="2438400" y="4876800"/>
            <a:ext cx="58674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ts val="600"/>
              </a:spcBef>
              <a:buClr>
                <a:schemeClr val="tx2"/>
              </a:buClr>
              <a:buFont typeface="Wingdings" pitchFamily="2" charset="2"/>
              <a:buChar char="Ø"/>
            </a:pPr>
            <a:r>
              <a:rPr lang="en-US" sz="4400" dirty="0" smtClean="0">
                <a:latin typeface="Times New Roman" pitchFamily="18" charset="0"/>
              </a:rPr>
              <a:t>It contradicts what he </a:t>
            </a:r>
            <a:br>
              <a:rPr lang="en-US" sz="4400" dirty="0" smtClean="0">
                <a:latin typeface="Times New Roman" pitchFamily="18" charset="0"/>
              </a:rPr>
            </a:br>
            <a:r>
              <a:rPr lang="en-US" sz="4400" dirty="0" smtClean="0">
                <a:latin typeface="Times New Roman" pitchFamily="18" charset="0"/>
              </a:rPr>
              <a:t>    actually did say!</a:t>
            </a:r>
          </a:p>
          <a:p>
            <a:pPr>
              <a:lnSpc>
                <a:spcPct val="70000"/>
              </a:lnSpc>
              <a:spcBef>
                <a:spcPts val="600"/>
              </a:spcBef>
              <a:buClr>
                <a:schemeClr val="tx2"/>
              </a:buClr>
              <a:buFont typeface="Wingdings" pitchFamily="2" charset="2"/>
              <a:buChar char="Ø"/>
            </a:pPr>
            <a:r>
              <a:rPr lang="en-US" sz="4400" dirty="0" smtClean="0">
                <a:latin typeface="Times New Roman" pitchFamily="18" charset="0"/>
              </a:rPr>
              <a:t>Misrepresents God</a:t>
            </a:r>
            <a:endParaRPr lang="en-US" sz="4400" dirty="0">
              <a:latin typeface="Times New Roman" pitchFamily="18" charset="0"/>
            </a:endParaRPr>
          </a:p>
        </p:txBody>
      </p:sp>
      <p:sp>
        <p:nvSpPr>
          <p:cNvPr id="5" name="Rectangle 4"/>
          <p:cNvSpPr>
            <a:spLocks noChangeArrowheads="1"/>
          </p:cNvSpPr>
          <p:nvPr/>
        </p:nvSpPr>
        <p:spPr bwMode="auto">
          <a:xfrm>
            <a:off x="1524000" y="457200"/>
            <a:ext cx="6477000" cy="2667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ts val="600"/>
              </a:spcBef>
              <a:buClr>
                <a:schemeClr val="tx2"/>
              </a:buClr>
            </a:pPr>
            <a:r>
              <a:rPr lang="en-US" sz="3600" dirty="0" smtClean="0">
                <a:latin typeface="Times New Roman" pitchFamily="18" charset="0"/>
              </a:rPr>
              <a:t>Prov. 30:5 Every word of God is tested; He is a shield to those who take refuge in Him.</a:t>
            </a:r>
          </a:p>
          <a:p>
            <a:pPr>
              <a:lnSpc>
                <a:spcPct val="75000"/>
              </a:lnSpc>
              <a:spcBef>
                <a:spcPts val="600"/>
              </a:spcBef>
              <a:buClr>
                <a:schemeClr val="tx2"/>
              </a:buClr>
            </a:pPr>
            <a:r>
              <a:rPr lang="en-US" sz="3600" dirty="0" smtClean="0">
                <a:latin typeface="Times New Roman" pitchFamily="18" charset="0"/>
              </a:rPr>
              <a:t>6 </a:t>
            </a:r>
            <a:r>
              <a:rPr lang="en-US" sz="3600" u="sng" dirty="0" smtClean="0">
                <a:latin typeface="Times New Roman" pitchFamily="18" charset="0"/>
              </a:rPr>
              <a:t>Do not add to His words</a:t>
            </a:r>
            <a:r>
              <a:rPr lang="en-US" sz="3600" dirty="0" smtClean="0">
                <a:latin typeface="Times New Roman" pitchFamily="18" charset="0"/>
              </a:rPr>
              <a:t> Or He will reprove you, and you will be proved a liar.</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mtClean="0">
                <a:effectLst>
                  <a:outerShdw blurRad="38100" dist="38100" dir="2700000" algn="tl">
                    <a:srgbClr val="000000"/>
                  </a:outerShdw>
                </a:effectLst>
              </a:rPr>
              <a:t>3 But Aaron and Moses persisted. “The God of the Hebrews has met with us,” they declared. “So let us take a three-day journey into the wilderness so we can offer sacrifices to the Lord our God. </a:t>
            </a:r>
            <a:r>
              <a:rPr lang="en-US" u="sng" smtClean="0">
                <a:effectLst>
                  <a:outerShdw blurRad="38100" dist="38100" dir="2700000" algn="tl">
                    <a:srgbClr val="000000"/>
                  </a:outerShdw>
                </a:effectLst>
              </a:rPr>
              <a:t>If we don’t, he will kill us with a plague or with the sword</a:t>
            </a:r>
            <a:r>
              <a:rPr lang="en-US" smtClean="0">
                <a:effectLst>
                  <a:outerShdw blurRad="38100" dist="38100" dir="2700000" algn="tl">
                    <a:srgbClr val="000000"/>
                  </a:outerShdw>
                </a:effectLst>
              </a:rPr>
              <a:t>.” </a:t>
            </a:r>
          </a:p>
        </p:txBody>
      </p:sp>
      <p:sp>
        <p:nvSpPr>
          <p:cNvPr id="4" name="Rectangle 4"/>
          <p:cNvSpPr>
            <a:spLocks noChangeArrowheads="1"/>
          </p:cNvSpPr>
          <p:nvPr/>
        </p:nvSpPr>
        <p:spPr bwMode="auto">
          <a:xfrm>
            <a:off x="2438400" y="4876800"/>
            <a:ext cx="58674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ts val="600"/>
              </a:spcBef>
              <a:buClr>
                <a:schemeClr val="tx2"/>
              </a:buClr>
              <a:buFont typeface="Wingdings" pitchFamily="2" charset="2"/>
              <a:buChar char="Ø"/>
            </a:pPr>
            <a:r>
              <a:rPr lang="en-US" sz="4400" dirty="0" smtClean="0">
                <a:latin typeface="Times New Roman" pitchFamily="18" charset="0"/>
              </a:rPr>
              <a:t>It contradicts what he </a:t>
            </a:r>
            <a:br>
              <a:rPr lang="en-US" sz="4400" dirty="0" smtClean="0">
                <a:latin typeface="Times New Roman" pitchFamily="18" charset="0"/>
              </a:rPr>
            </a:br>
            <a:r>
              <a:rPr lang="en-US" sz="4400" dirty="0" smtClean="0">
                <a:latin typeface="Times New Roman" pitchFamily="18" charset="0"/>
              </a:rPr>
              <a:t>    actually did say!</a:t>
            </a:r>
          </a:p>
          <a:p>
            <a:pPr>
              <a:lnSpc>
                <a:spcPct val="70000"/>
              </a:lnSpc>
              <a:spcBef>
                <a:spcPts val="600"/>
              </a:spcBef>
              <a:buClr>
                <a:schemeClr val="tx2"/>
              </a:buClr>
              <a:buFont typeface="Wingdings" pitchFamily="2" charset="2"/>
              <a:buChar char="Ø"/>
            </a:pPr>
            <a:r>
              <a:rPr lang="en-US" sz="4400" dirty="0" smtClean="0">
                <a:latin typeface="Times New Roman" pitchFamily="18" charset="0"/>
              </a:rPr>
              <a:t>Misrepresents God</a:t>
            </a:r>
            <a:endParaRPr lang="en-US" sz="4400" dirty="0">
              <a:latin typeface="Times New Roman" pitchFamily="18" charset="0"/>
            </a:endParaRPr>
          </a:p>
        </p:txBody>
      </p:sp>
      <p:sp>
        <p:nvSpPr>
          <p:cNvPr id="5" name="Rectangle 4"/>
          <p:cNvSpPr>
            <a:spLocks noChangeArrowheads="1"/>
          </p:cNvSpPr>
          <p:nvPr/>
        </p:nvSpPr>
        <p:spPr bwMode="auto">
          <a:xfrm>
            <a:off x="6096000" y="4419600"/>
            <a:ext cx="28194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ts val="600"/>
              </a:spcBef>
              <a:buClr>
                <a:schemeClr val="tx2"/>
              </a:buClr>
            </a:pPr>
            <a:r>
              <a:rPr lang="en-US" sz="8000" dirty="0" smtClean="0">
                <a:latin typeface="Times New Roman" pitchFamily="18" charset="0"/>
              </a:rPr>
              <a:t>Why?</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4 Pharaoh replied, “Moses and Aaron, why are you distracting the people from their tasks? Get back to work! </a:t>
            </a:r>
          </a:p>
          <a:p>
            <a:pPr eaLnBrk="1" hangingPunct="1">
              <a:spcBef>
                <a:spcPct val="10000"/>
              </a:spcBef>
              <a:buFont typeface="Wingdings" pitchFamily="2" charset="2"/>
              <a:buNone/>
            </a:pPr>
            <a:r>
              <a:rPr lang="en-US" sz="4800" smtClean="0">
                <a:effectLst>
                  <a:outerShdw blurRad="38100" dist="38100" dir="2700000" algn="tl">
                    <a:srgbClr val="000000"/>
                  </a:outerShdw>
                </a:effectLst>
              </a:rPr>
              <a:t>5 Look, there are many of your people in the land, and you are stopping them from their work.” </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r>
              <a:rPr lang="en-US" sz="6600" dirty="0" smtClean="0">
                <a:effectLst>
                  <a:outerShdw blurRad="38100" dist="38100" dir="2700000" algn="tl">
                    <a:srgbClr val="000000"/>
                  </a:outerShdw>
                </a:effectLst>
              </a:rPr>
              <a:t>So far…</a:t>
            </a:r>
          </a:p>
          <a:p>
            <a:pPr eaLnBrk="1" hangingPunct="1">
              <a:spcBef>
                <a:spcPct val="10000"/>
              </a:spcBef>
            </a:pPr>
            <a:r>
              <a:rPr lang="en-US" sz="4800" dirty="0" smtClean="0">
                <a:effectLst>
                  <a:outerShdw blurRad="38100" dist="38100" dir="2700000" algn="tl">
                    <a:srgbClr val="000000"/>
                  </a:outerShdw>
                </a:effectLst>
              </a:rPr>
              <a:t>Four hundred years of quiet</a:t>
            </a:r>
          </a:p>
          <a:p>
            <a:pPr eaLnBrk="1" hangingPunct="1">
              <a:spcBef>
                <a:spcPct val="10000"/>
              </a:spcBef>
            </a:pPr>
            <a:r>
              <a:rPr lang="en-US" sz="4800" dirty="0" smtClean="0">
                <a:effectLst>
                  <a:outerShdw blurRad="38100" dist="38100" dir="2700000" algn="tl">
                    <a:srgbClr val="000000"/>
                  </a:outerShdw>
                </a:effectLst>
              </a:rPr>
              <a:t>Yahweh selects baby Moses</a:t>
            </a:r>
          </a:p>
          <a:p>
            <a:pPr eaLnBrk="1" hangingPunct="1">
              <a:spcBef>
                <a:spcPct val="10000"/>
              </a:spcBef>
            </a:pPr>
            <a:r>
              <a:rPr lang="en-US" sz="4800" dirty="0" smtClean="0">
                <a:effectLst>
                  <a:outerShdw blurRad="38100" dist="38100" dir="2700000" algn="tl">
                    <a:srgbClr val="000000"/>
                  </a:outerShdw>
                </a:effectLst>
              </a:rPr>
              <a:t>Moses exiled from Egypt </a:t>
            </a:r>
          </a:p>
          <a:p>
            <a:pPr eaLnBrk="1" hangingPunct="1">
              <a:spcBef>
                <a:spcPct val="10000"/>
              </a:spcBef>
            </a:pPr>
            <a:r>
              <a:rPr lang="en-US" sz="4800" dirty="0" smtClean="0">
                <a:effectLst>
                  <a:outerShdw blurRad="38100" dist="38100" dir="2700000" algn="tl">
                    <a:srgbClr val="000000"/>
                  </a:outerShdw>
                </a:effectLst>
              </a:rPr>
              <a:t>Yahweh met Moses and sent </a:t>
            </a:r>
            <a:br>
              <a:rPr lang="en-US" sz="4800" dirty="0" smtClean="0">
                <a:effectLst>
                  <a:outerShdw blurRad="38100" dist="38100" dir="2700000" algn="tl">
                    <a:srgbClr val="000000"/>
                  </a:outerShdw>
                </a:effectLst>
              </a:rPr>
            </a:br>
            <a:r>
              <a:rPr lang="en-US" sz="4800" dirty="0" smtClean="0">
                <a:effectLst>
                  <a:outerShdw blurRad="38100" dist="38100" dir="2700000" algn="tl">
                    <a:srgbClr val="000000"/>
                  </a:outerShdw>
                </a:effectLst>
              </a:rPr>
              <a:t>  him back</a:t>
            </a:r>
          </a:p>
          <a:p>
            <a:pPr eaLnBrk="1" hangingPunct="1">
              <a:spcBef>
                <a:spcPct val="10000"/>
              </a:spcBef>
            </a:pPr>
            <a:r>
              <a:rPr lang="en-US" sz="4800" dirty="0" smtClean="0">
                <a:effectLst>
                  <a:outerShdw blurRad="38100" dist="38100" dir="2700000" algn="tl">
                    <a:srgbClr val="000000"/>
                  </a:outerShdw>
                </a:effectLst>
              </a:rPr>
              <a:t>They’re on their way…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0355">
                                            <p:txEl>
                                              <p:pRg st="1" end="1"/>
                                            </p:txEl>
                                          </p:spTgt>
                                        </p:tgtEl>
                                        <p:attrNameLst>
                                          <p:attrName>style.visibility</p:attrName>
                                        </p:attrNameLst>
                                      </p:cBhvr>
                                      <p:to>
                                        <p:strVal val="visible"/>
                                      </p:to>
                                    </p:set>
                                    <p:animEffect transition="in" filter="wipe(left)">
                                      <p:cBhvr>
                                        <p:cTn id="7" dur="500"/>
                                        <p:tgtEl>
                                          <p:spTgt spid="10035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0355">
                                            <p:txEl>
                                              <p:pRg st="2" end="2"/>
                                            </p:txEl>
                                          </p:spTgt>
                                        </p:tgtEl>
                                        <p:attrNameLst>
                                          <p:attrName>style.visibility</p:attrName>
                                        </p:attrNameLst>
                                      </p:cBhvr>
                                      <p:to>
                                        <p:strVal val="visible"/>
                                      </p:to>
                                    </p:set>
                                    <p:animEffect transition="in" filter="wipe(left)">
                                      <p:cBhvr>
                                        <p:cTn id="12" dur="500"/>
                                        <p:tgtEl>
                                          <p:spTgt spid="10035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0355">
                                            <p:txEl>
                                              <p:pRg st="3" end="3"/>
                                            </p:txEl>
                                          </p:spTgt>
                                        </p:tgtEl>
                                        <p:attrNameLst>
                                          <p:attrName>style.visibility</p:attrName>
                                        </p:attrNameLst>
                                      </p:cBhvr>
                                      <p:to>
                                        <p:strVal val="visible"/>
                                      </p:to>
                                    </p:set>
                                    <p:animEffect transition="in" filter="wipe(left)">
                                      <p:cBhvr>
                                        <p:cTn id="17" dur="500"/>
                                        <p:tgtEl>
                                          <p:spTgt spid="10035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00355">
                                            <p:txEl>
                                              <p:pRg st="4" end="4"/>
                                            </p:txEl>
                                          </p:spTgt>
                                        </p:tgtEl>
                                        <p:attrNameLst>
                                          <p:attrName>style.visibility</p:attrName>
                                        </p:attrNameLst>
                                      </p:cBhvr>
                                      <p:to>
                                        <p:strVal val="visible"/>
                                      </p:to>
                                    </p:set>
                                    <p:animEffect transition="in" filter="wipe(left)">
                                      <p:cBhvr>
                                        <p:cTn id="22" dur="500"/>
                                        <p:tgtEl>
                                          <p:spTgt spid="10035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0355">
                                            <p:txEl>
                                              <p:pRg st="5" end="5"/>
                                            </p:txEl>
                                          </p:spTgt>
                                        </p:tgtEl>
                                        <p:attrNameLst>
                                          <p:attrName>style.visibility</p:attrName>
                                        </p:attrNameLst>
                                      </p:cBhvr>
                                      <p:to>
                                        <p:strVal val="visible"/>
                                      </p:to>
                                    </p:set>
                                    <p:animEffect transition="in" filter="wipe(left)">
                                      <p:cBhvr>
                                        <p:cTn id="27" dur="500"/>
                                        <p:tgtEl>
                                          <p:spTgt spid="1003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6 That same day Pharaoh sent this order to the Egyptian slave drivers and the Israelite foremen: </a:t>
            </a:r>
          </a:p>
          <a:p>
            <a:pPr eaLnBrk="1" hangingPunct="1">
              <a:spcBef>
                <a:spcPct val="10000"/>
              </a:spcBef>
              <a:buFont typeface="Wingdings" pitchFamily="2" charset="2"/>
              <a:buNone/>
            </a:pPr>
            <a:r>
              <a:rPr lang="en-US" sz="4800" smtClean="0">
                <a:effectLst>
                  <a:outerShdw blurRad="38100" dist="38100" dir="2700000" algn="tl">
                    <a:srgbClr val="000000"/>
                  </a:outerShdw>
                </a:effectLst>
              </a:rPr>
              <a:t>7 “Do not supply any more straw for making bricks. Make the people get it themselves! </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192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8 But still require them to make the same number of bricks as before. Don’t reduce the quota. They are lazy. That’s why they are crying out, ‘Let us go and offer sacrifices to our God.’ </a:t>
            </a:r>
          </a:p>
          <a:p>
            <a:pPr eaLnBrk="1" hangingPunct="1">
              <a:spcBef>
                <a:spcPct val="10000"/>
              </a:spcBef>
              <a:buFont typeface="Wingdings" pitchFamily="2" charset="2"/>
              <a:buNone/>
            </a:pPr>
            <a:r>
              <a:rPr lang="en-US" sz="4800" smtClean="0">
                <a:effectLst>
                  <a:outerShdw blurRad="38100" dist="38100" dir="2700000" algn="tl">
                    <a:srgbClr val="000000"/>
                  </a:outerShdw>
                </a:effectLst>
              </a:rPr>
              <a:t>9 Load them down with more work. Make them sweat! That will teach them to listen to lies!” </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19200"/>
            <a:ext cx="9144000" cy="4876800"/>
          </a:xfrm>
        </p:spPr>
        <p:txBody>
          <a:bodyPr/>
          <a:lstStyle/>
          <a:p>
            <a:pPr eaLnBrk="1" hangingPunct="1">
              <a:spcBef>
                <a:spcPct val="10000"/>
              </a:spcBef>
              <a:buFont typeface="Wingdings" pitchFamily="2" charset="2"/>
              <a:buNone/>
            </a:pPr>
            <a:r>
              <a:rPr lang="en-US" sz="4800" dirty="0" smtClean="0">
                <a:effectLst>
                  <a:outerShdw blurRad="38100" dist="38100" dir="2700000" algn="tl">
                    <a:srgbClr val="000000"/>
                  </a:outerShdw>
                </a:effectLst>
              </a:rPr>
              <a:t>10 So the slave drivers and foremen went out and told the people: “This is what Pharaoh says: I will not provide any more straw for you.</a:t>
            </a:r>
          </a:p>
          <a:p>
            <a:pPr eaLnBrk="1" hangingPunct="1">
              <a:spcBef>
                <a:spcPct val="10000"/>
              </a:spcBef>
              <a:buNone/>
            </a:pPr>
            <a:r>
              <a:rPr lang="en-US" sz="4800" dirty="0" smtClean="0">
                <a:effectLst>
                  <a:outerShdw blurRad="38100" dist="38100" dir="2700000" algn="tl">
                    <a:srgbClr val="000000"/>
                  </a:outerShdw>
                </a:effectLst>
              </a:rPr>
              <a:t>11 ‘You go and get straw for yourselves wherever you can find it, but none of your labor will be reduced.’ ”</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None/>
            </a:pPr>
            <a:r>
              <a:rPr lang="en-US" sz="4800" dirty="0" smtClean="0">
                <a:effectLst>
                  <a:outerShdw blurRad="38100" dist="38100" dir="2700000" algn="tl">
                    <a:srgbClr val="000000"/>
                  </a:outerShdw>
                </a:effectLst>
              </a:rPr>
              <a:t>12 So the people scattered throughout the land of Egypt in search of stubble to use as straw.  </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dirty="0" smtClean="0">
                <a:effectLst>
                  <a:outerShdw blurRad="38100" dist="38100" dir="2700000" algn="tl">
                    <a:srgbClr val="000000"/>
                  </a:outerShdw>
                </a:effectLst>
              </a:rPr>
              <a:t>13 Meanwhile, the Egyptian slave drivers continued to push hard. “Meet your daily quota of bricks, just as you did when we provided you with straw!” they demanded. </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14 Then they whipped the Israelite foremen they had put in charge of the work crews. “Why haven’t you met your quotas either yesterday or today?” they demanded. </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15 So the Israelite foremen went to Pharaoh and pleaded with him. “Please don’t treat your servants like this,” they begged.</a:t>
            </a:r>
          </a:p>
          <a:p>
            <a:pPr eaLnBrk="1" hangingPunct="1">
              <a:spcBef>
                <a:spcPct val="10000"/>
              </a:spcBef>
              <a:buFont typeface="Wingdings" pitchFamily="2" charset="2"/>
              <a:buNone/>
            </a:pPr>
            <a:r>
              <a:rPr lang="en-US" sz="4800" smtClean="0">
                <a:effectLst>
                  <a:outerShdw blurRad="38100" dist="38100" dir="2700000" algn="tl">
                    <a:srgbClr val="000000"/>
                  </a:outerShdw>
                </a:effectLst>
              </a:rPr>
              <a:t>16 “We are given no straw, but the slave drivers still demand, ‘Make bricks!’ We are being beaten, but it isn’t our fault! Your own people are to blame!” </a:t>
            </a:r>
          </a:p>
          <a:p>
            <a:pPr eaLnBrk="1" hangingPunct="1">
              <a:spcBef>
                <a:spcPct val="10000"/>
              </a:spcBef>
              <a:buFont typeface="Wingdings" pitchFamily="2" charset="2"/>
              <a:buNone/>
            </a:pPr>
            <a:r>
              <a:rPr lang="en-US" sz="4800" smtClean="0">
                <a:effectLst>
                  <a:outerShdw blurRad="38100" dist="38100" dir="2700000" algn="tl">
                    <a:srgbClr val="000000"/>
                  </a:outerShdw>
                </a:effectLst>
              </a:rPr>
              <a:t> </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17 But Pharaoh shouted, “You’re just lazy! Lazy! That’s why you’re saying, ‘Let us go and offer sacrifices to Yahweh.’ </a:t>
            </a:r>
          </a:p>
          <a:p>
            <a:pPr eaLnBrk="1" hangingPunct="1">
              <a:spcBef>
                <a:spcPct val="10000"/>
              </a:spcBef>
              <a:buFont typeface="Wingdings" pitchFamily="2" charset="2"/>
              <a:buNone/>
            </a:pPr>
            <a:r>
              <a:rPr lang="en-US" sz="4800" smtClean="0">
                <a:effectLst>
                  <a:outerShdw blurRad="38100" dist="38100" dir="2700000" algn="tl">
                    <a:srgbClr val="000000"/>
                  </a:outerShdw>
                </a:effectLst>
              </a:rPr>
              <a:t>18 Now get back to work! No straw will be given to you, but you must still produce the full quota of bricks.” </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19 The Israelite foremen could see that they were in serious trouble when they were told, “You must not reduce the number of bricks you make each day.” </a:t>
            </a:r>
          </a:p>
          <a:p>
            <a:pPr eaLnBrk="1" hangingPunct="1">
              <a:spcBef>
                <a:spcPct val="10000"/>
              </a:spcBef>
              <a:buFont typeface="Wingdings" pitchFamily="2" charset="2"/>
              <a:buNone/>
            </a:pPr>
            <a:r>
              <a:rPr lang="en-US" sz="4800" smtClean="0">
                <a:effectLst>
                  <a:outerShdw blurRad="38100" dist="38100" dir="2700000" algn="tl">
                    <a:srgbClr val="000000"/>
                  </a:outerShdw>
                </a:effectLst>
              </a:rPr>
              <a:t>20 As they left Pharaoh’s court, they confronted Moses and Aaron, who were waiting outside for them.</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dirty="0" smtClean="0">
                <a:effectLst>
                  <a:outerShdw blurRad="38100" dist="38100" dir="2700000" algn="tl">
                    <a:srgbClr val="000000"/>
                  </a:outerShdw>
                </a:effectLst>
              </a:rPr>
              <a:t>21 The foremen said to them, “May Yahweh judge and punish you for making us stink before Pharaoh and his officials. You have put a sword into their hands, an excuse to kill us!” </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533400" y="2438400"/>
            <a:ext cx="8610600" cy="3810000"/>
          </a:xfrm>
        </p:spPr>
        <p:txBody>
          <a:bodyPr/>
          <a:lstStyle/>
          <a:p>
            <a:pPr eaLnBrk="1" hangingPunct="1">
              <a:spcBef>
                <a:spcPct val="10000"/>
              </a:spcBef>
              <a:buFont typeface="Wingdings" pitchFamily="2" charset="2"/>
              <a:buNone/>
              <a:defRPr/>
            </a:pPr>
            <a:r>
              <a:rPr lang="en-US" sz="5400" dirty="0" smtClean="0">
                <a:effectLst>
                  <a:outerShdw blurRad="38100" dist="38100" dir="2700000" algn="tl">
                    <a:srgbClr val="000000"/>
                  </a:outerShdw>
                </a:effectLst>
              </a:rPr>
              <a:t>Episode on circumcision</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dirty="0" smtClean="0">
                <a:effectLst>
                  <a:outerShdw blurRad="38100" dist="38100" dir="2700000" algn="tl">
                    <a:srgbClr val="000000"/>
                  </a:outerShdw>
                </a:effectLst>
              </a:rPr>
              <a:t>22 Then Moses went back to Yahweh and protested, “Why have you brought all this trouble on your own people, Lord? Why did you send me?</a:t>
            </a:r>
          </a:p>
          <a:p>
            <a:pPr eaLnBrk="1" hangingPunct="1">
              <a:spcBef>
                <a:spcPct val="10000"/>
              </a:spcBef>
              <a:buFont typeface="Wingdings" pitchFamily="2" charset="2"/>
              <a:buNone/>
            </a:pPr>
            <a:r>
              <a:rPr lang="en-US" sz="4800" dirty="0" smtClean="0">
                <a:effectLst>
                  <a:outerShdw blurRad="38100" dist="38100" dir="2700000" algn="tl">
                    <a:srgbClr val="000000"/>
                  </a:outerShdw>
                </a:effectLst>
              </a:rPr>
              <a:t>23 Ever since I came to Pharaoh as your spokesman, he has been even more brutal to your people. And you have done nothing to rescue them!”</a:t>
            </a:r>
          </a:p>
        </p:txBody>
      </p:sp>
      <p:sp>
        <p:nvSpPr>
          <p:cNvPr id="4" name="Rectangle 4"/>
          <p:cNvSpPr>
            <a:spLocks noChangeArrowheads="1"/>
          </p:cNvSpPr>
          <p:nvPr/>
        </p:nvSpPr>
        <p:spPr bwMode="auto">
          <a:xfrm>
            <a:off x="2133600" y="6019800"/>
            <a:ext cx="6629400" cy="685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ts val="200"/>
              </a:spcBef>
            </a:pPr>
            <a:r>
              <a:rPr lang="en-US" sz="5400">
                <a:latin typeface="Times New Roman" pitchFamily="18" charset="0"/>
              </a:rPr>
              <a:t>Pretty good question…</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5</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dirty="0" smtClean="0">
                <a:effectLst>
                  <a:outerShdw blurRad="38100" dist="38100" dir="2700000" algn="tl">
                    <a:srgbClr val="000000"/>
                  </a:outerShdw>
                </a:effectLst>
              </a:rPr>
              <a:t>22 Then Moses went back to Yahweh and protested, “Why have you brought all this trouble on your own people, Lord? Why did you send me?</a:t>
            </a:r>
          </a:p>
          <a:p>
            <a:pPr eaLnBrk="1" hangingPunct="1">
              <a:spcBef>
                <a:spcPct val="10000"/>
              </a:spcBef>
              <a:buFont typeface="Wingdings" pitchFamily="2" charset="2"/>
              <a:buNone/>
            </a:pPr>
            <a:r>
              <a:rPr lang="en-US" sz="4800" dirty="0" smtClean="0">
                <a:effectLst>
                  <a:outerShdw blurRad="38100" dist="38100" dir="2700000" algn="tl">
                    <a:srgbClr val="000000"/>
                  </a:outerShdw>
                </a:effectLst>
              </a:rPr>
              <a:t>23 Ever since I came to Pharaoh as your spokesman, he has been even more brutal to your people. And you have done nothing to rescue them!”</a:t>
            </a:r>
          </a:p>
        </p:txBody>
      </p:sp>
      <p:sp>
        <p:nvSpPr>
          <p:cNvPr id="4" name="Rectangle 4"/>
          <p:cNvSpPr>
            <a:spLocks noChangeArrowheads="1"/>
          </p:cNvSpPr>
          <p:nvPr/>
        </p:nvSpPr>
        <p:spPr bwMode="auto">
          <a:xfrm>
            <a:off x="2133600" y="6019800"/>
            <a:ext cx="6629400" cy="685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ts val="200"/>
              </a:spcBef>
            </a:pPr>
            <a:r>
              <a:rPr lang="en-US" sz="5400">
                <a:latin typeface="Times New Roman" pitchFamily="18" charset="0"/>
              </a:rPr>
              <a:t>Pretty good question…</a:t>
            </a:r>
          </a:p>
        </p:txBody>
      </p:sp>
      <p:sp>
        <p:nvSpPr>
          <p:cNvPr id="5" name="Rectangle 4"/>
          <p:cNvSpPr>
            <a:spLocks noChangeArrowheads="1"/>
          </p:cNvSpPr>
          <p:nvPr/>
        </p:nvSpPr>
        <p:spPr bwMode="auto">
          <a:xfrm>
            <a:off x="2895600" y="76200"/>
            <a:ext cx="6172200" cy="609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pPr>
            <a:r>
              <a:rPr lang="en-US" sz="4400" dirty="0" smtClean="0">
                <a:latin typeface="Times New Roman" pitchFamily="18" charset="0"/>
              </a:rPr>
              <a:t>Why did God do nothing?</a:t>
            </a:r>
            <a:endParaRPr lang="en-US" sz="4400" dirty="0">
              <a:latin typeface="Times New Roman" pitchFamily="18" charset="0"/>
            </a:endParaRPr>
          </a:p>
          <a:p>
            <a:pPr>
              <a:lnSpc>
                <a:spcPct val="75000"/>
              </a:lnSpc>
              <a:buClr>
                <a:schemeClr val="tx2"/>
              </a:buClr>
              <a:buFont typeface="Wingdings" pitchFamily="2" charset="2"/>
              <a:buChar char="Ø"/>
            </a:pPr>
            <a:r>
              <a:rPr lang="en-US" sz="4400" dirty="0" smtClean="0">
                <a:latin typeface="Times New Roman" pitchFamily="18" charset="0"/>
              </a:rPr>
              <a:t>Moses and Aaron </a:t>
            </a:r>
            <a:br>
              <a:rPr lang="en-US" sz="4400" dirty="0" smtClean="0">
                <a:latin typeface="Times New Roman" pitchFamily="18" charset="0"/>
              </a:rPr>
            </a:br>
            <a:r>
              <a:rPr lang="en-US" sz="4400" dirty="0" smtClean="0">
                <a:latin typeface="Times New Roman" pitchFamily="18" charset="0"/>
              </a:rPr>
              <a:t>    created their own </a:t>
            </a:r>
            <a:br>
              <a:rPr lang="en-US" sz="4400" dirty="0" smtClean="0">
                <a:latin typeface="Times New Roman" pitchFamily="18" charset="0"/>
              </a:rPr>
            </a:br>
            <a:r>
              <a:rPr lang="en-US" sz="4400" dirty="0" smtClean="0">
                <a:latin typeface="Times New Roman" pitchFamily="18" charset="0"/>
              </a:rPr>
              <a:t>    message</a:t>
            </a:r>
          </a:p>
          <a:p>
            <a:pPr>
              <a:lnSpc>
                <a:spcPct val="75000"/>
              </a:lnSpc>
              <a:buClr>
                <a:schemeClr val="tx2"/>
              </a:buClr>
              <a:buFont typeface="Wingdings" pitchFamily="2" charset="2"/>
              <a:buChar char="Ø"/>
            </a:pPr>
            <a:r>
              <a:rPr lang="en-US" sz="4400" dirty="0" smtClean="0">
                <a:latin typeface="Times New Roman" pitchFamily="18" charset="0"/>
              </a:rPr>
              <a:t>Their version </a:t>
            </a:r>
            <a:br>
              <a:rPr lang="en-US" sz="4400" dirty="0" smtClean="0">
                <a:latin typeface="Times New Roman" pitchFamily="18" charset="0"/>
              </a:rPr>
            </a:br>
            <a:r>
              <a:rPr lang="en-US" sz="4400" dirty="0" smtClean="0">
                <a:latin typeface="Times New Roman" pitchFamily="18" charset="0"/>
              </a:rPr>
              <a:t>    misrepresented God</a:t>
            </a:r>
          </a:p>
          <a:p>
            <a:pPr>
              <a:lnSpc>
                <a:spcPct val="75000"/>
              </a:lnSpc>
              <a:buClr>
                <a:schemeClr val="tx2"/>
              </a:buClr>
              <a:buFont typeface="Wingdings" pitchFamily="2" charset="2"/>
              <a:buChar char="Ø"/>
            </a:pPr>
            <a:r>
              <a:rPr lang="en-US" sz="4400" dirty="0" smtClean="0">
                <a:latin typeface="Times New Roman" pitchFamily="18" charset="0"/>
              </a:rPr>
              <a:t>Not acting in faith</a:t>
            </a:r>
          </a:p>
          <a:p>
            <a:pPr>
              <a:lnSpc>
                <a:spcPct val="75000"/>
              </a:lnSpc>
              <a:buClr>
                <a:schemeClr val="tx2"/>
              </a:buClr>
              <a:buFont typeface="Wingdings" pitchFamily="2" charset="2"/>
              <a:buChar char="Ø"/>
            </a:pPr>
            <a:r>
              <a:rPr lang="en-US" sz="4400" dirty="0" smtClean="0">
                <a:latin typeface="Times New Roman" pitchFamily="18" charset="0"/>
              </a:rPr>
              <a:t>Effect on Moses</a:t>
            </a:r>
          </a:p>
          <a:p>
            <a:pPr>
              <a:lnSpc>
                <a:spcPct val="75000"/>
              </a:lnSpc>
              <a:buClr>
                <a:schemeClr val="tx2"/>
              </a:buClr>
              <a:buFont typeface="Wingdings" pitchFamily="2" charset="2"/>
              <a:buChar char="Ø"/>
            </a:pPr>
            <a:r>
              <a:rPr lang="en-US" sz="4400" dirty="0" smtClean="0">
                <a:latin typeface="Times New Roman" pitchFamily="18" charset="0"/>
              </a:rPr>
              <a:t>Effect on the people</a:t>
            </a:r>
          </a:p>
          <a:p>
            <a:pPr>
              <a:lnSpc>
                <a:spcPct val="75000"/>
              </a:lnSpc>
              <a:buClr>
                <a:schemeClr val="tx2"/>
              </a:buClr>
              <a:buFont typeface="Wingdings" pitchFamily="2" charset="2"/>
              <a:buChar char="Ø"/>
            </a:pPr>
            <a:r>
              <a:rPr lang="en-US" sz="4400" dirty="0" smtClean="0">
                <a:latin typeface="Times New Roman" pitchFamily="18" charset="0"/>
              </a:rPr>
              <a:t>Effect on Pharaoh?</a:t>
            </a:r>
          </a:p>
          <a:p>
            <a:pPr>
              <a:lnSpc>
                <a:spcPct val="75000"/>
              </a:lnSpc>
              <a:buClr>
                <a:schemeClr val="tx2"/>
              </a:buClr>
              <a:buFont typeface="Wingdings" pitchFamily="2" charset="2"/>
              <a:buChar char="Ø"/>
            </a:pPr>
            <a:r>
              <a:rPr lang="en-US" sz="4400" dirty="0" smtClean="0">
                <a:latin typeface="Times New Roman" pitchFamily="18" charset="0"/>
              </a:rPr>
              <a:t>A chance for Pharaoh?</a:t>
            </a:r>
          </a:p>
          <a:p>
            <a:pPr>
              <a:lnSpc>
                <a:spcPct val="75000"/>
              </a:lnSpc>
              <a:buClr>
                <a:schemeClr val="tx2"/>
              </a:buClr>
              <a:buFont typeface="Wingdings" pitchFamily="2" charset="2"/>
              <a:buChar char="Ø"/>
            </a:pPr>
            <a:r>
              <a:rPr lang="en-US" sz="4400" dirty="0" smtClean="0">
                <a:latin typeface="Times New Roman" pitchFamily="18" charset="0"/>
              </a:rPr>
              <a:t>Other reasons?</a:t>
            </a:r>
            <a:endParaRPr lang="en-US" sz="4400" dirty="0">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left)">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left)">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wipe(left)">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wipe(left)">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wipe(left)">
                                      <p:cBhvr>
                                        <p:cTn id="4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dirty="0" smtClean="0">
                <a:effectLst>
                  <a:outerShdw blurRad="38100" dist="38100" dir="2700000" algn="tl">
                    <a:srgbClr val="000000"/>
                  </a:outerShdw>
                </a:effectLst>
              </a:rPr>
              <a:t>1 Then Yahweh told Moses, “Now you will see what I will do to Pharaoh. When he feels the force of my strong hand, he will let the people go. In fact, he will force them to leave his land!” </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dirty="0" smtClean="0">
                <a:effectLst>
                  <a:outerShdw blurRad="38100" dist="38100" dir="2700000" algn="tl">
                    <a:srgbClr val="000000"/>
                  </a:outerShdw>
                </a:effectLst>
              </a:rPr>
              <a:t>1 Then Yahweh told Moses, “Now you will see what I will do to Pharaoh. When he feels the force of my strong hand, he will let the people go. In fact, he will force them to leave his land!”</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None/>
            </a:pPr>
            <a:r>
              <a:rPr lang="en-US" sz="4800" dirty="0" smtClean="0">
                <a:effectLst>
                  <a:outerShdw blurRad="38100" dist="38100" dir="2700000" algn="tl">
                    <a:srgbClr val="000000"/>
                  </a:outerShdw>
                </a:effectLst>
              </a:rPr>
              <a:t>2 And God said to Moses, “I am Yahweh.”</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None/>
            </a:pPr>
            <a:r>
              <a:rPr lang="en-US" sz="4800" dirty="0" smtClean="0">
                <a:effectLst>
                  <a:outerShdw blurRad="38100" dist="38100" dir="2700000" algn="tl">
                    <a:srgbClr val="000000"/>
                  </a:outerShdw>
                </a:effectLst>
              </a:rPr>
              <a:t>2 And God said to Moses, “I am Yahweh.”</a:t>
            </a:r>
          </a:p>
          <a:p>
            <a:pPr eaLnBrk="1" hangingPunct="1">
              <a:spcBef>
                <a:spcPct val="10000"/>
              </a:spcBef>
              <a:buFont typeface="Wingdings" pitchFamily="2" charset="2"/>
              <a:buNone/>
            </a:pPr>
            <a:r>
              <a:rPr lang="en-US" sz="4800" dirty="0" smtClean="0">
                <a:effectLst>
                  <a:outerShdw blurRad="38100" dist="38100" dir="2700000" algn="tl">
                    <a:srgbClr val="000000"/>
                  </a:outerShdw>
                </a:effectLst>
              </a:rPr>
              <a:t>3 I appeared to Abraham, to Isaac, and to Jacob as El-</a:t>
            </a:r>
            <a:r>
              <a:rPr lang="en-US" sz="4800" dirty="0" err="1" smtClean="0">
                <a:effectLst>
                  <a:outerShdw blurRad="38100" dist="38100" dir="2700000" algn="tl">
                    <a:srgbClr val="000000"/>
                  </a:outerShdw>
                </a:effectLst>
              </a:rPr>
              <a:t>Shaddai</a:t>
            </a:r>
            <a:r>
              <a:rPr lang="en-US" sz="4800" dirty="0" smtClean="0">
                <a:effectLst>
                  <a:outerShdw blurRad="38100" dist="38100" dir="2700000" algn="tl">
                    <a:srgbClr val="000000"/>
                  </a:outerShdw>
                </a:effectLst>
              </a:rPr>
              <a:t>—‘God Almighty’—but I did not reveal my name, Yahweh, to them.</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None/>
            </a:pPr>
            <a:r>
              <a:rPr lang="en-US" sz="4800" dirty="0" smtClean="0">
                <a:effectLst>
                  <a:outerShdw blurRad="38100" dist="38100" dir="2700000" algn="tl">
                    <a:srgbClr val="000000"/>
                  </a:outerShdw>
                </a:effectLst>
              </a:rPr>
              <a:t>2 And God said to Moses, “I am Yahweh.”</a:t>
            </a:r>
          </a:p>
          <a:p>
            <a:pPr eaLnBrk="1" hangingPunct="1">
              <a:spcBef>
                <a:spcPct val="10000"/>
              </a:spcBef>
              <a:buFont typeface="Wingdings" pitchFamily="2" charset="2"/>
              <a:buNone/>
            </a:pPr>
            <a:r>
              <a:rPr lang="en-US" sz="4800" dirty="0" smtClean="0">
                <a:effectLst>
                  <a:outerShdw blurRad="38100" dist="38100" dir="2700000" algn="tl">
                    <a:srgbClr val="000000"/>
                  </a:outerShdw>
                </a:effectLst>
              </a:rPr>
              <a:t>3 I appeared to Abraham, to Isaac, and to Jacob as El-</a:t>
            </a:r>
            <a:r>
              <a:rPr lang="en-US" sz="4800" dirty="0" err="1" smtClean="0">
                <a:effectLst>
                  <a:outerShdw blurRad="38100" dist="38100" dir="2700000" algn="tl">
                    <a:srgbClr val="000000"/>
                  </a:outerShdw>
                </a:effectLst>
              </a:rPr>
              <a:t>Shaddai</a:t>
            </a:r>
            <a:r>
              <a:rPr lang="en-US" sz="4800" dirty="0" smtClean="0">
                <a:effectLst>
                  <a:outerShdw blurRad="38100" dist="38100" dir="2700000" algn="tl">
                    <a:srgbClr val="000000"/>
                  </a:outerShdw>
                </a:effectLst>
              </a:rPr>
              <a:t>—‘God Almighty’—but I did not reveal my name, Yahweh, to them.</a:t>
            </a:r>
          </a:p>
        </p:txBody>
      </p:sp>
      <p:sp>
        <p:nvSpPr>
          <p:cNvPr id="4" name="Rectangle 4"/>
          <p:cNvSpPr>
            <a:spLocks noChangeArrowheads="1"/>
          </p:cNvSpPr>
          <p:nvPr/>
        </p:nvSpPr>
        <p:spPr bwMode="auto">
          <a:xfrm>
            <a:off x="381000" y="4572000"/>
            <a:ext cx="73152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ts val="100"/>
              </a:spcBef>
              <a:buClr>
                <a:schemeClr val="tx2"/>
              </a:buClr>
              <a:buFont typeface="Wingdings" pitchFamily="2" charset="2"/>
              <a:buNone/>
            </a:pPr>
            <a:r>
              <a:rPr lang="en-US" sz="4000" i="1">
                <a:latin typeface="Times New Roman" pitchFamily="18" charset="0"/>
              </a:rPr>
              <a:t>El shaddai</a:t>
            </a:r>
            <a:r>
              <a:rPr lang="en-US" sz="4000">
                <a:latin typeface="Times New Roman" pitchFamily="18" charset="0"/>
              </a:rPr>
              <a:t> Gen. 17:1; 28:3; 35:11; 43:14; 48:3; and in part in 49:3</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None/>
            </a:pPr>
            <a:r>
              <a:rPr lang="en-US" sz="4800" dirty="0" smtClean="0">
                <a:effectLst>
                  <a:outerShdw blurRad="38100" dist="38100" dir="2700000" algn="tl">
                    <a:srgbClr val="000000"/>
                  </a:outerShdw>
                </a:effectLst>
              </a:rPr>
              <a:t>2 And God said to Moses, “I am Yahweh.”</a:t>
            </a:r>
          </a:p>
          <a:p>
            <a:pPr eaLnBrk="1" hangingPunct="1">
              <a:spcBef>
                <a:spcPct val="10000"/>
              </a:spcBef>
              <a:buFont typeface="Wingdings" pitchFamily="2" charset="2"/>
              <a:buNone/>
            </a:pPr>
            <a:r>
              <a:rPr lang="en-US" sz="4800" dirty="0" smtClean="0">
                <a:effectLst>
                  <a:outerShdw blurRad="38100" dist="38100" dir="2700000" algn="tl">
                    <a:srgbClr val="000000"/>
                  </a:outerShdw>
                </a:effectLst>
              </a:rPr>
              <a:t>3 I appeared to Abraham, to Isaac, and to Jacob as El-</a:t>
            </a:r>
            <a:r>
              <a:rPr lang="en-US" sz="4800" dirty="0" err="1" smtClean="0">
                <a:effectLst>
                  <a:outerShdw blurRad="38100" dist="38100" dir="2700000" algn="tl">
                    <a:srgbClr val="000000"/>
                  </a:outerShdw>
                </a:effectLst>
              </a:rPr>
              <a:t>Shaddai</a:t>
            </a:r>
            <a:r>
              <a:rPr lang="en-US" sz="4800" dirty="0" smtClean="0">
                <a:effectLst>
                  <a:outerShdw blurRad="38100" dist="38100" dir="2700000" algn="tl">
                    <a:srgbClr val="000000"/>
                  </a:outerShdw>
                </a:effectLst>
              </a:rPr>
              <a:t>—‘God Almighty’—but I did not reveal my name, Yahweh, to them.</a:t>
            </a:r>
          </a:p>
        </p:txBody>
      </p:sp>
      <p:sp>
        <p:nvSpPr>
          <p:cNvPr id="5" name="Rectangle 4"/>
          <p:cNvSpPr>
            <a:spLocks noChangeArrowheads="1"/>
          </p:cNvSpPr>
          <p:nvPr/>
        </p:nvSpPr>
        <p:spPr bwMode="auto">
          <a:xfrm>
            <a:off x="3581400" y="4419600"/>
            <a:ext cx="5181600" cy="228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ts val="100"/>
              </a:spcBef>
              <a:buClr>
                <a:schemeClr val="tx2"/>
              </a:buClr>
              <a:buFont typeface="Wingdings" pitchFamily="2" charset="2"/>
              <a:buChar char="Ø"/>
            </a:pPr>
            <a:r>
              <a:rPr lang="en-US" sz="4800">
                <a:latin typeface="Times New Roman" pitchFamily="18" charset="0"/>
              </a:rPr>
              <a:t>They knew what </a:t>
            </a:r>
            <a:br>
              <a:rPr lang="en-US" sz="4800">
                <a:latin typeface="Times New Roman" pitchFamily="18" charset="0"/>
              </a:rPr>
            </a:br>
            <a:r>
              <a:rPr lang="en-US" sz="4800">
                <a:latin typeface="Times New Roman" pitchFamily="18" charset="0"/>
              </a:rPr>
              <a:t>    the name was</a:t>
            </a:r>
          </a:p>
          <a:p>
            <a:pPr>
              <a:lnSpc>
                <a:spcPct val="75000"/>
              </a:lnSpc>
              <a:spcBef>
                <a:spcPts val="100"/>
              </a:spcBef>
              <a:buClr>
                <a:schemeClr val="tx2"/>
              </a:buClr>
              <a:buFont typeface="Wingdings" pitchFamily="2" charset="2"/>
              <a:buChar char="Ø"/>
            </a:pPr>
            <a:r>
              <a:rPr lang="en-US" sz="4800">
                <a:latin typeface="Times New Roman" pitchFamily="18" charset="0"/>
              </a:rPr>
              <a:t>They didn’t know </a:t>
            </a:r>
            <a:br>
              <a:rPr lang="en-US" sz="4800">
                <a:latin typeface="Times New Roman" pitchFamily="18" charset="0"/>
              </a:rPr>
            </a:br>
            <a:r>
              <a:rPr lang="en-US" sz="4800">
                <a:latin typeface="Times New Roman" pitchFamily="18" charset="0"/>
              </a:rPr>
              <a:t>    what it meant</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dirty="0" smtClean="0">
                <a:effectLst>
                  <a:outerShdw blurRad="38100" dist="38100" dir="2700000" algn="tl">
                    <a:srgbClr val="000000"/>
                  </a:outerShdw>
                </a:effectLst>
              </a:rPr>
              <a:t>4 And I reaffirmed my covenant with them. Under its terms, I promised to give them the land of Canaan, where they were living as foreigners.</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5 You can be sure that I have heard the groans of the people of Israel, who are now slaves to the Egyptians. And I am well aware of my covenant with them. </a:t>
            </a:r>
          </a:p>
          <a:p>
            <a:pPr eaLnBrk="1" hangingPunct="1">
              <a:spcBef>
                <a:spcPct val="10000"/>
              </a:spcBef>
              <a:buFont typeface="Wingdings" pitchFamily="2" charset="2"/>
              <a:buNone/>
            </a:pPr>
            <a:r>
              <a:rPr lang="en-US" sz="4800" smtClean="0">
                <a:effectLst>
                  <a:outerShdw blurRad="38100" dist="38100" dir="2700000" algn="tl">
                    <a:srgbClr val="000000"/>
                  </a:outerShdw>
                </a:effectLst>
              </a:rPr>
              <a:t>6 Therefore, say to the people of Israel: ‘I am Yahweh. I will free you from your oppression and will rescue you from your slavery in Egypt. </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24 On the way to Egypt, at a place where Moses and his family had stopped for the night, the Lord confronted him and was about to kill him.</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I will redeem you with a powerful arm and great acts of judgment.</a:t>
            </a:r>
          </a:p>
          <a:p>
            <a:pPr eaLnBrk="1" hangingPunct="1">
              <a:spcBef>
                <a:spcPct val="10000"/>
              </a:spcBef>
              <a:buFont typeface="Wingdings" pitchFamily="2" charset="2"/>
              <a:buNone/>
            </a:pPr>
            <a:r>
              <a:rPr lang="en-US" sz="4800" smtClean="0">
                <a:effectLst>
                  <a:outerShdw blurRad="38100" dist="38100" dir="2700000" algn="tl">
                    <a:srgbClr val="000000"/>
                  </a:outerShdw>
                </a:effectLst>
              </a:rPr>
              <a:t>7 I will claim you as my own people, and I will be your God. Then you will know that I am Yahweh your God who has freed you from your oppression in Egypt.</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8 I will bring you into the land I swore to give to Abraham, Isaac, and Jacob. I will give it to you as your very own possession. I am Yahweh!’” </a:t>
            </a:r>
          </a:p>
        </p:txBody>
      </p:sp>
      <p:sp>
        <p:nvSpPr>
          <p:cNvPr id="2" name="Rectangle 4"/>
          <p:cNvSpPr>
            <a:spLocks noChangeArrowheads="1"/>
          </p:cNvSpPr>
          <p:nvPr/>
        </p:nvSpPr>
        <p:spPr bwMode="auto">
          <a:xfrm>
            <a:off x="838200" y="5562600"/>
            <a:ext cx="6172200" cy="609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buClr>
                <a:schemeClr val="tx2"/>
              </a:buClr>
              <a:buFont typeface="Wingdings" pitchFamily="2" charset="2"/>
              <a:buChar char="Ø"/>
            </a:pPr>
            <a:r>
              <a:rPr lang="en-US" sz="4400">
                <a:latin typeface="Times New Roman" pitchFamily="18" charset="0"/>
              </a:rPr>
              <a:t>Can still happen today</a:t>
            </a:r>
          </a:p>
        </p:txBody>
      </p:sp>
      <p:sp>
        <p:nvSpPr>
          <p:cNvPr id="6" name="Rectangle 4"/>
          <p:cNvSpPr>
            <a:spLocks noChangeArrowheads="1"/>
          </p:cNvSpPr>
          <p:nvPr/>
        </p:nvSpPr>
        <p:spPr bwMode="auto">
          <a:xfrm>
            <a:off x="685800" y="3886200"/>
            <a:ext cx="77724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Char char="Ø"/>
            </a:pPr>
            <a:r>
              <a:rPr lang="en-US" sz="4400">
                <a:latin typeface="Times New Roman" pitchFamily="18" charset="0"/>
              </a:rPr>
              <a:t>God spells out in advance what </a:t>
            </a:r>
            <a:br>
              <a:rPr lang="en-US" sz="4400">
                <a:latin typeface="Times New Roman" pitchFamily="18" charset="0"/>
              </a:rPr>
            </a:br>
            <a:r>
              <a:rPr lang="en-US" sz="4400">
                <a:latin typeface="Times New Roman" pitchFamily="18" charset="0"/>
              </a:rPr>
              <a:t>   he’s going to do at a time when </a:t>
            </a:r>
            <a:br>
              <a:rPr lang="en-US" sz="4400">
                <a:latin typeface="Times New Roman" pitchFamily="18" charset="0"/>
              </a:rPr>
            </a:br>
            <a:r>
              <a:rPr lang="en-US" sz="4400">
                <a:latin typeface="Times New Roman" pitchFamily="18" charset="0"/>
              </a:rPr>
              <a:t>   it seems extremely improbable</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9 So Moses told the people of Israel what Yahweh had said, but they refused to listen anymore. They had become too discouraged by the brutality of their slavery.</a:t>
            </a:r>
          </a:p>
        </p:txBody>
      </p:sp>
      <p:sp>
        <p:nvSpPr>
          <p:cNvPr id="4" name="Rectangle 4"/>
          <p:cNvSpPr>
            <a:spLocks noChangeArrowheads="1"/>
          </p:cNvSpPr>
          <p:nvPr/>
        </p:nvSpPr>
        <p:spPr bwMode="auto">
          <a:xfrm>
            <a:off x="1219200" y="3962400"/>
            <a:ext cx="7620000" cy="2667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Char char="Ø"/>
            </a:pPr>
            <a:r>
              <a:rPr lang="en-US" sz="4400">
                <a:latin typeface="Times New Roman" pitchFamily="18" charset="0"/>
              </a:rPr>
              <a:t>Also a common situation</a:t>
            </a:r>
          </a:p>
          <a:p>
            <a:pPr>
              <a:lnSpc>
                <a:spcPct val="75000"/>
              </a:lnSpc>
              <a:buClr>
                <a:schemeClr val="tx2"/>
              </a:buClr>
              <a:buFont typeface="Wingdings" pitchFamily="2" charset="2"/>
              <a:buChar char="Ø"/>
            </a:pPr>
            <a:r>
              <a:rPr lang="en-US" sz="4400">
                <a:latin typeface="Times New Roman" pitchFamily="18" charset="0"/>
              </a:rPr>
              <a:t>Moses is being toughened up </a:t>
            </a:r>
            <a:br>
              <a:rPr lang="en-US" sz="4400">
                <a:latin typeface="Times New Roman" pitchFamily="18" charset="0"/>
              </a:rPr>
            </a:br>
            <a:r>
              <a:rPr lang="en-US" sz="4400">
                <a:latin typeface="Times New Roman" pitchFamily="18" charset="0"/>
              </a:rPr>
              <a:t>    to go ahead without any </a:t>
            </a:r>
            <a:br>
              <a:rPr lang="en-US" sz="4400">
                <a:latin typeface="Times New Roman" pitchFamily="18" charset="0"/>
              </a:rPr>
            </a:br>
            <a:r>
              <a:rPr lang="en-US" sz="4400">
                <a:latin typeface="Times New Roman" pitchFamily="18" charset="0"/>
              </a:rPr>
              <a:t>    support or faith from the </a:t>
            </a:r>
            <a:br>
              <a:rPr lang="en-US" sz="4400">
                <a:latin typeface="Times New Roman" pitchFamily="18" charset="0"/>
              </a:rPr>
            </a:br>
            <a:r>
              <a:rPr lang="en-US" sz="4400">
                <a:latin typeface="Times New Roman" pitchFamily="18" charset="0"/>
              </a:rPr>
              <a:t>    people</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dirty="0" smtClean="0">
                <a:effectLst>
                  <a:outerShdw blurRad="38100" dist="38100" dir="2700000" algn="tl">
                    <a:srgbClr val="000000"/>
                  </a:outerShdw>
                </a:effectLst>
              </a:rPr>
              <a:t>10 Then the Lord said to Moses, </a:t>
            </a:r>
          </a:p>
          <a:p>
            <a:pPr eaLnBrk="1" hangingPunct="1">
              <a:spcBef>
                <a:spcPct val="10000"/>
              </a:spcBef>
              <a:buFont typeface="Wingdings" pitchFamily="2" charset="2"/>
              <a:buNone/>
            </a:pPr>
            <a:r>
              <a:rPr lang="en-US" sz="4800" dirty="0" smtClean="0">
                <a:effectLst>
                  <a:outerShdw blurRad="38100" dist="38100" dir="2700000" algn="tl">
                    <a:srgbClr val="000000"/>
                  </a:outerShdw>
                </a:effectLst>
              </a:rPr>
              <a:t>11 “Go back to Pharaoh, the king of Egypt, and tell him to let the people of Israel leave his country.” </a:t>
            </a:r>
          </a:p>
          <a:p>
            <a:pPr eaLnBrk="1" hangingPunct="1">
              <a:spcBef>
                <a:spcPct val="10000"/>
              </a:spcBef>
              <a:buFont typeface="Wingdings" pitchFamily="2" charset="2"/>
              <a:buNone/>
            </a:pPr>
            <a:r>
              <a:rPr lang="en-US" sz="4800" dirty="0" smtClean="0">
                <a:effectLst>
                  <a:outerShdw blurRad="38100" dist="38100" dir="2700000" algn="tl">
                    <a:srgbClr val="000000"/>
                  </a:outerShdw>
                </a:effectLst>
              </a:rPr>
              <a:t>12 “But Lord!” Moses objected. “My own people won’t listen to me anymore. How can I expect Pharaoh to listen? </a:t>
            </a:r>
            <a:r>
              <a:rPr lang="en-US" sz="4800" u="sng" dirty="0" smtClean="0">
                <a:effectLst>
                  <a:outerShdw blurRad="38100" dist="38100" dir="2700000" algn="tl">
                    <a:srgbClr val="000000"/>
                  </a:outerShdw>
                </a:effectLst>
              </a:rPr>
              <a:t>I’m such a clumsy speaker</a:t>
            </a:r>
            <a:r>
              <a:rPr lang="en-US" sz="4800" dirty="0" smtClean="0">
                <a:effectLst>
                  <a:outerShdw blurRad="38100" dist="38100" dir="2700000" algn="tl">
                    <a:srgbClr val="000000"/>
                  </a:outerShdw>
                </a:effectLst>
              </a:rPr>
              <a:t>!” </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dirty="0" smtClean="0">
                <a:effectLst>
                  <a:outerShdw blurRad="38100" dist="38100" dir="2700000" algn="tl">
                    <a:srgbClr val="000000"/>
                  </a:outerShdw>
                </a:effectLst>
              </a:rPr>
              <a:t>10 Then the Lord said to Moses, </a:t>
            </a:r>
          </a:p>
          <a:p>
            <a:pPr eaLnBrk="1" hangingPunct="1">
              <a:spcBef>
                <a:spcPct val="10000"/>
              </a:spcBef>
              <a:buFont typeface="Wingdings" pitchFamily="2" charset="2"/>
              <a:buNone/>
            </a:pPr>
            <a:r>
              <a:rPr lang="en-US" sz="4800" dirty="0" smtClean="0">
                <a:effectLst>
                  <a:outerShdw blurRad="38100" dist="38100" dir="2700000" algn="tl">
                    <a:srgbClr val="000000"/>
                  </a:outerShdw>
                </a:effectLst>
              </a:rPr>
              <a:t>11 “Go back to Pharaoh, the king of Egypt, and tell him to let the people of Israel leave his country.” </a:t>
            </a:r>
          </a:p>
          <a:p>
            <a:pPr eaLnBrk="1" hangingPunct="1">
              <a:spcBef>
                <a:spcPct val="10000"/>
              </a:spcBef>
              <a:buFont typeface="Wingdings" pitchFamily="2" charset="2"/>
              <a:buNone/>
            </a:pPr>
            <a:r>
              <a:rPr lang="en-US" sz="4800" dirty="0" smtClean="0">
                <a:effectLst>
                  <a:outerShdw blurRad="38100" dist="38100" dir="2700000" algn="tl">
                    <a:srgbClr val="000000"/>
                  </a:outerShdw>
                </a:effectLst>
              </a:rPr>
              <a:t>12 “But Lord!” Moses objected. “My own people won’t listen to me anymore. How can I expect Pharaoh to listen? </a:t>
            </a:r>
            <a:r>
              <a:rPr lang="en-US" sz="4800" u="sng" dirty="0" smtClean="0">
                <a:effectLst>
                  <a:outerShdw blurRad="38100" dist="38100" dir="2700000" algn="tl">
                    <a:srgbClr val="000000"/>
                  </a:outerShdw>
                </a:effectLst>
              </a:rPr>
              <a:t>I’m such a clumsy speaker</a:t>
            </a:r>
            <a:r>
              <a:rPr lang="en-US" sz="4800" dirty="0" smtClean="0">
                <a:effectLst>
                  <a:outerShdw blurRad="38100" dist="38100" dir="2700000" algn="tl">
                    <a:srgbClr val="000000"/>
                  </a:outerShdw>
                </a:effectLst>
              </a:rPr>
              <a:t>!” </a:t>
            </a:r>
          </a:p>
        </p:txBody>
      </p:sp>
      <p:sp>
        <p:nvSpPr>
          <p:cNvPr id="4" name="Rectangle 3"/>
          <p:cNvSpPr>
            <a:spLocks noChangeArrowheads="1"/>
          </p:cNvSpPr>
          <p:nvPr/>
        </p:nvSpPr>
        <p:spPr bwMode="auto">
          <a:xfrm>
            <a:off x="2209800" y="381000"/>
            <a:ext cx="6705600" cy="3505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ts val="600"/>
              </a:spcBef>
              <a:buClr>
                <a:schemeClr val="tx2"/>
              </a:buClr>
              <a:buFont typeface="Wingdings" pitchFamily="2" charset="2"/>
              <a:buChar char="Ø"/>
            </a:pPr>
            <a:r>
              <a:rPr lang="en-US" sz="4000" dirty="0" smtClean="0">
                <a:latin typeface="Times New Roman" pitchFamily="18" charset="0"/>
              </a:rPr>
              <a:t>He still thinks it depends on </a:t>
            </a:r>
            <a:br>
              <a:rPr lang="en-US" sz="4000" dirty="0" smtClean="0">
                <a:latin typeface="Times New Roman" pitchFamily="18" charset="0"/>
              </a:rPr>
            </a:br>
            <a:r>
              <a:rPr lang="en-US" sz="4000" dirty="0" smtClean="0">
                <a:latin typeface="Times New Roman" pitchFamily="18" charset="0"/>
              </a:rPr>
              <a:t>    his ability to speak!</a:t>
            </a:r>
          </a:p>
          <a:p>
            <a:pPr>
              <a:lnSpc>
                <a:spcPct val="75000"/>
              </a:lnSpc>
              <a:spcBef>
                <a:spcPts val="600"/>
              </a:spcBef>
              <a:buClr>
                <a:schemeClr val="tx2"/>
              </a:buClr>
              <a:buFont typeface="Wingdings" pitchFamily="2" charset="2"/>
              <a:buChar char="Ø"/>
            </a:pPr>
            <a:r>
              <a:rPr lang="en-US" sz="4000" dirty="0" smtClean="0">
                <a:latin typeface="Times New Roman" pitchFamily="18" charset="0"/>
              </a:rPr>
              <a:t>It really looks funny here,</a:t>
            </a:r>
            <a:br>
              <a:rPr lang="en-US" sz="4000" dirty="0" smtClean="0">
                <a:latin typeface="Times New Roman" pitchFamily="18" charset="0"/>
              </a:rPr>
            </a:br>
            <a:r>
              <a:rPr lang="en-US" sz="4000" dirty="0" smtClean="0">
                <a:latin typeface="Times New Roman" pitchFamily="18" charset="0"/>
              </a:rPr>
              <a:t>   but…</a:t>
            </a:r>
          </a:p>
          <a:p>
            <a:pPr>
              <a:lnSpc>
                <a:spcPct val="75000"/>
              </a:lnSpc>
              <a:spcBef>
                <a:spcPts val="600"/>
              </a:spcBef>
              <a:buClr>
                <a:schemeClr val="tx2"/>
              </a:buClr>
              <a:buFont typeface="Wingdings" pitchFamily="2" charset="2"/>
              <a:buChar char="Ø"/>
            </a:pPr>
            <a:r>
              <a:rPr lang="en-US" sz="4000" dirty="0" smtClean="0">
                <a:latin typeface="Times New Roman" pitchFamily="18" charset="0"/>
              </a:rPr>
              <a:t>Slick ideas for how to do </a:t>
            </a:r>
            <a:br>
              <a:rPr lang="en-US" sz="4000" dirty="0" smtClean="0">
                <a:latin typeface="Times New Roman" pitchFamily="18" charset="0"/>
              </a:rPr>
            </a:br>
            <a:r>
              <a:rPr lang="en-US" sz="4000" dirty="0" smtClean="0">
                <a:latin typeface="Times New Roman" pitchFamily="18" charset="0"/>
              </a:rPr>
              <a:t>   things, latest gimmick, showy </a:t>
            </a:r>
            <a:br>
              <a:rPr lang="en-US" sz="4000" dirty="0" smtClean="0">
                <a:latin typeface="Times New Roman" pitchFamily="18" charset="0"/>
              </a:rPr>
            </a:br>
            <a:r>
              <a:rPr lang="en-US" sz="4000" dirty="0" smtClean="0">
                <a:latin typeface="Times New Roman" pitchFamily="18" charset="0"/>
              </a:rPr>
              <a:t>   attention getting…</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13 But the Lord spoke to Moses and Aaron and gave them orders for the Israelites and for Pharaoh, the king of Egypt. The Lord commanded Moses and Aaron to lead the people of Israel out of Egypt. </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13 But the Lord spoke to Moses and Aaron and gave them orders for the Israelites and for Pharaoh, the king of Egypt. The Lord commanded Moses and Aaron to lead the people of Israel out of Egypt. </a:t>
            </a:r>
          </a:p>
        </p:txBody>
      </p:sp>
      <p:sp>
        <p:nvSpPr>
          <p:cNvPr id="4" name="Rectangle 4"/>
          <p:cNvSpPr>
            <a:spLocks noChangeArrowheads="1"/>
          </p:cNvSpPr>
          <p:nvPr/>
        </p:nvSpPr>
        <p:spPr bwMode="auto">
          <a:xfrm>
            <a:off x="685800" y="4572000"/>
            <a:ext cx="69342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Char char="Ø"/>
            </a:pPr>
            <a:r>
              <a:rPr lang="en-US" sz="4400">
                <a:latin typeface="Times New Roman" pitchFamily="18" charset="0"/>
              </a:rPr>
              <a:t>God went to Moses more </a:t>
            </a:r>
            <a:br>
              <a:rPr lang="en-US" sz="4400">
                <a:latin typeface="Times New Roman" pitchFamily="18" charset="0"/>
              </a:rPr>
            </a:br>
            <a:r>
              <a:rPr lang="en-US" sz="4400">
                <a:latin typeface="Times New Roman" pitchFamily="18" charset="0"/>
              </a:rPr>
              <a:t>    than once with his message</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spcBef>
                <a:spcPct val="10000"/>
              </a:spcBef>
              <a:buFont typeface="Wingdings" pitchFamily="2" charset="2"/>
              <a:buNone/>
            </a:pPr>
            <a:r>
              <a:rPr lang="en-US" sz="4800" smtClean="0">
                <a:effectLst>
                  <a:outerShdw blurRad="38100" dist="38100" dir="2700000" algn="tl">
                    <a:srgbClr val="000000"/>
                  </a:outerShdw>
                </a:effectLst>
              </a:rPr>
              <a:t>13 But the Lord spoke to Moses and Aaron and gave them orders for the Israelites and for Pharaoh, the king of Egypt. The Lord commanded Moses and Aaron to lead the people of Israel out of Egypt. </a:t>
            </a:r>
          </a:p>
        </p:txBody>
      </p:sp>
      <p:sp>
        <p:nvSpPr>
          <p:cNvPr id="4" name="Rectangle 4"/>
          <p:cNvSpPr>
            <a:spLocks noChangeArrowheads="1"/>
          </p:cNvSpPr>
          <p:nvPr/>
        </p:nvSpPr>
        <p:spPr bwMode="auto">
          <a:xfrm>
            <a:off x="762000" y="4572000"/>
            <a:ext cx="70104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Char char="Ø"/>
            </a:pPr>
            <a:r>
              <a:rPr lang="en-US" sz="4400">
                <a:latin typeface="Times New Roman" pitchFamily="18" charset="0"/>
              </a:rPr>
              <a:t>This redundancy is showing </a:t>
            </a:r>
            <a:br>
              <a:rPr lang="en-US" sz="4400">
                <a:latin typeface="Times New Roman" pitchFamily="18" charset="0"/>
              </a:rPr>
            </a:br>
            <a:r>
              <a:rPr lang="en-US" sz="4400">
                <a:latin typeface="Times New Roman" pitchFamily="18" charset="0"/>
              </a:rPr>
              <a:t>    the patience of God</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14 These are the ancestors of some of the clans of Israel: </a:t>
            </a:r>
          </a:p>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The sons of Reuben, Israel’s oldest son, were … </a:t>
            </a:r>
          </a:p>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15 The sons of Simeon were…</a:t>
            </a:r>
          </a:p>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16 These are the names of ﻿﻿the sons of Levi</a:t>
            </a:r>
            <a:r>
              <a:rPr lang="en-US" sz="4800" smtClean="0"/>
              <a:t>…</a:t>
            </a:r>
          </a:p>
          <a:p>
            <a:pPr eaLnBrk="1" hangingPunct="1">
              <a:lnSpc>
                <a:spcPct val="60000"/>
              </a:lnSpc>
              <a:spcBef>
                <a:spcPct val="10000"/>
              </a:spcBef>
              <a:buFont typeface="Wingdings" pitchFamily="2" charset="2"/>
              <a:buNone/>
            </a:pPr>
            <a:r>
              <a:rPr lang="en-US" sz="4800" smtClean="0"/>
              <a:t>17 The descendants of Gershon…</a:t>
            </a:r>
          </a:p>
          <a:p>
            <a:pPr eaLnBrk="1" hangingPunct="1">
              <a:lnSpc>
                <a:spcPct val="60000"/>
              </a:lnSpc>
              <a:spcBef>
                <a:spcPct val="10000"/>
              </a:spcBef>
              <a:buFont typeface="Wingdings" pitchFamily="2" charset="2"/>
              <a:buNone/>
            </a:pPr>
            <a:r>
              <a:rPr lang="en-US" sz="4800" smtClean="0"/>
              <a:t>18 The descendants of Kohath…</a:t>
            </a:r>
          </a:p>
          <a:p>
            <a:pPr eaLnBrk="1" hangingPunct="1">
              <a:lnSpc>
                <a:spcPct val="60000"/>
              </a:lnSpc>
              <a:spcBef>
                <a:spcPct val="10000"/>
              </a:spcBef>
              <a:buFont typeface="Wingdings" pitchFamily="2" charset="2"/>
              <a:buNone/>
            </a:pPr>
            <a:r>
              <a:rPr lang="en-US" sz="4800" smtClean="0"/>
              <a:t>19 The descendants of Merari… </a:t>
            </a:r>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14 These are the ancestors of some of the clans of Israel: </a:t>
            </a:r>
          </a:p>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The sons of Reuben, Israel’s oldest son, were … </a:t>
            </a:r>
          </a:p>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15 The sons of Simeon were…</a:t>
            </a:r>
          </a:p>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16 These are the names of ﻿﻿the sons of Levi</a:t>
            </a:r>
            <a:r>
              <a:rPr lang="en-US" sz="4800" smtClean="0"/>
              <a:t>…</a:t>
            </a:r>
          </a:p>
          <a:p>
            <a:pPr eaLnBrk="1" hangingPunct="1">
              <a:lnSpc>
                <a:spcPct val="60000"/>
              </a:lnSpc>
              <a:spcBef>
                <a:spcPct val="10000"/>
              </a:spcBef>
              <a:buFont typeface="Wingdings" pitchFamily="2" charset="2"/>
              <a:buNone/>
            </a:pPr>
            <a:r>
              <a:rPr lang="en-US" sz="4800" smtClean="0"/>
              <a:t>17 The descendants of Gershon…</a:t>
            </a:r>
          </a:p>
          <a:p>
            <a:pPr eaLnBrk="1" hangingPunct="1">
              <a:lnSpc>
                <a:spcPct val="60000"/>
              </a:lnSpc>
              <a:spcBef>
                <a:spcPct val="10000"/>
              </a:spcBef>
              <a:buFont typeface="Wingdings" pitchFamily="2" charset="2"/>
              <a:buNone/>
            </a:pPr>
            <a:r>
              <a:rPr lang="en-US" sz="4800" smtClean="0"/>
              <a:t>18 The descendants of Kohath…</a:t>
            </a:r>
          </a:p>
          <a:p>
            <a:pPr eaLnBrk="1" hangingPunct="1">
              <a:lnSpc>
                <a:spcPct val="60000"/>
              </a:lnSpc>
              <a:spcBef>
                <a:spcPct val="10000"/>
              </a:spcBef>
              <a:buFont typeface="Wingdings" pitchFamily="2" charset="2"/>
              <a:buNone/>
            </a:pPr>
            <a:r>
              <a:rPr lang="en-US" sz="4800" smtClean="0"/>
              <a:t>19 The descendants of Merari… </a:t>
            </a:r>
          </a:p>
        </p:txBody>
      </p:sp>
      <p:sp>
        <p:nvSpPr>
          <p:cNvPr id="4" name="Rectangle 4"/>
          <p:cNvSpPr>
            <a:spLocks noChangeArrowheads="1"/>
          </p:cNvSpPr>
          <p:nvPr/>
        </p:nvSpPr>
        <p:spPr bwMode="auto">
          <a:xfrm>
            <a:off x="1600200" y="4572000"/>
            <a:ext cx="73914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Char char="Ø"/>
            </a:pPr>
            <a:r>
              <a:rPr lang="en-US" sz="4400" dirty="0">
                <a:latin typeface="Times New Roman" pitchFamily="18" charset="0"/>
              </a:rPr>
              <a:t>Basically shows lineage, and </a:t>
            </a:r>
            <a:br>
              <a:rPr lang="en-US" sz="4400" dirty="0">
                <a:latin typeface="Times New Roman" pitchFamily="18" charset="0"/>
              </a:rPr>
            </a:br>
            <a:r>
              <a:rPr lang="en-US" sz="4400" dirty="0">
                <a:latin typeface="Times New Roman" pitchFamily="18" charset="0"/>
              </a:rPr>
              <a:t>   that nobody important is on </a:t>
            </a:r>
            <a:br>
              <a:rPr lang="en-US" sz="4400" dirty="0">
                <a:latin typeface="Times New Roman" pitchFamily="18" charset="0"/>
              </a:rPr>
            </a:br>
            <a:r>
              <a:rPr lang="en-US" sz="4400" dirty="0">
                <a:latin typeface="Times New Roman" pitchFamily="18" charset="0"/>
              </a:rPr>
              <a:t>   this </a:t>
            </a:r>
            <a:r>
              <a:rPr lang="en-US" sz="4400" dirty="0" smtClean="0">
                <a:latin typeface="Times New Roman" pitchFamily="18" charset="0"/>
              </a:rPr>
              <a:t>list</a:t>
            </a:r>
            <a:endParaRPr lang="en-US" sz="44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marL="742950" indent="-742950" eaLnBrk="1" hangingPunct="1">
              <a:spcBef>
                <a:spcPct val="10000"/>
              </a:spcBef>
              <a:buFont typeface="Wingdings" pitchFamily="2" charset="2"/>
              <a:buNone/>
              <a:defRPr/>
            </a:pPr>
            <a:r>
              <a:rPr lang="en-US" dirty="0" smtClean="0">
                <a:effectLst>
                  <a:outerShdw blurRad="38100" dist="38100" dir="2700000" algn="tl">
                    <a:srgbClr val="000000"/>
                  </a:outerShdw>
                </a:effectLst>
              </a:rPr>
              <a:t>25 Then </a:t>
            </a:r>
            <a:r>
              <a:rPr lang="en-US" dirty="0" err="1" smtClean="0">
                <a:effectLst>
                  <a:outerShdw blurRad="38100" dist="38100" dir="2700000" algn="tl">
                    <a:srgbClr val="000000"/>
                  </a:outerShdw>
                </a:effectLst>
              </a:rPr>
              <a:t>Zipporah</a:t>
            </a:r>
            <a:r>
              <a:rPr lang="en-US" dirty="0" smtClean="0">
                <a:effectLst>
                  <a:outerShdw blurRad="38100" dist="38100" dir="2700000" algn="tl">
                    <a:srgbClr val="000000"/>
                  </a:outerShdw>
                </a:effectLst>
              </a:rPr>
              <a:t> took a flint and cut off her son’s foreskin and threw it at Moses’ feet, and she said, “You are indeed a bridegroom of blood to me.” </a:t>
            </a: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6</a:t>
            </a:r>
          </a:p>
        </p:txBody>
      </p:sp>
      <p:sp>
        <p:nvSpPr>
          <p:cNvPr id="100355" name="Rectangle 2051"/>
          <p:cNvSpPr>
            <a:spLocks noGrp="1" noChangeArrowheads="1"/>
          </p:cNvSpPr>
          <p:nvPr>
            <p:ph type="body" idx="4294967295"/>
          </p:nvPr>
        </p:nvSpPr>
        <p:spPr>
          <a:xfrm>
            <a:off x="0" y="1295400"/>
            <a:ext cx="9144000" cy="4876800"/>
          </a:xfrm>
        </p:spPr>
        <p:txBody>
          <a:bodyPr/>
          <a:lstStyle/>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14 These are the ancestors of some of the clans of Israel: </a:t>
            </a:r>
          </a:p>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The sons of Reuben, Israel’s oldest son, were … </a:t>
            </a:r>
          </a:p>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15 The sons of Simeon were…</a:t>
            </a:r>
          </a:p>
          <a:p>
            <a:pPr eaLnBrk="1" hangingPunct="1">
              <a:lnSpc>
                <a:spcPct val="60000"/>
              </a:lnSpc>
              <a:spcBef>
                <a:spcPct val="10000"/>
              </a:spcBef>
              <a:buFont typeface="Wingdings" pitchFamily="2" charset="2"/>
              <a:buNone/>
            </a:pPr>
            <a:r>
              <a:rPr lang="en-US" sz="4800" smtClean="0">
                <a:effectLst>
                  <a:outerShdw blurRad="38100" dist="38100" dir="2700000" algn="tl">
                    <a:srgbClr val="000000"/>
                  </a:outerShdw>
                </a:effectLst>
              </a:rPr>
              <a:t>16 These are the names of ﻿﻿the sons of Levi</a:t>
            </a:r>
            <a:r>
              <a:rPr lang="en-US" sz="4800" smtClean="0"/>
              <a:t>…</a:t>
            </a:r>
          </a:p>
          <a:p>
            <a:pPr eaLnBrk="1" hangingPunct="1">
              <a:lnSpc>
                <a:spcPct val="60000"/>
              </a:lnSpc>
              <a:spcBef>
                <a:spcPct val="10000"/>
              </a:spcBef>
              <a:buFont typeface="Wingdings" pitchFamily="2" charset="2"/>
              <a:buNone/>
            </a:pPr>
            <a:r>
              <a:rPr lang="en-US" sz="4800" smtClean="0"/>
              <a:t>17 The descendants of Gershon…</a:t>
            </a:r>
          </a:p>
          <a:p>
            <a:pPr eaLnBrk="1" hangingPunct="1">
              <a:lnSpc>
                <a:spcPct val="60000"/>
              </a:lnSpc>
              <a:spcBef>
                <a:spcPct val="10000"/>
              </a:spcBef>
              <a:buFont typeface="Wingdings" pitchFamily="2" charset="2"/>
              <a:buNone/>
            </a:pPr>
            <a:r>
              <a:rPr lang="en-US" sz="4800" smtClean="0"/>
              <a:t>18 The descendants of Kohath…</a:t>
            </a:r>
          </a:p>
          <a:p>
            <a:pPr eaLnBrk="1" hangingPunct="1">
              <a:lnSpc>
                <a:spcPct val="60000"/>
              </a:lnSpc>
              <a:spcBef>
                <a:spcPct val="10000"/>
              </a:spcBef>
              <a:buFont typeface="Wingdings" pitchFamily="2" charset="2"/>
              <a:buNone/>
            </a:pPr>
            <a:r>
              <a:rPr lang="en-US" sz="4800" smtClean="0"/>
              <a:t>19 The descendants of Merari… </a:t>
            </a:r>
          </a:p>
        </p:txBody>
      </p:sp>
      <p:sp>
        <p:nvSpPr>
          <p:cNvPr id="4" name="Rectangle 4"/>
          <p:cNvSpPr>
            <a:spLocks noChangeArrowheads="1"/>
          </p:cNvSpPr>
          <p:nvPr/>
        </p:nvSpPr>
        <p:spPr bwMode="auto">
          <a:xfrm>
            <a:off x="1600200" y="4572000"/>
            <a:ext cx="73914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Char char="Ø"/>
            </a:pPr>
            <a:r>
              <a:rPr lang="en-US" sz="4400">
                <a:latin typeface="Times New Roman" pitchFamily="18" charset="0"/>
              </a:rPr>
              <a:t>Basically shows lineage, and </a:t>
            </a:r>
            <a:br>
              <a:rPr lang="en-US" sz="4400">
                <a:latin typeface="Times New Roman" pitchFamily="18" charset="0"/>
              </a:rPr>
            </a:br>
            <a:r>
              <a:rPr lang="en-US" sz="4400">
                <a:latin typeface="Times New Roman" pitchFamily="18" charset="0"/>
              </a:rPr>
              <a:t>   that nobody important is on </a:t>
            </a:r>
            <a:br>
              <a:rPr lang="en-US" sz="4400">
                <a:latin typeface="Times New Roman" pitchFamily="18" charset="0"/>
              </a:rPr>
            </a:br>
            <a:r>
              <a:rPr lang="en-US" sz="4400">
                <a:latin typeface="Times New Roman" pitchFamily="18" charset="0"/>
              </a:rPr>
              <a:t>   this list</a:t>
            </a:r>
          </a:p>
          <a:p>
            <a:pPr>
              <a:lnSpc>
                <a:spcPct val="75000"/>
              </a:lnSpc>
              <a:buClr>
                <a:schemeClr val="tx2"/>
              </a:buClr>
              <a:buFont typeface="Wingdings" pitchFamily="2" charset="2"/>
              <a:buChar char="Ø"/>
            </a:pPr>
            <a:r>
              <a:rPr lang="en-US" sz="4400">
                <a:latin typeface="Times New Roman" pitchFamily="18" charset="0"/>
              </a:rPr>
              <a:t>Often younger brothers</a:t>
            </a: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None/>
            </a:pPr>
            <a:r>
              <a:rPr lang="en-US" sz="6000" dirty="0">
                <a:latin typeface="Times New Roman" pitchFamily="18" charset="0"/>
              </a:rPr>
              <a:t>Conclusions:</a:t>
            </a:r>
          </a:p>
          <a:p>
            <a:pPr>
              <a:lnSpc>
                <a:spcPct val="75000"/>
              </a:lnSpc>
              <a:buClr>
                <a:schemeClr val="tx2"/>
              </a:buClr>
              <a:buFont typeface="Wingdings" pitchFamily="2" charset="2"/>
              <a:buChar char="Ø"/>
            </a:pPr>
            <a:r>
              <a:rPr lang="en-US" sz="4800" dirty="0">
                <a:latin typeface="Times New Roman" pitchFamily="18" charset="0"/>
              </a:rPr>
              <a:t>Moses to God: “You did </a:t>
            </a:r>
            <a:br>
              <a:rPr lang="en-US" sz="4800" dirty="0">
                <a:latin typeface="Times New Roman" pitchFamily="18" charset="0"/>
              </a:rPr>
            </a:br>
            <a:r>
              <a:rPr lang="en-US" sz="4800" dirty="0">
                <a:latin typeface="Times New Roman" pitchFamily="18" charset="0"/>
              </a:rPr>
              <a:t>    nothing!”</a:t>
            </a:r>
          </a:p>
          <a:p>
            <a:pPr>
              <a:lnSpc>
                <a:spcPct val="75000"/>
              </a:lnSpc>
              <a:buClr>
                <a:schemeClr val="tx2"/>
              </a:buClr>
              <a:buFont typeface="Wingdings" pitchFamily="2" charset="2"/>
              <a:buChar char="Ø"/>
            </a:pPr>
            <a:r>
              <a:rPr lang="en-US" sz="4800" dirty="0">
                <a:latin typeface="Times New Roman" pitchFamily="18" charset="0"/>
              </a:rPr>
              <a:t>That’s how it </a:t>
            </a:r>
            <a:r>
              <a:rPr lang="en-US" sz="4800" dirty="0" smtClean="0">
                <a:latin typeface="Times New Roman" pitchFamily="18" charset="0"/>
              </a:rPr>
              <a:t>looked</a:t>
            </a:r>
          </a:p>
          <a:p>
            <a:pPr>
              <a:lnSpc>
                <a:spcPct val="75000"/>
              </a:lnSpc>
              <a:buClr>
                <a:schemeClr val="tx2"/>
              </a:buClr>
              <a:buFont typeface="Wingdings" pitchFamily="2" charset="2"/>
              <a:buChar char="Ø"/>
            </a:pPr>
            <a:r>
              <a:rPr lang="en-US" sz="4800" dirty="0" smtClean="0">
                <a:latin typeface="Times New Roman" pitchFamily="18" charset="0"/>
              </a:rPr>
              <a:t>We saw why God waited </a:t>
            </a:r>
            <a:br>
              <a:rPr lang="en-US" sz="4800" dirty="0" smtClean="0">
                <a:latin typeface="Times New Roman" pitchFamily="18" charset="0"/>
              </a:rPr>
            </a:br>
            <a:r>
              <a:rPr lang="en-US" sz="4800" dirty="0" smtClean="0">
                <a:latin typeface="Times New Roman" pitchFamily="18" charset="0"/>
              </a:rPr>
              <a:t>    before the first plague</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None/>
            </a:pPr>
            <a:r>
              <a:rPr lang="en-US" sz="6000" dirty="0">
                <a:latin typeface="Times New Roman" pitchFamily="18" charset="0"/>
              </a:rPr>
              <a:t>Conclusions:</a:t>
            </a:r>
          </a:p>
          <a:p>
            <a:pPr>
              <a:lnSpc>
                <a:spcPct val="75000"/>
              </a:lnSpc>
              <a:buClr>
                <a:schemeClr val="tx2"/>
              </a:buClr>
              <a:buFont typeface="Wingdings" pitchFamily="2" charset="2"/>
              <a:buChar char="Ø"/>
            </a:pPr>
            <a:r>
              <a:rPr lang="en-US" sz="4800" dirty="0">
                <a:latin typeface="Times New Roman" pitchFamily="18" charset="0"/>
              </a:rPr>
              <a:t>Moses to God: “You did </a:t>
            </a:r>
            <a:br>
              <a:rPr lang="en-US" sz="4800" dirty="0">
                <a:latin typeface="Times New Roman" pitchFamily="18" charset="0"/>
              </a:rPr>
            </a:br>
            <a:r>
              <a:rPr lang="en-US" sz="4800" dirty="0">
                <a:latin typeface="Times New Roman" pitchFamily="18" charset="0"/>
              </a:rPr>
              <a:t>    nothing!”</a:t>
            </a:r>
          </a:p>
          <a:p>
            <a:pPr>
              <a:lnSpc>
                <a:spcPct val="75000"/>
              </a:lnSpc>
              <a:buClr>
                <a:schemeClr val="tx2"/>
              </a:buClr>
              <a:buFont typeface="Wingdings" pitchFamily="2" charset="2"/>
              <a:buChar char="Ø"/>
            </a:pPr>
            <a:r>
              <a:rPr lang="en-US" sz="4800" dirty="0">
                <a:latin typeface="Times New Roman" pitchFamily="18" charset="0"/>
              </a:rPr>
              <a:t>That’s how it </a:t>
            </a:r>
            <a:r>
              <a:rPr lang="en-US" sz="4800" dirty="0" smtClean="0">
                <a:latin typeface="Times New Roman" pitchFamily="18" charset="0"/>
              </a:rPr>
              <a:t>looked</a:t>
            </a:r>
          </a:p>
          <a:p>
            <a:pPr>
              <a:lnSpc>
                <a:spcPct val="75000"/>
              </a:lnSpc>
              <a:buClr>
                <a:schemeClr val="tx2"/>
              </a:buClr>
              <a:buFont typeface="Wingdings" pitchFamily="2" charset="2"/>
              <a:buChar char="Ø"/>
            </a:pPr>
            <a:r>
              <a:rPr lang="en-US" sz="4800" dirty="0" smtClean="0">
                <a:latin typeface="Times New Roman" pitchFamily="18" charset="0"/>
              </a:rPr>
              <a:t>We saw why God waited </a:t>
            </a:r>
            <a:br>
              <a:rPr lang="en-US" sz="4800" dirty="0" smtClean="0">
                <a:latin typeface="Times New Roman" pitchFamily="18" charset="0"/>
              </a:rPr>
            </a:br>
            <a:r>
              <a:rPr lang="en-US" sz="4800" dirty="0" smtClean="0">
                <a:latin typeface="Times New Roman" pitchFamily="18" charset="0"/>
              </a:rPr>
              <a:t>    before the first plague</a:t>
            </a:r>
          </a:p>
        </p:txBody>
      </p:sp>
      <p:sp>
        <p:nvSpPr>
          <p:cNvPr id="5" name="Rectangle 4"/>
          <p:cNvSpPr>
            <a:spLocks noChangeArrowheads="1"/>
          </p:cNvSpPr>
          <p:nvPr/>
        </p:nvSpPr>
        <p:spPr bwMode="auto">
          <a:xfrm>
            <a:off x="3276600" y="152400"/>
            <a:ext cx="5715000" cy="632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None/>
            </a:pPr>
            <a:r>
              <a:rPr lang="en-US" sz="6000" dirty="0" smtClean="0">
                <a:latin typeface="Times New Roman" pitchFamily="18" charset="0"/>
              </a:rPr>
              <a:t>Reasons for waiting:</a:t>
            </a:r>
          </a:p>
          <a:p>
            <a:pPr>
              <a:lnSpc>
                <a:spcPct val="75000"/>
              </a:lnSpc>
              <a:buClr>
                <a:schemeClr val="tx2"/>
              </a:buClr>
              <a:buFont typeface="Wingdings" pitchFamily="2" charset="2"/>
              <a:buChar char="Ø"/>
            </a:pPr>
            <a:r>
              <a:rPr lang="en-US" sz="4800" dirty="0" smtClean="0">
                <a:latin typeface="Times New Roman" pitchFamily="18" charset="0"/>
              </a:rPr>
              <a:t>Synthetic human </a:t>
            </a:r>
            <a:br>
              <a:rPr lang="en-US" sz="4800" dirty="0" smtClean="0">
                <a:latin typeface="Times New Roman" pitchFamily="18" charset="0"/>
              </a:rPr>
            </a:br>
            <a:r>
              <a:rPr lang="en-US" sz="4800" dirty="0" smtClean="0">
                <a:latin typeface="Times New Roman" pitchFamily="18" charset="0"/>
              </a:rPr>
              <a:t>    message</a:t>
            </a:r>
            <a:endParaRPr lang="en-US" sz="4800" dirty="0">
              <a:latin typeface="Times New Roman" pitchFamily="18" charset="0"/>
            </a:endParaRPr>
          </a:p>
          <a:p>
            <a:pPr>
              <a:lnSpc>
                <a:spcPct val="75000"/>
              </a:lnSpc>
              <a:buClr>
                <a:schemeClr val="tx2"/>
              </a:buClr>
              <a:buFont typeface="Wingdings" pitchFamily="2" charset="2"/>
              <a:buChar char="Ø"/>
            </a:pPr>
            <a:r>
              <a:rPr lang="en-US" sz="4800" dirty="0" smtClean="0">
                <a:latin typeface="Times New Roman" pitchFamily="18" charset="0"/>
              </a:rPr>
              <a:t>Not trusting God </a:t>
            </a:r>
            <a:br>
              <a:rPr lang="en-US" sz="4800" dirty="0" smtClean="0">
                <a:latin typeface="Times New Roman" pitchFamily="18" charset="0"/>
              </a:rPr>
            </a:br>
            <a:r>
              <a:rPr lang="en-US" sz="4800" dirty="0" smtClean="0">
                <a:latin typeface="Times New Roman" pitchFamily="18" charset="0"/>
              </a:rPr>
              <a:t>    fully</a:t>
            </a:r>
          </a:p>
          <a:p>
            <a:pPr>
              <a:lnSpc>
                <a:spcPct val="75000"/>
              </a:lnSpc>
              <a:buClr>
                <a:schemeClr val="tx2"/>
              </a:buClr>
              <a:buFont typeface="Wingdings" pitchFamily="2" charset="2"/>
              <a:buChar char="Ø"/>
            </a:pPr>
            <a:r>
              <a:rPr lang="en-US" sz="4800" dirty="0" smtClean="0">
                <a:latin typeface="Times New Roman" pitchFamily="18" charset="0"/>
              </a:rPr>
              <a:t>Moses still thinks </a:t>
            </a:r>
            <a:br>
              <a:rPr lang="en-US" sz="4800" dirty="0" smtClean="0">
                <a:latin typeface="Times New Roman" pitchFamily="18" charset="0"/>
              </a:rPr>
            </a:br>
            <a:r>
              <a:rPr lang="en-US" sz="4800" dirty="0" smtClean="0">
                <a:latin typeface="Times New Roman" pitchFamily="18" charset="0"/>
              </a:rPr>
              <a:t>    it’s up to his </a:t>
            </a:r>
            <a:br>
              <a:rPr lang="en-US" sz="4800" dirty="0" smtClean="0">
                <a:latin typeface="Times New Roman" pitchFamily="18" charset="0"/>
              </a:rPr>
            </a:br>
            <a:r>
              <a:rPr lang="en-US" sz="4800" dirty="0" smtClean="0">
                <a:latin typeface="Times New Roman" pitchFamily="18" charset="0"/>
              </a:rPr>
              <a:t>    speech</a:t>
            </a:r>
          </a:p>
          <a:p>
            <a:pPr>
              <a:lnSpc>
                <a:spcPct val="75000"/>
              </a:lnSpc>
              <a:buClr>
                <a:schemeClr val="tx2"/>
              </a:buClr>
              <a:buFont typeface="Wingdings" pitchFamily="2" charset="2"/>
              <a:buChar char="Ø"/>
            </a:pPr>
            <a:r>
              <a:rPr lang="en-US" sz="4800" dirty="0" smtClean="0">
                <a:latin typeface="Times New Roman" pitchFamily="18" charset="0"/>
              </a:rPr>
              <a:t>God sends his </a:t>
            </a:r>
            <a:br>
              <a:rPr lang="en-US" sz="4800" dirty="0" smtClean="0">
                <a:latin typeface="Times New Roman" pitchFamily="18" charset="0"/>
              </a:rPr>
            </a:br>
            <a:r>
              <a:rPr lang="en-US" sz="4800" dirty="0" smtClean="0">
                <a:latin typeface="Times New Roman" pitchFamily="18" charset="0"/>
              </a:rPr>
              <a:t>    servants into failure</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left)">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endParaRPr lang="en-US" smtClean="0">
              <a:effectLst>
                <a:outerShdw blurRad="38100" dist="38100" dir="2700000" algn="tl">
                  <a:srgbClr val="000000"/>
                </a:outerShdw>
              </a:effectLst>
            </a:endParaRPr>
          </a:p>
        </p:txBody>
      </p:sp>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None/>
            </a:pPr>
            <a:r>
              <a:rPr lang="en-US" sz="6000" dirty="0">
                <a:latin typeface="Times New Roman" pitchFamily="18" charset="0"/>
              </a:rPr>
              <a:t>Conclusions:</a:t>
            </a:r>
          </a:p>
          <a:p>
            <a:pPr>
              <a:lnSpc>
                <a:spcPct val="75000"/>
              </a:lnSpc>
              <a:buClr>
                <a:schemeClr val="tx2"/>
              </a:buClr>
              <a:buFont typeface="Wingdings" pitchFamily="2" charset="2"/>
              <a:buChar char="Ø"/>
            </a:pPr>
            <a:r>
              <a:rPr lang="en-US" sz="4800" dirty="0">
                <a:latin typeface="Times New Roman" pitchFamily="18" charset="0"/>
              </a:rPr>
              <a:t>Moses to God: “You did </a:t>
            </a:r>
            <a:br>
              <a:rPr lang="en-US" sz="4800" dirty="0">
                <a:latin typeface="Times New Roman" pitchFamily="18" charset="0"/>
              </a:rPr>
            </a:br>
            <a:r>
              <a:rPr lang="en-US" sz="4800" dirty="0">
                <a:latin typeface="Times New Roman" pitchFamily="18" charset="0"/>
              </a:rPr>
              <a:t>    nothing!”</a:t>
            </a:r>
          </a:p>
          <a:p>
            <a:pPr>
              <a:lnSpc>
                <a:spcPct val="75000"/>
              </a:lnSpc>
              <a:buClr>
                <a:schemeClr val="tx2"/>
              </a:buClr>
              <a:buFont typeface="Wingdings" pitchFamily="2" charset="2"/>
              <a:buChar char="Ø"/>
            </a:pPr>
            <a:r>
              <a:rPr lang="en-US" sz="4800" dirty="0">
                <a:latin typeface="Times New Roman" pitchFamily="18" charset="0"/>
              </a:rPr>
              <a:t>That’s how it looked</a:t>
            </a:r>
          </a:p>
          <a:p>
            <a:pPr>
              <a:lnSpc>
                <a:spcPct val="75000"/>
              </a:lnSpc>
              <a:buClr>
                <a:schemeClr val="tx2"/>
              </a:buClr>
              <a:buFont typeface="Wingdings" pitchFamily="2" charset="2"/>
              <a:buChar char="Ø"/>
            </a:pPr>
            <a:r>
              <a:rPr lang="en-US" sz="4800" dirty="0" smtClean="0">
                <a:latin typeface="Times New Roman" pitchFamily="18" charset="0"/>
              </a:rPr>
              <a:t>We saw why God waited </a:t>
            </a:r>
            <a:br>
              <a:rPr lang="en-US" sz="4800" dirty="0" smtClean="0">
                <a:latin typeface="Times New Roman" pitchFamily="18" charset="0"/>
              </a:rPr>
            </a:br>
            <a:r>
              <a:rPr lang="en-US" sz="4800" dirty="0" smtClean="0">
                <a:latin typeface="Times New Roman" pitchFamily="18" charset="0"/>
              </a:rPr>
              <a:t>    before the first plague</a:t>
            </a:r>
          </a:p>
          <a:p>
            <a:pPr>
              <a:lnSpc>
                <a:spcPct val="75000"/>
              </a:lnSpc>
              <a:buClr>
                <a:schemeClr val="tx2"/>
              </a:buClr>
              <a:buFont typeface="Wingdings" pitchFamily="2" charset="2"/>
              <a:buChar char="Ø"/>
            </a:pPr>
            <a:r>
              <a:rPr lang="en-US" sz="4800" dirty="0" smtClean="0">
                <a:latin typeface="Times New Roman" pitchFamily="18" charset="0"/>
              </a:rPr>
              <a:t>Why </a:t>
            </a:r>
            <a:r>
              <a:rPr lang="en-US" sz="4800" dirty="0">
                <a:latin typeface="Times New Roman" pitchFamily="18" charset="0"/>
              </a:rPr>
              <a:t>have 80 years gone by, and </a:t>
            </a:r>
            <a:br>
              <a:rPr lang="en-US" sz="4800" dirty="0">
                <a:latin typeface="Times New Roman" pitchFamily="18" charset="0"/>
              </a:rPr>
            </a:br>
            <a:r>
              <a:rPr lang="en-US" sz="4800" dirty="0">
                <a:latin typeface="Times New Roman" pitchFamily="18" charset="0"/>
              </a:rPr>
              <a:t>    still nothing has happened?</a:t>
            </a:r>
          </a:p>
          <a:p>
            <a:pPr>
              <a:lnSpc>
                <a:spcPct val="75000"/>
              </a:lnSpc>
              <a:buClr>
                <a:schemeClr val="tx2"/>
              </a:buClr>
              <a:buFont typeface="Wingdings" pitchFamily="2" charset="2"/>
              <a:buChar char="Ø"/>
            </a:pPr>
            <a:r>
              <a:rPr lang="en-US" sz="4800" dirty="0">
                <a:latin typeface="Times New Roman" pitchFamily="18" charset="0"/>
              </a:rPr>
              <a:t>God is preparing </a:t>
            </a:r>
            <a:r>
              <a:rPr lang="en-US" sz="4800" dirty="0" smtClean="0">
                <a:latin typeface="Times New Roman" pitchFamily="18" charset="0"/>
              </a:rPr>
              <a:t>Moses</a:t>
            </a:r>
            <a:endParaRPr lang="en-US" sz="4800" dirty="0">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wipe(left)">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5" end="5"/>
                                            </p:txEl>
                                          </p:spTgt>
                                        </p:tgtEl>
                                        <p:attrNameLst>
                                          <p:attrName>style.visibility</p:attrName>
                                        </p:attrNameLst>
                                      </p:cBhvr>
                                      <p:to>
                                        <p:strVal val="visible"/>
                                      </p:to>
                                    </p:set>
                                    <p:animEffect transition="in" filter="wipe(left)">
                                      <p:cBhvr>
                                        <p:cTn id="1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endParaRPr lang="en-US" smtClean="0">
              <a:effectLst>
                <a:outerShdw blurRad="38100" dist="38100" dir="2700000" algn="tl">
                  <a:srgbClr val="000000"/>
                </a:outerShdw>
              </a:effectLst>
            </a:endParaRPr>
          </a:p>
        </p:txBody>
      </p:sp>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None/>
            </a:pPr>
            <a:r>
              <a:rPr lang="en-US" sz="6000">
                <a:latin typeface="Times New Roman" pitchFamily="18" charset="0"/>
              </a:rPr>
              <a:t>Conclusions:</a:t>
            </a:r>
          </a:p>
          <a:p>
            <a:pPr>
              <a:lnSpc>
                <a:spcPct val="75000"/>
              </a:lnSpc>
              <a:buClr>
                <a:schemeClr val="tx2"/>
              </a:buClr>
              <a:buFont typeface="Wingdings" pitchFamily="2" charset="2"/>
              <a:buChar char="Ø"/>
            </a:pPr>
            <a:r>
              <a:rPr lang="en-US" sz="4800">
                <a:latin typeface="Times New Roman" pitchFamily="18" charset="0"/>
              </a:rPr>
              <a:t>Moses to God: “You did </a:t>
            </a:r>
            <a:br>
              <a:rPr lang="en-US" sz="4800">
                <a:latin typeface="Times New Roman" pitchFamily="18" charset="0"/>
              </a:rPr>
            </a:br>
            <a:r>
              <a:rPr lang="en-US" sz="4800">
                <a:latin typeface="Times New Roman" pitchFamily="18" charset="0"/>
              </a:rPr>
              <a:t>    nothing!”</a:t>
            </a:r>
          </a:p>
          <a:p>
            <a:pPr>
              <a:lnSpc>
                <a:spcPct val="75000"/>
              </a:lnSpc>
              <a:buClr>
                <a:schemeClr val="tx2"/>
              </a:buClr>
              <a:buFont typeface="Wingdings" pitchFamily="2" charset="2"/>
              <a:buChar char="Ø"/>
            </a:pPr>
            <a:r>
              <a:rPr lang="en-US" sz="4800">
                <a:latin typeface="Times New Roman" pitchFamily="18" charset="0"/>
              </a:rPr>
              <a:t>That’s how it looked</a:t>
            </a:r>
          </a:p>
          <a:p>
            <a:pPr>
              <a:lnSpc>
                <a:spcPct val="75000"/>
              </a:lnSpc>
              <a:buClr>
                <a:schemeClr val="tx2"/>
              </a:buClr>
              <a:buFont typeface="Wingdings" pitchFamily="2" charset="2"/>
              <a:buChar char="Ø"/>
            </a:pPr>
            <a:r>
              <a:rPr lang="en-US" sz="4800">
                <a:latin typeface="Times New Roman" pitchFamily="18" charset="0"/>
              </a:rPr>
              <a:t>Why did God wait days? </a:t>
            </a:r>
            <a:br>
              <a:rPr lang="en-US" sz="4800">
                <a:latin typeface="Times New Roman" pitchFamily="18" charset="0"/>
              </a:rPr>
            </a:br>
            <a:r>
              <a:rPr lang="en-US" sz="4800">
                <a:latin typeface="Times New Roman" pitchFamily="18" charset="0"/>
              </a:rPr>
              <a:t>    Weeks? Before the first plague?</a:t>
            </a:r>
          </a:p>
          <a:p>
            <a:pPr>
              <a:lnSpc>
                <a:spcPct val="75000"/>
              </a:lnSpc>
              <a:buClr>
                <a:schemeClr val="tx2"/>
              </a:buClr>
              <a:buFont typeface="Wingdings" pitchFamily="2" charset="2"/>
              <a:buChar char="Ø"/>
            </a:pPr>
            <a:r>
              <a:rPr lang="en-US" sz="4800">
                <a:latin typeface="Times New Roman" pitchFamily="18" charset="0"/>
              </a:rPr>
              <a:t>Why have 80 years gone by, and </a:t>
            </a:r>
            <a:br>
              <a:rPr lang="en-US" sz="4800">
                <a:latin typeface="Times New Roman" pitchFamily="18" charset="0"/>
              </a:rPr>
            </a:br>
            <a:r>
              <a:rPr lang="en-US" sz="4800">
                <a:latin typeface="Times New Roman" pitchFamily="18" charset="0"/>
              </a:rPr>
              <a:t>    still nothing has happened?</a:t>
            </a:r>
          </a:p>
          <a:p>
            <a:pPr>
              <a:lnSpc>
                <a:spcPct val="75000"/>
              </a:lnSpc>
              <a:buClr>
                <a:schemeClr val="tx2"/>
              </a:buClr>
              <a:buFont typeface="Wingdings" pitchFamily="2" charset="2"/>
              <a:buChar char="Ø"/>
            </a:pPr>
            <a:r>
              <a:rPr lang="en-US" sz="4800">
                <a:latin typeface="Times New Roman" pitchFamily="18" charset="0"/>
              </a:rPr>
              <a:t>God is preparing Moses</a:t>
            </a:r>
          </a:p>
        </p:txBody>
      </p:sp>
      <p:sp>
        <p:nvSpPr>
          <p:cNvPr id="2" name="Rectangle 4"/>
          <p:cNvSpPr>
            <a:spLocks noChangeArrowheads="1"/>
          </p:cNvSpPr>
          <p:nvPr/>
        </p:nvSpPr>
        <p:spPr bwMode="auto">
          <a:xfrm>
            <a:off x="1295400" y="609600"/>
            <a:ext cx="7543800" cy="5638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None/>
            </a:pPr>
            <a:r>
              <a:rPr lang="en-US" sz="4800" dirty="0">
                <a:latin typeface="Times New Roman" pitchFamily="18" charset="0"/>
              </a:rPr>
              <a:t>When God selected a guy to lead his people out, he needed key qualifications:</a:t>
            </a:r>
          </a:p>
          <a:p>
            <a:pPr>
              <a:lnSpc>
                <a:spcPct val="75000"/>
              </a:lnSpc>
              <a:buClr>
                <a:schemeClr val="tx2"/>
              </a:buClr>
              <a:buFont typeface="Wingdings" pitchFamily="2" charset="2"/>
              <a:buChar char="Ø"/>
            </a:pPr>
            <a:r>
              <a:rPr lang="en-US" sz="4800" dirty="0">
                <a:latin typeface="Times New Roman" pitchFamily="18" charset="0"/>
              </a:rPr>
              <a:t>Needed to know Sinai</a:t>
            </a:r>
          </a:p>
          <a:p>
            <a:pPr>
              <a:lnSpc>
                <a:spcPct val="75000"/>
              </a:lnSpc>
              <a:buClr>
                <a:schemeClr val="tx2"/>
              </a:buClr>
              <a:buFont typeface="Wingdings" pitchFamily="2" charset="2"/>
              <a:buChar char="Ø"/>
            </a:pPr>
            <a:r>
              <a:rPr lang="en-US" sz="4800" dirty="0">
                <a:latin typeface="Times New Roman" pitchFamily="18" charset="0"/>
              </a:rPr>
              <a:t>Knows the Egyptian court</a:t>
            </a:r>
          </a:p>
          <a:p>
            <a:pPr>
              <a:lnSpc>
                <a:spcPct val="75000"/>
              </a:lnSpc>
              <a:buClr>
                <a:schemeClr val="tx2"/>
              </a:buClr>
              <a:buFont typeface="Wingdings" pitchFamily="2" charset="2"/>
              <a:buChar char="Ø"/>
            </a:pPr>
            <a:r>
              <a:rPr lang="en-US" sz="4800" dirty="0">
                <a:latin typeface="Times New Roman" pitchFamily="18" charset="0"/>
              </a:rPr>
              <a:t>Needed to be good at </a:t>
            </a:r>
            <a:br>
              <a:rPr lang="en-US" sz="4800" dirty="0">
                <a:latin typeface="Times New Roman" pitchFamily="18" charset="0"/>
              </a:rPr>
            </a:br>
            <a:r>
              <a:rPr lang="en-US" sz="4800" dirty="0">
                <a:latin typeface="Times New Roman" pitchFamily="18" charset="0"/>
              </a:rPr>
              <a:t>    writing</a:t>
            </a:r>
          </a:p>
          <a:p>
            <a:pPr>
              <a:lnSpc>
                <a:spcPct val="75000"/>
              </a:lnSpc>
              <a:buClr>
                <a:schemeClr val="tx2"/>
              </a:buClr>
              <a:buFont typeface="Wingdings" pitchFamily="2" charset="2"/>
              <a:buChar char="Ø"/>
            </a:pPr>
            <a:r>
              <a:rPr lang="en-US" sz="4800" dirty="0">
                <a:latin typeface="Times New Roman" pitchFamily="18" charset="0"/>
              </a:rPr>
              <a:t>Needed to know God </a:t>
            </a:r>
          </a:p>
          <a:p>
            <a:pPr>
              <a:lnSpc>
                <a:spcPct val="75000"/>
              </a:lnSpc>
              <a:buClr>
                <a:schemeClr val="tx2"/>
              </a:buClr>
              <a:buFont typeface="Wingdings" pitchFamily="2" charset="2"/>
              <a:buChar char="Ø"/>
            </a:pPr>
            <a:r>
              <a:rPr lang="en-US" sz="4800" dirty="0">
                <a:latin typeface="Times New Roman" pitchFamily="18" charset="0"/>
              </a:rPr>
              <a:t>Knows how to trust God</a:t>
            </a:r>
          </a:p>
          <a:p>
            <a:pPr>
              <a:lnSpc>
                <a:spcPct val="75000"/>
              </a:lnSpc>
              <a:buClr>
                <a:schemeClr val="tx2"/>
              </a:buClr>
              <a:buFont typeface="Wingdings" pitchFamily="2" charset="2"/>
              <a:buNone/>
            </a:pPr>
            <a:r>
              <a:rPr lang="en-US" sz="4800" dirty="0">
                <a:latin typeface="Times New Roman" pitchFamily="18" charset="0"/>
              </a:rPr>
              <a:t>  - This process takes time!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left)">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left)">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wipe(left)">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wipe(left)">
                                      <p:cBhvr>
                                        <p:cTn id="32"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pPr>
            <a:endParaRPr lang="en-US" smtClean="0">
              <a:effectLst>
                <a:outerShdw blurRad="38100" dist="38100" dir="2700000" algn="tl">
                  <a:srgbClr val="000000"/>
                </a:outerShdw>
              </a:effectLst>
            </a:endParaRPr>
          </a:p>
        </p:txBody>
      </p:sp>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buClr>
                <a:schemeClr val="tx2"/>
              </a:buClr>
              <a:buFont typeface="Wingdings" pitchFamily="2" charset="2"/>
              <a:buNone/>
            </a:pPr>
            <a:r>
              <a:rPr lang="en-US" sz="6000" dirty="0">
                <a:latin typeface="Times New Roman" pitchFamily="18" charset="0"/>
              </a:rPr>
              <a:t>Conclusions:</a:t>
            </a:r>
          </a:p>
          <a:p>
            <a:pPr>
              <a:lnSpc>
                <a:spcPct val="75000"/>
              </a:lnSpc>
              <a:buClr>
                <a:schemeClr val="tx2"/>
              </a:buClr>
              <a:buFont typeface="Wingdings" pitchFamily="2" charset="2"/>
              <a:buChar char="Ø"/>
            </a:pPr>
            <a:r>
              <a:rPr lang="en-US" sz="4800" dirty="0">
                <a:latin typeface="Times New Roman" pitchFamily="18" charset="0"/>
              </a:rPr>
              <a:t>Moses to God: “You did </a:t>
            </a:r>
            <a:br>
              <a:rPr lang="en-US" sz="4800" dirty="0">
                <a:latin typeface="Times New Roman" pitchFamily="18" charset="0"/>
              </a:rPr>
            </a:br>
            <a:r>
              <a:rPr lang="en-US" sz="4800" dirty="0">
                <a:latin typeface="Times New Roman" pitchFamily="18" charset="0"/>
              </a:rPr>
              <a:t>    nothing!”</a:t>
            </a:r>
          </a:p>
          <a:p>
            <a:pPr>
              <a:lnSpc>
                <a:spcPct val="75000"/>
              </a:lnSpc>
              <a:buClr>
                <a:schemeClr val="tx2"/>
              </a:buClr>
              <a:buFont typeface="Wingdings" pitchFamily="2" charset="2"/>
              <a:buChar char="Ø"/>
            </a:pPr>
            <a:r>
              <a:rPr lang="en-US" sz="4800" dirty="0">
                <a:latin typeface="Times New Roman" pitchFamily="18" charset="0"/>
              </a:rPr>
              <a:t>That’s how it looked</a:t>
            </a:r>
          </a:p>
          <a:p>
            <a:pPr>
              <a:lnSpc>
                <a:spcPct val="75000"/>
              </a:lnSpc>
              <a:buClr>
                <a:schemeClr val="tx2"/>
              </a:buClr>
              <a:buFont typeface="Wingdings" pitchFamily="2" charset="2"/>
              <a:buChar char="Ø"/>
            </a:pPr>
            <a:r>
              <a:rPr lang="en-US" sz="4800" dirty="0">
                <a:latin typeface="Times New Roman" pitchFamily="18" charset="0"/>
              </a:rPr>
              <a:t>Why did God wait days? </a:t>
            </a:r>
            <a:br>
              <a:rPr lang="en-US" sz="4800" dirty="0">
                <a:latin typeface="Times New Roman" pitchFamily="18" charset="0"/>
              </a:rPr>
            </a:br>
            <a:r>
              <a:rPr lang="en-US" sz="4800" dirty="0">
                <a:latin typeface="Times New Roman" pitchFamily="18" charset="0"/>
              </a:rPr>
              <a:t>    Weeks? Before the first plague?</a:t>
            </a:r>
          </a:p>
          <a:p>
            <a:pPr>
              <a:lnSpc>
                <a:spcPct val="75000"/>
              </a:lnSpc>
              <a:buClr>
                <a:schemeClr val="tx2"/>
              </a:buClr>
              <a:buFont typeface="Wingdings" pitchFamily="2" charset="2"/>
              <a:buChar char="Ø"/>
            </a:pPr>
            <a:r>
              <a:rPr lang="en-US" sz="4800" dirty="0">
                <a:latin typeface="Times New Roman" pitchFamily="18" charset="0"/>
              </a:rPr>
              <a:t>Why have 80 years gone by, and </a:t>
            </a:r>
            <a:br>
              <a:rPr lang="en-US" sz="4800" dirty="0">
                <a:latin typeface="Times New Roman" pitchFamily="18" charset="0"/>
              </a:rPr>
            </a:br>
            <a:r>
              <a:rPr lang="en-US" sz="4800" dirty="0">
                <a:latin typeface="Times New Roman" pitchFamily="18" charset="0"/>
              </a:rPr>
              <a:t>    still nothing has happened?</a:t>
            </a:r>
          </a:p>
          <a:p>
            <a:pPr>
              <a:lnSpc>
                <a:spcPct val="75000"/>
              </a:lnSpc>
              <a:buClr>
                <a:schemeClr val="tx2"/>
              </a:buClr>
              <a:buFont typeface="Wingdings" pitchFamily="2" charset="2"/>
              <a:buChar char="Ø"/>
            </a:pPr>
            <a:r>
              <a:rPr lang="en-US" sz="4800" dirty="0">
                <a:latin typeface="Times New Roman" pitchFamily="18" charset="0"/>
              </a:rPr>
              <a:t>God is preparing </a:t>
            </a:r>
            <a:r>
              <a:rPr lang="en-US" sz="4800" dirty="0" smtClean="0">
                <a:latin typeface="Times New Roman" pitchFamily="18" charset="0"/>
              </a:rPr>
              <a:t>Moses</a:t>
            </a:r>
          </a:p>
          <a:p>
            <a:pPr>
              <a:lnSpc>
                <a:spcPct val="75000"/>
              </a:lnSpc>
              <a:buClr>
                <a:schemeClr val="tx2"/>
              </a:buClr>
              <a:buFont typeface="Wingdings" pitchFamily="2" charset="2"/>
              <a:buChar char="Ø"/>
            </a:pPr>
            <a:r>
              <a:rPr lang="en-US" sz="4800" dirty="0" smtClean="0">
                <a:latin typeface="Times New Roman" pitchFamily="18" charset="0"/>
              </a:rPr>
              <a:t>Moses believed enough to go </a:t>
            </a:r>
            <a:br>
              <a:rPr lang="en-US" sz="4800" dirty="0" smtClean="0">
                <a:latin typeface="Times New Roman" pitchFamily="18" charset="0"/>
              </a:rPr>
            </a:br>
            <a:r>
              <a:rPr lang="en-US" sz="4800" dirty="0" smtClean="0">
                <a:latin typeface="Times New Roman" pitchFamily="18" charset="0"/>
              </a:rPr>
              <a:t>    back to Pharaoh…</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marL="742950" indent="-742950" eaLnBrk="1" hangingPunct="1">
              <a:spcBef>
                <a:spcPct val="10000"/>
              </a:spcBef>
              <a:buFont typeface="Wingdings" pitchFamily="2" charset="2"/>
              <a:buNone/>
              <a:defRPr/>
            </a:pPr>
            <a:r>
              <a:rPr lang="en-US" dirty="0" smtClean="0">
                <a:effectLst>
                  <a:outerShdw blurRad="38100" dist="38100" dir="2700000" algn="tl">
                    <a:srgbClr val="000000"/>
                  </a:outerShdw>
                </a:effectLst>
              </a:rPr>
              <a:t>25 Then </a:t>
            </a:r>
            <a:r>
              <a:rPr lang="en-US" dirty="0" err="1" smtClean="0">
                <a:effectLst>
                  <a:outerShdw blurRad="38100" dist="38100" dir="2700000" algn="tl">
                    <a:srgbClr val="000000"/>
                  </a:outerShdw>
                </a:effectLst>
              </a:rPr>
              <a:t>Zipporah</a:t>
            </a:r>
            <a:r>
              <a:rPr lang="en-US" dirty="0" smtClean="0">
                <a:effectLst>
                  <a:outerShdw blurRad="38100" dist="38100" dir="2700000" algn="tl">
                    <a:srgbClr val="000000"/>
                  </a:outerShdw>
                </a:effectLst>
              </a:rPr>
              <a:t> took a flint and cut off her son’s foreskin and threw it at Moses’ feet, and she said, “You are indeed a bridegroom of blood to me.” </a:t>
            </a:r>
          </a:p>
          <a:p>
            <a:pPr marL="742950" indent="-742950" eaLnBrk="1" hangingPunct="1">
              <a:spcBef>
                <a:spcPct val="10000"/>
              </a:spcBef>
              <a:buFont typeface="Wingdings" pitchFamily="2" charset="2"/>
              <a:buNone/>
              <a:defRPr/>
            </a:pPr>
            <a:r>
              <a:rPr lang="en-US" dirty="0" smtClean="0">
                <a:effectLst>
                  <a:outerShdw blurRad="38100" dist="38100" dir="2700000" algn="tl">
                    <a:srgbClr val="000000"/>
                  </a:outerShdw>
                </a:effectLst>
              </a:rPr>
              <a:t>26 (When she said “a bridegroom of blood,” she was referring to the circumcision.) After that, the Lord left him alone. </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marL="742950" indent="-742950" eaLnBrk="1" hangingPunct="1">
              <a:spcBef>
                <a:spcPct val="10000"/>
              </a:spcBef>
              <a:buFont typeface="Wingdings" pitchFamily="2" charset="2"/>
              <a:buNone/>
              <a:defRPr/>
            </a:pPr>
            <a:r>
              <a:rPr lang="en-US" dirty="0" smtClean="0">
                <a:effectLst>
                  <a:outerShdw blurRad="38100" dist="38100" dir="2700000" algn="tl">
                    <a:srgbClr val="000000"/>
                  </a:outerShdw>
                </a:effectLst>
              </a:rPr>
              <a:t>25 Then </a:t>
            </a:r>
            <a:r>
              <a:rPr lang="en-US" dirty="0" err="1" smtClean="0">
                <a:effectLst>
                  <a:outerShdw blurRad="38100" dist="38100" dir="2700000" algn="tl">
                    <a:srgbClr val="000000"/>
                  </a:outerShdw>
                </a:effectLst>
              </a:rPr>
              <a:t>Zipporah</a:t>
            </a:r>
            <a:r>
              <a:rPr lang="en-US" dirty="0" smtClean="0">
                <a:effectLst>
                  <a:outerShdw blurRad="38100" dist="38100" dir="2700000" algn="tl">
                    <a:srgbClr val="000000"/>
                  </a:outerShdw>
                </a:effectLst>
              </a:rPr>
              <a:t> took a flint and cut off her son’s foreskin and threw it at Moses’ feet, and she said, “You are indeed a bridegroom of blood to me.” </a:t>
            </a:r>
          </a:p>
          <a:p>
            <a:pPr marL="742950" indent="-742950" eaLnBrk="1" hangingPunct="1">
              <a:spcBef>
                <a:spcPct val="10000"/>
              </a:spcBef>
              <a:buFont typeface="Wingdings" pitchFamily="2" charset="2"/>
              <a:buNone/>
              <a:defRPr/>
            </a:pPr>
            <a:r>
              <a:rPr lang="en-US" dirty="0" smtClean="0">
                <a:effectLst>
                  <a:outerShdw blurRad="38100" dist="38100" dir="2700000" algn="tl">
                    <a:srgbClr val="000000"/>
                  </a:outerShdw>
                </a:effectLst>
              </a:rPr>
              <a:t>26 (When she said “a bridegroom of blood,” she was referring to the circumcision.) After that, the Lord left him alone. </a:t>
            </a:r>
          </a:p>
        </p:txBody>
      </p:sp>
      <p:sp>
        <p:nvSpPr>
          <p:cNvPr id="18436" name="Rectangle 4"/>
          <p:cNvSpPr>
            <a:spLocks noChangeArrowheads="1"/>
          </p:cNvSpPr>
          <p:nvPr/>
        </p:nvSpPr>
        <p:spPr bwMode="auto">
          <a:xfrm>
            <a:off x="2362200" y="76200"/>
            <a:ext cx="6705600" cy="601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4400" dirty="0">
                <a:latin typeface="Times New Roman" pitchFamily="18" charset="0"/>
              </a:rPr>
              <a:t>My guess:</a:t>
            </a:r>
          </a:p>
          <a:p>
            <a:pPr>
              <a:lnSpc>
                <a:spcPct val="75000"/>
              </a:lnSpc>
              <a:spcBef>
                <a:spcPts val="600"/>
              </a:spcBef>
              <a:buClr>
                <a:schemeClr val="tx2"/>
              </a:buClr>
              <a:buFont typeface="Wingdings" pitchFamily="2" charset="2"/>
              <a:buChar char="Ø"/>
            </a:pPr>
            <a:r>
              <a:rPr lang="en-US" sz="4400" dirty="0">
                <a:latin typeface="Times New Roman" pitchFamily="18" charset="0"/>
              </a:rPr>
              <a:t>Moses must have </a:t>
            </a:r>
            <a:br>
              <a:rPr lang="en-US" sz="4400" dirty="0">
                <a:latin typeface="Times New Roman" pitchFamily="18" charset="0"/>
              </a:rPr>
            </a:br>
            <a:r>
              <a:rPr lang="en-US" sz="4400" dirty="0">
                <a:latin typeface="Times New Roman" pitchFamily="18" charset="0"/>
              </a:rPr>
              <a:t>   known this rule</a:t>
            </a:r>
          </a:p>
          <a:p>
            <a:pPr>
              <a:lnSpc>
                <a:spcPct val="75000"/>
              </a:lnSpc>
              <a:spcBef>
                <a:spcPts val="600"/>
              </a:spcBef>
              <a:buClr>
                <a:schemeClr val="tx2"/>
              </a:buClr>
              <a:buFont typeface="Wingdings" pitchFamily="2" charset="2"/>
              <a:buChar char="Ø"/>
            </a:pPr>
            <a:r>
              <a:rPr lang="en-US" sz="4400" dirty="0">
                <a:latin typeface="Times New Roman" pitchFamily="18" charset="0"/>
              </a:rPr>
              <a:t>Hadn’t followed it</a:t>
            </a:r>
          </a:p>
          <a:p>
            <a:pPr>
              <a:lnSpc>
                <a:spcPct val="75000"/>
              </a:lnSpc>
              <a:spcBef>
                <a:spcPts val="600"/>
              </a:spcBef>
              <a:buClr>
                <a:schemeClr val="tx2"/>
              </a:buClr>
              <a:buFont typeface="Wingdings" pitchFamily="2" charset="2"/>
              <a:buChar char="Ø"/>
            </a:pPr>
            <a:r>
              <a:rPr lang="en-US" sz="4400" dirty="0">
                <a:latin typeface="Times New Roman" pitchFamily="18" charset="0"/>
              </a:rPr>
              <a:t>Zip probably didn’t like </a:t>
            </a:r>
            <a:br>
              <a:rPr lang="en-US" sz="4400" dirty="0">
                <a:latin typeface="Times New Roman" pitchFamily="18" charset="0"/>
              </a:rPr>
            </a:br>
            <a:r>
              <a:rPr lang="en-US" sz="4400" dirty="0">
                <a:latin typeface="Times New Roman" pitchFamily="18" charset="0"/>
              </a:rPr>
              <a:t>   the idea…</a:t>
            </a:r>
          </a:p>
          <a:p>
            <a:pPr>
              <a:lnSpc>
                <a:spcPct val="75000"/>
              </a:lnSpc>
              <a:spcBef>
                <a:spcPts val="600"/>
              </a:spcBef>
              <a:buClr>
                <a:schemeClr val="tx2"/>
              </a:buClr>
              <a:buFont typeface="Wingdings" pitchFamily="2" charset="2"/>
              <a:buChar char="Ø"/>
            </a:pPr>
            <a:r>
              <a:rPr lang="en-US" sz="4400" dirty="0">
                <a:latin typeface="Times New Roman" pitchFamily="18" charset="0"/>
              </a:rPr>
              <a:t>Going into a new </a:t>
            </a:r>
            <a:br>
              <a:rPr lang="en-US" sz="4400" dirty="0">
                <a:latin typeface="Times New Roman" pitchFamily="18" charset="0"/>
              </a:rPr>
            </a:br>
            <a:r>
              <a:rPr lang="en-US" sz="4400" dirty="0">
                <a:latin typeface="Times New Roman" pitchFamily="18" charset="0"/>
              </a:rPr>
              <a:t>   mission, it was important </a:t>
            </a:r>
            <a:br>
              <a:rPr lang="en-US" sz="4400" dirty="0">
                <a:latin typeface="Times New Roman" pitchFamily="18" charset="0"/>
              </a:rPr>
            </a:br>
            <a:r>
              <a:rPr lang="en-US" sz="4400" dirty="0">
                <a:latin typeface="Times New Roman" pitchFamily="18" charset="0"/>
              </a:rPr>
              <a:t>   to get things right</a:t>
            </a:r>
          </a:p>
          <a:p>
            <a:pPr>
              <a:lnSpc>
                <a:spcPct val="75000"/>
              </a:lnSpc>
              <a:spcBef>
                <a:spcPts val="600"/>
              </a:spcBef>
              <a:buClr>
                <a:schemeClr val="tx2"/>
              </a:buClr>
              <a:buFont typeface="Wingdings" pitchFamily="2" charset="2"/>
              <a:buChar char="Ø"/>
            </a:pPr>
            <a:r>
              <a:rPr lang="en-US" sz="4400" dirty="0">
                <a:latin typeface="Times New Roman" pitchFamily="18" charset="0"/>
              </a:rPr>
              <a:t>= </a:t>
            </a:r>
            <a:r>
              <a:rPr lang="en-US" sz="4400" dirty="0" smtClean="0">
                <a:latin typeface="Times New Roman" pitchFamily="18" charset="0"/>
              </a:rPr>
              <a:t>Commitment</a:t>
            </a:r>
            <a:endParaRPr lang="en-US" sz="4400" dirty="0">
              <a:latin typeface="Times New Roman" pitchFamily="18" charset="0"/>
            </a:endParaRPr>
          </a:p>
          <a:p>
            <a:pPr>
              <a:lnSpc>
                <a:spcPct val="75000"/>
              </a:lnSpc>
              <a:spcBef>
                <a:spcPts val="600"/>
              </a:spcBef>
              <a:buClr>
                <a:schemeClr val="tx2"/>
              </a:buClr>
              <a:buFont typeface="Wingdings" pitchFamily="2" charset="2"/>
              <a:buChar char="Ø"/>
            </a:pPr>
            <a:r>
              <a:rPr lang="en-US" sz="4400" dirty="0">
                <a:latin typeface="Times New Roman" pitchFamily="18" charset="0"/>
              </a:rPr>
              <a:t>c.f. Josh 5:2ff</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436">
                                            <p:txEl>
                                              <p:pRg st="1" end="1"/>
                                            </p:txEl>
                                          </p:spTgt>
                                        </p:tgtEl>
                                        <p:attrNameLst>
                                          <p:attrName>style.visibility</p:attrName>
                                        </p:attrNameLst>
                                      </p:cBhvr>
                                      <p:to>
                                        <p:strVal val="visible"/>
                                      </p:to>
                                    </p:set>
                                    <p:animEffect transition="in" filter="wipe(left)">
                                      <p:cBhvr>
                                        <p:cTn id="7" dur="500"/>
                                        <p:tgtEl>
                                          <p:spTgt spid="1843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8436">
                                            <p:txEl>
                                              <p:pRg st="2" end="2"/>
                                            </p:txEl>
                                          </p:spTgt>
                                        </p:tgtEl>
                                        <p:attrNameLst>
                                          <p:attrName>style.visibility</p:attrName>
                                        </p:attrNameLst>
                                      </p:cBhvr>
                                      <p:to>
                                        <p:strVal val="visible"/>
                                      </p:to>
                                    </p:set>
                                    <p:animEffect transition="in" filter="wipe(left)">
                                      <p:cBhvr>
                                        <p:cTn id="12" dur="500"/>
                                        <p:tgtEl>
                                          <p:spTgt spid="1843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8436">
                                            <p:txEl>
                                              <p:pRg st="3" end="3"/>
                                            </p:txEl>
                                          </p:spTgt>
                                        </p:tgtEl>
                                        <p:attrNameLst>
                                          <p:attrName>style.visibility</p:attrName>
                                        </p:attrNameLst>
                                      </p:cBhvr>
                                      <p:to>
                                        <p:strVal val="visible"/>
                                      </p:to>
                                    </p:set>
                                    <p:animEffect transition="in" filter="wipe(left)">
                                      <p:cBhvr>
                                        <p:cTn id="17" dur="500"/>
                                        <p:tgtEl>
                                          <p:spTgt spid="1843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8436">
                                            <p:txEl>
                                              <p:pRg st="4" end="4"/>
                                            </p:txEl>
                                          </p:spTgt>
                                        </p:tgtEl>
                                        <p:attrNameLst>
                                          <p:attrName>style.visibility</p:attrName>
                                        </p:attrNameLst>
                                      </p:cBhvr>
                                      <p:to>
                                        <p:strVal val="visible"/>
                                      </p:to>
                                    </p:set>
                                    <p:animEffect transition="in" filter="wipe(left)">
                                      <p:cBhvr>
                                        <p:cTn id="22" dur="500"/>
                                        <p:tgtEl>
                                          <p:spTgt spid="1843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8436">
                                            <p:txEl>
                                              <p:pRg st="5" end="5"/>
                                            </p:txEl>
                                          </p:spTgt>
                                        </p:tgtEl>
                                        <p:attrNameLst>
                                          <p:attrName>style.visibility</p:attrName>
                                        </p:attrNameLst>
                                      </p:cBhvr>
                                      <p:to>
                                        <p:strVal val="visible"/>
                                      </p:to>
                                    </p:set>
                                    <p:animEffect transition="in" filter="wipe(left)">
                                      <p:cBhvr>
                                        <p:cTn id="27" dur="500"/>
                                        <p:tgtEl>
                                          <p:spTgt spid="1843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8436">
                                            <p:txEl>
                                              <p:pRg st="6" end="6"/>
                                            </p:txEl>
                                          </p:spTgt>
                                        </p:tgtEl>
                                        <p:attrNameLst>
                                          <p:attrName>style.visibility</p:attrName>
                                        </p:attrNameLst>
                                      </p:cBhvr>
                                      <p:to>
                                        <p:strVal val="visible"/>
                                      </p:to>
                                    </p:set>
                                    <p:animEffect transition="in" filter="wipe(left)">
                                      <p:cBhvr>
                                        <p:cTn id="32" dur="500"/>
                                        <p:tgtEl>
                                          <p:spTgt spid="1843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27 Now the Lord had said to Aaron, “Go out into the wilderness to meet Moses.” So Aaron went and met Moses at the mountain of God, and he embraced him. </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smtClean="0">
                <a:effectLst>
                  <a:outerShdw blurRad="38100" dist="38100" dir="2700000" algn="tl">
                    <a:srgbClr val="000000"/>
                  </a:outerShdw>
                </a:effectLst>
              </a:rPr>
              <a:t>Exodus 4</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27 Now the Lord had said to Aaron, “Go out into the wilderness to meet Moses.” So Aaron went and met Moses at the mountain of God, and he embraced him. </a:t>
            </a:r>
          </a:p>
          <a:p>
            <a:pPr eaLnBrk="1" hangingPunct="1">
              <a:spcBef>
                <a:spcPct val="10000"/>
              </a:spcBef>
              <a:buFont typeface="Wingdings" pitchFamily="2" charset="2"/>
              <a:buNone/>
              <a:defRPr/>
            </a:pPr>
            <a:r>
              <a:rPr lang="en-US" dirty="0" smtClean="0">
                <a:effectLst>
                  <a:outerShdw blurRad="38100" dist="38100" dir="2700000" algn="tl">
                    <a:srgbClr val="000000"/>
                  </a:outerShdw>
                </a:effectLst>
              </a:rPr>
              <a:t>28 Moses then told Aaron everything the Lord had commanded him to say. And he told him about the miraculous signs the Lord had commanded him to perform. </a:t>
            </a:r>
          </a:p>
        </p:txBody>
      </p:sp>
      <p:sp>
        <p:nvSpPr>
          <p:cNvPr id="4" name="Rectangle 4"/>
          <p:cNvSpPr>
            <a:spLocks noChangeArrowheads="1"/>
          </p:cNvSpPr>
          <p:nvPr/>
        </p:nvSpPr>
        <p:spPr bwMode="auto">
          <a:xfrm>
            <a:off x="2286000" y="76200"/>
            <a:ext cx="60198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7000"/>
              </a:lnSpc>
              <a:spcBef>
                <a:spcPts val="600"/>
              </a:spcBef>
              <a:buClr>
                <a:schemeClr val="tx2"/>
              </a:buClr>
              <a:buFont typeface="Wingdings" pitchFamily="2" charset="2"/>
              <a:buChar char="Ø"/>
            </a:pPr>
            <a:r>
              <a:rPr lang="en-US" sz="4400" dirty="0">
                <a:latin typeface="Times New Roman" pitchFamily="18" charset="0"/>
              </a:rPr>
              <a:t>God working both </a:t>
            </a:r>
            <a:r>
              <a:rPr lang="en-US" sz="4400" dirty="0" smtClean="0">
                <a:latin typeface="Times New Roman" pitchFamily="18" charset="0"/>
              </a:rPr>
              <a:t>ends    </a:t>
            </a:r>
            <a:br>
              <a:rPr lang="en-US" sz="4400" dirty="0" smtClean="0">
                <a:latin typeface="Times New Roman" pitchFamily="18" charset="0"/>
              </a:rPr>
            </a:br>
            <a:r>
              <a:rPr lang="en-US" sz="4400" dirty="0" smtClean="0">
                <a:latin typeface="Times New Roman" pitchFamily="18" charset="0"/>
              </a:rPr>
              <a:t>   against </a:t>
            </a:r>
            <a:r>
              <a:rPr lang="en-US" sz="4400" dirty="0">
                <a:latin typeface="Times New Roman" pitchFamily="18" charset="0"/>
              </a:rPr>
              <a:t>the middle</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739</Words>
  <Application>Microsoft Office PowerPoint</Application>
  <PresentationFormat>On-screen Show (4:3)</PresentationFormat>
  <Paragraphs>290</Paragraphs>
  <Slides>55</Slides>
  <Notes>55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Times New Roman</vt:lpstr>
      <vt:lpstr>Wingdings</vt:lpstr>
      <vt:lpstr>denblue</vt:lpstr>
      <vt:lpstr>Exodus 4</vt:lpstr>
      <vt:lpstr>Exodus 4</vt:lpstr>
      <vt:lpstr>Exodus 4</vt:lpstr>
      <vt:lpstr>Exodus 4</vt:lpstr>
      <vt:lpstr>Exodus 4</vt:lpstr>
      <vt:lpstr>Exodus 4</vt:lpstr>
      <vt:lpstr>Exodus 4</vt:lpstr>
      <vt:lpstr>Exodus 4</vt:lpstr>
      <vt:lpstr>Exodus 4</vt:lpstr>
      <vt:lpstr>Exodus 4</vt:lpstr>
      <vt:lpstr>Exodus 4</vt:lpstr>
      <vt:lpstr>Exodus 5</vt:lpstr>
      <vt:lpstr>Exodus 5</vt:lpstr>
      <vt:lpstr>Exodus 5</vt:lpstr>
      <vt:lpstr>Exodus 5</vt:lpstr>
      <vt:lpstr>Exodus 5</vt:lpstr>
      <vt:lpstr>Exodus 5</vt:lpstr>
      <vt:lpstr>Exodus 5</vt:lpstr>
      <vt:lpstr>Exodus 5</vt:lpstr>
      <vt:lpstr>Exodus 5</vt:lpstr>
      <vt:lpstr>Exodus 5</vt:lpstr>
      <vt:lpstr>Exodus 5</vt:lpstr>
      <vt:lpstr>Exodus 5</vt:lpstr>
      <vt:lpstr>Exodus 5</vt:lpstr>
      <vt:lpstr>Exodus 5</vt:lpstr>
      <vt:lpstr>Exodus 5</vt:lpstr>
      <vt:lpstr>Exodus 5</vt:lpstr>
      <vt:lpstr>Exodus 5</vt:lpstr>
      <vt:lpstr>Exodus 5</vt:lpstr>
      <vt:lpstr>Exodus 5</vt:lpstr>
      <vt:lpstr>Exodus 5</vt:lpstr>
      <vt:lpstr>Exodus 6</vt:lpstr>
      <vt:lpstr>Exodus 6</vt:lpstr>
      <vt:lpstr>Exodus 6</vt:lpstr>
      <vt:lpstr>Exodus 6</vt:lpstr>
      <vt:lpstr>Exodus 6</vt:lpstr>
      <vt:lpstr>Exodus 6</vt:lpstr>
      <vt:lpstr>Exodus 6</vt:lpstr>
      <vt:lpstr>Exodus 6</vt:lpstr>
      <vt:lpstr>Exodus 6</vt:lpstr>
      <vt:lpstr>Exodus 6</vt:lpstr>
      <vt:lpstr>Exodus 6</vt:lpstr>
      <vt:lpstr>Exodus 6</vt:lpstr>
      <vt:lpstr>Exodus 6</vt:lpstr>
      <vt:lpstr>Exodus 6</vt:lpstr>
      <vt:lpstr>Exodus 6</vt:lpstr>
      <vt:lpstr>Exodus 6</vt:lpstr>
      <vt:lpstr>Exodus 6</vt:lpstr>
      <vt:lpstr>Exodus 6</vt:lpstr>
      <vt:lpstr>Exodus 6</vt:lpstr>
      <vt:lpstr>PowerPoint Presentation</vt:lpstr>
      <vt:lpstr>PowerPoint Presentation</vt:lpstr>
      <vt:lpstr>Exodus 4</vt:lpstr>
      <vt:lpstr>Exodus 4</vt:lpstr>
      <vt:lpstr>Exodus 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2023-01-24T22:02:19Z</dcterms:created>
  <dcterms:modified xsi:type="dcterms:W3CDTF">2023-01-24T22:02:24Z</dcterms:modified>
</cp:coreProperties>
</file>