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64"/>
  </p:notesMasterIdLst>
  <p:sldIdLst>
    <p:sldId id="1561" r:id="rId3"/>
    <p:sldId id="2004" r:id="rId4"/>
    <p:sldId id="2005" r:id="rId5"/>
    <p:sldId id="2003" r:id="rId6"/>
    <p:sldId id="1930" r:id="rId7"/>
    <p:sldId id="1931" r:id="rId8"/>
    <p:sldId id="1984" r:id="rId9"/>
    <p:sldId id="2023" r:id="rId10"/>
    <p:sldId id="2022" r:id="rId11"/>
    <p:sldId id="2025" r:id="rId12"/>
    <p:sldId id="1900" r:id="rId13"/>
    <p:sldId id="2006" r:id="rId14"/>
    <p:sldId id="2026" r:id="rId15"/>
    <p:sldId id="2007" r:id="rId16"/>
    <p:sldId id="2015" r:id="rId17"/>
    <p:sldId id="2071" r:id="rId18"/>
    <p:sldId id="2020" r:id="rId19"/>
    <p:sldId id="2016" r:id="rId20"/>
    <p:sldId id="2027" r:id="rId21"/>
    <p:sldId id="2010" r:id="rId22"/>
    <p:sldId id="2060" r:id="rId23"/>
    <p:sldId id="2068" r:id="rId24"/>
    <p:sldId id="2064" r:id="rId25"/>
    <p:sldId id="2075" r:id="rId26"/>
    <p:sldId id="2066" r:id="rId27"/>
    <p:sldId id="2067" r:id="rId28"/>
    <p:sldId id="2065" r:id="rId29"/>
    <p:sldId id="2061" r:id="rId30"/>
    <p:sldId id="2062" r:id="rId31"/>
    <p:sldId id="2063" r:id="rId32"/>
    <p:sldId id="2031" r:id="rId33"/>
    <p:sldId id="2032" r:id="rId34"/>
    <p:sldId id="2037" r:id="rId35"/>
    <p:sldId id="2076" r:id="rId36"/>
    <p:sldId id="2073" r:id="rId37"/>
    <p:sldId id="2028" r:id="rId38"/>
    <p:sldId id="2048" r:id="rId39"/>
    <p:sldId id="2049" r:id="rId40"/>
    <p:sldId id="2074" r:id="rId41"/>
    <p:sldId id="2038" r:id="rId42"/>
    <p:sldId id="2072" r:id="rId43"/>
    <p:sldId id="2051" r:id="rId44"/>
    <p:sldId id="2052" r:id="rId45"/>
    <p:sldId id="2053" r:id="rId46"/>
    <p:sldId id="2054" r:id="rId47"/>
    <p:sldId id="2070" r:id="rId48"/>
    <p:sldId id="2056" r:id="rId49"/>
    <p:sldId id="2050" r:id="rId50"/>
    <p:sldId id="2033" r:id="rId51"/>
    <p:sldId id="2041" r:id="rId52"/>
    <p:sldId id="2034" r:id="rId53"/>
    <p:sldId id="2042" r:id="rId54"/>
    <p:sldId id="2043" r:id="rId55"/>
    <p:sldId id="2044" r:id="rId56"/>
    <p:sldId id="2045" r:id="rId57"/>
    <p:sldId id="2046" r:id="rId58"/>
    <p:sldId id="2039" r:id="rId59"/>
    <p:sldId id="2059" r:id="rId60"/>
    <p:sldId id="2077" r:id="rId61"/>
    <p:sldId id="1523" r:id="rId62"/>
    <p:sldId id="205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A48768"/>
    <a:srgbClr val="9A7750"/>
    <a:srgbClr val="966636"/>
    <a:srgbClr val="E5BA8B"/>
    <a:srgbClr val="EAC7A0"/>
    <a:srgbClr val="EFD99B"/>
    <a:srgbClr val="FFECC5"/>
    <a:srgbClr val="EEC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6C45C-7278-4D46-8264-AEF692984B7F}" v="25" dt="2024-10-13T18:15:08.906"/>
    <p1510:client id="{E6AA5303-0362-4B79-B908-7EF93F9A5B56}" v="646" dt="2024-10-14T15:29:5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32" autoAdjust="0"/>
    <p:restoredTop sz="87690" autoAdjust="0"/>
  </p:normalViewPr>
  <p:slideViewPr>
    <p:cSldViewPr>
      <p:cViewPr varScale="1">
        <p:scale>
          <a:sx n="56" d="100"/>
          <a:sy n="56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fontAlgn="base"/>
            <a:endParaRPr lang="en-US" b="1" dirty="0">
              <a:solidFill>
                <a:srgbClr val="474747"/>
              </a:solidFill>
              <a:effectLst/>
              <a:latin typeface="EB Garamond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0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1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3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1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93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5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41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4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01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76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3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37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39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694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2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8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97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7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3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30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85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9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73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16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5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63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2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76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56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22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104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01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15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36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315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87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889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710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208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657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29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679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912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820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1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0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1562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7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83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6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1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3:7) To the angel of the church in Philadelphia write: These are the words of him who is holy and true, who holds the key of David.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he opens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one can shut, 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he shuts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one can open.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B266420-9537-A6F6-4047-7B9FAA870A85}"/>
              </a:ext>
            </a:extLst>
          </p:cNvPr>
          <p:cNvSpPr/>
          <p:nvPr/>
        </p:nvSpPr>
        <p:spPr>
          <a:xfrm>
            <a:off x="9448800" y="2047103"/>
            <a:ext cx="2286000" cy="5567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22:22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7362D2B-A9EB-F80B-4AB7-0C12EEBDDDAB}"/>
              </a:ext>
            </a:extLst>
          </p:cNvPr>
          <p:cNvSpPr/>
          <p:nvPr/>
        </p:nvSpPr>
        <p:spPr>
          <a:xfrm>
            <a:off x="365542" y="2743200"/>
            <a:ext cx="8473658" cy="3886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“Opens… shuts”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refers to opportunities to spread Jesus’ message of love and forgiveness.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14:27; 1 Corinthians 16:9; 2 Corinthians 2:12; Colossians 4:3; Ramsay,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Letters to the Seven Churches of Asia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p.404-405;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Letters to the Seven Churches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p.155, 162.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13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3:8) I know your deeds. See, I have placed before you an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door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no one can shut.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you have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little strength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yet you have kept my word and have not denied my name.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8C305F70-B593-04E1-0240-B38C82DF0476}"/>
              </a:ext>
            </a:extLst>
          </p:cNvPr>
          <p:cNvSpPr/>
          <p:nvPr/>
        </p:nvSpPr>
        <p:spPr>
          <a:xfrm>
            <a:off x="2971800" y="2675945"/>
            <a:ext cx="7848600" cy="1286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“Little strength” = a small church.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2400" b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Thomas, p.279; Ladd, p.59; Mounce, p.101, Beale, p.285.</a:t>
            </a:r>
          </a:p>
          <a:p>
            <a:pPr algn="ctr">
              <a:defRPr/>
            </a:pPr>
            <a:endParaRPr kumimoji="0" lang="en-US" sz="800" b="1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8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3:9) I will make those who are of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synagogue of Satan,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claim to be Jews though they are not, but are liars—I will make them come and fall down at your feet and acknowledge that I have loved you.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7DD2A90-DC3B-67BC-26CD-A5F54B35528D}"/>
              </a:ext>
            </a:extLst>
          </p:cNvPr>
          <p:cNvSpPr/>
          <p:nvPr/>
        </p:nvSpPr>
        <p:spPr>
          <a:xfrm>
            <a:off x="116304" y="2642936"/>
            <a:ext cx="10146632" cy="3581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“Synagogue of Satan”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is Jewish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(and so </a:t>
            </a:r>
            <a:r>
              <a:rPr lang="en-US" sz="40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Jesus!).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1:1; Luke 1:59; John 4:22; Acts 26:14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their actions of persecuting Christians, they were falsely claiming to be true Jews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2:13; John 9:22; Ignatius,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Philadelphians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6.1; cf. 8.2</a:t>
            </a:r>
          </a:p>
        </p:txBody>
      </p:sp>
    </p:spTree>
    <p:extLst>
      <p:ext uri="{BB962C8B-B14F-4D97-AF65-F5344CB8AC3E}">
        <p14:creationId xmlns:p14="http://schemas.microsoft.com/office/powerpoint/2010/main" val="1016965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3:9) I will make those who are of the synagogue of Satan, who claim to be Jews though they are not, but are liars—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make them come and fall down at your feet and acknowledge that I have loved you.</a:t>
            </a:r>
          </a:p>
        </p:txBody>
      </p:sp>
    </p:spTree>
    <p:extLst>
      <p:ext uri="{BB962C8B-B14F-4D97-AF65-F5344CB8AC3E}">
        <p14:creationId xmlns:p14="http://schemas.microsoft.com/office/powerpoint/2010/main" val="19857369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3:10) Because you have kept the word of My perseverance, I will keep you from the hour of testing,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hour which is about to come upon the whole world,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test those who dwell on the earth.</a:t>
            </a:r>
          </a:p>
        </p:txBody>
      </p:sp>
    </p:spTree>
    <p:extLst>
      <p:ext uri="{BB962C8B-B14F-4D97-AF65-F5344CB8AC3E}">
        <p14:creationId xmlns:p14="http://schemas.microsoft.com/office/powerpoint/2010/main" val="3128083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3:10) Because you have kept the word of My perseverance,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keep you from the hour of testing,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hour which is about to come upon the whole world,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test those who dwell on the earth.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5C8358C-9227-8808-81BB-0C2460A897BB}"/>
              </a:ext>
            </a:extLst>
          </p:cNvPr>
          <p:cNvSpPr/>
          <p:nvPr/>
        </p:nvSpPr>
        <p:spPr>
          <a:xfrm>
            <a:off x="2350008" y="3404286"/>
            <a:ext cx="9753600" cy="3338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keep you from” (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4800" b="1" i="1" spc="-150" dirty="0" err="1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ērēsō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ek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can either mean:</a:t>
            </a: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Protection through</a:t>
            </a: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Removal from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“Context must show which is more likely” (Osborne,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p.193).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8AD063-9BD9-D105-83EC-0EA3DBCE4D73}"/>
              </a:ext>
            </a:extLst>
          </p:cNvPr>
          <p:cNvSpPr/>
          <p:nvPr/>
        </p:nvSpPr>
        <p:spPr>
          <a:xfrm>
            <a:off x="5259858" y="5574957"/>
            <a:ext cx="3886200" cy="6858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0C89B4F-89FC-6EF8-3EB3-12C907347242}"/>
              </a:ext>
            </a:extLst>
          </p:cNvPr>
          <p:cNvSpPr/>
          <p:nvPr/>
        </p:nvSpPr>
        <p:spPr>
          <a:xfrm>
            <a:off x="505488" y="1295400"/>
            <a:ext cx="11305512" cy="2361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12:27) “My soul is troubled, and what shall I say?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‘Father, save me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tēreō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this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hōra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No, it was for this very reason I came to this hour.”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453024-0064-1C74-098B-7F6E0E55940A}"/>
              </a:ext>
            </a:extLst>
          </p:cNvPr>
          <p:cNvSpPr/>
          <p:nvPr/>
        </p:nvSpPr>
        <p:spPr>
          <a:xfrm>
            <a:off x="2859504" y="687183"/>
            <a:ext cx="4174960" cy="6858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A82C5-8CF0-DD5C-4333-D7AA88D7A675}"/>
              </a:ext>
            </a:extLst>
          </p:cNvPr>
          <p:cNvSpPr/>
          <p:nvPr/>
        </p:nvSpPr>
        <p:spPr>
          <a:xfrm>
            <a:off x="7721682" y="659108"/>
            <a:ext cx="3150854" cy="6858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3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3:10) Because you have kept the word of My perseverance,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keep you from the hour of testing,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hour which is about to come upon the whole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test those who dwell on the earth.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5C8358C-9227-8808-81BB-0C2460A897BB}"/>
              </a:ext>
            </a:extLst>
          </p:cNvPr>
          <p:cNvSpPr/>
          <p:nvPr/>
        </p:nvSpPr>
        <p:spPr>
          <a:xfrm>
            <a:off x="2350008" y="3404286"/>
            <a:ext cx="9753600" cy="3338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keep you from” (</a:t>
            </a:r>
            <a:r>
              <a:rPr lang="en-US" sz="4800" b="1" i="1" spc="-150" dirty="0" err="1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tērēsō</a:t>
            </a:r>
            <a:r>
              <a:rPr lang="en-US" sz="4800" b="1" i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ek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can either mean: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Protection 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Removal from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“Context must show which is more likely” (Osborne,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p.193).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8AD063-9BD9-D105-83EC-0EA3DBCE4D73}"/>
              </a:ext>
            </a:extLst>
          </p:cNvPr>
          <p:cNvSpPr/>
          <p:nvPr/>
        </p:nvSpPr>
        <p:spPr>
          <a:xfrm>
            <a:off x="5259858" y="5574957"/>
            <a:ext cx="3886200" cy="6858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0C89B4F-89FC-6EF8-3EB3-12C907347242}"/>
              </a:ext>
            </a:extLst>
          </p:cNvPr>
          <p:cNvSpPr/>
          <p:nvPr/>
        </p:nvSpPr>
        <p:spPr>
          <a:xfrm>
            <a:off x="505488" y="1295400"/>
            <a:ext cx="11305512" cy="2361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uses “from” (</a:t>
            </a:r>
            <a:r>
              <a:rPr 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even though he could’ve used “in” (</a:t>
            </a:r>
            <a:r>
              <a:rPr lang="en-US" sz="48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or “through” (</a:t>
            </a:r>
            <a:r>
              <a:rPr lang="en-US" sz="48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453024-0064-1C74-098B-7F6E0E55940A}"/>
              </a:ext>
            </a:extLst>
          </p:cNvPr>
          <p:cNvSpPr/>
          <p:nvPr/>
        </p:nvSpPr>
        <p:spPr>
          <a:xfrm>
            <a:off x="5865667" y="700348"/>
            <a:ext cx="1220933" cy="6858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3:10) Because you have kept the word of My perseverance,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keep you from the hour of testing,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hour which is about to come upon the whole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test those who dwell on the earth.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5C8358C-9227-8808-81BB-0C2460A897BB}"/>
              </a:ext>
            </a:extLst>
          </p:cNvPr>
          <p:cNvSpPr/>
          <p:nvPr/>
        </p:nvSpPr>
        <p:spPr>
          <a:xfrm>
            <a:off x="1371600" y="1383633"/>
            <a:ext cx="10287000" cy="4178967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hour of testing”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consensus view is that it refers to the final end-time trials that precede the [end of history].”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Osborne, </a:t>
            </a:r>
            <a:r>
              <a:rPr lang="en-US" sz="2400" b="1" i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(2002), p.193.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Removal from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period of time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“protected” if they are martyred?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6:9-11; 7:9-14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689243-F818-E4A2-6D31-99A4A60482AC}"/>
              </a:ext>
            </a:extLst>
          </p:cNvPr>
          <p:cNvSpPr/>
          <p:nvPr/>
        </p:nvSpPr>
        <p:spPr>
          <a:xfrm>
            <a:off x="7721682" y="659108"/>
            <a:ext cx="3150854" cy="6858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3:10) Because you have kept the word of My perseverance, I will keep you from the hour of testing,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hour which is about to come upon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whole world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test those who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dwell on the earth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11819302-6F53-55B5-C903-90247AFAC552}"/>
              </a:ext>
            </a:extLst>
          </p:cNvPr>
          <p:cNvSpPr/>
          <p:nvPr/>
        </p:nvSpPr>
        <p:spPr>
          <a:xfrm>
            <a:off x="5524500" y="270196"/>
            <a:ext cx="6400800" cy="10666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deceives “the whole world.”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12:9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E176213-7B17-5544-1D59-9AAE11C04F31}"/>
              </a:ext>
            </a:extLst>
          </p:cNvPr>
          <p:cNvSpPr/>
          <p:nvPr/>
        </p:nvSpPr>
        <p:spPr>
          <a:xfrm>
            <a:off x="1219200" y="2667000"/>
            <a:ext cx="7010400" cy="18111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“Those who dwell on the earth” refers to people who reject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6:10; 8:13; 11:10; 13:8, 12, 14; 17:2, 8</a:t>
            </a:r>
          </a:p>
        </p:txBody>
      </p:sp>
    </p:spTree>
    <p:extLst>
      <p:ext uri="{BB962C8B-B14F-4D97-AF65-F5344CB8AC3E}">
        <p14:creationId xmlns:p14="http://schemas.microsoft.com/office/powerpoint/2010/main" val="3569527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3:10) Because you have kept the word of My perseverance, I will keep you from the hour of testing,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hour which is about to come upon the whole world,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test those who dwell on the earth.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coming soon.</a:t>
            </a:r>
            <a:endParaRPr lang="en-US" sz="4000" b="1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Hold on to what you have,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no one will take your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crown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6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6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3:13) Whoever has ears, let them hear what the Spirit says to the churches.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30DE162-FD92-E8A7-8A1F-CB0777852060}"/>
              </a:ext>
            </a:extLst>
          </p:cNvPr>
          <p:cNvSpPr/>
          <p:nvPr/>
        </p:nvSpPr>
        <p:spPr>
          <a:xfrm>
            <a:off x="304800" y="2607384"/>
            <a:ext cx="10972800" cy="4191001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being promised?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will rescue authentic believers in Philadelphia from the Tribulation.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could return at any time: “I am coming soon” (v.11).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long dead, but Jesus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resurrect them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along</a:t>
            </a:r>
            <a:r>
              <a:rPr kumimoji="0" lang="en-US" sz="4000" b="1" i="1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every other authentic believer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the churches” (Revelation 3:13).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7FF244-5980-4F04-B279-D5BD2D7EAE9B}"/>
              </a:ext>
            </a:extLst>
          </p:cNvPr>
          <p:cNvCxnSpPr>
            <a:cxnSpLocks/>
          </p:cNvCxnSpPr>
          <p:nvPr/>
        </p:nvCxnSpPr>
        <p:spPr>
          <a:xfrm>
            <a:off x="2895600" y="2669887"/>
            <a:ext cx="3467100" cy="2953475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C11D86-D84A-75AD-AE03-AA4F4F12981A}"/>
              </a:ext>
            </a:extLst>
          </p:cNvPr>
          <p:cNvSpPr/>
          <p:nvPr/>
        </p:nvSpPr>
        <p:spPr>
          <a:xfrm>
            <a:off x="990600" y="704125"/>
            <a:ext cx="3276600" cy="6858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CF442B-8F18-C948-7E3E-42FE8A08F7E3}"/>
              </a:ext>
            </a:extLst>
          </p:cNvPr>
          <p:cNvSpPr/>
          <p:nvPr/>
        </p:nvSpPr>
        <p:spPr>
          <a:xfrm>
            <a:off x="1714500" y="5655384"/>
            <a:ext cx="8153400" cy="1143001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A65C1BA-4CC6-4925-DAF8-2ED58E66CBE0}"/>
              </a:ext>
            </a:extLst>
          </p:cNvPr>
          <p:cNvSpPr/>
          <p:nvPr/>
        </p:nvSpPr>
        <p:spPr>
          <a:xfrm>
            <a:off x="2547227" y="1249878"/>
            <a:ext cx="9675471" cy="23835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has been called the “rapture” of the Church…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22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rapture?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lang="en-US" sz="2400" b="1" dirty="0"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Thessalonians 4:17).</a:t>
            </a:r>
          </a:p>
        </p:txBody>
      </p:sp>
    </p:spTree>
    <p:extLst>
      <p:ext uri="{BB962C8B-B14F-4D97-AF65-F5344CB8AC3E}">
        <p14:creationId xmlns:p14="http://schemas.microsoft.com/office/powerpoint/2010/main" val="9568829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C47A44-A79D-A516-830E-62E42BE77AA6}"/>
              </a:ext>
            </a:extLst>
          </p:cNvPr>
          <p:cNvSpPr/>
          <p:nvPr/>
        </p:nvSpPr>
        <p:spPr>
          <a:xfrm>
            <a:off x="8610600" y="685800"/>
            <a:ext cx="3200400" cy="2514600"/>
          </a:xfrm>
          <a:prstGeom prst="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148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</p:txBody>
      </p:sp>
    </p:spTree>
    <p:extLst>
      <p:ext uri="{BB962C8B-B14F-4D97-AF65-F5344CB8AC3E}">
        <p14:creationId xmlns:p14="http://schemas.microsoft.com/office/powerpoint/2010/main" val="17658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C35E722-7837-44B2-BA54-A301DDFD1607}"/>
              </a:ext>
            </a:extLst>
          </p:cNvPr>
          <p:cNvSpPr/>
          <p:nvPr/>
        </p:nvSpPr>
        <p:spPr>
          <a:xfrm>
            <a:off x="3200400" y="228600"/>
            <a:ext cx="8763000" cy="640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Thess. 4:16) The Lord himself will come down from heaven with a commanding shout, with the voice of the archangel, and with the trumpet call of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First, the believers who have died will rise from their graves.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Together with them, we who are still alive and remain on the earth will be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caught up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harpazō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in the clouds to meet the Lord in the air. We will be with the Lord forever.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encourage each other with these words.</a:t>
            </a:r>
          </a:p>
        </p:txBody>
      </p:sp>
    </p:spTree>
    <p:extLst>
      <p:ext uri="{BB962C8B-B14F-4D97-AF65-F5344CB8AC3E}">
        <p14:creationId xmlns:p14="http://schemas.microsoft.com/office/powerpoint/2010/main" val="13532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D35F7DC-AA3D-9519-42A5-E31E785CF972}"/>
              </a:ext>
            </a:extLst>
          </p:cNvPr>
          <p:cNvSpPr/>
          <p:nvPr/>
        </p:nvSpPr>
        <p:spPr>
          <a:xfrm>
            <a:off x="3200400" y="228600"/>
            <a:ext cx="8763000" cy="640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Thess. 5:9) God did not appoint us to suffer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wrath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to be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rescued</a:t>
            </a:r>
            <a:r>
              <a:rPr kumimoji="0" lang="en-US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our Lord Jesus Christ.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died for us so that,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whether we are awake or asleep,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may live together with him.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encourage one another and build each other up.</a:t>
            </a: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2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29CABCB7-632B-C723-A98E-133D7C4964C2}"/>
              </a:ext>
            </a:extLst>
          </p:cNvPr>
          <p:cNvSpPr/>
          <p:nvPr/>
        </p:nvSpPr>
        <p:spPr>
          <a:xfrm>
            <a:off x="3200400" y="228600"/>
            <a:ext cx="8763000" cy="640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15:51) I tell you a mystery: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not all sleep, but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all be changed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—in a flash, in the twinkling of an eye, at the last trumpet.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trumpet will sound, the dead will be raised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imperishable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be changed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perishable must clothe itself with the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imperishable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the mortal with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immortality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2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</p:txBody>
      </p:sp>
    </p:spTree>
    <p:extLst>
      <p:ext uri="{BB962C8B-B14F-4D97-AF65-F5344CB8AC3E}">
        <p14:creationId xmlns:p14="http://schemas.microsoft.com/office/powerpoint/2010/main" val="36604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really going to happen?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27619EE-754F-206A-CC0E-F31EC3426029}"/>
              </a:ext>
            </a:extLst>
          </p:cNvPr>
          <p:cNvSpPr/>
          <p:nvPr/>
        </p:nvSpPr>
        <p:spPr>
          <a:xfrm>
            <a:off x="4027667" y="0"/>
            <a:ext cx="8103267" cy="4132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was “caught up” (</a:t>
            </a:r>
            <a:r>
              <a:rPr kumimoji="0" lang="en-US" sz="36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harpazō</a:t>
            </a:r>
            <a:r>
              <a:rPr kumimoji="0" lang="en-US" sz="36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to God when he ascended.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12:5; cf. Acts 1:9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 was “caught up” into heaven.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Corinthians 12:2,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Spirit of the Lord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snatched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Philip </a:t>
            </a:r>
            <a:r>
              <a:rPr kumimoji="0" lang="en-US" sz="36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away, and the eunuch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longer saw him</a:t>
            </a:r>
            <a:r>
              <a:rPr kumimoji="0" lang="en-US" sz="36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8:39</a:t>
            </a:r>
          </a:p>
        </p:txBody>
      </p:sp>
    </p:spTree>
    <p:extLst>
      <p:ext uri="{BB962C8B-B14F-4D97-AF65-F5344CB8AC3E}">
        <p14:creationId xmlns:p14="http://schemas.microsoft.com/office/powerpoint/2010/main" val="37288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really going to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all Christians believe this?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2109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3:7) To the angel of the church in Philadelphia write:</a:t>
            </a:r>
          </a:p>
        </p:txBody>
      </p:sp>
    </p:spTree>
    <p:extLst>
      <p:ext uri="{BB962C8B-B14F-4D97-AF65-F5344CB8AC3E}">
        <p14:creationId xmlns:p14="http://schemas.microsoft.com/office/powerpoint/2010/main" val="35149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rescue?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do we get this term?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Latin translation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raeptius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 Thessalonians 4:17).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Jesus will instantly rescue all Christians—both alive and dead (1 Thessalonians 4:13-5:11).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Jesus will instantly give us resurrected bodies at this moment (1 Corinthians 15:51-53).</a:t>
            </a:r>
          </a:p>
          <a:p>
            <a:pPr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really going to happen?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all Christians believe this?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8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all Christians agree on the timing?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8027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1881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10256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B46BBB0-2B5A-A797-A6B7-2A8D7B1669AB}"/>
              </a:ext>
            </a:extLst>
          </p:cNvPr>
          <p:cNvSpPr/>
          <p:nvPr/>
        </p:nvSpPr>
        <p:spPr>
          <a:xfrm>
            <a:off x="1371600" y="1447800"/>
            <a:ext cx="10668000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24:21) Jesus said, “There will be a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tribulation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such as has not occurred since the beginning of the world until now, nor ever will.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Unless those days had been cut short, no life would have been saved. But for the sake of the elect those days will be cut short.”</a:t>
            </a:r>
          </a:p>
        </p:txBody>
      </p:sp>
    </p:spTree>
    <p:extLst>
      <p:ext uri="{BB962C8B-B14F-4D97-AF65-F5344CB8AC3E}">
        <p14:creationId xmlns:p14="http://schemas.microsoft.com/office/powerpoint/2010/main" val="6003400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B46BBB0-2B5A-A797-A6B7-2A8D7B1669AB}"/>
              </a:ext>
            </a:extLst>
          </p:cNvPr>
          <p:cNvSpPr/>
          <p:nvPr/>
        </p:nvSpPr>
        <p:spPr>
          <a:xfrm>
            <a:off x="1371600" y="1447800"/>
            <a:ext cx="10668000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24:21) Jesus said, “There will be a </a:t>
            </a: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tribulation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such as has not occurred since the beginning of the world until now, nor ever will.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Unless those days had been cut short, no life would have been saved. But for the sake of the elect those days will be cut short.”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43BED0F-396B-6060-EAEA-70CC6F6D375F}"/>
              </a:ext>
            </a:extLst>
          </p:cNvPr>
          <p:cNvSpPr/>
          <p:nvPr/>
        </p:nvSpPr>
        <p:spPr>
          <a:xfrm>
            <a:off x="152400" y="304800"/>
            <a:ext cx="6743700" cy="586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 wars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6:4; Matthew 24:6-7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6:6; Matthew 24:7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Pandemics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6:8; Luke 21:11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Meteorological phenomena?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6:12-14; 8:8; Matthew 24:29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Darkening of the atmosphere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6:12; Matthew 24:29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Persecution and martyrdom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da-DK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6:9-11;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</a:t>
            </a:r>
            <a:r>
              <a:rPr kumimoji="0" lang="da-DK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24:9, 16-22</a:t>
            </a:r>
            <a:endParaRPr kumimoji="0" lang="en-US" sz="24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93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1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EFEEC7-7AC2-6E41-7305-4331F0B68E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2291950" cy="18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18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70E45BA-9FBA-28F2-071D-57C81F22AA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19104"/>
            <a:ext cx="2819400" cy="1409700"/>
          </a:xfrm>
          <a:prstGeom prst="rect">
            <a:avLst/>
          </a:prstGeom>
        </p:spPr>
      </p:pic>
      <p:pic>
        <p:nvPicPr>
          <p:cNvPr id="29" name="Picture 28" descr="A white smoke in the sky&#10;&#10;Description automatically generated">
            <a:extLst>
              <a:ext uri="{FF2B5EF4-FFF2-40B4-BE49-F238E27FC236}">
                <a16:creationId xmlns:a16="http://schemas.microsoft.com/office/drawing/2014/main" id="{291AE0E3-11FB-D6D0-0D77-E19EF9FA87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050" y="0"/>
            <a:ext cx="3657607" cy="1828804"/>
          </a:xfrm>
          <a:prstGeom prst="rect">
            <a:avLst/>
          </a:prstGeom>
        </p:spPr>
      </p:pic>
      <p:pic>
        <p:nvPicPr>
          <p:cNvPr id="30" name="Picture 29" descr="A white cloud in the sky&#10;&#10;Description automatically generated">
            <a:extLst>
              <a:ext uri="{FF2B5EF4-FFF2-40B4-BE49-F238E27FC236}">
                <a16:creationId xmlns:a16="http://schemas.microsoft.com/office/drawing/2014/main" id="{0E702DC5-D517-B092-9E9C-9F1C8EC41F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297" y="215545"/>
            <a:ext cx="3276619" cy="1638310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EFEEC7-7AC2-6E41-7305-4331F0B68E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2291950" cy="1828810"/>
          </a:xfrm>
          <a:prstGeom prst="rect">
            <a:avLst/>
          </a:prstGeom>
        </p:spPr>
      </p:pic>
      <p:pic>
        <p:nvPicPr>
          <p:cNvPr id="3" name="Picture 2" descr="A silhouette of a person with lightning&#10;&#10;Description automatically generated">
            <a:extLst>
              <a:ext uri="{FF2B5EF4-FFF2-40B4-BE49-F238E27FC236}">
                <a16:creationId xmlns:a16="http://schemas.microsoft.com/office/drawing/2014/main" id="{6B51133E-63EA-A799-3916-78B06B8E31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55"/>
          <a:stretch/>
        </p:blipFill>
        <p:spPr>
          <a:xfrm>
            <a:off x="8248650" y="0"/>
            <a:ext cx="2457450" cy="29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57474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70E45BA-9FBA-28F2-071D-57C81F22AA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19104"/>
            <a:ext cx="2819400" cy="1409700"/>
          </a:xfrm>
          <a:prstGeom prst="rect">
            <a:avLst/>
          </a:prstGeom>
        </p:spPr>
      </p:pic>
      <p:pic>
        <p:nvPicPr>
          <p:cNvPr id="29" name="Picture 28" descr="A white smoke in the sky&#10;&#10;Description automatically generated">
            <a:extLst>
              <a:ext uri="{FF2B5EF4-FFF2-40B4-BE49-F238E27FC236}">
                <a16:creationId xmlns:a16="http://schemas.microsoft.com/office/drawing/2014/main" id="{291AE0E3-11FB-D6D0-0D77-E19EF9FA87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050" y="0"/>
            <a:ext cx="3657607" cy="1828804"/>
          </a:xfrm>
          <a:prstGeom prst="rect">
            <a:avLst/>
          </a:prstGeom>
        </p:spPr>
      </p:pic>
      <p:pic>
        <p:nvPicPr>
          <p:cNvPr id="30" name="Picture 29" descr="A white cloud in the sky&#10;&#10;Description automatically generated">
            <a:extLst>
              <a:ext uri="{FF2B5EF4-FFF2-40B4-BE49-F238E27FC236}">
                <a16:creationId xmlns:a16="http://schemas.microsoft.com/office/drawing/2014/main" id="{0E702DC5-D517-B092-9E9C-9F1C8EC41F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297" y="215545"/>
            <a:ext cx="3276619" cy="1638310"/>
          </a:xfrm>
          <a:prstGeom prst="rect">
            <a:avLst/>
          </a:prstGeom>
        </p:spPr>
      </p:pic>
      <p:pic>
        <p:nvPicPr>
          <p:cNvPr id="31" name="Picture 30" descr="A silhouette of a person with lightning&#10;&#10;Description automatically generated">
            <a:extLst>
              <a:ext uri="{FF2B5EF4-FFF2-40B4-BE49-F238E27FC236}">
                <a16:creationId xmlns:a16="http://schemas.microsoft.com/office/drawing/2014/main" id="{6B51133E-63EA-A799-3916-78B06B8E31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55"/>
          <a:stretch/>
        </p:blipFill>
        <p:spPr>
          <a:xfrm>
            <a:off x="8248650" y="0"/>
            <a:ext cx="2457450" cy="2927097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9842FE-2A3E-E755-47BE-ADD79319C5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429000"/>
            <a:ext cx="2291950" cy="18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1224 -0.7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9842FE-2A3E-E755-47BE-ADD79319C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903" y="-1797153"/>
            <a:ext cx="2291950" cy="1828810"/>
          </a:xfrm>
          <a:prstGeom prst="rect">
            <a:avLst/>
          </a:prstGeom>
        </p:spPr>
      </p:pic>
      <p:pic>
        <p:nvPicPr>
          <p:cNvPr id="3" name="Picture 2" descr="A silhouette of a person walking&#10;&#10;Description automatically generated">
            <a:extLst>
              <a:ext uri="{FF2B5EF4-FFF2-40B4-BE49-F238E27FC236}">
                <a16:creationId xmlns:a16="http://schemas.microsoft.com/office/drawing/2014/main" id="{C94EAA17-3E69-FCE2-B08E-766EDEFA5E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159" y="1288194"/>
            <a:ext cx="1567401" cy="1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13 0.762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0.33218 L 0.02239 0.425 L 0.13633 0.41806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59870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5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1726B0-D611-98D8-F67F-72F533514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2291950" cy="1828810"/>
          </a:xfrm>
          <a:prstGeom prst="rect">
            <a:avLst/>
          </a:prstGeom>
        </p:spPr>
      </p:pic>
      <p:pic>
        <p:nvPicPr>
          <p:cNvPr id="28" name="Picture 2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EEAF6DBA-373A-2F05-0522-FD520A627C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19104"/>
            <a:ext cx="2819400" cy="1409700"/>
          </a:xfrm>
          <a:prstGeom prst="rect">
            <a:avLst/>
          </a:prstGeom>
        </p:spPr>
      </p:pic>
      <p:pic>
        <p:nvPicPr>
          <p:cNvPr id="29" name="Picture 28" descr="A white smoke in the sky&#10;&#10;Description automatically generated">
            <a:extLst>
              <a:ext uri="{FF2B5EF4-FFF2-40B4-BE49-F238E27FC236}">
                <a16:creationId xmlns:a16="http://schemas.microsoft.com/office/drawing/2014/main" id="{F8C18B02-6857-CA29-86AC-A9B7AE20CC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0"/>
            <a:ext cx="3657607" cy="1828804"/>
          </a:xfrm>
          <a:prstGeom prst="rect">
            <a:avLst/>
          </a:prstGeom>
        </p:spPr>
      </p:pic>
      <p:pic>
        <p:nvPicPr>
          <p:cNvPr id="30" name="Picture 29" descr="A white cloud in the sky&#10;&#10;Description automatically generated">
            <a:extLst>
              <a:ext uri="{FF2B5EF4-FFF2-40B4-BE49-F238E27FC236}">
                <a16:creationId xmlns:a16="http://schemas.microsoft.com/office/drawing/2014/main" id="{B1935049-E299-EDE9-FABF-53887036BA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7" y="215545"/>
            <a:ext cx="3276619" cy="1638310"/>
          </a:xfrm>
          <a:prstGeom prst="rect">
            <a:avLst/>
          </a:prstGeom>
        </p:spPr>
      </p:pic>
      <p:pic>
        <p:nvPicPr>
          <p:cNvPr id="31" name="Picture 30" descr="A silhouette of a person with lightning&#10;&#10;Description automatically generated">
            <a:extLst>
              <a:ext uri="{FF2B5EF4-FFF2-40B4-BE49-F238E27FC236}">
                <a16:creationId xmlns:a16="http://schemas.microsoft.com/office/drawing/2014/main" id="{324238AD-B264-7E09-09E8-0253E5C405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55"/>
          <a:stretch/>
        </p:blipFill>
        <p:spPr>
          <a:xfrm>
            <a:off x="2305050" y="0"/>
            <a:ext cx="2457450" cy="29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67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1726B0-D611-98D8-F67F-72F533514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2291950" cy="1828810"/>
          </a:xfrm>
          <a:prstGeom prst="rect">
            <a:avLst/>
          </a:prstGeom>
        </p:spPr>
      </p:pic>
      <p:pic>
        <p:nvPicPr>
          <p:cNvPr id="28" name="Picture 2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EEAF6DBA-373A-2F05-0522-FD520A627C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19104"/>
            <a:ext cx="2819400" cy="1409700"/>
          </a:xfrm>
          <a:prstGeom prst="rect">
            <a:avLst/>
          </a:prstGeom>
        </p:spPr>
      </p:pic>
      <p:pic>
        <p:nvPicPr>
          <p:cNvPr id="29" name="Picture 28" descr="A white smoke in the sky&#10;&#10;Description automatically generated">
            <a:extLst>
              <a:ext uri="{FF2B5EF4-FFF2-40B4-BE49-F238E27FC236}">
                <a16:creationId xmlns:a16="http://schemas.microsoft.com/office/drawing/2014/main" id="{F8C18B02-6857-CA29-86AC-A9B7AE20CC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0"/>
            <a:ext cx="3657607" cy="1828804"/>
          </a:xfrm>
          <a:prstGeom prst="rect">
            <a:avLst/>
          </a:prstGeom>
        </p:spPr>
      </p:pic>
      <p:pic>
        <p:nvPicPr>
          <p:cNvPr id="30" name="Picture 29" descr="A white cloud in the sky&#10;&#10;Description automatically generated">
            <a:extLst>
              <a:ext uri="{FF2B5EF4-FFF2-40B4-BE49-F238E27FC236}">
                <a16:creationId xmlns:a16="http://schemas.microsoft.com/office/drawing/2014/main" id="{B1935049-E299-EDE9-FABF-53887036BA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7" y="215545"/>
            <a:ext cx="3276619" cy="1638310"/>
          </a:xfrm>
          <a:prstGeom prst="rect">
            <a:avLst/>
          </a:prstGeom>
        </p:spPr>
      </p:pic>
      <p:pic>
        <p:nvPicPr>
          <p:cNvPr id="31" name="Picture 30" descr="A silhouette of a person with lightning&#10;&#10;Description automatically generated">
            <a:extLst>
              <a:ext uri="{FF2B5EF4-FFF2-40B4-BE49-F238E27FC236}">
                <a16:creationId xmlns:a16="http://schemas.microsoft.com/office/drawing/2014/main" id="{324238AD-B264-7E09-09E8-0253E5C405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55"/>
          <a:stretch/>
        </p:blipFill>
        <p:spPr>
          <a:xfrm>
            <a:off x="2305050" y="0"/>
            <a:ext cx="2457450" cy="29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0912 -0.766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A9B58F-8186-8DC0-BA08-BCE187DCBE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99" y="4393541"/>
            <a:ext cx="432135" cy="864269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F8E78E-A9FC-7F93-CDA5-6F253F32DE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83" y="4393541"/>
            <a:ext cx="432135" cy="864269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64920-5850-DD3E-3E63-D231770A7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15" y="4393541"/>
            <a:ext cx="432135" cy="864269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57729F-D6F5-D162-52B1-146007B1F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299" y="4393541"/>
            <a:ext cx="432135" cy="86426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DA7E09-40B3-9603-EDAD-23B79AFB8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49" y="4389530"/>
            <a:ext cx="432135" cy="864269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AB627E-43B1-8624-F6F7-7E929E0C89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33" y="4389530"/>
            <a:ext cx="432135" cy="864269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E23A73D-9C6C-A19D-6861-47D7478273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265" y="4389530"/>
            <a:ext cx="432135" cy="86426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EAB1A5-4840-80AC-5A6D-4979EEB36D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49" y="4389530"/>
            <a:ext cx="432135" cy="8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D63CBD-1A79-78B6-B0D7-EF262AF50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736" y="4141270"/>
            <a:ext cx="432135" cy="864269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C0F07-CB35-3073-B4FF-46B98D985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896" y="4594059"/>
            <a:ext cx="432135" cy="864269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D97779-B83F-2FE3-E5F9-E0128E1888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162" y="4394735"/>
            <a:ext cx="432135" cy="864269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214AE3-DEC1-9875-5B83-35DB7AD368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10" y="4431030"/>
            <a:ext cx="432135" cy="86426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2BAB7C-610E-E7FF-079F-127CD7EDB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05" y="4648200"/>
            <a:ext cx="432135" cy="86426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EC186A-C969-94C8-D6B7-A797BC567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224689"/>
            <a:ext cx="432135" cy="86426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06E88B-F176-60B2-4C38-1A5EB3F56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95" y="4419600"/>
            <a:ext cx="432135" cy="86426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6EE229-50C6-515F-C76B-D16A577DB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792" y="4464050"/>
            <a:ext cx="432135" cy="864269"/>
          </a:xfrm>
          <a:prstGeom prst="rect">
            <a:avLst/>
          </a:prstGeom>
        </p:spPr>
      </p:pic>
      <p:pic>
        <p:nvPicPr>
          <p:cNvPr id="11" name="Picture 10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3020D5AF-92BF-F12B-9515-867BC32990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419104"/>
            <a:ext cx="2819400" cy="1409700"/>
          </a:xfrm>
          <a:prstGeom prst="rect">
            <a:avLst/>
          </a:prstGeom>
        </p:spPr>
      </p:pic>
      <p:pic>
        <p:nvPicPr>
          <p:cNvPr id="12" name="Picture 11" descr="A white smoke in the sky&#10;&#10;Description automatically generated">
            <a:extLst>
              <a:ext uri="{FF2B5EF4-FFF2-40B4-BE49-F238E27FC236}">
                <a16:creationId xmlns:a16="http://schemas.microsoft.com/office/drawing/2014/main" id="{CE7808BD-F2C8-CC71-4C09-F5CFD864C0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0"/>
            <a:ext cx="3657607" cy="1828804"/>
          </a:xfrm>
          <a:prstGeom prst="rect">
            <a:avLst/>
          </a:prstGeom>
        </p:spPr>
      </p:pic>
      <p:pic>
        <p:nvPicPr>
          <p:cNvPr id="13" name="Picture 12" descr="A white cloud in the sky&#10;&#10;Description automatically generated">
            <a:extLst>
              <a:ext uri="{FF2B5EF4-FFF2-40B4-BE49-F238E27FC236}">
                <a16:creationId xmlns:a16="http://schemas.microsoft.com/office/drawing/2014/main" id="{D91BA83B-38A0-B693-4028-18BCCEFAEA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97" y="215545"/>
            <a:ext cx="3276619" cy="1638310"/>
          </a:xfrm>
          <a:prstGeom prst="rect">
            <a:avLst/>
          </a:prstGeom>
        </p:spPr>
      </p:pic>
      <p:pic>
        <p:nvPicPr>
          <p:cNvPr id="14" name="Picture 13" descr="A silhouette of a person with lightning&#10;&#10;Description automatically generated">
            <a:extLst>
              <a:ext uri="{FF2B5EF4-FFF2-40B4-BE49-F238E27FC236}">
                <a16:creationId xmlns:a16="http://schemas.microsoft.com/office/drawing/2014/main" id="{49B38BD5-4545-2097-C57C-7046829BD7F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55"/>
          <a:stretch/>
        </p:blipFill>
        <p:spPr>
          <a:xfrm>
            <a:off x="7943850" y="0"/>
            <a:ext cx="2457450" cy="29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D63CBD-1A79-78B6-B0D7-EF262AF50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736" y="4141270"/>
            <a:ext cx="432135" cy="864269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C0F07-CB35-3073-B4FF-46B98D985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896" y="4594059"/>
            <a:ext cx="432135" cy="864269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D97779-B83F-2FE3-E5F9-E0128E1888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162" y="4394735"/>
            <a:ext cx="432135" cy="864269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214AE3-DEC1-9875-5B83-35DB7AD368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10" y="4431030"/>
            <a:ext cx="432135" cy="86426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2BAB7C-610E-E7FF-079F-127CD7EDB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05" y="4648200"/>
            <a:ext cx="432135" cy="86426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EC186A-C969-94C8-D6B7-A797BC567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224689"/>
            <a:ext cx="432135" cy="86426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06E88B-F176-60B2-4C38-1A5EB3F56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95" y="4419600"/>
            <a:ext cx="432135" cy="86426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6EE229-50C6-515F-C76B-D16A577DB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792" y="4464050"/>
            <a:ext cx="432135" cy="864269"/>
          </a:xfrm>
          <a:prstGeom prst="rect">
            <a:avLst/>
          </a:prstGeom>
        </p:spPr>
      </p:pic>
      <p:pic>
        <p:nvPicPr>
          <p:cNvPr id="11" name="Picture 10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3020D5AF-92BF-F12B-9515-867BC32990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419104"/>
            <a:ext cx="2819400" cy="1409700"/>
          </a:xfrm>
          <a:prstGeom prst="rect">
            <a:avLst/>
          </a:prstGeom>
        </p:spPr>
      </p:pic>
      <p:pic>
        <p:nvPicPr>
          <p:cNvPr id="12" name="Picture 11" descr="A white smoke in the sky&#10;&#10;Description automatically generated">
            <a:extLst>
              <a:ext uri="{FF2B5EF4-FFF2-40B4-BE49-F238E27FC236}">
                <a16:creationId xmlns:a16="http://schemas.microsoft.com/office/drawing/2014/main" id="{CE7808BD-F2C8-CC71-4C09-F5CFD864C0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0"/>
            <a:ext cx="3657607" cy="1828804"/>
          </a:xfrm>
          <a:prstGeom prst="rect">
            <a:avLst/>
          </a:prstGeom>
        </p:spPr>
      </p:pic>
      <p:pic>
        <p:nvPicPr>
          <p:cNvPr id="13" name="Picture 12" descr="A white cloud in the sky&#10;&#10;Description automatically generated">
            <a:extLst>
              <a:ext uri="{FF2B5EF4-FFF2-40B4-BE49-F238E27FC236}">
                <a16:creationId xmlns:a16="http://schemas.microsoft.com/office/drawing/2014/main" id="{D91BA83B-38A0-B693-4028-18BCCEFAEA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97" y="215545"/>
            <a:ext cx="3276619" cy="1638310"/>
          </a:xfrm>
          <a:prstGeom prst="rect">
            <a:avLst/>
          </a:prstGeom>
        </p:spPr>
      </p:pic>
      <p:pic>
        <p:nvPicPr>
          <p:cNvPr id="3" name="Picture 2" descr="A silhouette of a person walking&#10;&#10;Description automatically generated">
            <a:extLst>
              <a:ext uri="{FF2B5EF4-FFF2-40B4-BE49-F238E27FC236}">
                <a16:creationId xmlns:a16="http://schemas.microsoft.com/office/drawing/2014/main" id="{36F5C2DA-642C-BC73-5608-086C9BFAEF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05" y="1288194"/>
            <a:ext cx="1567401" cy="1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2314 L -0.02018 0.38658 L 0.15117 0.42014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2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3958 -0.0159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5247 0.0708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25 -3.703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24297 -0.064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3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24453 0.0067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25 4.81481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3242 -0.0074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22044 0.0194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8C4065-5230-FA59-07CF-138A9B938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2274">
            <a:off x="10294956" y="6052853"/>
            <a:ext cx="432135" cy="864269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F7AAD4-BBC1-8579-CE06-DDF84FD955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83334">
            <a:off x="11326676" y="6076644"/>
            <a:ext cx="432135" cy="864269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C4A7A2-9AC0-121E-4DD3-AD92B8D280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6039">
            <a:off x="10031343" y="5546950"/>
            <a:ext cx="432135" cy="864269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B86EA3-0757-7EA0-349A-A5C0DDEEB0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30279">
            <a:off x="10844082" y="5766530"/>
            <a:ext cx="432135" cy="86426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20670F-4EC1-66BC-0519-6BAC8911CF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8343">
            <a:off x="10133808" y="5334396"/>
            <a:ext cx="432135" cy="864269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AD8E85-4EB2-838E-F5DC-876813E6B9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9926">
            <a:off x="11369232" y="5615039"/>
            <a:ext cx="432135" cy="864269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12E688-5074-8BE5-7F72-CC07C38721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789" y="5177580"/>
            <a:ext cx="432135" cy="86426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5AA941-CCE9-2B54-0211-D01DE7D982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0112">
            <a:off x="10724654" y="5452914"/>
            <a:ext cx="432135" cy="864269"/>
          </a:xfrm>
          <a:prstGeom prst="rect">
            <a:avLst/>
          </a:prstGeom>
        </p:spPr>
      </p:pic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685AD45-F54E-63ED-26F7-CC341C524128}"/>
              </a:ext>
            </a:extLst>
          </p:cNvPr>
          <p:cNvSpPr/>
          <p:nvPr/>
        </p:nvSpPr>
        <p:spPr>
          <a:xfrm>
            <a:off x="1845391" y="1905000"/>
            <a:ext cx="7527209" cy="31877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youth will die at the age of one hundred and the one who does not reach the age of one hundred will be thought accursed.”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Isaiah 65:20</a:t>
            </a: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912857-4B5E-0CEC-7A2F-5EFB985AB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1705">
            <a:off x="9719999" y="4678693"/>
            <a:ext cx="432135" cy="864269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12D31E-7874-1CA7-9E91-A33136CB5E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112" y="4459491"/>
            <a:ext cx="432135" cy="864269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2C00EC-BBD2-08F0-9CAB-54BC1536E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69" y="4022032"/>
            <a:ext cx="432135" cy="864269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6015CF-8C36-B934-FE5E-9FF2BAC627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1526">
            <a:off x="10806283" y="4659172"/>
            <a:ext cx="432135" cy="864269"/>
          </a:xfrm>
          <a:prstGeom prst="rect">
            <a:avLst/>
          </a:prstGeom>
        </p:spPr>
      </p:pic>
      <p:pic>
        <p:nvPicPr>
          <p:cNvPr id="20" name="Picture 19" descr="A silhouette of a person walking&#10;&#10;Description automatically generated">
            <a:extLst>
              <a:ext uri="{FF2B5EF4-FFF2-40B4-BE49-F238E27FC236}">
                <a16:creationId xmlns:a16="http://schemas.microsoft.com/office/drawing/2014/main" id="{06B8B824-7137-D29A-335A-21A9012788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24" y="4173555"/>
            <a:ext cx="1567401" cy="1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5E26A36-0564-5D4E-A35B-12044DBC73F5}"/>
              </a:ext>
            </a:extLst>
          </p:cNvPr>
          <p:cNvSpPr/>
          <p:nvPr/>
        </p:nvSpPr>
        <p:spPr>
          <a:xfrm>
            <a:off x="838200" y="4419600"/>
            <a:ext cx="16002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19x here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30E5ADA-D009-4A8E-99FF-8DE54FE6AB3B}"/>
              </a:ext>
            </a:extLst>
          </p:cNvPr>
          <p:cNvSpPr/>
          <p:nvPr/>
        </p:nvSpPr>
        <p:spPr>
          <a:xfrm>
            <a:off x="9677400" y="4419600"/>
            <a:ext cx="19050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6C120-C6BD-F4EB-3BF2-55913917A5A9}"/>
              </a:ext>
            </a:extLst>
          </p:cNvPr>
          <p:cNvCxnSpPr>
            <a:cxnSpLocks/>
          </p:cNvCxnSpPr>
          <p:nvPr/>
        </p:nvCxnSpPr>
        <p:spPr>
          <a:xfrm flipH="1">
            <a:off x="4114800" y="2590800"/>
            <a:ext cx="11430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76848A-6282-65F6-95CC-A4E16CF4EDAE}"/>
              </a:ext>
            </a:extLst>
          </p:cNvPr>
          <p:cNvCxnSpPr>
            <a:cxnSpLocks/>
          </p:cNvCxnSpPr>
          <p:nvPr/>
        </p:nvCxnSpPr>
        <p:spPr>
          <a:xfrm flipH="1">
            <a:off x="5029200" y="2590800"/>
            <a:ext cx="6096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664E60-2914-57F2-D6D6-90AB8B8DCB78}"/>
              </a:ext>
            </a:extLst>
          </p:cNvPr>
          <p:cNvCxnSpPr>
            <a:cxnSpLocks/>
          </p:cNvCxnSpPr>
          <p:nvPr/>
        </p:nvCxnSpPr>
        <p:spPr>
          <a:xfrm>
            <a:off x="6096000" y="2590800"/>
            <a:ext cx="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759AC7-7B92-7757-50F6-773F46077679}"/>
              </a:ext>
            </a:extLst>
          </p:cNvPr>
          <p:cNvCxnSpPr>
            <a:cxnSpLocks/>
          </p:cNvCxnSpPr>
          <p:nvPr/>
        </p:nvCxnSpPr>
        <p:spPr>
          <a:xfrm>
            <a:off x="6629401" y="2590800"/>
            <a:ext cx="533399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8CE581-EA2A-6E5C-993D-CA9078380DCE}"/>
              </a:ext>
            </a:extLst>
          </p:cNvPr>
          <p:cNvCxnSpPr>
            <a:cxnSpLocks/>
          </p:cNvCxnSpPr>
          <p:nvPr/>
        </p:nvCxnSpPr>
        <p:spPr>
          <a:xfrm>
            <a:off x="6934200" y="2514600"/>
            <a:ext cx="10668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D495BFA4-FC82-EE43-D29A-86589DE58AB2}"/>
              </a:ext>
            </a:extLst>
          </p:cNvPr>
          <p:cNvSpPr/>
          <p:nvPr/>
        </p:nvSpPr>
        <p:spPr>
          <a:xfrm>
            <a:off x="4724400" y="1905000"/>
            <a:ext cx="2667001" cy="838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here!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FDBD476-80EE-4AE4-5541-A840802A2398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Revelation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mentions the “church” (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ekklesia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in the Tribulation.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897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46916"/>
      </p:ext>
    </p:extLst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896533D-39CD-1641-9B7F-F810AF3DD082}"/>
              </a:ext>
            </a:extLst>
          </p:cNvPr>
          <p:cNvSpPr/>
          <p:nvPr/>
        </p:nvSpPr>
        <p:spPr>
          <a:xfrm>
            <a:off x="4166938" y="3048000"/>
            <a:ext cx="3809998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anyone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an ear, let him hear…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13:9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4FAD3E9-EF29-CC89-A9B4-B5484CCEB1AF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Revelation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mentions the “church” (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ekklesia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in the Tribulation.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5E26A36-0564-5D4E-A35B-12044DBC73F5}"/>
              </a:ext>
            </a:extLst>
          </p:cNvPr>
          <p:cNvSpPr/>
          <p:nvPr/>
        </p:nvSpPr>
        <p:spPr>
          <a:xfrm>
            <a:off x="112296" y="1600200"/>
            <a:ext cx="3505197" cy="3886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who has an ear, let him hear what the Spirit says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churches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2:7, 11, 17, 29; 3:6, 13, 22</a:t>
            </a:r>
          </a:p>
        </p:txBody>
      </p:sp>
    </p:spTree>
    <p:extLst>
      <p:ext uri="{BB962C8B-B14F-4D97-AF65-F5344CB8AC3E}">
        <p14:creationId xmlns:p14="http://schemas.microsoft.com/office/powerpoint/2010/main" val="30568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Both the NT and OT predict that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Israel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face the Tribulation—not the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Church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358A4F8-79F6-C946-000F-C4E8AD9AABDF}"/>
              </a:ext>
            </a:extLst>
          </p:cNvPr>
          <p:cNvSpPr/>
          <p:nvPr/>
        </p:nvSpPr>
        <p:spPr>
          <a:xfrm>
            <a:off x="5638800" y="1600200"/>
            <a:ext cx="6795837" cy="472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Tribulation is for “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people” and “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holy city.”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Daniel 9:24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Tribulation occurs “in Judea” with a Jewish “temple.”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24:15-16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is a time of trouble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descendants of Jacob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Jeremiah 30:7</a:t>
            </a:r>
          </a:p>
        </p:txBody>
      </p:sp>
    </p:spTree>
    <p:extLst>
      <p:ext uri="{BB962C8B-B14F-4D97-AF65-F5344CB8AC3E}">
        <p14:creationId xmlns:p14="http://schemas.microsoft.com/office/powerpoint/2010/main" val="3847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will die after Jesus’ Second Coming…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are these people?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DEEB651-06D9-0356-4674-184344F5EA00}"/>
              </a:ext>
            </a:extLst>
          </p:cNvPr>
          <p:cNvSpPr/>
          <p:nvPr/>
        </p:nvSpPr>
        <p:spPr>
          <a:xfrm>
            <a:off x="250658" y="3886199"/>
            <a:ext cx="6296525" cy="21209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will judge “all” other people</a:t>
            </a:r>
            <a:r>
              <a:rPr kumimoji="0" lang="en-US" sz="3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Planet Earth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Thessalonians 5:3; 2 Thessalonians 2:12; Matthew 13:40-42, 49; 24:31, 39-41, etc.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E41C019-0173-2A3C-1317-DE39B43946DA}"/>
              </a:ext>
            </a:extLst>
          </p:cNvPr>
          <p:cNvSpPr/>
          <p:nvPr/>
        </p:nvSpPr>
        <p:spPr>
          <a:xfrm>
            <a:off x="250658" y="1943099"/>
            <a:ext cx="6296525" cy="17907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gives believers “immortal” bodies—that can’t die.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15:51-53</a:t>
            </a:r>
          </a:p>
        </p:txBody>
      </p:sp>
      <p:pic>
        <p:nvPicPr>
          <p:cNvPr id="25" name="Picture 24" descr="A silhouette of a person running&#10;&#10;Description automatically generated">
            <a:extLst>
              <a:ext uri="{FF2B5EF4-FFF2-40B4-BE49-F238E27FC236}">
                <a16:creationId xmlns:a16="http://schemas.microsoft.com/office/drawing/2014/main" id="{9DB4F940-4230-317C-6D7D-7F35FE350C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50" y="4088754"/>
            <a:ext cx="2190657" cy="25908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FEB754-C9F2-CA83-8755-38322DA0A7A7}"/>
              </a:ext>
            </a:extLst>
          </p:cNvPr>
          <p:cNvCxnSpPr>
            <a:cxnSpLocks/>
          </p:cNvCxnSpPr>
          <p:nvPr/>
        </p:nvCxnSpPr>
        <p:spPr>
          <a:xfrm>
            <a:off x="6057900" y="1714957"/>
            <a:ext cx="3520150" cy="3771443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1C77C7-F40D-86A1-CD1A-1E8079ED0589}"/>
              </a:ext>
            </a:extLst>
          </p:cNvPr>
          <p:cNvSpPr/>
          <p:nvPr/>
        </p:nvSpPr>
        <p:spPr>
          <a:xfrm>
            <a:off x="3429000" y="902825"/>
            <a:ext cx="5257800" cy="812132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BDE280-4EE8-9474-7515-042CF95A0D1B}"/>
              </a:ext>
            </a:extLst>
          </p:cNvPr>
          <p:cNvSpPr/>
          <p:nvPr/>
        </p:nvSpPr>
        <p:spPr>
          <a:xfrm>
            <a:off x="9578050" y="5142050"/>
            <a:ext cx="2479152" cy="1567401"/>
          </a:xfrm>
          <a:prstGeom prst="ellipse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#4. The NT states that the rescue of the 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imminent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2A8F66-D47A-6850-60B9-4B098FFE5EB3}"/>
              </a:ext>
            </a:extLst>
          </p:cNvPr>
          <p:cNvSpPr/>
          <p:nvPr/>
        </p:nvSpPr>
        <p:spPr>
          <a:xfrm>
            <a:off x="6400800" y="1823453"/>
            <a:ext cx="5311941" cy="22694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…If Jesus’ return could happen at any moment?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2:13; cf. 1 Corinthians 1:7; James 5:8; Philippians 4:5.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ABD9DB-E4DF-1A9A-B484-3ECA557CE02D}"/>
              </a:ext>
            </a:extLst>
          </p:cNvPr>
          <p:cNvSpPr/>
          <p:nvPr/>
        </p:nvSpPr>
        <p:spPr>
          <a:xfrm>
            <a:off x="190500" y="1823453"/>
            <a:ext cx="5715000" cy="22694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</a:t>
            </a:r>
            <a:r>
              <a:rPr kumimoji="0" lang="en-US" sz="3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we supposed to look for spe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cific signs that precede the Second Coming…?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24:4-34</a:t>
            </a:r>
          </a:p>
        </p:txBody>
      </p:sp>
    </p:spTree>
    <p:extLst>
      <p:ext uri="{BB962C8B-B14F-4D97-AF65-F5344CB8AC3E}">
        <p14:creationId xmlns:p14="http://schemas.microsoft.com/office/powerpoint/2010/main" val="37584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#5. The rescue of the Church contains many differences from the Second Coming.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ABD9DB-E4DF-1A9A-B484-3ECA557CE02D}"/>
              </a:ext>
            </a:extLst>
          </p:cNvPr>
          <p:cNvSpPr/>
          <p:nvPr/>
        </p:nvSpPr>
        <p:spPr>
          <a:xfrm>
            <a:off x="80209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removal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believers from the Earth.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Thessalonians 4:17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C5C87FC-62E3-ED24-D30C-A617324F06FA}"/>
              </a:ext>
            </a:extLst>
          </p:cNvPr>
          <p:cNvSpPr/>
          <p:nvPr/>
        </p:nvSpPr>
        <p:spPr>
          <a:xfrm>
            <a:off x="7259056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believers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Earth.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19:14</a:t>
            </a:r>
          </a:p>
        </p:txBody>
      </p:sp>
    </p:spTree>
    <p:extLst>
      <p:ext uri="{BB962C8B-B14F-4D97-AF65-F5344CB8AC3E}">
        <p14:creationId xmlns:p14="http://schemas.microsoft.com/office/powerpoint/2010/main" val="34360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#5. The rescue of the Church contains many differences from the Second Coming.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ABD9DB-E4DF-1A9A-B484-3ECA557CE02D}"/>
              </a:ext>
            </a:extLst>
          </p:cNvPr>
          <p:cNvSpPr/>
          <p:nvPr/>
        </p:nvSpPr>
        <p:spPr>
          <a:xfrm>
            <a:off x="80209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meet Jesus 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sky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in the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clouds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Thessalonians 4:17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C5C87FC-62E3-ED24-D30C-A617324F06FA}"/>
              </a:ext>
            </a:extLst>
          </p:cNvPr>
          <p:cNvSpPr/>
          <p:nvPr/>
        </p:nvSpPr>
        <p:spPr>
          <a:xfrm>
            <a:off x="7259056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meet Jesus on the 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Zechariah 14:4</a:t>
            </a:r>
          </a:p>
        </p:txBody>
      </p:sp>
    </p:spTree>
    <p:extLst>
      <p:ext uri="{BB962C8B-B14F-4D97-AF65-F5344CB8AC3E}">
        <p14:creationId xmlns:p14="http://schemas.microsoft.com/office/powerpoint/2010/main" val="27460587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A58FC17-C0F9-C916-3119-4CBEF0FECB1D}"/>
              </a:ext>
            </a:extLst>
          </p:cNvPr>
          <p:cNvSpPr/>
          <p:nvPr/>
        </p:nvSpPr>
        <p:spPr>
          <a:xfrm>
            <a:off x="190500" y="126332"/>
            <a:ext cx="11811000" cy="1600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#5. The rescue of the Church contains many differences from the Second Coming.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ABD9DB-E4DF-1A9A-B484-3ECA557CE02D}"/>
              </a:ext>
            </a:extLst>
          </p:cNvPr>
          <p:cNvSpPr/>
          <p:nvPr/>
        </p:nvSpPr>
        <p:spPr>
          <a:xfrm>
            <a:off x="80209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resurrection bodies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instantly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15:52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C5C87FC-62E3-ED24-D30C-A617324F06FA}"/>
              </a:ext>
            </a:extLst>
          </p:cNvPr>
          <p:cNvSpPr/>
          <p:nvPr/>
        </p:nvSpPr>
        <p:spPr>
          <a:xfrm>
            <a:off x="7259056" y="1828800"/>
            <a:ext cx="4852735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resurrection bodies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judgment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20:1-4</a:t>
            </a:r>
          </a:p>
        </p:txBody>
      </p:sp>
    </p:spTree>
    <p:extLst>
      <p:ext uri="{BB962C8B-B14F-4D97-AF65-F5344CB8AC3E}">
        <p14:creationId xmlns:p14="http://schemas.microsoft.com/office/powerpoint/2010/main" val="32183117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9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Conclusions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doesn’t want you to live through this period of history.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could return at any moment.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Titus 2:13; cf. 1 Corinthians 1:7; James 5:8; Philippians 4:5.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100% sure that you’re ready to meet Jesus when he returns?</a:t>
            </a:r>
          </a:p>
        </p:txBody>
      </p:sp>
    </p:spTree>
    <p:extLst>
      <p:ext uri="{BB962C8B-B14F-4D97-AF65-F5344CB8AC3E}">
        <p14:creationId xmlns:p14="http://schemas.microsoft.com/office/powerpoint/2010/main" val="4128274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Conclusions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doesn’t want you to live through this period of history.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could return at any moment.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Titus 2:13; cf. 1 Corinthians 1:7; James 5:8; Philippians 4:5.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100% sure that you’re ready to meet Jesus when he returns?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DA72EEC-6452-6757-3C1A-9AAEEBA9D6B3}"/>
              </a:ext>
            </a:extLst>
          </p:cNvPr>
          <p:cNvSpPr/>
          <p:nvPr/>
        </p:nvSpPr>
        <p:spPr>
          <a:xfrm>
            <a:off x="6112397" y="304800"/>
            <a:ext cx="5787191" cy="228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rescues us from the wrath to come</a:t>
            </a:r>
            <a:r>
              <a:rPr lang="en-US" sz="4800" b="1" spc="-1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Thessalonians 1:10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2042B21-228A-EA3F-8ED8-6748830A782D}"/>
              </a:ext>
            </a:extLst>
          </p:cNvPr>
          <p:cNvSpPr/>
          <p:nvPr/>
        </p:nvSpPr>
        <p:spPr>
          <a:xfrm>
            <a:off x="2465942" y="3837810"/>
            <a:ext cx="9421258" cy="27153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 wait for the happy fulfillment of our hope in the glorious appearing of our great God and Savior, Jesus Christ.”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2:13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00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62257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7768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A37F3-897B-D6FD-6278-F438339B9EED}"/>
              </a:ext>
            </a:extLst>
          </p:cNvPr>
          <p:cNvSpPr txBox="1"/>
          <p:nvPr/>
        </p:nvSpPr>
        <p:spPr>
          <a:xfrm>
            <a:off x="61066" y="35876"/>
            <a:ext cx="830890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C7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Isn’t this a recent teaching in church history?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Pseudo-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Ephraem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(7</a:t>
            </a: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century AD)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Syrian sermon: “All the saints and elect of God are gathered together before the tribulation, which is to come, and are taken to the Lord.”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Brother 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Dolcino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(AD 1316)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Leader of the Apostolic Brethren.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1316, an anonymous author of the local diocese wrote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Dolcino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their group: “And that the Antichrist was coming into this world within the bounds of the said three and a half years; and after he had come, that he 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Dolcino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 and his followers would be transferred into Paradise”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EC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Morgan Edwards (AD 1722-1795)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taught a 3.5-year period between the rescue of the Church and the start of the Millennium. Morgan Edwards,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Academical Exercises on Subjects Bearing the Following Titles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B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Dobson and Lang, 1788), 5-6.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6806052-D1FB-C1B2-AAAD-5A245E67210D}"/>
              </a:ext>
            </a:extLst>
          </p:cNvPr>
          <p:cNvSpPr/>
          <p:nvPr/>
        </p:nvSpPr>
        <p:spPr>
          <a:xfrm>
            <a:off x="8149590" y="-96636"/>
            <a:ext cx="4042410" cy="69901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Time doesn’t determine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This isn’t a core doctrine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it’s an inference about the unrealized future.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There has been vast disagreement on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many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eschatological views.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(e.g. amillennialism, preterism, etc.)</a:t>
            </a:r>
            <a:endParaRPr kumimoji="0" lang="en-US" sz="12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741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3098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BD5769A9-7EFD-B320-13A7-F6C42A19415A}"/>
              </a:ext>
            </a:extLst>
          </p:cNvPr>
          <p:cNvSpPr/>
          <p:nvPr/>
        </p:nvSpPr>
        <p:spPr>
          <a:xfrm>
            <a:off x="0" y="609600"/>
            <a:ext cx="7086600" cy="586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Philadelphia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(modern day </a:t>
            </a:r>
            <a:r>
              <a:rPr kumimoji="0" lang="en-US" sz="3200" b="1" u="none" strike="noStrike" kern="1200" cap="none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Alasehir</a:t>
            </a:r>
            <a:r>
              <a:rPr kumimoji="0" lang="en-US" sz="3200" b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200" b="1" i="1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Worshipped Dionysus.</a:t>
            </a:r>
          </a:p>
          <a:p>
            <a:pPr algn="ctr">
              <a:defRPr/>
            </a:pPr>
            <a:r>
              <a:rPr kumimoji="0" lang="en-US" sz="2400" b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Strabo, 13.4.11</a:t>
            </a: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Domitian ordered half of the vineyards to be destroyed.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Suetonius,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Domitian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7.2; 14.2; Philostratus,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of Apollonius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Suffered a massive earthquake.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3:12; Pliny,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Natural History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2.86.200; Tacitus,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Annals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2.47.3-4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26A59A3-80C4-8582-D4E2-F0360148D1EB}"/>
              </a:ext>
            </a:extLst>
          </p:cNvPr>
          <p:cNvSpPr/>
          <p:nvPr/>
        </p:nvSpPr>
        <p:spPr>
          <a:xfrm>
            <a:off x="6629400" y="6590"/>
            <a:ext cx="5445213" cy="56322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who overcomes, I will make him a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pillar</a:t>
            </a:r>
            <a:r>
              <a:rPr lang="en-US" sz="4400" b="1" i="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r>
              <a:rPr lang="en-US" sz="4400" b="1" i="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My God” (v.12).</a:t>
            </a:r>
          </a:p>
        </p:txBody>
      </p:sp>
    </p:spTree>
    <p:extLst>
      <p:ext uri="{BB962C8B-B14F-4D97-AF65-F5344CB8AC3E}">
        <p14:creationId xmlns:p14="http://schemas.microsoft.com/office/powerpoint/2010/main" val="17414943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3:7) To the angel of the church in Philadelphia write: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the words of him who is holy and true, who holds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key of David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What he opens no one can shut, and what he shuts no one can open.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B266420-9537-A6F6-4047-7B9FAA870A85}"/>
              </a:ext>
            </a:extLst>
          </p:cNvPr>
          <p:cNvSpPr/>
          <p:nvPr/>
        </p:nvSpPr>
        <p:spPr>
          <a:xfrm>
            <a:off x="9448800" y="2047103"/>
            <a:ext cx="2286000" cy="5567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22:22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7362D2B-A9EB-F80B-4AB7-0C12EEBDDDAB}"/>
              </a:ext>
            </a:extLst>
          </p:cNvPr>
          <p:cNvSpPr/>
          <p:nvPr/>
        </p:nvSpPr>
        <p:spPr>
          <a:xfrm>
            <a:off x="365542" y="2743200"/>
            <a:ext cx="8473658" cy="3886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key of David”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</a:t>
            </a: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c. BC) God replaced the unfaithful Shebna with the faithful Eliakim.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Isaiah 22:15-22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(Jesus) can remove power from the prideful and give it to the faithful.</a:t>
            </a:r>
          </a:p>
        </p:txBody>
      </p:sp>
    </p:spTree>
    <p:extLst>
      <p:ext uri="{BB962C8B-B14F-4D97-AF65-F5344CB8AC3E}">
        <p14:creationId xmlns:p14="http://schemas.microsoft.com/office/powerpoint/2010/main" val="26856794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3052</Words>
  <Application>Microsoft Office PowerPoint</Application>
  <PresentationFormat>Widescreen</PresentationFormat>
  <Paragraphs>320</Paragraphs>
  <Slides>61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EB Garamond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2024-10-21T14:42:48Z</dcterms:created>
  <dcterms:modified xsi:type="dcterms:W3CDTF">2024-10-21T14:42:55Z</dcterms:modified>
</cp:coreProperties>
</file>