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77"/>
  </p:notesMasterIdLst>
  <p:sldIdLst>
    <p:sldId id="7081" r:id="rId2"/>
    <p:sldId id="7570" r:id="rId3"/>
    <p:sldId id="7669" r:id="rId4"/>
    <p:sldId id="7766" r:id="rId5"/>
    <p:sldId id="7767" r:id="rId6"/>
    <p:sldId id="7768" r:id="rId7"/>
    <p:sldId id="7769" r:id="rId8"/>
    <p:sldId id="7772" r:id="rId9"/>
    <p:sldId id="7773" r:id="rId10"/>
    <p:sldId id="7776" r:id="rId11"/>
    <p:sldId id="7778" r:id="rId12"/>
    <p:sldId id="7780" r:id="rId13"/>
    <p:sldId id="7783" r:id="rId14"/>
    <p:sldId id="7784" r:id="rId15"/>
    <p:sldId id="7786" r:id="rId16"/>
    <p:sldId id="7787" r:id="rId17"/>
    <p:sldId id="7788" r:id="rId18"/>
    <p:sldId id="7789" r:id="rId19"/>
    <p:sldId id="7790" r:id="rId20"/>
    <p:sldId id="7791" r:id="rId21"/>
    <p:sldId id="7853" r:id="rId22"/>
    <p:sldId id="7792" r:id="rId23"/>
    <p:sldId id="7793" r:id="rId24"/>
    <p:sldId id="7854" r:id="rId25"/>
    <p:sldId id="7855" r:id="rId26"/>
    <p:sldId id="7794" r:id="rId27"/>
    <p:sldId id="7795" r:id="rId28"/>
    <p:sldId id="7801" r:id="rId29"/>
    <p:sldId id="7802" r:id="rId30"/>
    <p:sldId id="7803" r:id="rId31"/>
    <p:sldId id="7804" r:id="rId32"/>
    <p:sldId id="7805" r:id="rId33"/>
    <p:sldId id="7806" r:id="rId34"/>
    <p:sldId id="7807" r:id="rId35"/>
    <p:sldId id="7808" r:id="rId36"/>
    <p:sldId id="7809" r:id="rId37"/>
    <p:sldId id="7810" r:id="rId38"/>
    <p:sldId id="7811" r:id="rId39"/>
    <p:sldId id="7812" r:id="rId40"/>
    <p:sldId id="7813" r:id="rId41"/>
    <p:sldId id="7816" r:id="rId42"/>
    <p:sldId id="7817" r:id="rId43"/>
    <p:sldId id="7820" r:id="rId44"/>
    <p:sldId id="7821" r:id="rId45"/>
    <p:sldId id="7823" r:id="rId46"/>
    <p:sldId id="7824" r:id="rId47"/>
    <p:sldId id="7825" r:id="rId48"/>
    <p:sldId id="7826" r:id="rId49"/>
    <p:sldId id="7827" r:id="rId50"/>
    <p:sldId id="7828" r:id="rId51"/>
    <p:sldId id="7829" r:id="rId52"/>
    <p:sldId id="7830" r:id="rId53"/>
    <p:sldId id="7831" r:id="rId54"/>
    <p:sldId id="7833" r:id="rId55"/>
    <p:sldId id="7834" r:id="rId56"/>
    <p:sldId id="7835" r:id="rId57"/>
    <p:sldId id="7836" r:id="rId58"/>
    <p:sldId id="7837" r:id="rId59"/>
    <p:sldId id="7838" r:id="rId60"/>
    <p:sldId id="7839" r:id="rId61"/>
    <p:sldId id="7840" r:id="rId62"/>
    <p:sldId id="7842" r:id="rId63"/>
    <p:sldId id="7841" r:id="rId64"/>
    <p:sldId id="7844" r:id="rId65"/>
    <p:sldId id="7846" r:id="rId66"/>
    <p:sldId id="7847" r:id="rId67"/>
    <p:sldId id="7848" r:id="rId68"/>
    <p:sldId id="7850" r:id="rId69"/>
    <p:sldId id="7852" r:id="rId70"/>
    <p:sldId id="7851" r:id="rId71"/>
    <p:sldId id="7857" r:id="rId72"/>
    <p:sldId id="7858" r:id="rId73"/>
    <p:sldId id="7859" r:id="rId74"/>
    <p:sldId id="7861" r:id="rId75"/>
    <p:sldId id="7744" r:id="rId76"/>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F79747"/>
    <a:srgbClr val="F68B32"/>
    <a:srgbClr val="DCDC92"/>
    <a:srgbClr val="003E1C"/>
    <a:srgbClr val="4D2A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467E75E-24FD-4DA7-9A73-8424CEFA785D}" v="109" dt="2024-02-19T22:03:25.1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415" autoAdjust="0"/>
    <p:restoredTop sz="93117" autoAdjust="0"/>
  </p:normalViewPr>
  <p:slideViewPr>
    <p:cSldViewPr>
      <p:cViewPr varScale="1">
        <p:scale>
          <a:sx n="68" d="100"/>
          <a:sy n="68" d="100"/>
        </p:scale>
        <p:origin x="64" y="172"/>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microsoft.com/office/2015/10/relationships/revisionInfo" Target="revisionInfo.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9B128E-639A-4DE8-9534-C974F2D0974C}" type="datetimeFigureOut">
              <a:rPr lang="en-US" smtClean="0"/>
              <a:pPr/>
              <a:t>2/28/2024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57CF2D-5C1B-4D3B-A31E-A8CB96FA523F}" type="slidenum">
              <a:rPr lang="en-US" smtClean="0"/>
              <a:pPr/>
              <a:t>‹#›</a:t>
            </a:fld>
            <a:endParaRPr lang="en-US"/>
          </a:p>
        </p:txBody>
      </p:sp>
    </p:spTree>
    <p:extLst>
      <p:ext uri="{BB962C8B-B14F-4D97-AF65-F5344CB8AC3E}">
        <p14:creationId xmlns:p14="http://schemas.microsoft.com/office/powerpoint/2010/main" val="12700264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FC77DC-F2A7-4847-88A5-2B3DF623F74B}" type="slidenum">
              <a:rPr lang="en-US" smtClean="0"/>
              <a:t>1</a:t>
            </a:fld>
            <a:endParaRPr lang="en-US" dirty="0"/>
          </a:p>
        </p:txBody>
      </p:sp>
    </p:spTree>
    <p:extLst>
      <p:ext uri="{BB962C8B-B14F-4D97-AF65-F5344CB8AC3E}">
        <p14:creationId xmlns:p14="http://schemas.microsoft.com/office/powerpoint/2010/main" val="2977135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A8E8D9-78E8-D8D1-837C-D3CD795E408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EFE15D1-F085-3313-ED6E-74DA52687B8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7ADF88B-8D5D-FD98-D87A-6AB56FE453F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CA6F336-E6FE-74E2-B9F9-BD62AC7BF09C}"/>
              </a:ext>
            </a:extLst>
          </p:cNvPr>
          <p:cNvSpPr>
            <a:spLocks noGrp="1"/>
          </p:cNvSpPr>
          <p:nvPr>
            <p:ph type="sldNum" sz="quarter" idx="5"/>
          </p:nvPr>
        </p:nvSpPr>
        <p:spPr/>
        <p:txBody>
          <a:bodyPr/>
          <a:lstStyle/>
          <a:p>
            <a:fld id="{D357CF2D-5C1B-4D3B-A31E-A8CB96FA523F}" type="slidenum">
              <a:rPr lang="en-US" smtClean="0"/>
              <a:pPr/>
              <a:t>34</a:t>
            </a:fld>
            <a:endParaRPr lang="en-US"/>
          </a:p>
        </p:txBody>
      </p:sp>
    </p:spTree>
    <p:extLst>
      <p:ext uri="{BB962C8B-B14F-4D97-AF65-F5344CB8AC3E}">
        <p14:creationId xmlns:p14="http://schemas.microsoft.com/office/powerpoint/2010/main" val="39455242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0D45DF-0ADD-8452-F20A-F641F343C9E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BCD30D7-79AE-E2E5-AE35-B97D8D50C10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48FAA68-75FF-41B9-88C6-4F300131FB4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61D07C5-F1BA-AC62-7C6B-806610F8B988}"/>
              </a:ext>
            </a:extLst>
          </p:cNvPr>
          <p:cNvSpPr>
            <a:spLocks noGrp="1"/>
          </p:cNvSpPr>
          <p:nvPr>
            <p:ph type="sldNum" sz="quarter" idx="5"/>
          </p:nvPr>
        </p:nvSpPr>
        <p:spPr/>
        <p:txBody>
          <a:bodyPr/>
          <a:lstStyle/>
          <a:p>
            <a:fld id="{D357CF2D-5C1B-4D3B-A31E-A8CB96FA523F}" type="slidenum">
              <a:rPr lang="en-US" smtClean="0"/>
              <a:pPr/>
              <a:t>35</a:t>
            </a:fld>
            <a:endParaRPr lang="en-US"/>
          </a:p>
        </p:txBody>
      </p:sp>
    </p:spTree>
    <p:extLst>
      <p:ext uri="{BB962C8B-B14F-4D97-AF65-F5344CB8AC3E}">
        <p14:creationId xmlns:p14="http://schemas.microsoft.com/office/powerpoint/2010/main" val="28348734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AC8F0E-CBA7-60F2-09F3-562F8682932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F920340-49EE-94D5-4C80-13C631BD7EB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E66F927-7A26-186A-C509-9B923AE1A07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9090EA4-E0B9-B115-AA86-AC8170DD6749}"/>
              </a:ext>
            </a:extLst>
          </p:cNvPr>
          <p:cNvSpPr>
            <a:spLocks noGrp="1"/>
          </p:cNvSpPr>
          <p:nvPr>
            <p:ph type="sldNum" sz="quarter" idx="5"/>
          </p:nvPr>
        </p:nvSpPr>
        <p:spPr/>
        <p:txBody>
          <a:bodyPr/>
          <a:lstStyle/>
          <a:p>
            <a:fld id="{D357CF2D-5C1B-4D3B-A31E-A8CB96FA523F}" type="slidenum">
              <a:rPr lang="en-US" smtClean="0"/>
              <a:pPr/>
              <a:t>36</a:t>
            </a:fld>
            <a:endParaRPr lang="en-US"/>
          </a:p>
        </p:txBody>
      </p:sp>
    </p:spTree>
    <p:extLst>
      <p:ext uri="{BB962C8B-B14F-4D97-AF65-F5344CB8AC3E}">
        <p14:creationId xmlns:p14="http://schemas.microsoft.com/office/powerpoint/2010/main" val="4024569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EB9BAE-B3B8-2AF5-1C0A-3012E524A46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0421183-9401-FCC0-5136-02DEBB08A28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D3A1E57-C5A1-A7BB-CE4D-698405D8835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B804DA0-D9AE-464F-0848-D695A907F853}"/>
              </a:ext>
            </a:extLst>
          </p:cNvPr>
          <p:cNvSpPr>
            <a:spLocks noGrp="1"/>
          </p:cNvSpPr>
          <p:nvPr>
            <p:ph type="sldNum" sz="quarter" idx="5"/>
          </p:nvPr>
        </p:nvSpPr>
        <p:spPr/>
        <p:txBody>
          <a:bodyPr/>
          <a:lstStyle/>
          <a:p>
            <a:fld id="{D357CF2D-5C1B-4D3B-A31E-A8CB96FA523F}" type="slidenum">
              <a:rPr lang="en-US" smtClean="0"/>
              <a:pPr/>
              <a:t>37</a:t>
            </a:fld>
            <a:endParaRPr lang="en-US"/>
          </a:p>
        </p:txBody>
      </p:sp>
    </p:spTree>
    <p:extLst>
      <p:ext uri="{BB962C8B-B14F-4D97-AF65-F5344CB8AC3E}">
        <p14:creationId xmlns:p14="http://schemas.microsoft.com/office/powerpoint/2010/main" val="258251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BC4DBB-D4A9-80CE-2D0C-5CD65E14E44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83C6945-BF2F-4306-0C00-2CAC9FDE969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9A6DD8E-76A8-8A2E-0797-E3A1055D050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F4AE4D29-2D1C-70C5-213F-E5C62BA810F5}"/>
              </a:ext>
            </a:extLst>
          </p:cNvPr>
          <p:cNvSpPr>
            <a:spLocks noGrp="1"/>
          </p:cNvSpPr>
          <p:nvPr>
            <p:ph type="sldNum" sz="quarter" idx="5"/>
          </p:nvPr>
        </p:nvSpPr>
        <p:spPr/>
        <p:txBody>
          <a:bodyPr/>
          <a:lstStyle/>
          <a:p>
            <a:fld id="{D357CF2D-5C1B-4D3B-A31E-A8CB96FA523F}" type="slidenum">
              <a:rPr lang="en-US" smtClean="0"/>
              <a:pPr/>
              <a:t>38</a:t>
            </a:fld>
            <a:endParaRPr lang="en-US"/>
          </a:p>
        </p:txBody>
      </p:sp>
    </p:spTree>
    <p:extLst>
      <p:ext uri="{BB962C8B-B14F-4D97-AF65-F5344CB8AC3E}">
        <p14:creationId xmlns:p14="http://schemas.microsoft.com/office/powerpoint/2010/main" val="1514101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AA13AB-B327-8527-846C-46E1C6BFC8C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2F4086D-3655-F912-4828-412AB15CF40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B6D005A-5473-A5D3-63EE-097313AC117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111BE43-B1E3-EBAB-8CAE-FC94C2BFE170}"/>
              </a:ext>
            </a:extLst>
          </p:cNvPr>
          <p:cNvSpPr>
            <a:spLocks noGrp="1"/>
          </p:cNvSpPr>
          <p:nvPr>
            <p:ph type="sldNum" sz="quarter" idx="5"/>
          </p:nvPr>
        </p:nvSpPr>
        <p:spPr/>
        <p:txBody>
          <a:bodyPr/>
          <a:lstStyle/>
          <a:p>
            <a:fld id="{D357CF2D-5C1B-4D3B-A31E-A8CB96FA523F}" type="slidenum">
              <a:rPr lang="en-US" smtClean="0"/>
              <a:pPr/>
              <a:t>39</a:t>
            </a:fld>
            <a:endParaRPr lang="en-US"/>
          </a:p>
        </p:txBody>
      </p:sp>
    </p:spTree>
    <p:extLst>
      <p:ext uri="{BB962C8B-B14F-4D97-AF65-F5344CB8AC3E}">
        <p14:creationId xmlns:p14="http://schemas.microsoft.com/office/powerpoint/2010/main" val="27176216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4CF15C-94C7-729B-83AA-9F9E8D3FAC3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E9F932A-5764-993C-2076-38B64B85CAF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65B5D00-0780-9578-B1ED-9C538273724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8A1F7AC-BF31-1C77-56D0-8DE1632F58D1}"/>
              </a:ext>
            </a:extLst>
          </p:cNvPr>
          <p:cNvSpPr>
            <a:spLocks noGrp="1"/>
          </p:cNvSpPr>
          <p:nvPr>
            <p:ph type="sldNum" sz="quarter" idx="5"/>
          </p:nvPr>
        </p:nvSpPr>
        <p:spPr/>
        <p:txBody>
          <a:bodyPr/>
          <a:lstStyle/>
          <a:p>
            <a:fld id="{D357CF2D-5C1B-4D3B-A31E-A8CB96FA523F}" type="slidenum">
              <a:rPr lang="en-US" smtClean="0"/>
              <a:pPr/>
              <a:t>40</a:t>
            </a:fld>
            <a:endParaRPr lang="en-US"/>
          </a:p>
        </p:txBody>
      </p:sp>
    </p:spTree>
    <p:extLst>
      <p:ext uri="{BB962C8B-B14F-4D97-AF65-F5344CB8AC3E}">
        <p14:creationId xmlns:p14="http://schemas.microsoft.com/office/powerpoint/2010/main" val="31455707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788DBA-E1ED-BD75-9421-A459489BDCC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95D9FD0-8DC2-43B5-9BAA-46F6BD18F87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DCBD748-3A1E-584D-E43D-3D1EBBD1A9E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A374DD6-81E6-759F-7573-03591B357B23}"/>
              </a:ext>
            </a:extLst>
          </p:cNvPr>
          <p:cNvSpPr>
            <a:spLocks noGrp="1"/>
          </p:cNvSpPr>
          <p:nvPr>
            <p:ph type="sldNum" sz="quarter" idx="5"/>
          </p:nvPr>
        </p:nvSpPr>
        <p:spPr/>
        <p:txBody>
          <a:bodyPr/>
          <a:lstStyle/>
          <a:p>
            <a:fld id="{D357CF2D-5C1B-4D3B-A31E-A8CB96FA523F}" type="slidenum">
              <a:rPr lang="en-US" smtClean="0"/>
              <a:pPr/>
              <a:t>41</a:t>
            </a:fld>
            <a:endParaRPr lang="en-US"/>
          </a:p>
        </p:txBody>
      </p:sp>
    </p:spTree>
    <p:extLst>
      <p:ext uri="{BB962C8B-B14F-4D97-AF65-F5344CB8AC3E}">
        <p14:creationId xmlns:p14="http://schemas.microsoft.com/office/powerpoint/2010/main" val="36297328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975EA9-3372-D083-CAD8-B6C557E3A92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440EB35-F3B3-C6C8-FA32-36581AD548E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733F9EA-9160-5763-9EEF-C76398BF9C6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4F2B72F-B5C5-F48C-0BC7-769A7C9F1C4E}"/>
              </a:ext>
            </a:extLst>
          </p:cNvPr>
          <p:cNvSpPr>
            <a:spLocks noGrp="1"/>
          </p:cNvSpPr>
          <p:nvPr>
            <p:ph type="sldNum" sz="quarter" idx="5"/>
          </p:nvPr>
        </p:nvSpPr>
        <p:spPr/>
        <p:txBody>
          <a:bodyPr/>
          <a:lstStyle/>
          <a:p>
            <a:fld id="{D357CF2D-5C1B-4D3B-A31E-A8CB96FA523F}" type="slidenum">
              <a:rPr lang="en-US" smtClean="0"/>
              <a:pPr/>
              <a:t>42</a:t>
            </a:fld>
            <a:endParaRPr lang="en-US"/>
          </a:p>
        </p:txBody>
      </p:sp>
    </p:spTree>
    <p:extLst>
      <p:ext uri="{BB962C8B-B14F-4D97-AF65-F5344CB8AC3E}">
        <p14:creationId xmlns:p14="http://schemas.microsoft.com/office/powerpoint/2010/main" val="17508858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519F3D-FAC6-B330-3796-185D2286D6B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817F2F-5479-774A-8C7F-AE4BD203156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C03EB95-E983-BE9D-D397-A9BB6DD8B58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3597FD4-3B40-384D-2247-E53E603E019B}"/>
              </a:ext>
            </a:extLst>
          </p:cNvPr>
          <p:cNvSpPr>
            <a:spLocks noGrp="1"/>
          </p:cNvSpPr>
          <p:nvPr>
            <p:ph type="sldNum" sz="quarter" idx="5"/>
          </p:nvPr>
        </p:nvSpPr>
        <p:spPr/>
        <p:txBody>
          <a:bodyPr/>
          <a:lstStyle/>
          <a:p>
            <a:fld id="{D357CF2D-5C1B-4D3B-A31E-A8CB96FA523F}" type="slidenum">
              <a:rPr lang="en-US" smtClean="0"/>
              <a:pPr/>
              <a:t>43</a:t>
            </a:fld>
            <a:endParaRPr lang="en-US"/>
          </a:p>
        </p:txBody>
      </p:sp>
    </p:spTree>
    <p:extLst>
      <p:ext uri="{BB962C8B-B14F-4D97-AF65-F5344CB8AC3E}">
        <p14:creationId xmlns:p14="http://schemas.microsoft.com/office/powerpoint/2010/main" val="31550591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26</a:t>
            </a:fld>
            <a:endParaRPr lang="en-US"/>
          </a:p>
        </p:txBody>
      </p:sp>
    </p:spTree>
    <p:extLst>
      <p:ext uri="{BB962C8B-B14F-4D97-AF65-F5344CB8AC3E}">
        <p14:creationId xmlns:p14="http://schemas.microsoft.com/office/powerpoint/2010/main" val="40112097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491589-65FD-DAF8-E6C3-84AE80F66C4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CCAA468-673F-4CDE-75B9-CFE805C2B60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DBC5FA7-32BF-381A-D1C1-CACFFFB92C8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5DA845E-F406-62FF-5211-975DDB89A952}"/>
              </a:ext>
            </a:extLst>
          </p:cNvPr>
          <p:cNvSpPr>
            <a:spLocks noGrp="1"/>
          </p:cNvSpPr>
          <p:nvPr>
            <p:ph type="sldNum" sz="quarter" idx="5"/>
          </p:nvPr>
        </p:nvSpPr>
        <p:spPr/>
        <p:txBody>
          <a:bodyPr/>
          <a:lstStyle/>
          <a:p>
            <a:fld id="{D357CF2D-5C1B-4D3B-A31E-A8CB96FA523F}" type="slidenum">
              <a:rPr lang="en-US" smtClean="0"/>
              <a:pPr/>
              <a:t>44</a:t>
            </a:fld>
            <a:endParaRPr lang="en-US"/>
          </a:p>
        </p:txBody>
      </p:sp>
    </p:spTree>
    <p:extLst>
      <p:ext uri="{BB962C8B-B14F-4D97-AF65-F5344CB8AC3E}">
        <p14:creationId xmlns:p14="http://schemas.microsoft.com/office/powerpoint/2010/main" val="42345830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DEC8F1-9A99-95F6-5B63-1DF770D0ADF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BE78F4F-5D31-1650-23AA-50EC8688ACB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0573062-7BDE-040A-CC06-3C8E393A892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E9A478C-3428-8AEE-383A-447748B9913D}"/>
              </a:ext>
            </a:extLst>
          </p:cNvPr>
          <p:cNvSpPr>
            <a:spLocks noGrp="1"/>
          </p:cNvSpPr>
          <p:nvPr>
            <p:ph type="sldNum" sz="quarter" idx="5"/>
          </p:nvPr>
        </p:nvSpPr>
        <p:spPr/>
        <p:txBody>
          <a:bodyPr/>
          <a:lstStyle/>
          <a:p>
            <a:fld id="{D357CF2D-5C1B-4D3B-A31E-A8CB96FA523F}" type="slidenum">
              <a:rPr lang="en-US" smtClean="0"/>
              <a:pPr/>
              <a:t>45</a:t>
            </a:fld>
            <a:endParaRPr lang="en-US"/>
          </a:p>
        </p:txBody>
      </p:sp>
    </p:spTree>
    <p:extLst>
      <p:ext uri="{BB962C8B-B14F-4D97-AF65-F5344CB8AC3E}">
        <p14:creationId xmlns:p14="http://schemas.microsoft.com/office/powerpoint/2010/main" val="129792841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94C6EF-5213-696C-8FD5-41276352E71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E4EB28A-5581-FC9B-0F5C-DF323A357C5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AEBC00C-F978-637E-A190-3C698C0366D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EC0118C-8F56-BD4A-58D4-51822E9FD653}"/>
              </a:ext>
            </a:extLst>
          </p:cNvPr>
          <p:cNvSpPr>
            <a:spLocks noGrp="1"/>
          </p:cNvSpPr>
          <p:nvPr>
            <p:ph type="sldNum" sz="quarter" idx="5"/>
          </p:nvPr>
        </p:nvSpPr>
        <p:spPr/>
        <p:txBody>
          <a:bodyPr/>
          <a:lstStyle/>
          <a:p>
            <a:fld id="{D357CF2D-5C1B-4D3B-A31E-A8CB96FA523F}" type="slidenum">
              <a:rPr lang="en-US" smtClean="0"/>
              <a:pPr/>
              <a:t>46</a:t>
            </a:fld>
            <a:endParaRPr lang="en-US"/>
          </a:p>
        </p:txBody>
      </p:sp>
    </p:spTree>
    <p:extLst>
      <p:ext uri="{BB962C8B-B14F-4D97-AF65-F5344CB8AC3E}">
        <p14:creationId xmlns:p14="http://schemas.microsoft.com/office/powerpoint/2010/main" val="13301650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3BCC20-929B-AE83-7EBE-44E476F41C1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B6C05B0-3293-BD90-1CF6-2FB7BC2070A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5F2BEB8-E2BE-5A70-BF76-C3715D6E38B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30989FFD-A5ED-41CC-0E1E-F780935575EA}"/>
              </a:ext>
            </a:extLst>
          </p:cNvPr>
          <p:cNvSpPr>
            <a:spLocks noGrp="1"/>
          </p:cNvSpPr>
          <p:nvPr>
            <p:ph type="sldNum" sz="quarter" idx="5"/>
          </p:nvPr>
        </p:nvSpPr>
        <p:spPr/>
        <p:txBody>
          <a:bodyPr/>
          <a:lstStyle/>
          <a:p>
            <a:fld id="{D357CF2D-5C1B-4D3B-A31E-A8CB96FA523F}" type="slidenum">
              <a:rPr lang="en-US" smtClean="0"/>
              <a:pPr/>
              <a:t>47</a:t>
            </a:fld>
            <a:endParaRPr lang="en-US"/>
          </a:p>
        </p:txBody>
      </p:sp>
    </p:spTree>
    <p:extLst>
      <p:ext uri="{BB962C8B-B14F-4D97-AF65-F5344CB8AC3E}">
        <p14:creationId xmlns:p14="http://schemas.microsoft.com/office/powerpoint/2010/main" val="195950658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31E6D7-9066-9652-01B4-3AC45061738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200334B-6733-B07D-4D80-92C2CB52F97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025FCC1-9345-AB3F-A9B4-04B738A241EA}"/>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4B0E77C-4CAE-1E69-0FA7-366167B0B3CA}"/>
              </a:ext>
            </a:extLst>
          </p:cNvPr>
          <p:cNvSpPr>
            <a:spLocks noGrp="1"/>
          </p:cNvSpPr>
          <p:nvPr>
            <p:ph type="sldNum" sz="quarter" idx="5"/>
          </p:nvPr>
        </p:nvSpPr>
        <p:spPr/>
        <p:txBody>
          <a:bodyPr/>
          <a:lstStyle/>
          <a:p>
            <a:fld id="{D357CF2D-5C1B-4D3B-A31E-A8CB96FA523F}" type="slidenum">
              <a:rPr lang="en-US" smtClean="0"/>
              <a:pPr/>
              <a:t>48</a:t>
            </a:fld>
            <a:endParaRPr lang="en-US"/>
          </a:p>
        </p:txBody>
      </p:sp>
    </p:spTree>
    <p:extLst>
      <p:ext uri="{BB962C8B-B14F-4D97-AF65-F5344CB8AC3E}">
        <p14:creationId xmlns:p14="http://schemas.microsoft.com/office/powerpoint/2010/main" val="7500060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E692D6-B536-4EA5-9D96-832C87B0546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1D818C2-BBF3-CA0E-7C1D-48B1881EBDA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A573C15-F1CE-6582-27CC-6D44B6A7A7C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16BC68F-933D-4E0E-90A1-6A1B85442A42}"/>
              </a:ext>
            </a:extLst>
          </p:cNvPr>
          <p:cNvSpPr>
            <a:spLocks noGrp="1"/>
          </p:cNvSpPr>
          <p:nvPr>
            <p:ph type="sldNum" sz="quarter" idx="5"/>
          </p:nvPr>
        </p:nvSpPr>
        <p:spPr/>
        <p:txBody>
          <a:bodyPr/>
          <a:lstStyle/>
          <a:p>
            <a:fld id="{D357CF2D-5C1B-4D3B-A31E-A8CB96FA523F}" type="slidenum">
              <a:rPr lang="en-US" smtClean="0"/>
              <a:pPr/>
              <a:t>49</a:t>
            </a:fld>
            <a:endParaRPr lang="en-US"/>
          </a:p>
        </p:txBody>
      </p:sp>
    </p:spTree>
    <p:extLst>
      <p:ext uri="{BB962C8B-B14F-4D97-AF65-F5344CB8AC3E}">
        <p14:creationId xmlns:p14="http://schemas.microsoft.com/office/powerpoint/2010/main" val="6924530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1A24D9-774E-C6E0-3085-72CA3B6C9A9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39E7F22-91BD-58C7-B04A-1BE3AB4DC82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43104A5-6CD1-5F1E-90BC-517314E52F2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D103275-4F61-AD95-EA4A-544A01FB1D9A}"/>
              </a:ext>
            </a:extLst>
          </p:cNvPr>
          <p:cNvSpPr>
            <a:spLocks noGrp="1"/>
          </p:cNvSpPr>
          <p:nvPr>
            <p:ph type="sldNum" sz="quarter" idx="5"/>
          </p:nvPr>
        </p:nvSpPr>
        <p:spPr/>
        <p:txBody>
          <a:bodyPr/>
          <a:lstStyle/>
          <a:p>
            <a:fld id="{D357CF2D-5C1B-4D3B-A31E-A8CB96FA523F}" type="slidenum">
              <a:rPr lang="en-US" smtClean="0"/>
              <a:pPr/>
              <a:t>50</a:t>
            </a:fld>
            <a:endParaRPr lang="en-US"/>
          </a:p>
        </p:txBody>
      </p:sp>
    </p:spTree>
    <p:extLst>
      <p:ext uri="{BB962C8B-B14F-4D97-AF65-F5344CB8AC3E}">
        <p14:creationId xmlns:p14="http://schemas.microsoft.com/office/powerpoint/2010/main" val="280716901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701273-C807-BABB-D851-00D6AF8241C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1C3E6D9-F8F5-98A2-C805-8D4BFD03639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9A748E1-F161-9915-ADF6-F0DEC1F4F3A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20B4ACD-2A0C-2C80-E16B-8CA2DC626FEF}"/>
              </a:ext>
            </a:extLst>
          </p:cNvPr>
          <p:cNvSpPr>
            <a:spLocks noGrp="1"/>
          </p:cNvSpPr>
          <p:nvPr>
            <p:ph type="sldNum" sz="quarter" idx="5"/>
          </p:nvPr>
        </p:nvSpPr>
        <p:spPr/>
        <p:txBody>
          <a:bodyPr/>
          <a:lstStyle/>
          <a:p>
            <a:fld id="{D357CF2D-5C1B-4D3B-A31E-A8CB96FA523F}" type="slidenum">
              <a:rPr lang="en-US" smtClean="0"/>
              <a:pPr/>
              <a:t>51</a:t>
            </a:fld>
            <a:endParaRPr lang="en-US"/>
          </a:p>
        </p:txBody>
      </p:sp>
    </p:spTree>
    <p:extLst>
      <p:ext uri="{BB962C8B-B14F-4D97-AF65-F5344CB8AC3E}">
        <p14:creationId xmlns:p14="http://schemas.microsoft.com/office/powerpoint/2010/main" val="380515071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CAEC6A-7884-9E35-CB85-919A1D56B45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5912986-1012-A884-E5D4-ACBD83E66FA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A624A6B-85E2-3F6F-D921-F70DBAE9806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BE6803A-EF8B-3664-D391-5E36CEBC0ED0}"/>
              </a:ext>
            </a:extLst>
          </p:cNvPr>
          <p:cNvSpPr>
            <a:spLocks noGrp="1"/>
          </p:cNvSpPr>
          <p:nvPr>
            <p:ph type="sldNum" sz="quarter" idx="5"/>
          </p:nvPr>
        </p:nvSpPr>
        <p:spPr/>
        <p:txBody>
          <a:bodyPr/>
          <a:lstStyle/>
          <a:p>
            <a:fld id="{D357CF2D-5C1B-4D3B-A31E-A8CB96FA523F}" type="slidenum">
              <a:rPr lang="en-US" smtClean="0"/>
              <a:pPr/>
              <a:t>52</a:t>
            </a:fld>
            <a:endParaRPr lang="en-US"/>
          </a:p>
        </p:txBody>
      </p:sp>
    </p:spTree>
    <p:extLst>
      <p:ext uri="{BB962C8B-B14F-4D97-AF65-F5344CB8AC3E}">
        <p14:creationId xmlns:p14="http://schemas.microsoft.com/office/powerpoint/2010/main" val="172718302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66A56E-AA1B-CE31-CB97-43761D60656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230B547-CEDD-947E-C7F1-98E09CBF331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C6E0A11-CFBB-0C6A-4703-F68DB58585B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09428CB-E984-7BCF-47CD-3E9DD717C95D}"/>
              </a:ext>
            </a:extLst>
          </p:cNvPr>
          <p:cNvSpPr>
            <a:spLocks noGrp="1"/>
          </p:cNvSpPr>
          <p:nvPr>
            <p:ph type="sldNum" sz="quarter" idx="5"/>
          </p:nvPr>
        </p:nvSpPr>
        <p:spPr/>
        <p:txBody>
          <a:bodyPr/>
          <a:lstStyle/>
          <a:p>
            <a:fld id="{D357CF2D-5C1B-4D3B-A31E-A8CB96FA523F}" type="slidenum">
              <a:rPr lang="en-US" smtClean="0"/>
              <a:pPr/>
              <a:t>53</a:t>
            </a:fld>
            <a:endParaRPr lang="en-US"/>
          </a:p>
        </p:txBody>
      </p:sp>
    </p:spTree>
    <p:extLst>
      <p:ext uri="{BB962C8B-B14F-4D97-AF65-F5344CB8AC3E}">
        <p14:creationId xmlns:p14="http://schemas.microsoft.com/office/powerpoint/2010/main" val="27209074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A54E73-4324-2E2E-EEDF-F75D27C53DD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3314C63-25C4-DB73-5734-1D1B35D7B2E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A6D770A-7D8B-AD0E-8AEB-35C2A61379B1}"/>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A122747-B10A-83AA-AA63-9889B95FF280}"/>
              </a:ext>
            </a:extLst>
          </p:cNvPr>
          <p:cNvSpPr>
            <a:spLocks noGrp="1"/>
          </p:cNvSpPr>
          <p:nvPr>
            <p:ph type="sldNum" sz="quarter" idx="5"/>
          </p:nvPr>
        </p:nvSpPr>
        <p:spPr/>
        <p:txBody>
          <a:bodyPr/>
          <a:lstStyle/>
          <a:p>
            <a:fld id="{D357CF2D-5C1B-4D3B-A31E-A8CB96FA523F}" type="slidenum">
              <a:rPr lang="en-US" smtClean="0"/>
              <a:pPr/>
              <a:t>27</a:t>
            </a:fld>
            <a:endParaRPr lang="en-US"/>
          </a:p>
        </p:txBody>
      </p:sp>
    </p:spTree>
    <p:extLst>
      <p:ext uri="{BB962C8B-B14F-4D97-AF65-F5344CB8AC3E}">
        <p14:creationId xmlns:p14="http://schemas.microsoft.com/office/powerpoint/2010/main" val="190670587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AE62EA-351D-5E3D-EA4A-916786609DA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1B5C720-4B4D-82DE-3709-1443275FA1A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85B6A2D-1702-18BB-E6B8-AD1D99C9DA2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FC6DECF4-5A1B-CB0E-CED5-118658276CBA}"/>
              </a:ext>
            </a:extLst>
          </p:cNvPr>
          <p:cNvSpPr>
            <a:spLocks noGrp="1"/>
          </p:cNvSpPr>
          <p:nvPr>
            <p:ph type="sldNum" sz="quarter" idx="5"/>
          </p:nvPr>
        </p:nvSpPr>
        <p:spPr/>
        <p:txBody>
          <a:bodyPr/>
          <a:lstStyle/>
          <a:p>
            <a:fld id="{D357CF2D-5C1B-4D3B-A31E-A8CB96FA523F}" type="slidenum">
              <a:rPr lang="en-US" smtClean="0"/>
              <a:pPr/>
              <a:t>54</a:t>
            </a:fld>
            <a:endParaRPr lang="en-US"/>
          </a:p>
        </p:txBody>
      </p:sp>
    </p:spTree>
    <p:extLst>
      <p:ext uri="{BB962C8B-B14F-4D97-AF65-F5344CB8AC3E}">
        <p14:creationId xmlns:p14="http://schemas.microsoft.com/office/powerpoint/2010/main" val="145802399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81B953-0179-AE74-0CDF-E36120C2FE1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DD6D0F0-078C-C17D-3D32-DD306C42800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4B66493-D2E1-2593-2340-067E8EE6A01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78F35D2-4CAB-19FC-2CDB-5EFBC10EE587}"/>
              </a:ext>
            </a:extLst>
          </p:cNvPr>
          <p:cNvSpPr>
            <a:spLocks noGrp="1"/>
          </p:cNvSpPr>
          <p:nvPr>
            <p:ph type="sldNum" sz="quarter" idx="5"/>
          </p:nvPr>
        </p:nvSpPr>
        <p:spPr/>
        <p:txBody>
          <a:bodyPr/>
          <a:lstStyle/>
          <a:p>
            <a:fld id="{D357CF2D-5C1B-4D3B-A31E-A8CB96FA523F}" type="slidenum">
              <a:rPr lang="en-US" smtClean="0"/>
              <a:pPr/>
              <a:t>55</a:t>
            </a:fld>
            <a:endParaRPr lang="en-US"/>
          </a:p>
        </p:txBody>
      </p:sp>
    </p:spTree>
    <p:extLst>
      <p:ext uri="{BB962C8B-B14F-4D97-AF65-F5344CB8AC3E}">
        <p14:creationId xmlns:p14="http://schemas.microsoft.com/office/powerpoint/2010/main" val="286783180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6BD901-6421-8BAA-98C4-3CC4BCC9053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EFB0BD5-909A-8286-A551-4C195DFEDEA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EF78462-00FB-18F3-0221-69CAA5DD32E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2C44DCD-C83D-EB48-7419-724DE6B195B2}"/>
              </a:ext>
            </a:extLst>
          </p:cNvPr>
          <p:cNvSpPr>
            <a:spLocks noGrp="1"/>
          </p:cNvSpPr>
          <p:nvPr>
            <p:ph type="sldNum" sz="quarter" idx="5"/>
          </p:nvPr>
        </p:nvSpPr>
        <p:spPr/>
        <p:txBody>
          <a:bodyPr/>
          <a:lstStyle/>
          <a:p>
            <a:fld id="{D357CF2D-5C1B-4D3B-A31E-A8CB96FA523F}" type="slidenum">
              <a:rPr lang="en-US" smtClean="0"/>
              <a:pPr/>
              <a:t>56</a:t>
            </a:fld>
            <a:endParaRPr lang="en-US"/>
          </a:p>
        </p:txBody>
      </p:sp>
    </p:spTree>
    <p:extLst>
      <p:ext uri="{BB962C8B-B14F-4D97-AF65-F5344CB8AC3E}">
        <p14:creationId xmlns:p14="http://schemas.microsoft.com/office/powerpoint/2010/main" val="404339725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200B89-E51C-E631-8FEA-99F9C43595C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867551-3F96-B443-F91A-AD93A4F9213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9A5DB3E-21B0-B4D8-6630-F98FCFD8720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6EEA1B5-6EF0-0C7A-A173-2D9F96F1662A}"/>
              </a:ext>
            </a:extLst>
          </p:cNvPr>
          <p:cNvSpPr>
            <a:spLocks noGrp="1"/>
          </p:cNvSpPr>
          <p:nvPr>
            <p:ph type="sldNum" sz="quarter" idx="5"/>
          </p:nvPr>
        </p:nvSpPr>
        <p:spPr/>
        <p:txBody>
          <a:bodyPr/>
          <a:lstStyle/>
          <a:p>
            <a:fld id="{D357CF2D-5C1B-4D3B-A31E-A8CB96FA523F}" type="slidenum">
              <a:rPr lang="en-US" smtClean="0"/>
              <a:pPr/>
              <a:t>57</a:t>
            </a:fld>
            <a:endParaRPr lang="en-US"/>
          </a:p>
        </p:txBody>
      </p:sp>
    </p:spTree>
    <p:extLst>
      <p:ext uri="{BB962C8B-B14F-4D97-AF65-F5344CB8AC3E}">
        <p14:creationId xmlns:p14="http://schemas.microsoft.com/office/powerpoint/2010/main" val="237107925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AEBD5A-DC35-AF70-7BBC-B6682BE7CA3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20E6EBB-DC71-54F8-B718-3C528757B09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A96E123-3CC8-561D-85F5-524DDC0D977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D6287B7-A5AC-57B4-D022-9E6C0E345B21}"/>
              </a:ext>
            </a:extLst>
          </p:cNvPr>
          <p:cNvSpPr>
            <a:spLocks noGrp="1"/>
          </p:cNvSpPr>
          <p:nvPr>
            <p:ph type="sldNum" sz="quarter" idx="5"/>
          </p:nvPr>
        </p:nvSpPr>
        <p:spPr/>
        <p:txBody>
          <a:bodyPr/>
          <a:lstStyle/>
          <a:p>
            <a:fld id="{D357CF2D-5C1B-4D3B-A31E-A8CB96FA523F}" type="slidenum">
              <a:rPr lang="en-US" smtClean="0"/>
              <a:pPr/>
              <a:t>58</a:t>
            </a:fld>
            <a:endParaRPr lang="en-US"/>
          </a:p>
        </p:txBody>
      </p:sp>
    </p:spTree>
    <p:extLst>
      <p:ext uri="{BB962C8B-B14F-4D97-AF65-F5344CB8AC3E}">
        <p14:creationId xmlns:p14="http://schemas.microsoft.com/office/powerpoint/2010/main" val="99116460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9179D9-9594-758B-7DE2-BD6D9247180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E064A51-13FB-4B70-44EC-EF5E4E9B85A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0235ED6-FC29-C4B7-6A3E-CBBC7E35DE9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87CF836-8D9A-FFBF-E36D-226C8D2D3B77}"/>
              </a:ext>
            </a:extLst>
          </p:cNvPr>
          <p:cNvSpPr>
            <a:spLocks noGrp="1"/>
          </p:cNvSpPr>
          <p:nvPr>
            <p:ph type="sldNum" sz="quarter" idx="5"/>
          </p:nvPr>
        </p:nvSpPr>
        <p:spPr/>
        <p:txBody>
          <a:bodyPr/>
          <a:lstStyle/>
          <a:p>
            <a:fld id="{D357CF2D-5C1B-4D3B-A31E-A8CB96FA523F}" type="slidenum">
              <a:rPr lang="en-US" smtClean="0"/>
              <a:pPr/>
              <a:t>59</a:t>
            </a:fld>
            <a:endParaRPr lang="en-US"/>
          </a:p>
        </p:txBody>
      </p:sp>
    </p:spTree>
    <p:extLst>
      <p:ext uri="{BB962C8B-B14F-4D97-AF65-F5344CB8AC3E}">
        <p14:creationId xmlns:p14="http://schemas.microsoft.com/office/powerpoint/2010/main" val="367667977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CE8EA9-29B4-3822-7C76-79CFBEC69E1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60C25BF-3612-2D58-7E24-C1AE60F9118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3E2F861-798E-A3BA-64AF-066D083FC8F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F626EF2-FF70-8CAB-8F45-4558D5B2EA30}"/>
              </a:ext>
            </a:extLst>
          </p:cNvPr>
          <p:cNvSpPr>
            <a:spLocks noGrp="1"/>
          </p:cNvSpPr>
          <p:nvPr>
            <p:ph type="sldNum" sz="quarter" idx="5"/>
          </p:nvPr>
        </p:nvSpPr>
        <p:spPr/>
        <p:txBody>
          <a:bodyPr/>
          <a:lstStyle/>
          <a:p>
            <a:fld id="{D357CF2D-5C1B-4D3B-A31E-A8CB96FA523F}" type="slidenum">
              <a:rPr lang="en-US" smtClean="0"/>
              <a:pPr/>
              <a:t>60</a:t>
            </a:fld>
            <a:endParaRPr lang="en-US"/>
          </a:p>
        </p:txBody>
      </p:sp>
    </p:spTree>
    <p:extLst>
      <p:ext uri="{BB962C8B-B14F-4D97-AF65-F5344CB8AC3E}">
        <p14:creationId xmlns:p14="http://schemas.microsoft.com/office/powerpoint/2010/main" val="4967949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13D171-AE58-E9F1-F5F9-019F5F4298C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EC65C55-83D1-A539-B6EB-C5D7FC9157E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7B85B08-6861-285B-D40C-4977FAAD187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333D6CC5-7364-A149-C300-393E7938CB99}"/>
              </a:ext>
            </a:extLst>
          </p:cNvPr>
          <p:cNvSpPr>
            <a:spLocks noGrp="1"/>
          </p:cNvSpPr>
          <p:nvPr>
            <p:ph type="sldNum" sz="quarter" idx="5"/>
          </p:nvPr>
        </p:nvSpPr>
        <p:spPr/>
        <p:txBody>
          <a:bodyPr/>
          <a:lstStyle/>
          <a:p>
            <a:fld id="{D357CF2D-5C1B-4D3B-A31E-A8CB96FA523F}" type="slidenum">
              <a:rPr lang="en-US" smtClean="0"/>
              <a:pPr/>
              <a:t>61</a:t>
            </a:fld>
            <a:endParaRPr lang="en-US"/>
          </a:p>
        </p:txBody>
      </p:sp>
    </p:spTree>
    <p:extLst>
      <p:ext uri="{BB962C8B-B14F-4D97-AF65-F5344CB8AC3E}">
        <p14:creationId xmlns:p14="http://schemas.microsoft.com/office/powerpoint/2010/main" val="118555523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DB65D4-246B-5486-C91A-27D22F10632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1457F76-29AA-CD84-CFD9-18207AF63D2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3359942-6FB9-546C-0866-1FE9FDDC630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133083C-61E9-CEC4-824C-483490D965A2}"/>
              </a:ext>
            </a:extLst>
          </p:cNvPr>
          <p:cNvSpPr>
            <a:spLocks noGrp="1"/>
          </p:cNvSpPr>
          <p:nvPr>
            <p:ph type="sldNum" sz="quarter" idx="5"/>
          </p:nvPr>
        </p:nvSpPr>
        <p:spPr/>
        <p:txBody>
          <a:bodyPr/>
          <a:lstStyle/>
          <a:p>
            <a:fld id="{D357CF2D-5C1B-4D3B-A31E-A8CB96FA523F}" type="slidenum">
              <a:rPr lang="en-US" smtClean="0"/>
              <a:pPr/>
              <a:t>62</a:t>
            </a:fld>
            <a:endParaRPr lang="en-US"/>
          </a:p>
        </p:txBody>
      </p:sp>
    </p:spTree>
    <p:extLst>
      <p:ext uri="{BB962C8B-B14F-4D97-AF65-F5344CB8AC3E}">
        <p14:creationId xmlns:p14="http://schemas.microsoft.com/office/powerpoint/2010/main" val="223638303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565B0F-7C55-17A1-111C-D9C7F0806AF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20FC096-93B9-A11E-EF17-3930DF315D7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5A6AD1F-AFE0-BD1C-DA8D-45194120C86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BD644DF-5188-1818-34B8-2218D41806C4}"/>
              </a:ext>
            </a:extLst>
          </p:cNvPr>
          <p:cNvSpPr>
            <a:spLocks noGrp="1"/>
          </p:cNvSpPr>
          <p:nvPr>
            <p:ph type="sldNum" sz="quarter" idx="5"/>
          </p:nvPr>
        </p:nvSpPr>
        <p:spPr/>
        <p:txBody>
          <a:bodyPr/>
          <a:lstStyle/>
          <a:p>
            <a:fld id="{D357CF2D-5C1B-4D3B-A31E-A8CB96FA523F}" type="slidenum">
              <a:rPr lang="en-US" smtClean="0"/>
              <a:pPr/>
              <a:t>63</a:t>
            </a:fld>
            <a:endParaRPr lang="en-US"/>
          </a:p>
        </p:txBody>
      </p:sp>
    </p:spTree>
    <p:extLst>
      <p:ext uri="{BB962C8B-B14F-4D97-AF65-F5344CB8AC3E}">
        <p14:creationId xmlns:p14="http://schemas.microsoft.com/office/powerpoint/2010/main" val="18298376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CF43DE-62EC-1455-E17F-C8A4520FED6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4ACC725-C777-4DE4-2078-831A0F4F52B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BBBC123-E2AE-11EA-C334-98707C537DD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00ED3B3-1E47-89E6-020E-D43FC3BD6CF3}"/>
              </a:ext>
            </a:extLst>
          </p:cNvPr>
          <p:cNvSpPr>
            <a:spLocks noGrp="1"/>
          </p:cNvSpPr>
          <p:nvPr>
            <p:ph type="sldNum" sz="quarter" idx="5"/>
          </p:nvPr>
        </p:nvSpPr>
        <p:spPr/>
        <p:txBody>
          <a:bodyPr/>
          <a:lstStyle/>
          <a:p>
            <a:fld id="{D357CF2D-5C1B-4D3B-A31E-A8CB96FA523F}" type="slidenum">
              <a:rPr lang="en-US" smtClean="0"/>
              <a:pPr/>
              <a:t>28</a:t>
            </a:fld>
            <a:endParaRPr lang="en-US"/>
          </a:p>
        </p:txBody>
      </p:sp>
    </p:spTree>
    <p:extLst>
      <p:ext uri="{BB962C8B-B14F-4D97-AF65-F5344CB8AC3E}">
        <p14:creationId xmlns:p14="http://schemas.microsoft.com/office/powerpoint/2010/main" val="353376079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B73C5C-49D0-459F-13FC-9089F727207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ED38C44-21D0-E19E-D2FF-F406C5757CD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384A4FD-6AB2-424D-22A4-C77C9E428A2A}"/>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351EE9B-C770-7D54-C039-2A809B5E36F7}"/>
              </a:ext>
            </a:extLst>
          </p:cNvPr>
          <p:cNvSpPr>
            <a:spLocks noGrp="1"/>
          </p:cNvSpPr>
          <p:nvPr>
            <p:ph type="sldNum" sz="quarter" idx="5"/>
          </p:nvPr>
        </p:nvSpPr>
        <p:spPr/>
        <p:txBody>
          <a:bodyPr/>
          <a:lstStyle/>
          <a:p>
            <a:fld id="{D357CF2D-5C1B-4D3B-A31E-A8CB96FA523F}" type="slidenum">
              <a:rPr lang="en-US" smtClean="0"/>
              <a:pPr/>
              <a:t>64</a:t>
            </a:fld>
            <a:endParaRPr lang="en-US"/>
          </a:p>
        </p:txBody>
      </p:sp>
    </p:spTree>
    <p:extLst>
      <p:ext uri="{BB962C8B-B14F-4D97-AF65-F5344CB8AC3E}">
        <p14:creationId xmlns:p14="http://schemas.microsoft.com/office/powerpoint/2010/main" val="69664075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0059A3-ED74-931D-BCB4-3F6CDCF7DAC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6F459AC-810F-55E4-DAAC-BA43A37499A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F307426-E63E-27A8-BE61-DD9860916B0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9AF0D1C-E4EC-961A-9237-A029DEE9DB96}"/>
              </a:ext>
            </a:extLst>
          </p:cNvPr>
          <p:cNvSpPr>
            <a:spLocks noGrp="1"/>
          </p:cNvSpPr>
          <p:nvPr>
            <p:ph type="sldNum" sz="quarter" idx="5"/>
          </p:nvPr>
        </p:nvSpPr>
        <p:spPr/>
        <p:txBody>
          <a:bodyPr/>
          <a:lstStyle/>
          <a:p>
            <a:fld id="{D357CF2D-5C1B-4D3B-A31E-A8CB96FA523F}" type="slidenum">
              <a:rPr lang="en-US" smtClean="0"/>
              <a:pPr/>
              <a:t>65</a:t>
            </a:fld>
            <a:endParaRPr lang="en-US"/>
          </a:p>
        </p:txBody>
      </p:sp>
    </p:spTree>
    <p:extLst>
      <p:ext uri="{BB962C8B-B14F-4D97-AF65-F5344CB8AC3E}">
        <p14:creationId xmlns:p14="http://schemas.microsoft.com/office/powerpoint/2010/main" val="396284308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4E5B23-8CB0-7147-3E54-68A960FF791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05BD36B-98CE-796C-1CE6-838B01006D4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B0B0DC3-3FCE-CBB1-E792-0777F353AE8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AD4E6CC-1DB8-8770-1EF1-9584E243512E}"/>
              </a:ext>
            </a:extLst>
          </p:cNvPr>
          <p:cNvSpPr>
            <a:spLocks noGrp="1"/>
          </p:cNvSpPr>
          <p:nvPr>
            <p:ph type="sldNum" sz="quarter" idx="5"/>
          </p:nvPr>
        </p:nvSpPr>
        <p:spPr/>
        <p:txBody>
          <a:bodyPr/>
          <a:lstStyle/>
          <a:p>
            <a:fld id="{D357CF2D-5C1B-4D3B-A31E-A8CB96FA523F}" type="slidenum">
              <a:rPr lang="en-US" smtClean="0"/>
              <a:pPr/>
              <a:t>66</a:t>
            </a:fld>
            <a:endParaRPr lang="en-US"/>
          </a:p>
        </p:txBody>
      </p:sp>
    </p:spTree>
    <p:extLst>
      <p:ext uri="{BB962C8B-B14F-4D97-AF65-F5344CB8AC3E}">
        <p14:creationId xmlns:p14="http://schemas.microsoft.com/office/powerpoint/2010/main" val="180790788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803CB2-DB36-3206-BEE1-F46DAA5B035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93F3F20-D619-89C2-DD37-93F174BEE26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26F77E1-BD1B-56FD-58A0-DE0E2E10CE3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368A17E-7B00-AEAD-CC75-2810F32EFF0B}"/>
              </a:ext>
            </a:extLst>
          </p:cNvPr>
          <p:cNvSpPr>
            <a:spLocks noGrp="1"/>
          </p:cNvSpPr>
          <p:nvPr>
            <p:ph type="sldNum" sz="quarter" idx="5"/>
          </p:nvPr>
        </p:nvSpPr>
        <p:spPr/>
        <p:txBody>
          <a:bodyPr/>
          <a:lstStyle/>
          <a:p>
            <a:fld id="{D357CF2D-5C1B-4D3B-A31E-A8CB96FA523F}" type="slidenum">
              <a:rPr lang="en-US" smtClean="0"/>
              <a:pPr/>
              <a:t>67</a:t>
            </a:fld>
            <a:endParaRPr lang="en-US"/>
          </a:p>
        </p:txBody>
      </p:sp>
    </p:spTree>
    <p:extLst>
      <p:ext uri="{BB962C8B-B14F-4D97-AF65-F5344CB8AC3E}">
        <p14:creationId xmlns:p14="http://schemas.microsoft.com/office/powerpoint/2010/main" val="5445806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9B1231-D2A3-8B19-FD66-7F8405CE4DE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15B2DED-957E-36CC-CABC-702A2A33821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167FAB3-B587-B63F-3215-FB4641F557F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A8B52D3-6D99-0AF7-F9B1-4036A11F2F80}"/>
              </a:ext>
            </a:extLst>
          </p:cNvPr>
          <p:cNvSpPr>
            <a:spLocks noGrp="1"/>
          </p:cNvSpPr>
          <p:nvPr>
            <p:ph type="sldNum" sz="quarter" idx="5"/>
          </p:nvPr>
        </p:nvSpPr>
        <p:spPr/>
        <p:txBody>
          <a:bodyPr/>
          <a:lstStyle/>
          <a:p>
            <a:fld id="{D357CF2D-5C1B-4D3B-A31E-A8CB96FA523F}" type="slidenum">
              <a:rPr lang="en-US" smtClean="0"/>
              <a:pPr/>
              <a:t>68</a:t>
            </a:fld>
            <a:endParaRPr lang="en-US"/>
          </a:p>
        </p:txBody>
      </p:sp>
    </p:spTree>
    <p:extLst>
      <p:ext uri="{BB962C8B-B14F-4D97-AF65-F5344CB8AC3E}">
        <p14:creationId xmlns:p14="http://schemas.microsoft.com/office/powerpoint/2010/main" val="125907006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ED0E92-4C3C-13B5-FE44-73FD0FF0E12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7E3201E-1A9A-23E9-0D7C-0B486E6263D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4DF2485-62E8-582D-215F-060180B735C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869EC6A-8D16-CBCB-5895-ACA744073D7F}"/>
              </a:ext>
            </a:extLst>
          </p:cNvPr>
          <p:cNvSpPr>
            <a:spLocks noGrp="1"/>
          </p:cNvSpPr>
          <p:nvPr>
            <p:ph type="sldNum" sz="quarter" idx="5"/>
          </p:nvPr>
        </p:nvSpPr>
        <p:spPr/>
        <p:txBody>
          <a:bodyPr/>
          <a:lstStyle/>
          <a:p>
            <a:fld id="{D357CF2D-5C1B-4D3B-A31E-A8CB96FA523F}" type="slidenum">
              <a:rPr lang="en-US" smtClean="0"/>
              <a:pPr/>
              <a:t>69</a:t>
            </a:fld>
            <a:endParaRPr lang="en-US"/>
          </a:p>
        </p:txBody>
      </p:sp>
    </p:spTree>
    <p:extLst>
      <p:ext uri="{BB962C8B-B14F-4D97-AF65-F5344CB8AC3E}">
        <p14:creationId xmlns:p14="http://schemas.microsoft.com/office/powerpoint/2010/main" val="169446478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F2178D-F4FB-2B80-6286-0AE06A4BFF6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95C6647-33CC-4680-7DB9-80A34B39F07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935F97E-A8B3-3128-36AD-0031994C639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C6505B5-BE26-B7CA-0F78-E8DE16B0B6E9}"/>
              </a:ext>
            </a:extLst>
          </p:cNvPr>
          <p:cNvSpPr>
            <a:spLocks noGrp="1"/>
          </p:cNvSpPr>
          <p:nvPr>
            <p:ph type="sldNum" sz="quarter" idx="5"/>
          </p:nvPr>
        </p:nvSpPr>
        <p:spPr/>
        <p:txBody>
          <a:bodyPr/>
          <a:lstStyle/>
          <a:p>
            <a:fld id="{D357CF2D-5C1B-4D3B-A31E-A8CB96FA523F}" type="slidenum">
              <a:rPr lang="en-US" smtClean="0"/>
              <a:pPr/>
              <a:t>70</a:t>
            </a:fld>
            <a:endParaRPr lang="en-US"/>
          </a:p>
        </p:txBody>
      </p:sp>
    </p:spTree>
    <p:extLst>
      <p:ext uri="{BB962C8B-B14F-4D97-AF65-F5344CB8AC3E}">
        <p14:creationId xmlns:p14="http://schemas.microsoft.com/office/powerpoint/2010/main" val="50924616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D54F0F-E63C-7DCF-C03C-752DDACC0D5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70D51A7-C969-604C-2377-9AA82F513E2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CE2D737-974A-E9DF-FCB6-6FF424222C8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D5CE88D-D11B-83BF-A95E-0F9E48F3BA93}"/>
              </a:ext>
            </a:extLst>
          </p:cNvPr>
          <p:cNvSpPr>
            <a:spLocks noGrp="1"/>
          </p:cNvSpPr>
          <p:nvPr>
            <p:ph type="sldNum" sz="quarter" idx="5"/>
          </p:nvPr>
        </p:nvSpPr>
        <p:spPr/>
        <p:txBody>
          <a:bodyPr/>
          <a:lstStyle/>
          <a:p>
            <a:fld id="{D357CF2D-5C1B-4D3B-A31E-A8CB96FA523F}" type="slidenum">
              <a:rPr lang="en-US" smtClean="0"/>
              <a:pPr/>
              <a:t>71</a:t>
            </a:fld>
            <a:endParaRPr lang="en-US"/>
          </a:p>
        </p:txBody>
      </p:sp>
    </p:spTree>
    <p:extLst>
      <p:ext uri="{BB962C8B-B14F-4D97-AF65-F5344CB8AC3E}">
        <p14:creationId xmlns:p14="http://schemas.microsoft.com/office/powerpoint/2010/main" val="378193217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89A8CB-920D-30EC-074A-9C880951050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79320B7-9266-B20A-AB8F-D4D84C8F014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5322A5B-0D85-32E1-AED1-3681FD95B08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2D0EA7C-82CB-73C2-2B60-9BA555A3F75F}"/>
              </a:ext>
            </a:extLst>
          </p:cNvPr>
          <p:cNvSpPr>
            <a:spLocks noGrp="1"/>
          </p:cNvSpPr>
          <p:nvPr>
            <p:ph type="sldNum" sz="quarter" idx="5"/>
          </p:nvPr>
        </p:nvSpPr>
        <p:spPr/>
        <p:txBody>
          <a:bodyPr/>
          <a:lstStyle/>
          <a:p>
            <a:fld id="{D357CF2D-5C1B-4D3B-A31E-A8CB96FA523F}" type="slidenum">
              <a:rPr lang="en-US" smtClean="0"/>
              <a:pPr/>
              <a:t>72</a:t>
            </a:fld>
            <a:endParaRPr lang="en-US"/>
          </a:p>
        </p:txBody>
      </p:sp>
    </p:spTree>
    <p:extLst>
      <p:ext uri="{BB962C8B-B14F-4D97-AF65-F5344CB8AC3E}">
        <p14:creationId xmlns:p14="http://schemas.microsoft.com/office/powerpoint/2010/main" val="5080595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DB9D33-F9FF-ACBE-7F92-1E763B8B663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6FE9816-CEE8-0220-0F3B-A52979EA2F7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96BBF56-6381-E44A-2EF6-51949A11196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F1FEA26-C322-FF0C-EC9B-8998EB236FBE}"/>
              </a:ext>
            </a:extLst>
          </p:cNvPr>
          <p:cNvSpPr>
            <a:spLocks noGrp="1"/>
          </p:cNvSpPr>
          <p:nvPr>
            <p:ph type="sldNum" sz="quarter" idx="5"/>
          </p:nvPr>
        </p:nvSpPr>
        <p:spPr/>
        <p:txBody>
          <a:bodyPr/>
          <a:lstStyle/>
          <a:p>
            <a:fld id="{D357CF2D-5C1B-4D3B-A31E-A8CB96FA523F}" type="slidenum">
              <a:rPr lang="en-US" smtClean="0"/>
              <a:pPr/>
              <a:t>73</a:t>
            </a:fld>
            <a:endParaRPr lang="en-US"/>
          </a:p>
        </p:txBody>
      </p:sp>
    </p:spTree>
    <p:extLst>
      <p:ext uri="{BB962C8B-B14F-4D97-AF65-F5344CB8AC3E}">
        <p14:creationId xmlns:p14="http://schemas.microsoft.com/office/powerpoint/2010/main" val="4278353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852EBB-0E2B-AF41-56BD-192D1115D1F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0172702-AB3D-29FD-7D55-D5749CC82E8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FC32EC5-CFE6-FC34-ECE3-BB0E656A68D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77C30FD-F512-BB6D-F2CD-B64EAC3DF8EA}"/>
              </a:ext>
            </a:extLst>
          </p:cNvPr>
          <p:cNvSpPr>
            <a:spLocks noGrp="1"/>
          </p:cNvSpPr>
          <p:nvPr>
            <p:ph type="sldNum" sz="quarter" idx="5"/>
          </p:nvPr>
        </p:nvSpPr>
        <p:spPr/>
        <p:txBody>
          <a:bodyPr/>
          <a:lstStyle/>
          <a:p>
            <a:fld id="{D357CF2D-5C1B-4D3B-A31E-A8CB96FA523F}" type="slidenum">
              <a:rPr lang="en-US" smtClean="0"/>
              <a:pPr/>
              <a:t>29</a:t>
            </a:fld>
            <a:endParaRPr lang="en-US"/>
          </a:p>
        </p:txBody>
      </p:sp>
    </p:spTree>
    <p:extLst>
      <p:ext uri="{BB962C8B-B14F-4D97-AF65-F5344CB8AC3E}">
        <p14:creationId xmlns:p14="http://schemas.microsoft.com/office/powerpoint/2010/main" val="136601082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923C08-7DCD-BA30-7879-D0D2E43A8BE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8082798-8A4D-955A-5236-24F447B4784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AE5B4A0-D310-7634-ADF8-003C92A4398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3E48056-D38D-239C-E827-53E231815C5D}"/>
              </a:ext>
            </a:extLst>
          </p:cNvPr>
          <p:cNvSpPr>
            <a:spLocks noGrp="1"/>
          </p:cNvSpPr>
          <p:nvPr>
            <p:ph type="sldNum" sz="quarter" idx="5"/>
          </p:nvPr>
        </p:nvSpPr>
        <p:spPr/>
        <p:txBody>
          <a:bodyPr/>
          <a:lstStyle/>
          <a:p>
            <a:fld id="{D357CF2D-5C1B-4D3B-A31E-A8CB96FA523F}" type="slidenum">
              <a:rPr lang="en-US" smtClean="0"/>
              <a:pPr/>
              <a:t>74</a:t>
            </a:fld>
            <a:endParaRPr lang="en-US"/>
          </a:p>
        </p:txBody>
      </p:sp>
    </p:spTree>
    <p:extLst>
      <p:ext uri="{BB962C8B-B14F-4D97-AF65-F5344CB8AC3E}">
        <p14:creationId xmlns:p14="http://schemas.microsoft.com/office/powerpoint/2010/main" val="120864472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3CCFCC-A73B-CD72-6D20-B0D9B693339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7E8C73E-6A8D-5447-EBD2-46A6EBC9CA6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BDC2306-419C-614A-758A-A6823450416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DEDF601-7805-9640-BD43-AB375484C771}"/>
              </a:ext>
            </a:extLst>
          </p:cNvPr>
          <p:cNvSpPr>
            <a:spLocks noGrp="1"/>
          </p:cNvSpPr>
          <p:nvPr>
            <p:ph type="sldNum" sz="quarter" idx="5"/>
          </p:nvPr>
        </p:nvSpPr>
        <p:spPr/>
        <p:txBody>
          <a:bodyPr/>
          <a:lstStyle/>
          <a:p>
            <a:fld id="{10FC77DC-F2A7-4847-88A5-2B3DF623F74B}" type="slidenum">
              <a:rPr lang="en-US" smtClean="0"/>
              <a:t>75</a:t>
            </a:fld>
            <a:endParaRPr lang="en-US" dirty="0"/>
          </a:p>
        </p:txBody>
      </p:sp>
    </p:spTree>
    <p:extLst>
      <p:ext uri="{BB962C8B-B14F-4D97-AF65-F5344CB8AC3E}">
        <p14:creationId xmlns:p14="http://schemas.microsoft.com/office/powerpoint/2010/main" val="20464041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1C742C-0220-E6F8-33D2-30772B73EB3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89F2E9A-FA35-CA0D-2970-92E41C2449A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C64DB49-F0B0-BF03-BEE8-281A52BB87E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0F5256E-F070-C4CD-0518-5277677BEB09}"/>
              </a:ext>
            </a:extLst>
          </p:cNvPr>
          <p:cNvSpPr>
            <a:spLocks noGrp="1"/>
          </p:cNvSpPr>
          <p:nvPr>
            <p:ph type="sldNum" sz="quarter" idx="5"/>
          </p:nvPr>
        </p:nvSpPr>
        <p:spPr/>
        <p:txBody>
          <a:bodyPr/>
          <a:lstStyle/>
          <a:p>
            <a:fld id="{D357CF2D-5C1B-4D3B-A31E-A8CB96FA523F}" type="slidenum">
              <a:rPr lang="en-US" smtClean="0"/>
              <a:pPr/>
              <a:t>30</a:t>
            </a:fld>
            <a:endParaRPr lang="en-US"/>
          </a:p>
        </p:txBody>
      </p:sp>
    </p:spTree>
    <p:extLst>
      <p:ext uri="{BB962C8B-B14F-4D97-AF65-F5344CB8AC3E}">
        <p14:creationId xmlns:p14="http://schemas.microsoft.com/office/powerpoint/2010/main" val="25594185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C67E26-258C-EBD1-408D-5F3AF86414E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CEFF916-4298-E91F-4D02-ED5F7F24A62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DFA08D6-57DB-2CE5-3BAF-1A73F6EDBDF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80C43F8-DE9C-5E64-5B8A-F5BCAA7EFA9E}"/>
              </a:ext>
            </a:extLst>
          </p:cNvPr>
          <p:cNvSpPr>
            <a:spLocks noGrp="1"/>
          </p:cNvSpPr>
          <p:nvPr>
            <p:ph type="sldNum" sz="quarter" idx="5"/>
          </p:nvPr>
        </p:nvSpPr>
        <p:spPr/>
        <p:txBody>
          <a:bodyPr/>
          <a:lstStyle/>
          <a:p>
            <a:fld id="{D357CF2D-5C1B-4D3B-A31E-A8CB96FA523F}" type="slidenum">
              <a:rPr lang="en-US" smtClean="0"/>
              <a:pPr/>
              <a:t>31</a:t>
            </a:fld>
            <a:endParaRPr lang="en-US"/>
          </a:p>
        </p:txBody>
      </p:sp>
    </p:spTree>
    <p:extLst>
      <p:ext uri="{BB962C8B-B14F-4D97-AF65-F5344CB8AC3E}">
        <p14:creationId xmlns:p14="http://schemas.microsoft.com/office/powerpoint/2010/main" val="1838186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2A8245-9210-B2B3-E749-B9CDC7785CC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CF2461D-F766-22BB-70FC-4D41ACD3C6B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C47844A-01D7-33D8-268F-FC03B94D48F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0F6E379-80BF-142C-72F7-190CF49100E2}"/>
              </a:ext>
            </a:extLst>
          </p:cNvPr>
          <p:cNvSpPr>
            <a:spLocks noGrp="1"/>
          </p:cNvSpPr>
          <p:nvPr>
            <p:ph type="sldNum" sz="quarter" idx="5"/>
          </p:nvPr>
        </p:nvSpPr>
        <p:spPr/>
        <p:txBody>
          <a:bodyPr/>
          <a:lstStyle/>
          <a:p>
            <a:fld id="{D357CF2D-5C1B-4D3B-A31E-A8CB96FA523F}" type="slidenum">
              <a:rPr lang="en-US" smtClean="0"/>
              <a:pPr/>
              <a:t>32</a:t>
            </a:fld>
            <a:endParaRPr lang="en-US"/>
          </a:p>
        </p:txBody>
      </p:sp>
    </p:spTree>
    <p:extLst>
      <p:ext uri="{BB962C8B-B14F-4D97-AF65-F5344CB8AC3E}">
        <p14:creationId xmlns:p14="http://schemas.microsoft.com/office/powerpoint/2010/main" val="1820796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2E5AEB-B6BF-3F3C-DC23-B175B16B262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9EC939C-B183-AA0A-349C-87ACBF520DE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2C03CBC-4EB6-53BE-C8DE-41640111558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229D46D-7851-E2F9-5D8C-25C52FBCE569}"/>
              </a:ext>
            </a:extLst>
          </p:cNvPr>
          <p:cNvSpPr>
            <a:spLocks noGrp="1"/>
          </p:cNvSpPr>
          <p:nvPr>
            <p:ph type="sldNum" sz="quarter" idx="5"/>
          </p:nvPr>
        </p:nvSpPr>
        <p:spPr/>
        <p:txBody>
          <a:bodyPr/>
          <a:lstStyle/>
          <a:p>
            <a:fld id="{D357CF2D-5C1B-4D3B-A31E-A8CB96FA523F}" type="slidenum">
              <a:rPr lang="en-US" smtClean="0"/>
              <a:pPr/>
              <a:t>33</a:t>
            </a:fld>
            <a:endParaRPr lang="en-US"/>
          </a:p>
        </p:txBody>
      </p:sp>
    </p:spTree>
    <p:extLst>
      <p:ext uri="{BB962C8B-B14F-4D97-AF65-F5344CB8AC3E}">
        <p14:creationId xmlns:p14="http://schemas.microsoft.com/office/powerpoint/2010/main" val="15696134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6E319295-0C85-4A4E-8D42-6A8342C803FE}" type="datetimeFigureOut">
              <a:rPr lang="en-US"/>
              <a:pPr>
                <a:defRPr/>
              </a:pPr>
              <a:t>2/28/2024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9BF81D0-EEC1-43A7-84CA-31D44E3C44F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C763C2F-B3AE-4CEB-921B-DB81A2E5A20A}" type="datetimeFigureOut">
              <a:rPr lang="en-US"/>
              <a:pPr>
                <a:defRPr/>
              </a:pPr>
              <a:t>2/28/2024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E4E0AC3-2271-4234-AADF-B2DB8C57EA1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D792E26-3310-4DE7-874C-187F525D031C}" type="datetimeFigureOut">
              <a:rPr lang="en-US"/>
              <a:pPr>
                <a:defRPr/>
              </a:pPr>
              <a:t>2/28/2024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92050C8-490A-40B4-A9C3-6C67EA6162C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A423E28-0EBC-4D0B-BA09-DA807CB13C5A}" type="datetimeFigureOut">
              <a:rPr lang="en-US"/>
              <a:pPr>
                <a:defRPr/>
              </a:pPr>
              <a:t>2/28/2024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EC3670D-7CCE-4E1A-8CA7-75213A061DE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DB86E9F-FB8E-467A-863C-37FF07655976}" type="datetimeFigureOut">
              <a:rPr lang="en-US"/>
              <a:pPr>
                <a:defRPr/>
              </a:pPr>
              <a:t>2/28/2024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CD0C91A-E1CC-4C72-88E9-18D854DD557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F6356B57-B464-41C5-AEDD-B1861123536F}" type="datetimeFigureOut">
              <a:rPr lang="en-US"/>
              <a:pPr>
                <a:defRPr/>
              </a:pPr>
              <a:t>2/28/2024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30EE68C-7F07-4CAA-AFA1-77D0B9B90EF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BCF414D3-807C-4519-B22E-C7E3909CD4F6}" type="datetimeFigureOut">
              <a:rPr lang="en-US"/>
              <a:pPr>
                <a:defRPr/>
              </a:pPr>
              <a:t>2/28/2024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D0E3EB0-B6AC-4BC4-90AF-E0376AC7151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15ED06D-634C-4CB2-B499-7026915CD6E8}" type="datetimeFigureOut">
              <a:rPr lang="en-US"/>
              <a:pPr>
                <a:defRPr/>
              </a:pPr>
              <a:t>2/28/2024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47C26E3-FF63-420A-83D3-C8525000244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0542BCF-997D-425A-882E-6DA9E6E9EB13}" type="datetimeFigureOut">
              <a:rPr lang="en-US"/>
              <a:pPr>
                <a:defRPr/>
              </a:pPr>
              <a:t>2/28/2024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0915A70-30AA-4BDD-B342-9EC8DBCC298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D342E92-76DB-46E5-8771-B78C163E2EED}" type="datetimeFigureOut">
              <a:rPr lang="en-US"/>
              <a:pPr>
                <a:defRPr/>
              </a:pPr>
              <a:t>2/28/2024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1CFBB5A-504F-48B6-A9C9-11E88346179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567C8F7-49BE-434A-AFFC-A2B1FDE13930}" type="datetimeFigureOut">
              <a:rPr lang="en-US"/>
              <a:pPr>
                <a:defRPr/>
              </a:pPr>
              <a:t>2/28/2024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70B6AC0-0094-48DD-A831-1F911938A60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4EF897E3-8187-4814-B857-6E101B1BF1BE}" type="datetimeFigureOut">
              <a:rPr lang="en-US"/>
              <a:pPr>
                <a:defRPr/>
              </a:pPr>
              <a:t>2/28/2024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24D9034C-701C-42F1-9431-70E1940EDA6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 close up of a logo&#10;&#10;Description generated with very high confidence">
            <a:extLst>
              <a:ext uri="{FF2B5EF4-FFF2-40B4-BE49-F238E27FC236}">
                <a16:creationId xmlns:a16="http://schemas.microsoft.com/office/drawing/2014/main" id="{9642626F-AE5B-4C60-AF84-A024FE51F763}"/>
              </a:ext>
            </a:extLst>
          </p:cNvPr>
          <p:cNvPicPr>
            <a:picLocks noChangeAspect="1"/>
          </p:cNvPicPr>
          <p:nvPr/>
        </p:nvPicPr>
        <p:blipFill rotWithShape="1">
          <a:blip r:embed="rId3"/>
          <a:srcRect/>
          <a:stretch/>
        </p:blipFill>
        <p:spPr>
          <a:xfrm>
            <a:off x="20" y="10"/>
            <a:ext cx="12191980" cy="6857990"/>
          </a:xfrm>
          <a:prstGeom prst="rect">
            <a:avLst/>
          </a:prstGeom>
        </p:spPr>
      </p:pic>
    </p:spTree>
    <p:extLst>
      <p:ext uri="{BB962C8B-B14F-4D97-AF65-F5344CB8AC3E}">
        <p14:creationId xmlns:p14="http://schemas.microsoft.com/office/powerpoint/2010/main" val="2545056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90E123-6FF0-141F-FA29-ABEF230E00DF}"/>
            </a:ext>
          </a:extLst>
        </p:cNvPr>
        <p:cNvGrpSpPr/>
        <p:nvPr/>
      </p:nvGrpSpPr>
      <p:grpSpPr>
        <a:xfrm>
          <a:off x="0" y="0"/>
          <a:ext cx="0" cy="0"/>
          <a:chOff x="0" y="0"/>
          <a:chExt cx="0" cy="0"/>
        </a:xfrm>
      </p:grpSpPr>
      <p:sp>
        <p:nvSpPr>
          <p:cNvPr id="7" name="Rounded Rectangular Callout 11">
            <a:extLst>
              <a:ext uri="{FF2B5EF4-FFF2-40B4-BE49-F238E27FC236}">
                <a16:creationId xmlns:a16="http://schemas.microsoft.com/office/drawing/2014/main" id="{C57287FF-ED7A-BB90-2259-86A62297FD51}"/>
              </a:ext>
            </a:extLst>
          </p:cNvPr>
          <p:cNvSpPr/>
          <p:nvPr/>
        </p:nvSpPr>
        <p:spPr>
          <a:xfrm>
            <a:off x="76199" y="3048000"/>
            <a:ext cx="12015537" cy="907946"/>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100" b="1" dirty="0"/>
              <a:t>But the Corinthians were going by a different “rubric”</a:t>
            </a:r>
          </a:p>
        </p:txBody>
      </p:sp>
      <p:sp>
        <p:nvSpPr>
          <p:cNvPr id="5" name="Rounded Rectangular Callout 11">
            <a:extLst>
              <a:ext uri="{FF2B5EF4-FFF2-40B4-BE49-F238E27FC236}">
                <a16:creationId xmlns:a16="http://schemas.microsoft.com/office/drawing/2014/main" id="{D11684F7-AD95-E2CC-9A46-7F619527D067}"/>
              </a:ext>
            </a:extLst>
          </p:cNvPr>
          <p:cNvSpPr/>
          <p:nvPr/>
        </p:nvSpPr>
        <p:spPr>
          <a:xfrm>
            <a:off x="3276600" y="1196237"/>
            <a:ext cx="8815137" cy="907946"/>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dirty="0"/>
              <a:t>Paul’s criteria: Servant and Steward</a:t>
            </a:r>
          </a:p>
        </p:txBody>
      </p:sp>
      <p:sp>
        <p:nvSpPr>
          <p:cNvPr id="6" name="Rectangle 5">
            <a:extLst>
              <a:ext uri="{FF2B5EF4-FFF2-40B4-BE49-F238E27FC236}">
                <a16:creationId xmlns:a16="http://schemas.microsoft.com/office/drawing/2014/main" id="{ACCAD458-A458-6ABC-C0B3-25B077DB9D6E}"/>
              </a:ext>
            </a:extLst>
          </p:cNvPr>
          <p:cNvSpPr/>
          <p:nvPr/>
        </p:nvSpPr>
        <p:spPr>
          <a:xfrm>
            <a:off x="2362200" y="0"/>
            <a:ext cx="9829800" cy="907947"/>
          </a:xfrm>
          <a:prstGeom prst="rect">
            <a:avLst/>
          </a:prstGeom>
          <a:solidFill>
            <a:schemeClr val="bg1">
              <a:alpha val="6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chemeClr val="bg1"/>
                </a:solidFill>
              </a:rPr>
              <a:t>How to evaluate an influencer</a:t>
            </a:r>
          </a:p>
        </p:txBody>
      </p:sp>
      <p:sp>
        <p:nvSpPr>
          <p:cNvPr id="2" name="Rectangle 1">
            <a:extLst>
              <a:ext uri="{FF2B5EF4-FFF2-40B4-BE49-F238E27FC236}">
                <a16:creationId xmlns:a16="http://schemas.microsoft.com/office/drawing/2014/main" id="{64C349FE-3452-A5A1-FCB3-A7AB297A8A6A}"/>
              </a:ext>
            </a:extLst>
          </p:cNvPr>
          <p:cNvSpPr/>
          <p:nvPr/>
        </p:nvSpPr>
        <p:spPr>
          <a:xfrm>
            <a:off x="0" y="5257800"/>
            <a:ext cx="12192000" cy="1600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chemeClr val="tx1"/>
                </a:solidFill>
              </a:rPr>
              <a:t>1 Cor 4:1 </a:t>
            </a:r>
            <a:r>
              <a:rPr lang="en-US" sz="3200" dirty="0">
                <a:solidFill>
                  <a:schemeClr val="tx1"/>
                </a:solidFill>
                <a:effectLst/>
                <a:ea typeface="Times New Roman" panose="02020603050405020304" pitchFamily="18" charset="0"/>
              </a:rPr>
              <a:t>Let a man regard us in this manner</a:t>
            </a:r>
            <a:r>
              <a:rPr lang="en-US" sz="3200" dirty="0">
                <a:solidFill>
                  <a:srgbClr val="000000"/>
                </a:solidFill>
                <a:effectLst/>
                <a:ea typeface="Times New Roman" panose="02020603050405020304" pitchFamily="18" charset="0"/>
              </a:rPr>
              <a:t>, </a:t>
            </a:r>
            <a:r>
              <a:rPr lang="en-US" sz="3200" dirty="0">
                <a:solidFill>
                  <a:schemeClr val="tx1"/>
                </a:solidFill>
                <a:effectLst/>
                <a:ea typeface="Times New Roman" panose="02020603050405020304" pitchFamily="18" charset="0"/>
              </a:rPr>
              <a:t>as servants of Christ and  stewards of the mysteries of God. </a:t>
            </a:r>
            <a:r>
              <a:rPr lang="en-US" sz="3200" b="1" kern="100" baseline="30000" dirty="0">
                <a:solidFill>
                  <a:srgbClr val="000000"/>
                </a:solidFill>
                <a:ea typeface="Aptos" panose="020B0004020202020204" pitchFamily="34" charset="0"/>
                <a:cs typeface="Times New Roman" panose="02020603050405020304" pitchFamily="18" charset="0"/>
              </a:rPr>
              <a:t>2 </a:t>
            </a:r>
            <a:r>
              <a:rPr lang="en-US" sz="3200" b="1" u="sng" dirty="0">
                <a:solidFill>
                  <a:srgbClr val="002060"/>
                </a:solidFill>
                <a:effectLst/>
                <a:ea typeface="Times New Roman" panose="02020603050405020304" pitchFamily="18" charset="0"/>
              </a:rPr>
              <a:t>In</a:t>
            </a:r>
            <a:r>
              <a:rPr lang="en-US" sz="3200" b="1" u="sng" dirty="0">
                <a:solidFill>
                  <a:srgbClr val="002060"/>
                </a:solidFill>
                <a:ea typeface="Times New Roman" panose="02020603050405020304" pitchFamily="18" charset="0"/>
              </a:rPr>
              <a:t> this case, moreover, it is required of stewards that one be found trustworthy.</a:t>
            </a:r>
            <a:endParaRPr lang="en-US" sz="3400" dirty="0">
              <a:solidFill>
                <a:schemeClr val="tx1"/>
              </a:solidFill>
            </a:endParaRPr>
          </a:p>
        </p:txBody>
      </p:sp>
      <p:sp>
        <p:nvSpPr>
          <p:cNvPr id="4" name="Rounded Rectangular Callout 11">
            <a:extLst>
              <a:ext uri="{FF2B5EF4-FFF2-40B4-BE49-F238E27FC236}">
                <a16:creationId xmlns:a16="http://schemas.microsoft.com/office/drawing/2014/main" id="{489B5642-9677-2015-FD25-534CCEAB867E}"/>
              </a:ext>
            </a:extLst>
          </p:cNvPr>
          <p:cNvSpPr/>
          <p:nvPr/>
        </p:nvSpPr>
        <p:spPr>
          <a:xfrm>
            <a:off x="1676400" y="2773045"/>
            <a:ext cx="7391400" cy="907946"/>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5400" b="1" dirty="0"/>
              <a:t>You need a new rubric!</a:t>
            </a:r>
          </a:p>
        </p:txBody>
      </p:sp>
    </p:spTree>
    <p:extLst>
      <p:ext uri="{BB962C8B-B14F-4D97-AF65-F5344CB8AC3E}">
        <p14:creationId xmlns:p14="http://schemas.microsoft.com/office/powerpoint/2010/main" val="3711264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1"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08AB38-439D-34A9-1BB9-9D06A12A5C16}"/>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7A761AED-D229-912D-F1D6-1A63662EE163}"/>
              </a:ext>
            </a:extLst>
          </p:cNvPr>
          <p:cNvSpPr/>
          <p:nvPr/>
        </p:nvSpPr>
        <p:spPr>
          <a:xfrm>
            <a:off x="2362200" y="0"/>
            <a:ext cx="9829800" cy="907947"/>
          </a:xfrm>
          <a:prstGeom prst="rect">
            <a:avLst/>
          </a:prstGeom>
          <a:solidFill>
            <a:schemeClr val="bg1">
              <a:alpha val="6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chemeClr val="tx1"/>
                </a:solidFill>
              </a:rPr>
              <a:t>How to evaluate an influencer</a:t>
            </a:r>
          </a:p>
        </p:txBody>
      </p:sp>
      <p:sp>
        <p:nvSpPr>
          <p:cNvPr id="2" name="Rectangle 1">
            <a:extLst>
              <a:ext uri="{FF2B5EF4-FFF2-40B4-BE49-F238E27FC236}">
                <a16:creationId xmlns:a16="http://schemas.microsoft.com/office/drawing/2014/main" id="{C77EF49A-9EB5-331E-20B8-4968ACE61F44}"/>
              </a:ext>
            </a:extLst>
          </p:cNvPr>
          <p:cNvSpPr/>
          <p:nvPr/>
        </p:nvSpPr>
        <p:spPr>
          <a:xfrm>
            <a:off x="0" y="4899763"/>
            <a:ext cx="12192000" cy="1958238"/>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chemeClr val="tx1"/>
                </a:solidFill>
              </a:rPr>
              <a:t>1 Cor 4:3 </a:t>
            </a:r>
            <a:r>
              <a:rPr lang="en-US" sz="3200" dirty="0">
                <a:solidFill>
                  <a:schemeClr val="tx1"/>
                </a:solidFill>
              </a:rPr>
              <a:t>But to me it is a very small thing that I may be examined by you, or by any human court; in fact, I do not even examine myself. </a:t>
            </a:r>
            <a:r>
              <a:rPr lang="en-US" sz="3200" b="1" baseline="30000" dirty="0">
                <a:solidFill>
                  <a:schemeClr val="tx1"/>
                </a:solidFill>
              </a:rPr>
              <a:t>4 </a:t>
            </a:r>
            <a:r>
              <a:rPr lang="en-US" sz="3200" dirty="0">
                <a:solidFill>
                  <a:schemeClr val="tx1"/>
                </a:solidFill>
              </a:rPr>
              <a:t>For I am conscious of nothing against myself, yet I am not by this acquitted; but the one who examines me is the Lord. </a:t>
            </a: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4" name="Rounded Rectangular Callout 11">
            <a:extLst>
              <a:ext uri="{FF2B5EF4-FFF2-40B4-BE49-F238E27FC236}">
                <a16:creationId xmlns:a16="http://schemas.microsoft.com/office/drawing/2014/main" id="{D6C9AC53-35B0-BDAC-9B96-19F01930A9B5}"/>
              </a:ext>
            </a:extLst>
          </p:cNvPr>
          <p:cNvSpPr/>
          <p:nvPr/>
        </p:nvSpPr>
        <p:spPr>
          <a:xfrm>
            <a:off x="762000" y="3406037"/>
            <a:ext cx="7391400" cy="907946"/>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5400" b="1" dirty="0"/>
              <a:t>You need a new rubric!</a:t>
            </a:r>
          </a:p>
        </p:txBody>
      </p:sp>
    </p:spTree>
    <p:extLst>
      <p:ext uri="{BB962C8B-B14F-4D97-AF65-F5344CB8AC3E}">
        <p14:creationId xmlns:p14="http://schemas.microsoft.com/office/powerpoint/2010/main" val="37111193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25566D-2155-BEFB-91F4-834C393DDD9E}"/>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865062C0-FB3E-940F-8B62-BECCDE096AA3}"/>
              </a:ext>
            </a:extLst>
          </p:cNvPr>
          <p:cNvSpPr/>
          <p:nvPr/>
        </p:nvSpPr>
        <p:spPr>
          <a:xfrm>
            <a:off x="2362200" y="0"/>
            <a:ext cx="9829800" cy="907947"/>
          </a:xfrm>
          <a:prstGeom prst="rect">
            <a:avLst/>
          </a:prstGeom>
          <a:solidFill>
            <a:schemeClr val="bg1">
              <a:alpha val="6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chemeClr val="tx1"/>
                </a:solidFill>
              </a:rPr>
              <a:t>How to evaluate an influencer</a:t>
            </a:r>
          </a:p>
        </p:txBody>
      </p:sp>
      <p:sp>
        <p:nvSpPr>
          <p:cNvPr id="2" name="Rectangle 1">
            <a:extLst>
              <a:ext uri="{FF2B5EF4-FFF2-40B4-BE49-F238E27FC236}">
                <a16:creationId xmlns:a16="http://schemas.microsoft.com/office/drawing/2014/main" id="{DBF31B23-09A3-78F0-DA37-A678836AE581}"/>
              </a:ext>
            </a:extLst>
          </p:cNvPr>
          <p:cNvSpPr/>
          <p:nvPr/>
        </p:nvSpPr>
        <p:spPr>
          <a:xfrm>
            <a:off x="0" y="4899763"/>
            <a:ext cx="12192000" cy="1958238"/>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chemeClr val="tx1"/>
                </a:solidFill>
              </a:rPr>
              <a:t>1 Cor 4:3 </a:t>
            </a:r>
            <a:r>
              <a:rPr lang="en-US" sz="3200" dirty="0">
                <a:solidFill>
                  <a:schemeClr val="tx1"/>
                </a:solidFill>
              </a:rPr>
              <a:t>But to me it is a very small thing that I may be </a:t>
            </a:r>
            <a:r>
              <a:rPr lang="en-US" sz="3200" b="1" u="sng" dirty="0">
                <a:solidFill>
                  <a:srgbClr val="002060"/>
                </a:solidFill>
              </a:rPr>
              <a:t>examined</a:t>
            </a:r>
            <a:r>
              <a:rPr lang="en-US" sz="3200" dirty="0">
                <a:solidFill>
                  <a:schemeClr val="tx1"/>
                </a:solidFill>
              </a:rPr>
              <a:t> by you, or by any human court; in fact, I do not even </a:t>
            </a:r>
            <a:r>
              <a:rPr lang="en-US" sz="3200" b="1" u="sng" dirty="0">
                <a:solidFill>
                  <a:srgbClr val="002060"/>
                </a:solidFill>
              </a:rPr>
              <a:t>examine</a:t>
            </a:r>
            <a:r>
              <a:rPr lang="en-US" sz="3200" dirty="0">
                <a:solidFill>
                  <a:schemeClr val="tx1"/>
                </a:solidFill>
              </a:rPr>
              <a:t> myself. </a:t>
            </a:r>
            <a:r>
              <a:rPr lang="en-US" sz="3200" b="1" baseline="30000" dirty="0">
                <a:solidFill>
                  <a:schemeClr val="tx1"/>
                </a:solidFill>
              </a:rPr>
              <a:t>4 </a:t>
            </a:r>
            <a:r>
              <a:rPr lang="en-US" sz="3200" dirty="0">
                <a:solidFill>
                  <a:schemeClr val="tx1"/>
                </a:solidFill>
              </a:rPr>
              <a:t>For I am conscious of nothing against myself, yet I am not by this acquitted; but the one who </a:t>
            </a:r>
            <a:r>
              <a:rPr lang="en-US" sz="3200" b="1" u="sng" dirty="0">
                <a:solidFill>
                  <a:srgbClr val="002060"/>
                </a:solidFill>
              </a:rPr>
              <a:t>examines</a:t>
            </a:r>
            <a:r>
              <a:rPr lang="en-US" sz="3200" dirty="0">
                <a:solidFill>
                  <a:schemeClr val="tx1"/>
                </a:solidFill>
              </a:rPr>
              <a:t> me is the Lord. </a:t>
            </a: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4" name="Rounded Rectangular Callout 11">
            <a:extLst>
              <a:ext uri="{FF2B5EF4-FFF2-40B4-BE49-F238E27FC236}">
                <a16:creationId xmlns:a16="http://schemas.microsoft.com/office/drawing/2014/main" id="{47F52B75-5428-4B3E-59C5-B0EFC78A533A}"/>
              </a:ext>
            </a:extLst>
          </p:cNvPr>
          <p:cNvSpPr/>
          <p:nvPr/>
        </p:nvSpPr>
        <p:spPr>
          <a:xfrm>
            <a:off x="762000" y="3406037"/>
            <a:ext cx="7391400" cy="907946"/>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5400" b="1" dirty="0"/>
              <a:t>You need a new rubric!</a:t>
            </a:r>
          </a:p>
        </p:txBody>
      </p:sp>
    </p:spTree>
    <p:extLst>
      <p:ext uri="{BB962C8B-B14F-4D97-AF65-F5344CB8AC3E}">
        <p14:creationId xmlns:p14="http://schemas.microsoft.com/office/powerpoint/2010/main" val="7027727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B835B4-B192-EB33-17EA-E3136FC1BDDA}"/>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D278C635-BC9A-4C94-A660-7EDB8AD082FA}"/>
              </a:ext>
            </a:extLst>
          </p:cNvPr>
          <p:cNvSpPr/>
          <p:nvPr/>
        </p:nvSpPr>
        <p:spPr>
          <a:xfrm>
            <a:off x="0" y="4899763"/>
            <a:ext cx="12192000" cy="1958238"/>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chemeClr val="tx1"/>
                </a:solidFill>
              </a:rPr>
              <a:t>1 Cor 4:3 </a:t>
            </a:r>
            <a:r>
              <a:rPr lang="en-US" sz="3200" dirty="0">
                <a:solidFill>
                  <a:schemeClr val="tx1"/>
                </a:solidFill>
              </a:rPr>
              <a:t>But to me it is a very small thing that I may be </a:t>
            </a:r>
            <a:r>
              <a:rPr lang="en-US" sz="3200" b="1" u="sng" dirty="0">
                <a:solidFill>
                  <a:srgbClr val="002060"/>
                </a:solidFill>
              </a:rPr>
              <a:t>examined</a:t>
            </a:r>
            <a:r>
              <a:rPr lang="en-US" sz="3200" dirty="0">
                <a:solidFill>
                  <a:schemeClr val="tx1"/>
                </a:solidFill>
              </a:rPr>
              <a:t> by you, or by any human </a:t>
            </a:r>
            <a:r>
              <a:rPr lang="en-US" sz="3200" b="1" u="sng" dirty="0">
                <a:solidFill>
                  <a:srgbClr val="002060"/>
                </a:solidFill>
              </a:rPr>
              <a:t>court</a:t>
            </a:r>
            <a:r>
              <a:rPr lang="en-US" sz="3200" dirty="0">
                <a:solidFill>
                  <a:schemeClr val="tx1"/>
                </a:solidFill>
              </a:rPr>
              <a:t>; in fact, I do not even </a:t>
            </a:r>
            <a:r>
              <a:rPr lang="en-US" sz="3200" b="1" u="sng" dirty="0">
                <a:solidFill>
                  <a:srgbClr val="002060"/>
                </a:solidFill>
              </a:rPr>
              <a:t>examine</a:t>
            </a:r>
            <a:r>
              <a:rPr lang="en-US" sz="3200" dirty="0">
                <a:solidFill>
                  <a:schemeClr val="tx1"/>
                </a:solidFill>
              </a:rPr>
              <a:t> myself. </a:t>
            </a:r>
            <a:r>
              <a:rPr lang="en-US" sz="3200" b="1" baseline="30000" dirty="0">
                <a:solidFill>
                  <a:schemeClr val="tx1"/>
                </a:solidFill>
              </a:rPr>
              <a:t>4 </a:t>
            </a:r>
            <a:r>
              <a:rPr lang="en-US" sz="3200" dirty="0">
                <a:solidFill>
                  <a:schemeClr val="tx1"/>
                </a:solidFill>
              </a:rPr>
              <a:t>For I am conscious of nothing against myself, yet I am not by this </a:t>
            </a:r>
            <a:r>
              <a:rPr lang="en-US" sz="3200" b="1" u="sng" dirty="0">
                <a:solidFill>
                  <a:srgbClr val="002060"/>
                </a:solidFill>
              </a:rPr>
              <a:t>acquitted</a:t>
            </a:r>
            <a:r>
              <a:rPr lang="en-US" sz="3200" dirty="0">
                <a:solidFill>
                  <a:schemeClr val="tx1"/>
                </a:solidFill>
              </a:rPr>
              <a:t>; but the one who </a:t>
            </a:r>
            <a:r>
              <a:rPr lang="en-US" sz="3200" b="1" u="sng" dirty="0">
                <a:solidFill>
                  <a:srgbClr val="002060"/>
                </a:solidFill>
              </a:rPr>
              <a:t>examines</a:t>
            </a:r>
            <a:r>
              <a:rPr lang="en-US" sz="3200" dirty="0">
                <a:solidFill>
                  <a:schemeClr val="tx1"/>
                </a:solidFill>
              </a:rPr>
              <a:t> me is the Lord. </a:t>
            </a: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Tree>
    <p:extLst>
      <p:ext uri="{BB962C8B-B14F-4D97-AF65-F5344CB8AC3E}">
        <p14:creationId xmlns:p14="http://schemas.microsoft.com/office/powerpoint/2010/main" val="12755298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E0C4B1-FC3F-B285-4795-BD57EB802867}"/>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E8959242-DAF5-855B-24ED-FB8F4ABEC18B}"/>
              </a:ext>
            </a:extLst>
          </p:cNvPr>
          <p:cNvSpPr/>
          <p:nvPr/>
        </p:nvSpPr>
        <p:spPr>
          <a:xfrm>
            <a:off x="0" y="4899763"/>
            <a:ext cx="12192000" cy="1958238"/>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chemeClr val="tx1"/>
                </a:solidFill>
              </a:rPr>
              <a:t>1 Cor 4:3 </a:t>
            </a:r>
            <a:r>
              <a:rPr lang="en-US" sz="3200" b="1" u="sng" dirty="0">
                <a:solidFill>
                  <a:srgbClr val="002060"/>
                </a:solidFill>
              </a:rPr>
              <a:t>But to me it is a very small thing that I may be examined by you</a:t>
            </a:r>
            <a:r>
              <a:rPr lang="en-US" sz="3200" dirty="0">
                <a:solidFill>
                  <a:schemeClr val="tx1"/>
                </a:solidFill>
              </a:rPr>
              <a:t>, or by any human court; in fact, I do not even examine myself. </a:t>
            </a:r>
            <a:r>
              <a:rPr lang="en-US" sz="3200" b="1" baseline="30000" dirty="0">
                <a:solidFill>
                  <a:schemeClr val="tx1"/>
                </a:solidFill>
              </a:rPr>
              <a:t>4 </a:t>
            </a:r>
            <a:r>
              <a:rPr lang="en-US" sz="3200" dirty="0">
                <a:solidFill>
                  <a:schemeClr val="tx1"/>
                </a:solidFill>
              </a:rPr>
              <a:t>For I am conscious of nothing against myself, yet I am not by this acquitted; but the one who examines me is the Lord. </a:t>
            </a: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3" name="Rounded Rectangular Callout 11">
            <a:extLst>
              <a:ext uri="{FF2B5EF4-FFF2-40B4-BE49-F238E27FC236}">
                <a16:creationId xmlns:a16="http://schemas.microsoft.com/office/drawing/2014/main" id="{D8298001-4F66-0EC9-588F-9202E1DB8E6E}"/>
              </a:ext>
            </a:extLst>
          </p:cNvPr>
          <p:cNvSpPr/>
          <p:nvPr/>
        </p:nvSpPr>
        <p:spPr>
          <a:xfrm>
            <a:off x="-42826" y="152401"/>
            <a:ext cx="12204700" cy="990600"/>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I’m not worried about my trial in your popularity court</a:t>
            </a:r>
          </a:p>
        </p:txBody>
      </p:sp>
    </p:spTree>
    <p:extLst>
      <p:ext uri="{BB962C8B-B14F-4D97-AF65-F5344CB8AC3E}">
        <p14:creationId xmlns:p14="http://schemas.microsoft.com/office/powerpoint/2010/main" val="3255930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AABFED-E232-5C23-C8A2-87605199139D}"/>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837ED71D-E803-64D6-9D04-0EA4F21C6C92}"/>
              </a:ext>
            </a:extLst>
          </p:cNvPr>
          <p:cNvSpPr/>
          <p:nvPr/>
        </p:nvSpPr>
        <p:spPr>
          <a:xfrm>
            <a:off x="0" y="4899763"/>
            <a:ext cx="12192000" cy="1958238"/>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chemeClr val="tx1"/>
                </a:solidFill>
              </a:rPr>
              <a:t>1 Cor 4:3 </a:t>
            </a:r>
            <a:r>
              <a:rPr lang="en-US" sz="3200" dirty="0">
                <a:solidFill>
                  <a:schemeClr val="tx1"/>
                </a:solidFill>
              </a:rPr>
              <a:t>But to me it is a very small thing that I may be examined by you, </a:t>
            </a:r>
            <a:r>
              <a:rPr lang="en-US" sz="3200" b="1" u="sng" dirty="0">
                <a:solidFill>
                  <a:srgbClr val="002060"/>
                </a:solidFill>
              </a:rPr>
              <a:t>or by any human court</a:t>
            </a:r>
            <a:r>
              <a:rPr lang="en-US" sz="3200" dirty="0">
                <a:solidFill>
                  <a:schemeClr val="tx1"/>
                </a:solidFill>
              </a:rPr>
              <a:t>; in fact, I do not even examine myself. </a:t>
            </a:r>
            <a:r>
              <a:rPr lang="en-US" sz="3200" b="1" baseline="30000" dirty="0">
                <a:solidFill>
                  <a:schemeClr val="tx1"/>
                </a:solidFill>
              </a:rPr>
              <a:t>4 </a:t>
            </a:r>
            <a:r>
              <a:rPr lang="en-US" sz="3200" dirty="0">
                <a:solidFill>
                  <a:schemeClr val="tx1"/>
                </a:solidFill>
              </a:rPr>
              <a:t>For I am conscious of nothing against myself, yet I am not by this acquitted; but the one who examines me is the Lord. </a:t>
            </a: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6" name="Rounded Rectangular Callout 11">
            <a:extLst>
              <a:ext uri="{FF2B5EF4-FFF2-40B4-BE49-F238E27FC236}">
                <a16:creationId xmlns:a16="http://schemas.microsoft.com/office/drawing/2014/main" id="{BC700DA4-8D07-377F-0227-E00279561B44}"/>
              </a:ext>
            </a:extLst>
          </p:cNvPr>
          <p:cNvSpPr/>
          <p:nvPr/>
        </p:nvSpPr>
        <p:spPr>
          <a:xfrm>
            <a:off x="152400" y="2399468"/>
            <a:ext cx="11811000" cy="907946"/>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dirty="0"/>
              <a:t>I’m not worried about the court of public opinion</a:t>
            </a:r>
          </a:p>
        </p:txBody>
      </p:sp>
      <p:sp>
        <p:nvSpPr>
          <p:cNvPr id="4" name="Rounded Rectangular Callout 11">
            <a:extLst>
              <a:ext uri="{FF2B5EF4-FFF2-40B4-BE49-F238E27FC236}">
                <a16:creationId xmlns:a16="http://schemas.microsoft.com/office/drawing/2014/main" id="{D30BFE57-592E-9F30-3871-417C17D826F2}"/>
              </a:ext>
            </a:extLst>
          </p:cNvPr>
          <p:cNvSpPr/>
          <p:nvPr/>
        </p:nvSpPr>
        <p:spPr>
          <a:xfrm>
            <a:off x="-42826" y="152401"/>
            <a:ext cx="12204700" cy="990600"/>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I’m not worried about my trial in your popularity court</a:t>
            </a:r>
          </a:p>
        </p:txBody>
      </p:sp>
    </p:spTree>
    <p:extLst>
      <p:ext uri="{BB962C8B-B14F-4D97-AF65-F5344CB8AC3E}">
        <p14:creationId xmlns:p14="http://schemas.microsoft.com/office/powerpoint/2010/main" val="3206844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16BC82-F54C-BBD7-9622-0AD81B002467}"/>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89E85EA6-CEF2-C399-8DF4-F57F6D704E98}"/>
              </a:ext>
            </a:extLst>
          </p:cNvPr>
          <p:cNvSpPr/>
          <p:nvPr/>
        </p:nvSpPr>
        <p:spPr>
          <a:xfrm>
            <a:off x="0" y="4899763"/>
            <a:ext cx="12192000" cy="1958238"/>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chemeClr val="tx1"/>
                </a:solidFill>
              </a:rPr>
              <a:t>1 Cor 4:3 </a:t>
            </a:r>
            <a:r>
              <a:rPr lang="en-US" sz="3200" dirty="0">
                <a:solidFill>
                  <a:schemeClr val="tx1"/>
                </a:solidFill>
              </a:rPr>
              <a:t>But to me it is a very small thing that I may be examined by you, or by any human court; </a:t>
            </a:r>
            <a:r>
              <a:rPr lang="en-US" sz="3200" b="1" u="sng" dirty="0">
                <a:solidFill>
                  <a:srgbClr val="002060"/>
                </a:solidFill>
              </a:rPr>
              <a:t>in fact, I do not even examine myself</a:t>
            </a:r>
            <a:r>
              <a:rPr lang="en-US" sz="3200" dirty="0">
                <a:solidFill>
                  <a:schemeClr val="tx1"/>
                </a:solidFill>
              </a:rPr>
              <a:t>. </a:t>
            </a:r>
            <a:r>
              <a:rPr lang="en-US" sz="3200" b="1" baseline="30000" dirty="0">
                <a:solidFill>
                  <a:schemeClr val="tx1"/>
                </a:solidFill>
              </a:rPr>
              <a:t>4 </a:t>
            </a:r>
            <a:r>
              <a:rPr lang="en-US" sz="3200" dirty="0">
                <a:solidFill>
                  <a:schemeClr val="tx1"/>
                </a:solidFill>
              </a:rPr>
              <a:t>For I am conscious of nothing against myself, yet I am not by this acquitted; but the one who examines me is the Lord. </a:t>
            </a: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4" name="Rounded Rectangular Callout 11">
            <a:extLst>
              <a:ext uri="{FF2B5EF4-FFF2-40B4-BE49-F238E27FC236}">
                <a16:creationId xmlns:a16="http://schemas.microsoft.com/office/drawing/2014/main" id="{1A68C946-3FE5-BF06-1E63-ECE5C4572890}"/>
              </a:ext>
            </a:extLst>
          </p:cNvPr>
          <p:cNvSpPr/>
          <p:nvPr/>
        </p:nvSpPr>
        <p:spPr>
          <a:xfrm>
            <a:off x="152400" y="2399468"/>
            <a:ext cx="11811000" cy="907946"/>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dirty="0"/>
              <a:t>I’m not worried about the court of public opinion</a:t>
            </a:r>
          </a:p>
        </p:txBody>
      </p:sp>
      <p:sp>
        <p:nvSpPr>
          <p:cNvPr id="6" name="Rounded Rectangular Callout 11">
            <a:extLst>
              <a:ext uri="{FF2B5EF4-FFF2-40B4-BE49-F238E27FC236}">
                <a16:creationId xmlns:a16="http://schemas.microsoft.com/office/drawing/2014/main" id="{05D4F037-04EB-F5D3-E424-15013AB47FC8}"/>
              </a:ext>
            </a:extLst>
          </p:cNvPr>
          <p:cNvSpPr/>
          <p:nvPr/>
        </p:nvSpPr>
        <p:spPr>
          <a:xfrm>
            <a:off x="4164932" y="3425063"/>
            <a:ext cx="7848600" cy="1344078"/>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dirty="0"/>
              <a:t>I’m not even worried about </a:t>
            </a:r>
            <a:r>
              <a:rPr lang="en-US" sz="4400" b="1" i="1" dirty="0"/>
              <a:t>my own </a:t>
            </a:r>
            <a:r>
              <a:rPr lang="en-US" sz="4400" b="1" dirty="0"/>
              <a:t>assessment of me!</a:t>
            </a:r>
          </a:p>
        </p:txBody>
      </p:sp>
      <p:sp>
        <p:nvSpPr>
          <p:cNvPr id="7" name="Rounded Rectangular Callout 11">
            <a:extLst>
              <a:ext uri="{FF2B5EF4-FFF2-40B4-BE49-F238E27FC236}">
                <a16:creationId xmlns:a16="http://schemas.microsoft.com/office/drawing/2014/main" id="{B242C974-691D-CBD9-73D3-D7CE2E762EE1}"/>
              </a:ext>
            </a:extLst>
          </p:cNvPr>
          <p:cNvSpPr/>
          <p:nvPr/>
        </p:nvSpPr>
        <p:spPr>
          <a:xfrm>
            <a:off x="-42826" y="152401"/>
            <a:ext cx="12204700" cy="990600"/>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I’m not worried about my trial in your popularity court</a:t>
            </a:r>
          </a:p>
        </p:txBody>
      </p:sp>
    </p:spTree>
    <p:extLst>
      <p:ext uri="{BB962C8B-B14F-4D97-AF65-F5344CB8AC3E}">
        <p14:creationId xmlns:p14="http://schemas.microsoft.com/office/powerpoint/2010/main" val="3117964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2EECCD-80A2-565D-023A-39B63ADA5242}"/>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1499796B-7839-E07D-A592-7E8B6ACE520C}"/>
              </a:ext>
            </a:extLst>
          </p:cNvPr>
          <p:cNvSpPr/>
          <p:nvPr/>
        </p:nvSpPr>
        <p:spPr>
          <a:xfrm>
            <a:off x="0" y="4899763"/>
            <a:ext cx="12192000" cy="1958238"/>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chemeClr val="tx1"/>
                </a:solidFill>
              </a:rPr>
              <a:t>1 Cor 4:3 </a:t>
            </a:r>
            <a:r>
              <a:rPr lang="en-US" sz="3200" dirty="0">
                <a:solidFill>
                  <a:schemeClr val="tx1"/>
                </a:solidFill>
              </a:rPr>
              <a:t>But to me it is a very small thing that I may be examined by you, or by any human court; in fact, I do not even examine myself. </a:t>
            </a:r>
            <a:r>
              <a:rPr lang="en-US" sz="3200" b="1" baseline="30000" dirty="0">
                <a:solidFill>
                  <a:schemeClr val="tx1"/>
                </a:solidFill>
              </a:rPr>
              <a:t>4 </a:t>
            </a:r>
            <a:r>
              <a:rPr lang="en-US" sz="3200" b="1" u="sng" dirty="0">
                <a:solidFill>
                  <a:srgbClr val="002060"/>
                </a:solidFill>
              </a:rPr>
              <a:t>For I am conscious of nothing against myself</a:t>
            </a:r>
            <a:r>
              <a:rPr lang="en-US" sz="3200" dirty="0">
                <a:solidFill>
                  <a:schemeClr val="tx1"/>
                </a:solidFill>
              </a:rPr>
              <a:t>, yet I am not by this acquitted; but the one who examines me is the Lord. </a:t>
            </a: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4" name="Rounded Rectangular Callout 11">
            <a:extLst>
              <a:ext uri="{FF2B5EF4-FFF2-40B4-BE49-F238E27FC236}">
                <a16:creationId xmlns:a16="http://schemas.microsoft.com/office/drawing/2014/main" id="{B51C7E02-C10F-A53B-F070-5B58D00226E8}"/>
              </a:ext>
            </a:extLst>
          </p:cNvPr>
          <p:cNvSpPr/>
          <p:nvPr/>
        </p:nvSpPr>
        <p:spPr>
          <a:xfrm>
            <a:off x="152400" y="2399468"/>
            <a:ext cx="11811000" cy="907946"/>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dirty="0"/>
              <a:t>I’m not worried about the court of public opinion</a:t>
            </a:r>
          </a:p>
        </p:txBody>
      </p:sp>
      <p:sp>
        <p:nvSpPr>
          <p:cNvPr id="6" name="Rounded Rectangular Callout 11">
            <a:extLst>
              <a:ext uri="{FF2B5EF4-FFF2-40B4-BE49-F238E27FC236}">
                <a16:creationId xmlns:a16="http://schemas.microsoft.com/office/drawing/2014/main" id="{16E9F128-07FF-077E-7D95-9BD08A357E09}"/>
              </a:ext>
            </a:extLst>
          </p:cNvPr>
          <p:cNvSpPr/>
          <p:nvPr/>
        </p:nvSpPr>
        <p:spPr>
          <a:xfrm>
            <a:off x="4164932" y="3425063"/>
            <a:ext cx="7848600" cy="1344078"/>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dirty="0"/>
              <a:t>I’m not even worried about </a:t>
            </a:r>
            <a:r>
              <a:rPr lang="en-US" sz="4400" b="1" i="1" dirty="0"/>
              <a:t>my own </a:t>
            </a:r>
            <a:r>
              <a:rPr lang="en-US" sz="4400" b="1" dirty="0"/>
              <a:t>assessment of me!</a:t>
            </a:r>
          </a:p>
        </p:txBody>
      </p:sp>
      <p:sp>
        <p:nvSpPr>
          <p:cNvPr id="7" name="Rounded Rectangular Callout 11">
            <a:extLst>
              <a:ext uri="{FF2B5EF4-FFF2-40B4-BE49-F238E27FC236}">
                <a16:creationId xmlns:a16="http://schemas.microsoft.com/office/drawing/2014/main" id="{EDE68705-14FC-2F80-4655-7EA4B3FAC59D}"/>
              </a:ext>
            </a:extLst>
          </p:cNvPr>
          <p:cNvSpPr/>
          <p:nvPr/>
        </p:nvSpPr>
        <p:spPr>
          <a:xfrm>
            <a:off x="-42826" y="152401"/>
            <a:ext cx="12204700" cy="990600"/>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I’m not worried about my trial in your popularity court</a:t>
            </a:r>
          </a:p>
        </p:txBody>
      </p:sp>
    </p:spTree>
    <p:extLst>
      <p:ext uri="{BB962C8B-B14F-4D97-AF65-F5344CB8AC3E}">
        <p14:creationId xmlns:p14="http://schemas.microsoft.com/office/powerpoint/2010/main" val="23431367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87C9D4-1A41-A222-1EE6-1F7D9F9892C9}"/>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DC85F8A4-D1EF-A091-0FF5-70D2FBD76EDD}"/>
              </a:ext>
            </a:extLst>
          </p:cNvPr>
          <p:cNvSpPr/>
          <p:nvPr/>
        </p:nvSpPr>
        <p:spPr>
          <a:xfrm>
            <a:off x="0" y="4899763"/>
            <a:ext cx="12192000" cy="1958238"/>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chemeClr val="tx1"/>
                </a:solidFill>
              </a:rPr>
              <a:t>1 Cor 4:3 </a:t>
            </a:r>
            <a:r>
              <a:rPr lang="en-US" sz="3200" dirty="0">
                <a:solidFill>
                  <a:schemeClr val="tx1"/>
                </a:solidFill>
              </a:rPr>
              <a:t>But to me it is a very small thing that I may be examined by you, or by any human court; in fact, I do not even examine myself. </a:t>
            </a:r>
            <a:r>
              <a:rPr lang="en-US" sz="3200" b="1" baseline="30000" dirty="0">
                <a:solidFill>
                  <a:schemeClr val="tx1"/>
                </a:solidFill>
              </a:rPr>
              <a:t>4 </a:t>
            </a:r>
            <a:r>
              <a:rPr lang="en-US" sz="3200" dirty="0">
                <a:solidFill>
                  <a:schemeClr val="tx1"/>
                </a:solidFill>
              </a:rPr>
              <a:t>For I am conscious of nothing against myself, </a:t>
            </a:r>
            <a:r>
              <a:rPr lang="en-US" sz="3200" b="1" u="sng" dirty="0">
                <a:solidFill>
                  <a:srgbClr val="002060"/>
                </a:solidFill>
              </a:rPr>
              <a:t>yet I am not by this acquitted</a:t>
            </a:r>
            <a:r>
              <a:rPr lang="en-US" sz="3200" dirty="0">
                <a:solidFill>
                  <a:schemeClr val="tx1"/>
                </a:solidFill>
              </a:rPr>
              <a:t>; but the one who examines me is the Lord. </a:t>
            </a: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4" name="Rounded Rectangular Callout 11">
            <a:extLst>
              <a:ext uri="{FF2B5EF4-FFF2-40B4-BE49-F238E27FC236}">
                <a16:creationId xmlns:a16="http://schemas.microsoft.com/office/drawing/2014/main" id="{913472D8-DBF4-1C49-9F9E-9BD2395510A3}"/>
              </a:ext>
            </a:extLst>
          </p:cNvPr>
          <p:cNvSpPr/>
          <p:nvPr/>
        </p:nvSpPr>
        <p:spPr>
          <a:xfrm>
            <a:off x="152400" y="2399468"/>
            <a:ext cx="11811000" cy="907946"/>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dirty="0"/>
              <a:t>I’m not worried about the court of public opinion</a:t>
            </a:r>
          </a:p>
        </p:txBody>
      </p:sp>
      <p:sp>
        <p:nvSpPr>
          <p:cNvPr id="6" name="Rounded Rectangular Callout 11">
            <a:extLst>
              <a:ext uri="{FF2B5EF4-FFF2-40B4-BE49-F238E27FC236}">
                <a16:creationId xmlns:a16="http://schemas.microsoft.com/office/drawing/2014/main" id="{C27006F2-E000-49EE-78A9-1E6DD5F10BB6}"/>
              </a:ext>
            </a:extLst>
          </p:cNvPr>
          <p:cNvSpPr/>
          <p:nvPr/>
        </p:nvSpPr>
        <p:spPr>
          <a:xfrm>
            <a:off x="4164932" y="3425063"/>
            <a:ext cx="7848600" cy="1344078"/>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dirty="0"/>
              <a:t>I’m not even worried about </a:t>
            </a:r>
            <a:r>
              <a:rPr lang="en-US" sz="4400" b="1" i="1" dirty="0"/>
              <a:t>my own </a:t>
            </a:r>
            <a:r>
              <a:rPr lang="en-US" sz="4400" b="1" dirty="0"/>
              <a:t>assessment of me!</a:t>
            </a:r>
          </a:p>
        </p:txBody>
      </p:sp>
      <p:sp>
        <p:nvSpPr>
          <p:cNvPr id="7" name="Rounded Rectangular Callout 11">
            <a:extLst>
              <a:ext uri="{FF2B5EF4-FFF2-40B4-BE49-F238E27FC236}">
                <a16:creationId xmlns:a16="http://schemas.microsoft.com/office/drawing/2014/main" id="{1342D04A-5896-4C49-4804-669E38551C26}"/>
              </a:ext>
            </a:extLst>
          </p:cNvPr>
          <p:cNvSpPr/>
          <p:nvPr/>
        </p:nvSpPr>
        <p:spPr>
          <a:xfrm>
            <a:off x="-42826" y="152401"/>
            <a:ext cx="12204700" cy="990600"/>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I’m not worried about my trial in your popularity court</a:t>
            </a:r>
          </a:p>
        </p:txBody>
      </p:sp>
    </p:spTree>
    <p:extLst>
      <p:ext uri="{BB962C8B-B14F-4D97-AF65-F5344CB8AC3E}">
        <p14:creationId xmlns:p14="http://schemas.microsoft.com/office/powerpoint/2010/main" val="10064636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F498E4-428F-3F4F-91B9-B4AA271957A0}"/>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D14F37CE-279C-CC3C-8EE9-19FA335A5CAB}"/>
              </a:ext>
            </a:extLst>
          </p:cNvPr>
          <p:cNvSpPr/>
          <p:nvPr/>
        </p:nvSpPr>
        <p:spPr>
          <a:xfrm>
            <a:off x="0" y="4899763"/>
            <a:ext cx="12192000" cy="1958238"/>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chemeClr val="tx1"/>
                </a:solidFill>
              </a:rPr>
              <a:t>1 Cor 4:3 </a:t>
            </a:r>
            <a:r>
              <a:rPr lang="en-US" sz="3200" dirty="0">
                <a:solidFill>
                  <a:schemeClr val="tx1"/>
                </a:solidFill>
              </a:rPr>
              <a:t>But to me it is a very small thing that I may be examined by you, or by any human court; in fact, I do not even examine myself. </a:t>
            </a:r>
            <a:r>
              <a:rPr lang="en-US" sz="3200" b="1" baseline="30000" dirty="0">
                <a:solidFill>
                  <a:schemeClr val="tx1"/>
                </a:solidFill>
              </a:rPr>
              <a:t>4 </a:t>
            </a:r>
            <a:r>
              <a:rPr lang="en-US" sz="3200" dirty="0">
                <a:solidFill>
                  <a:schemeClr val="tx1"/>
                </a:solidFill>
              </a:rPr>
              <a:t>For I am conscious of nothing against myself, yet I am not by this acquitted; </a:t>
            </a:r>
            <a:r>
              <a:rPr lang="en-US" sz="3200" b="1" u="sng" dirty="0">
                <a:solidFill>
                  <a:srgbClr val="002060"/>
                </a:solidFill>
              </a:rPr>
              <a:t>but the one who examines me is the Lord. </a:t>
            </a: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4" name="Rounded Rectangular Callout 11">
            <a:extLst>
              <a:ext uri="{FF2B5EF4-FFF2-40B4-BE49-F238E27FC236}">
                <a16:creationId xmlns:a16="http://schemas.microsoft.com/office/drawing/2014/main" id="{9A65637F-1CEA-F35C-B179-7E0F82541A82}"/>
              </a:ext>
            </a:extLst>
          </p:cNvPr>
          <p:cNvSpPr/>
          <p:nvPr/>
        </p:nvSpPr>
        <p:spPr>
          <a:xfrm>
            <a:off x="152400" y="2399468"/>
            <a:ext cx="11811000" cy="907946"/>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dirty="0"/>
              <a:t>I’m not worried about the court of public opinion</a:t>
            </a:r>
          </a:p>
        </p:txBody>
      </p:sp>
      <p:sp>
        <p:nvSpPr>
          <p:cNvPr id="6" name="Rounded Rectangular Callout 11">
            <a:extLst>
              <a:ext uri="{FF2B5EF4-FFF2-40B4-BE49-F238E27FC236}">
                <a16:creationId xmlns:a16="http://schemas.microsoft.com/office/drawing/2014/main" id="{AF6B1A02-8EE9-6D67-2963-24B8C3E0EB0E}"/>
              </a:ext>
            </a:extLst>
          </p:cNvPr>
          <p:cNvSpPr/>
          <p:nvPr/>
        </p:nvSpPr>
        <p:spPr>
          <a:xfrm>
            <a:off x="4164932" y="3425063"/>
            <a:ext cx="7848600" cy="1344078"/>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dirty="0"/>
              <a:t>I’m not even worried about </a:t>
            </a:r>
            <a:r>
              <a:rPr lang="en-US" sz="4400" b="1" i="1" dirty="0"/>
              <a:t>my own </a:t>
            </a:r>
            <a:r>
              <a:rPr lang="en-US" sz="4400" b="1" dirty="0"/>
              <a:t>assessment of me!</a:t>
            </a:r>
          </a:p>
        </p:txBody>
      </p:sp>
      <p:sp>
        <p:nvSpPr>
          <p:cNvPr id="7" name="Rounded Rectangular Callout 11">
            <a:extLst>
              <a:ext uri="{FF2B5EF4-FFF2-40B4-BE49-F238E27FC236}">
                <a16:creationId xmlns:a16="http://schemas.microsoft.com/office/drawing/2014/main" id="{8AE6AC19-49C5-5072-2C2E-76992B67CF0A}"/>
              </a:ext>
            </a:extLst>
          </p:cNvPr>
          <p:cNvSpPr/>
          <p:nvPr/>
        </p:nvSpPr>
        <p:spPr>
          <a:xfrm>
            <a:off x="-42826" y="152401"/>
            <a:ext cx="12204700" cy="990600"/>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I’m not worried about my trial in your popularity court</a:t>
            </a:r>
          </a:p>
        </p:txBody>
      </p:sp>
    </p:spTree>
    <p:extLst>
      <p:ext uri="{BB962C8B-B14F-4D97-AF65-F5344CB8AC3E}">
        <p14:creationId xmlns:p14="http://schemas.microsoft.com/office/powerpoint/2010/main" val="1922321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57F77C70-4D54-23D6-992F-DC300E8DC24A}"/>
              </a:ext>
            </a:extLst>
          </p:cNvPr>
          <p:cNvSpPr/>
          <p:nvPr/>
        </p:nvSpPr>
        <p:spPr>
          <a:xfrm>
            <a:off x="5562600" y="152400"/>
            <a:ext cx="6477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solidFill>
                  <a:schemeClr val="tx1"/>
                </a:solidFill>
              </a:rPr>
              <a:t>1 Corinthians</a:t>
            </a:r>
          </a:p>
        </p:txBody>
      </p:sp>
      <p:sp>
        <p:nvSpPr>
          <p:cNvPr id="7" name="Rounded Rectangular Callout 11">
            <a:extLst>
              <a:ext uri="{FF2B5EF4-FFF2-40B4-BE49-F238E27FC236}">
                <a16:creationId xmlns:a16="http://schemas.microsoft.com/office/drawing/2014/main" id="{D798020B-692A-58A6-F762-6BC886E3CAEC}"/>
              </a:ext>
            </a:extLst>
          </p:cNvPr>
          <p:cNvSpPr/>
          <p:nvPr/>
        </p:nvSpPr>
        <p:spPr>
          <a:xfrm>
            <a:off x="381000" y="4932958"/>
            <a:ext cx="8839200" cy="1772642"/>
          </a:xfrm>
          <a:prstGeom prst="wedgeRoundRectCallout">
            <a:avLst>
              <a:gd name="adj1" fmla="val -21927"/>
              <a:gd name="adj2" fmla="val 49596"/>
              <a:gd name="adj3" fmla="val 16667"/>
            </a:avLst>
          </a:prstGeom>
          <a:solidFill>
            <a:schemeClr val="tx1">
              <a:alpha val="6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6000" b="1" dirty="0">
                <a:solidFill>
                  <a:schemeClr val="bg1"/>
                </a:solidFill>
              </a:rPr>
              <a:t>1 Corinthians 4</a:t>
            </a:r>
          </a:p>
          <a:p>
            <a:pPr algn="ctr" fontAlgn="auto">
              <a:spcBef>
                <a:spcPts val="0"/>
              </a:spcBef>
              <a:spcAft>
                <a:spcPts val="0"/>
              </a:spcAft>
              <a:defRPr/>
            </a:pPr>
            <a:r>
              <a:rPr lang="en-US" sz="6000" b="1" i="1" dirty="0">
                <a:solidFill>
                  <a:schemeClr val="bg1"/>
                </a:solidFill>
              </a:rPr>
              <a:t>Regard Us in this Manner</a:t>
            </a:r>
          </a:p>
        </p:txBody>
      </p:sp>
    </p:spTree>
    <p:extLst>
      <p:ext uri="{BB962C8B-B14F-4D97-AF65-F5344CB8AC3E}">
        <p14:creationId xmlns:p14="http://schemas.microsoft.com/office/powerpoint/2010/main" val="7483122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BE7053-60F5-E55E-963F-D00D22FDC229}"/>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DB96BEEF-06D5-22EF-49F3-842A3CE78EE0}"/>
              </a:ext>
            </a:extLst>
          </p:cNvPr>
          <p:cNvSpPr/>
          <p:nvPr/>
        </p:nvSpPr>
        <p:spPr>
          <a:xfrm>
            <a:off x="0" y="4899763"/>
            <a:ext cx="12192000" cy="1958238"/>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chemeClr val="tx1"/>
                </a:solidFill>
              </a:rPr>
              <a:t>1 Cor 4:3 </a:t>
            </a:r>
            <a:r>
              <a:rPr lang="en-US" sz="3200" dirty="0">
                <a:solidFill>
                  <a:schemeClr val="tx1"/>
                </a:solidFill>
              </a:rPr>
              <a:t>But to me it is a very small thing that I may be examined by you, or by any human court; in fact, I do not even examine myself. </a:t>
            </a:r>
            <a:r>
              <a:rPr lang="en-US" sz="3200" b="1" baseline="30000" dirty="0">
                <a:solidFill>
                  <a:schemeClr val="tx1"/>
                </a:solidFill>
              </a:rPr>
              <a:t>4 </a:t>
            </a:r>
            <a:r>
              <a:rPr lang="en-US" sz="3200" dirty="0">
                <a:solidFill>
                  <a:schemeClr val="tx1"/>
                </a:solidFill>
              </a:rPr>
              <a:t>For I am conscious of nothing against myself, yet I am not by this acquitted; </a:t>
            </a:r>
            <a:r>
              <a:rPr lang="en-US" sz="3200" b="1" u="sng" dirty="0">
                <a:solidFill>
                  <a:srgbClr val="002060"/>
                </a:solidFill>
              </a:rPr>
              <a:t>but the one who examines me is the Lord. </a:t>
            </a: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3" name="Rounded Rectangular Callout 11">
            <a:extLst>
              <a:ext uri="{FF2B5EF4-FFF2-40B4-BE49-F238E27FC236}">
                <a16:creationId xmlns:a16="http://schemas.microsoft.com/office/drawing/2014/main" id="{CED1E26F-F34E-A283-CD1E-58AB4197F947}"/>
              </a:ext>
            </a:extLst>
          </p:cNvPr>
          <p:cNvSpPr/>
          <p:nvPr/>
        </p:nvSpPr>
        <p:spPr>
          <a:xfrm>
            <a:off x="228600" y="152400"/>
            <a:ext cx="7848600" cy="1290992"/>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dirty="0"/>
              <a:t>The only thing that matters: </a:t>
            </a:r>
          </a:p>
          <a:p>
            <a:pPr algn="ctr"/>
            <a:r>
              <a:rPr lang="en-US" sz="4400" b="1" i="1" dirty="0"/>
              <a:t>What does God say about me? </a:t>
            </a:r>
          </a:p>
        </p:txBody>
      </p:sp>
      <p:sp>
        <p:nvSpPr>
          <p:cNvPr id="8" name="Rectangle 7">
            <a:extLst>
              <a:ext uri="{FF2B5EF4-FFF2-40B4-BE49-F238E27FC236}">
                <a16:creationId xmlns:a16="http://schemas.microsoft.com/office/drawing/2014/main" id="{199E89F7-10DE-249E-0559-DF82007BD4CE}"/>
              </a:ext>
            </a:extLst>
          </p:cNvPr>
          <p:cNvSpPr/>
          <p:nvPr/>
        </p:nvSpPr>
        <p:spPr>
          <a:xfrm>
            <a:off x="236621" y="1595792"/>
            <a:ext cx="11061700" cy="2186838"/>
          </a:xfrm>
          <a:prstGeom prst="rect">
            <a:avLst/>
          </a:prstGeom>
          <a:solidFill>
            <a:schemeClr val="accent1">
              <a:lumMod val="7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chemeClr val="bg1"/>
                </a:solidFill>
              </a:rPr>
              <a:t>Colossians 2:</a:t>
            </a:r>
            <a:r>
              <a:rPr lang="en-US" sz="3200" b="1" baseline="30000" dirty="0">
                <a:solidFill>
                  <a:schemeClr val="bg1"/>
                </a:solidFill>
                <a:effectLst/>
              </a:rPr>
              <a:t>13 </a:t>
            </a:r>
            <a:r>
              <a:rPr lang="en-US" sz="3200" b="0" dirty="0">
                <a:solidFill>
                  <a:schemeClr val="bg1"/>
                </a:solidFill>
                <a:effectLst/>
              </a:rPr>
              <a:t>He made you alive together with Him, having forgiven us all our transgressions, </a:t>
            </a:r>
            <a:r>
              <a:rPr lang="en-US" sz="3200" b="1" baseline="30000" dirty="0">
                <a:solidFill>
                  <a:schemeClr val="bg1"/>
                </a:solidFill>
                <a:effectLst/>
              </a:rPr>
              <a:t>14 </a:t>
            </a:r>
            <a:r>
              <a:rPr lang="en-US" sz="3200" b="0" dirty="0">
                <a:solidFill>
                  <a:schemeClr val="bg1"/>
                </a:solidFill>
                <a:effectLst/>
              </a:rPr>
              <a:t>having canceled out the </a:t>
            </a:r>
            <a:r>
              <a:rPr lang="en-US" sz="3200" b="1" u="sng" dirty="0">
                <a:solidFill>
                  <a:schemeClr val="bg1"/>
                </a:solidFill>
                <a:effectLst/>
              </a:rPr>
              <a:t>certificate of debt</a:t>
            </a:r>
            <a:r>
              <a:rPr lang="en-US" sz="3200" b="0" dirty="0">
                <a:solidFill>
                  <a:schemeClr val="bg1"/>
                </a:solidFill>
                <a:effectLst/>
              </a:rPr>
              <a:t> consisting of decrees against us, which was hostile to us; and He has taken it out of the way, having nailed it to the cross. </a:t>
            </a:r>
            <a:endParaRPr lang="en-US" sz="3400" dirty="0">
              <a:solidFill>
                <a:schemeClr val="bg1"/>
              </a:solidFill>
            </a:endParaRPr>
          </a:p>
        </p:txBody>
      </p:sp>
    </p:spTree>
    <p:extLst>
      <p:ext uri="{BB962C8B-B14F-4D97-AF65-F5344CB8AC3E}">
        <p14:creationId xmlns:p14="http://schemas.microsoft.com/office/powerpoint/2010/main" val="947506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1" nodeType="clickEffect">
                                  <p:stCondLst>
                                    <p:cond delay="0"/>
                                  </p:stCondLst>
                                  <p:childTnLst>
                                    <p:set>
                                      <p:cBhvr>
                                        <p:cTn id="11" dur="1" fill="hold">
                                          <p:stCondLst>
                                            <p:cond delay="0"/>
                                          </p:stCondLst>
                                        </p:cTn>
                                        <p:tgtEl>
                                          <p:spTgt spid="3"/>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8"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C93372-4E7B-EEE7-045E-09A4A3D37F4E}"/>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FE9A06B6-FAA7-0E38-E870-B0DD57203205}"/>
              </a:ext>
            </a:extLst>
          </p:cNvPr>
          <p:cNvSpPr/>
          <p:nvPr/>
        </p:nvSpPr>
        <p:spPr>
          <a:xfrm>
            <a:off x="0" y="4899763"/>
            <a:ext cx="12192000" cy="1958238"/>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chemeClr val="tx1"/>
                </a:solidFill>
              </a:rPr>
              <a:t>1 Cor 4:3 </a:t>
            </a:r>
            <a:r>
              <a:rPr lang="en-US" sz="3200" dirty="0">
                <a:solidFill>
                  <a:schemeClr val="tx1"/>
                </a:solidFill>
              </a:rPr>
              <a:t>But to me it is a very small thing that I may be examined by you, or by any human court; in fact, I do not even examine myself. </a:t>
            </a:r>
            <a:r>
              <a:rPr lang="en-US" sz="3200" b="1" baseline="30000" dirty="0">
                <a:solidFill>
                  <a:schemeClr val="tx1"/>
                </a:solidFill>
              </a:rPr>
              <a:t>4 </a:t>
            </a:r>
            <a:r>
              <a:rPr lang="en-US" sz="3200" dirty="0">
                <a:solidFill>
                  <a:schemeClr val="tx1"/>
                </a:solidFill>
              </a:rPr>
              <a:t>For I am conscious of nothing against myself, yet I am not by this acquitted; </a:t>
            </a:r>
            <a:r>
              <a:rPr lang="en-US" sz="3200" b="1" u="sng" dirty="0">
                <a:solidFill>
                  <a:srgbClr val="002060"/>
                </a:solidFill>
              </a:rPr>
              <a:t>but the one who examines me is the Lord. </a:t>
            </a: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3" name="Rounded Rectangular Callout 11">
            <a:extLst>
              <a:ext uri="{FF2B5EF4-FFF2-40B4-BE49-F238E27FC236}">
                <a16:creationId xmlns:a16="http://schemas.microsoft.com/office/drawing/2014/main" id="{BF5E23AF-BFA9-8427-75BF-98B63F40097E}"/>
              </a:ext>
            </a:extLst>
          </p:cNvPr>
          <p:cNvSpPr/>
          <p:nvPr/>
        </p:nvSpPr>
        <p:spPr>
          <a:xfrm>
            <a:off x="228600" y="152400"/>
            <a:ext cx="7848600" cy="1290992"/>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dirty="0"/>
              <a:t>The only thing that matters: </a:t>
            </a:r>
          </a:p>
          <a:p>
            <a:pPr algn="ctr"/>
            <a:r>
              <a:rPr lang="en-US" sz="4400" b="1" i="1" dirty="0"/>
              <a:t>What does God say about me? </a:t>
            </a:r>
          </a:p>
        </p:txBody>
      </p:sp>
      <p:sp>
        <p:nvSpPr>
          <p:cNvPr id="8" name="Rectangle 7">
            <a:extLst>
              <a:ext uri="{FF2B5EF4-FFF2-40B4-BE49-F238E27FC236}">
                <a16:creationId xmlns:a16="http://schemas.microsoft.com/office/drawing/2014/main" id="{FFAE295B-D971-E30F-F0D8-2BE592AE638D}"/>
              </a:ext>
            </a:extLst>
          </p:cNvPr>
          <p:cNvSpPr/>
          <p:nvPr/>
        </p:nvSpPr>
        <p:spPr>
          <a:xfrm>
            <a:off x="236621" y="1595792"/>
            <a:ext cx="11061700" cy="2186838"/>
          </a:xfrm>
          <a:prstGeom prst="rect">
            <a:avLst/>
          </a:prstGeom>
          <a:solidFill>
            <a:schemeClr val="accent1">
              <a:lumMod val="7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chemeClr val="bg1"/>
                </a:solidFill>
              </a:rPr>
              <a:t>Colossians 2:</a:t>
            </a:r>
            <a:r>
              <a:rPr lang="en-US" sz="3200" b="1" baseline="30000" dirty="0">
                <a:solidFill>
                  <a:schemeClr val="bg1"/>
                </a:solidFill>
                <a:effectLst/>
              </a:rPr>
              <a:t>13 </a:t>
            </a:r>
            <a:r>
              <a:rPr lang="en-US" sz="3200" b="0" dirty="0">
                <a:solidFill>
                  <a:schemeClr val="bg1"/>
                </a:solidFill>
                <a:effectLst/>
              </a:rPr>
              <a:t>He made you alive together with Him, having forgiven us all our transgressions, </a:t>
            </a:r>
            <a:r>
              <a:rPr lang="en-US" sz="3200" b="1" baseline="30000" dirty="0">
                <a:solidFill>
                  <a:schemeClr val="bg1"/>
                </a:solidFill>
                <a:effectLst/>
              </a:rPr>
              <a:t>14 </a:t>
            </a:r>
            <a:r>
              <a:rPr lang="en-US" sz="3200" b="0" dirty="0">
                <a:solidFill>
                  <a:schemeClr val="bg1"/>
                </a:solidFill>
                <a:effectLst/>
              </a:rPr>
              <a:t>having canceled out the </a:t>
            </a:r>
            <a:r>
              <a:rPr lang="en-US" sz="3200" dirty="0">
                <a:solidFill>
                  <a:schemeClr val="bg1"/>
                </a:solidFill>
                <a:effectLst/>
              </a:rPr>
              <a:t>certificate of debt</a:t>
            </a:r>
            <a:r>
              <a:rPr lang="en-US" sz="3200" b="0" dirty="0">
                <a:solidFill>
                  <a:schemeClr val="bg1"/>
                </a:solidFill>
                <a:effectLst/>
              </a:rPr>
              <a:t> consisting of decrees against us, which was hostile to us; and </a:t>
            </a:r>
            <a:r>
              <a:rPr lang="en-US" sz="3200" b="1" u="sng" dirty="0">
                <a:solidFill>
                  <a:schemeClr val="bg1"/>
                </a:solidFill>
                <a:effectLst/>
              </a:rPr>
              <a:t>He has taken it out of the way, having nailed it to the cross</a:t>
            </a:r>
            <a:r>
              <a:rPr lang="en-US" sz="3200" b="0" dirty="0">
                <a:solidFill>
                  <a:schemeClr val="bg1"/>
                </a:solidFill>
                <a:effectLst/>
              </a:rPr>
              <a:t>. </a:t>
            </a:r>
            <a:endParaRPr lang="en-US" sz="3400" dirty="0">
              <a:solidFill>
                <a:schemeClr val="bg1"/>
              </a:solidFill>
            </a:endParaRPr>
          </a:p>
        </p:txBody>
      </p:sp>
      <p:sp>
        <p:nvSpPr>
          <p:cNvPr id="7" name="Rectangle 6">
            <a:extLst>
              <a:ext uri="{FF2B5EF4-FFF2-40B4-BE49-F238E27FC236}">
                <a16:creationId xmlns:a16="http://schemas.microsoft.com/office/drawing/2014/main" id="{96CA2D6E-4E37-0FEF-3896-8243FD261019}"/>
              </a:ext>
            </a:extLst>
          </p:cNvPr>
          <p:cNvSpPr/>
          <p:nvPr/>
        </p:nvSpPr>
        <p:spPr>
          <a:xfrm>
            <a:off x="5036105" y="3779726"/>
            <a:ext cx="6934200" cy="1120037"/>
          </a:xfrm>
          <a:prstGeom prst="rect">
            <a:avLst/>
          </a:prstGeom>
          <a:solidFill>
            <a:schemeClr val="accent1">
              <a:lumMod val="7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chemeClr val="bg1"/>
                </a:solidFill>
              </a:rPr>
              <a:t>John 19:30 </a:t>
            </a:r>
            <a:r>
              <a:rPr lang="en-US" sz="3200" b="0" i="0" dirty="0">
                <a:solidFill>
                  <a:schemeClr val="bg1"/>
                </a:solidFill>
                <a:effectLst/>
              </a:rPr>
              <a:t>He said, “</a:t>
            </a:r>
            <a:r>
              <a:rPr lang="en-US" sz="3200" b="1" i="0" u="sng" dirty="0">
                <a:solidFill>
                  <a:schemeClr val="bg1"/>
                </a:solidFill>
                <a:effectLst/>
              </a:rPr>
              <a:t>It is finished!</a:t>
            </a:r>
            <a:r>
              <a:rPr lang="en-US" sz="3200" b="0" i="0" dirty="0">
                <a:solidFill>
                  <a:schemeClr val="bg1"/>
                </a:solidFill>
                <a:effectLst/>
              </a:rPr>
              <a:t>” And He bowed His head and gave up His spirit.</a:t>
            </a:r>
            <a:endParaRPr lang="en-US" sz="3200" dirty="0">
              <a:solidFill>
                <a:schemeClr val="bg1"/>
              </a:solidFill>
            </a:endParaRPr>
          </a:p>
          <a:p>
            <a:pPr>
              <a:spcBef>
                <a:spcPts val="0"/>
              </a:spcBef>
              <a:spcAft>
                <a:spcPts val="0"/>
              </a:spcAft>
            </a:pPr>
            <a:endParaRPr lang="en-US" sz="3400" dirty="0">
              <a:solidFill>
                <a:schemeClr val="tx1"/>
              </a:solidFill>
            </a:endParaRPr>
          </a:p>
        </p:txBody>
      </p:sp>
    </p:spTree>
    <p:extLst>
      <p:ext uri="{BB962C8B-B14F-4D97-AF65-F5344CB8AC3E}">
        <p14:creationId xmlns:p14="http://schemas.microsoft.com/office/powerpoint/2010/main" val="2716441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1FED33-15AF-C3DE-5466-360D2E0FF9F8}"/>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617A1A22-6E34-B4CA-F4F4-52C9B71B9229}"/>
              </a:ext>
            </a:extLst>
          </p:cNvPr>
          <p:cNvSpPr/>
          <p:nvPr/>
        </p:nvSpPr>
        <p:spPr>
          <a:xfrm>
            <a:off x="0" y="4899763"/>
            <a:ext cx="12192000" cy="1958238"/>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chemeClr val="tx1"/>
                </a:solidFill>
              </a:rPr>
              <a:t>1 Cor 4:3 </a:t>
            </a:r>
            <a:r>
              <a:rPr lang="en-US" sz="3200" dirty="0">
                <a:solidFill>
                  <a:schemeClr val="tx1"/>
                </a:solidFill>
              </a:rPr>
              <a:t>But to me it is a very small thing that I may be examined by you, or by any human court; in fact, I do not even examine myself. </a:t>
            </a:r>
            <a:r>
              <a:rPr lang="en-US" sz="3200" b="1" baseline="30000" dirty="0">
                <a:solidFill>
                  <a:schemeClr val="tx1"/>
                </a:solidFill>
              </a:rPr>
              <a:t>4 </a:t>
            </a:r>
            <a:r>
              <a:rPr lang="en-US" sz="3200" dirty="0">
                <a:solidFill>
                  <a:schemeClr val="tx1"/>
                </a:solidFill>
              </a:rPr>
              <a:t>For I am conscious of nothing against myself, yet I am not by this acquitted; </a:t>
            </a:r>
            <a:r>
              <a:rPr lang="en-US" sz="3200" b="1" u="sng" dirty="0">
                <a:solidFill>
                  <a:srgbClr val="002060"/>
                </a:solidFill>
              </a:rPr>
              <a:t>but the one who examines me is the Lord. </a:t>
            </a: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3" name="Rounded Rectangular Callout 11">
            <a:extLst>
              <a:ext uri="{FF2B5EF4-FFF2-40B4-BE49-F238E27FC236}">
                <a16:creationId xmlns:a16="http://schemas.microsoft.com/office/drawing/2014/main" id="{42DDA1BD-2B1A-614F-7FC2-8935DBE7652E}"/>
              </a:ext>
            </a:extLst>
          </p:cNvPr>
          <p:cNvSpPr/>
          <p:nvPr/>
        </p:nvSpPr>
        <p:spPr>
          <a:xfrm>
            <a:off x="228600" y="152400"/>
            <a:ext cx="9296400" cy="914400"/>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i="1" dirty="0"/>
              <a:t>It’s not important how you regard me</a:t>
            </a:r>
          </a:p>
        </p:txBody>
      </p:sp>
      <p:sp>
        <p:nvSpPr>
          <p:cNvPr id="4" name="Rounded Rectangular Callout 11">
            <a:extLst>
              <a:ext uri="{FF2B5EF4-FFF2-40B4-BE49-F238E27FC236}">
                <a16:creationId xmlns:a16="http://schemas.microsoft.com/office/drawing/2014/main" id="{963EA8A2-87E8-1F6E-436F-E8D884BB5217}"/>
              </a:ext>
            </a:extLst>
          </p:cNvPr>
          <p:cNvSpPr/>
          <p:nvPr/>
        </p:nvSpPr>
        <p:spPr>
          <a:xfrm>
            <a:off x="228600" y="1219201"/>
            <a:ext cx="9296400" cy="914400"/>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i="1" dirty="0"/>
              <a:t>It’s only important how He regards me</a:t>
            </a:r>
          </a:p>
        </p:txBody>
      </p:sp>
      <p:sp>
        <p:nvSpPr>
          <p:cNvPr id="6" name="Rounded Rectangular Callout 11">
            <a:extLst>
              <a:ext uri="{FF2B5EF4-FFF2-40B4-BE49-F238E27FC236}">
                <a16:creationId xmlns:a16="http://schemas.microsoft.com/office/drawing/2014/main" id="{EE325C5C-C43D-EF58-1F1B-62DFD4B70E64}"/>
              </a:ext>
            </a:extLst>
          </p:cNvPr>
          <p:cNvSpPr/>
          <p:nvPr/>
        </p:nvSpPr>
        <p:spPr>
          <a:xfrm>
            <a:off x="228600" y="2300471"/>
            <a:ext cx="10744200" cy="914400"/>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i="1" dirty="0"/>
              <a:t>And since He regards me justified in Christ… </a:t>
            </a:r>
          </a:p>
        </p:txBody>
      </p:sp>
      <p:sp>
        <p:nvSpPr>
          <p:cNvPr id="9" name="Rounded Rectangular Callout 11">
            <a:extLst>
              <a:ext uri="{FF2B5EF4-FFF2-40B4-BE49-F238E27FC236}">
                <a16:creationId xmlns:a16="http://schemas.microsoft.com/office/drawing/2014/main" id="{205DC4E0-7F29-2A84-ABCF-D2D64F8DC0F6}"/>
              </a:ext>
            </a:extLst>
          </p:cNvPr>
          <p:cNvSpPr/>
          <p:nvPr/>
        </p:nvSpPr>
        <p:spPr>
          <a:xfrm>
            <a:off x="228600" y="3378753"/>
            <a:ext cx="8763000" cy="914400"/>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i="1" dirty="0"/>
              <a:t>I don’t need to regard myself at all!</a:t>
            </a:r>
          </a:p>
        </p:txBody>
      </p:sp>
    </p:spTree>
    <p:extLst>
      <p:ext uri="{BB962C8B-B14F-4D97-AF65-F5344CB8AC3E}">
        <p14:creationId xmlns:p14="http://schemas.microsoft.com/office/powerpoint/2010/main" val="1792619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6" grpId="0" animBg="1"/>
      <p:bldP spid="9"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82247C-CBC6-72C7-5831-BC7C5BE5B6DA}"/>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C9B7D12E-6A38-9665-B127-4ECD7CE8841B}"/>
              </a:ext>
            </a:extLst>
          </p:cNvPr>
          <p:cNvSpPr/>
          <p:nvPr/>
        </p:nvSpPr>
        <p:spPr>
          <a:xfrm>
            <a:off x="0" y="4899763"/>
            <a:ext cx="12192000" cy="1958238"/>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chemeClr val="tx1"/>
                </a:solidFill>
              </a:rPr>
              <a:t>1 Cor 4:3 </a:t>
            </a:r>
            <a:r>
              <a:rPr lang="en-US" sz="3200" dirty="0">
                <a:solidFill>
                  <a:schemeClr val="tx1"/>
                </a:solidFill>
              </a:rPr>
              <a:t>But to me it is a very small thing that I may be examined by you, or by any human court; in fact, I do not even examine myself. </a:t>
            </a:r>
            <a:r>
              <a:rPr lang="en-US" sz="3200" b="1" baseline="30000" dirty="0">
                <a:solidFill>
                  <a:schemeClr val="tx1"/>
                </a:solidFill>
              </a:rPr>
              <a:t>4 </a:t>
            </a:r>
            <a:r>
              <a:rPr lang="en-US" sz="3200" dirty="0">
                <a:solidFill>
                  <a:schemeClr val="tx1"/>
                </a:solidFill>
              </a:rPr>
              <a:t>For I am conscious of nothing against myself, yet I am not by this acquitted; </a:t>
            </a:r>
            <a:r>
              <a:rPr lang="en-US" sz="3200" b="1" u="sng" dirty="0">
                <a:solidFill>
                  <a:srgbClr val="002060"/>
                </a:solidFill>
              </a:rPr>
              <a:t>but the one who examines me is the Lord. </a:t>
            </a: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3" name="Rounded Rectangular Callout 11">
            <a:extLst>
              <a:ext uri="{FF2B5EF4-FFF2-40B4-BE49-F238E27FC236}">
                <a16:creationId xmlns:a16="http://schemas.microsoft.com/office/drawing/2014/main" id="{F6A106EE-92B2-F660-5F45-572AF37B77B3}"/>
              </a:ext>
            </a:extLst>
          </p:cNvPr>
          <p:cNvSpPr/>
          <p:nvPr/>
        </p:nvSpPr>
        <p:spPr>
          <a:xfrm>
            <a:off x="228600" y="152400"/>
            <a:ext cx="7924800" cy="914400"/>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i="1" dirty="0"/>
              <a:t>I’m not even in the courtroom.</a:t>
            </a:r>
          </a:p>
        </p:txBody>
      </p:sp>
      <p:sp>
        <p:nvSpPr>
          <p:cNvPr id="7" name="Rounded Rectangular Callout 11">
            <a:extLst>
              <a:ext uri="{FF2B5EF4-FFF2-40B4-BE49-F238E27FC236}">
                <a16:creationId xmlns:a16="http://schemas.microsoft.com/office/drawing/2014/main" id="{D50F5298-D36B-7291-E73C-11A2A80E9197}"/>
              </a:ext>
            </a:extLst>
          </p:cNvPr>
          <p:cNvSpPr/>
          <p:nvPr/>
        </p:nvSpPr>
        <p:spPr>
          <a:xfrm>
            <a:off x="228600" y="3429000"/>
            <a:ext cx="11811000" cy="1342658"/>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200" b="1" i="1" dirty="0"/>
              <a:t>I have a clear conscience… not because you approve of me, or because I do, but because He does</a:t>
            </a:r>
          </a:p>
        </p:txBody>
      </p:sp>
    </p:spTree>
    <p:extLst>
      <p:ext uri="{BB962C8B-B14F-4D97-AF65-F5344CB8AC3E}">
        <p14:creationId xmlns:p14="http://schemas.microsoft.com/office/powerpoint/2010/main" val="3258652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23EDE0-71DF-B279-E4A9-C6325F19550C}"/>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D792C577-22B8-465E-B3BB-5461B36E44D6}"/>
              </a:ext>
            </a:extLst>
          </p:cNvPr>
          <p:cNvSpPr/>
          <p:nvPr/>
        </p:nvSpPr>
        <p:spPr>
          <a:xfrm>
            <a:off x="0" y="4899763"/>
            <a:ext cx="12192000" cy="1958238"/>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chemeClr val="tx1"/>
                </a:solidFill>
              </a:rPr>
              <a:t>1 Cor 4:3 </a:t>
            </a:r>
            <a:r>
              <a:rPr lang="en-US" sz="3200" dirty="0">
                <a:solidFill>
                  <a:schemeClr val="tx1"/>
                </a:solidFill>
              </a:rPr>
              <a:t>But to me it is a very small thing that I may be examined by you, or by any human court; in fact, I do not even examine myself. </a:t>
            </a:r>
            <a:r>
              <a:rPr lang="en-US" sz="3200" b="1" baseline="30000" dirty="0">
                <a:solidFill>
                  <a:schemeClr val="tx1"/>
                </a:solidFill>
              </a:rPr>
              <a:t>4 </a:t>
            </a:r>
            <a:r>
              <a:rPr lang="en-US" sz="3200" dirty="0">
                <a:solidFill>
                  <a:schemeClr val="tx1"/>
                </a:solidFill>
              </a:rPr>
              <a:t>For I am conscious of nothing against myself, yet I am not by this acquitted; </a:t>
            </a:r>
            <a:r>
              <a:rPr lang="en-US" sz="3200" b="1" u="sng" dirty="0">
                <a:solidFill>
                  <a:srgbClr val="002060"/>
                </a:solidFill>
              </a:rPr>
              <a:t>but the one who examines me is the Lord. </a:t>
            </a: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3" name="Rounded Rectangular Callout 11">
            <a:extLst>
              <a:ext uri="{FF2B5EF4-FFF2-40B4-BE49-F238E27FC236}">
                <a16:creationId xmlns:a16="http://schemas.microsoft.com/office/drawing/2014/main" id="{D097DE3E-CD4C-78EB-3E2B-B836C3532432}"/>
              </a:ext>
            </a:extLst>
          </p:cNvPr>
          <p:cNvSpPr/>
          <p:nvPr/>
        </p:nvSpPr>
        <p:spPr>
          <a:xfrm>
            <a:off x="228600" y="152400"/>
            <a:ext cx="7924800" cy="914400"/>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i="1" dirty="0"/>
              <a:t>I’m not even in the courtroom.</a:t>
            </a:r>
          </a:p>
        </p:txBody>
      </p:sp>
      <p:sp>
        <p:nvSpPr>
          <p:cNvPr id="7" name="Rounded Rectangular Callout 11">
            <a:extLst>
              <a:ext uri="{FF2B5EF4-FFF2-40B4-BE49-F238E27FC236}">
                <a16:creationId xmlns:a16="http://schemas.microsoft.com/office/drawing/2014/main" id="{4ABB9D4A-994A-198D-2346-6060D1846E17}"/>
              </a:ext>
            </a:extLst>
          </p:cNvPr>
          <p:cNvSpPr/>
          <p:nvPr/>
        </p:nvSpPr>
        <p:spPr>
          <a:xfrm>
            <a:off x="228600" y="3429000"/>
            <a:ext cx="11811000" cy="1342658"/>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i="1" dirty="0"/>
              <a:t>So I’m free to speak for my Father without regard for your evaluation of me</a:t>
            </a:r>
          </a:p>
        </p:txBody>
      </p:sp>
    </p:spTree>
    <p:extLst>
      <p:ext uri="{BB962C8B-B14F-4D97-AF65-F5344CB8AC3E}">
        <p14:creationId xmlns:p14="http://schemas.microsoft.com/office/powerpoint/2010/main" val="4215719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296D04-1BEE-CCBD-FCAC-E459430C9560}"/>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068021A4-A9C8-BA50-ABF6-62780CE2EB0B}"/>
              </a:ext>
            </a:extLst>
          </p:cNvPr>
          <p:cNvSpPr/>
          <p:nvPr/>
        </p:nvSpPr>
        <p:spPr>
          <a:xfrm>
            <a:off x="0" y="4899763"/>
            <a:ext cx="12192000" cy="1958238"/>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chemeClr val="tx1"/>
                </a:solidFill>
              </a:rPr>
              <a:t>1 Cor 4:3 </a:t>
            </a:r>
            <a:r>
              <a:rPr lang="en-US" sz="3200" dirty="0">
                <a:solidFill>
                  <a:schemeClr val="tx1"/>
                </a:solidFill>
              </a:rPr>
              <a:t>But to me it is a very small thing that I may be examined by you, or by any human court; in fact, I do not even examine myself. </a:t>
            </a:r>
            <a:r>
              <a:rPr lang="en-US" sz="3200" b="1" baseline="30000" dirty="0">
                <a:solidFill>
                  <a:schemeClr val="tx1"/>
                </a:solidFill>
              </a:rPr>
              <a:t>4 </a:t>
            </a:r>
            <a:r>
              <a:rPr lang="en-US" sz="3200" dirty="0">
                <a:solidFill>
                  <a:schemeClr val="tx1"/>
                </a:solidFill>
              </a:rPr>
              <a:t>For I am conscious of nothing against myself, yet I am not by this acquitted; </a:t>
            </a:r>
            <a:r>
              <a:rPr lang="en-US" sz="3200" b="1" u="sng" dirty="0">
                <a:solidFill>
                  <a:srgbClr val="002060"/>
                </a:solidFill>
              </a:rPr>
              <a:t>but the one who examines me is the Lord. </a:t>
            </a: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3" name="Rounded Rectangular Callout 11">
            <a:extLst>
              <a:ext uri="{FF2B5EF4-FFF2-40B4-BE49-F238E27FC236}">
                <a16:creationId xmlns:a16="http://schemas.microsoft.com/office/drawing/2014/main" id="{81AD553A-0F94-1B27-7291-2BB17CC9C991}"/>
              </a:ext>
            </a:extLst>
          </p:cNvPr>
          <p:cNvSpPr/>
          <p:nvPr/>
        </p:nvSpPr>
        <p:spPr>
          <a:xfrm>
            <a:off x="228600" y="152400"/>
            <a:ext cx="7924800" cy="914400"/>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i="1" dirty="0"/>
              <a:t>I’m not even in the courtroom.</a:t>
            </a:r>
          </a:p>
        </p:txBody>
      </p:sp>
      <p:sp>
        <p:nvSpPr>
          <p:cNvPr id="7" name="Rounded Rectangular Callout 11">
            <a:extLst>
              <a:ext uri="{FF2B5EF4-FFF2-40B4-BE49-F238E27FC236}">
                <a16:creationId xmlns:a16="http://schemas.microsoft.com/office/drawing/2014/main" id="{C351D47B-B5DE-8573-7A29-98388541A263}"/>
              </a:ext>
            </a:extLst>
          </p:cNvPr>
          <p:cNvSpPr/>
          <p:nvPr/>
        </p:nvSpPr>
        <p:spPr>
          <a:xfrm>
            <a:off x="228600" y="3429000"/>
            <a:ext cx="11811000" cy="1342658"/>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i="1" dirty="0"/>
              <a:t>And I am answerable to Him regarding my faithfulness as His Servant</a:t>
            </a:r>
          </a:p>
        </p:txBody>
      </p:sp>
    </p:spTree>
    <p:extLst>
      <p:ext uri="{BB962C8B-B14F-4D97-AF65-F5344CB8AC3E}">
        <p14:creationId xmlns:p14="http://schemas.microsoft.com/office/powerpoint/2010/main" val="2702485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34D05A-EE17-012C-F2C8-23AE4B061964}"/>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67E260DF-CEE3-F7FC-239E-864688D26EE3}"/>
              </a:ext>
            </a:extLst>
          </p:cNvPr>
          <p:cNvSpPr/>
          <p:nvPr/>
        </p:nvSpPr>
        <p:spPr>
          <a:xfrm>
            <a:off x="0" y="4800600"/>
            <a:ext cx="12192000" cy="2057401"/>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latin typeface="+mj-lt"/>
              </a:rPr>
              <a:t>1 Cor 4:</a:t>
            </a:r>
            <a:r>
              <a:rPr lang="en-US" sz="3200" b="1" baseline="30000" dirty="0">
                <a:solidFill>
                  <a:srgbClr val="000000"/>
                </a:solidFill>
                <a:effectLst/>
                <a:latin typeface="+mj-lt"/>
                <a:ea typeface="Times New Roman" panose="02020603050405020304" pitchFamily="18" charset="0"/>
              </a:rPr>
              <a:t>5</a:t>
            </a:r>
            <a:r>
              <a:rPr lang="en-US" sz="3200" b="1" baseline="30000" dirty="0">
                <a:solidFill>
                  <a:srgbClr val="002060"/>
                </a:solidFill>
                <a:effectLst/>
                <a:latin typeface="+mj-lt"/>
                <a:ea typeface="Times New Roman" panose="02020603050405020304" pitchFamily="18" charset="0"/>
              </a:rPr>
              <a:t> </a:t>
            </a:r>
            <a:r>
              <a:rPr lang="en-US" sz="3200" b="1" u="sng" dirty="0">
                <a:solidFill>
                  <a:srgbClr val="002060"/>
                </a:solidFill>
                <a:effectLst/>
                <a:latin typeface="+mj-lt"/>
                <a:ea typeface="Times New Roman" panose="02020603050405020304" pitchFamily="18" charset="0"/>
              </a:rPr>
              <a:t>Therefore do not go on passing judgment before the time</a:t>
            </a:r>
            <a:r>
              <a:rPr lang="en-US" sz="3200" dirty="0">
                <a:solidFill>
                  <a:srgbClr val="000000"/>
                </a:solidFill>
                <a:effectLst/>
                <a:latin typeface="+mj-lt"/>
                <a:ea typeface="Times New Roman" panose="02020603050405020304" pitchFamily="18" charset="0"/>
              </a:rPr>
              <a:t>, but wait until the Lord comes who will both bring to light the things hidden in the darkness and disclose the motives of men’s hearts; and then each man’s praise will come to him from God.</a:t>
            </a:r>
            <a:endParaRPr lang="en-US" sz="3200" dirty="0">
              <a:effectLst/>
              <a:latin typeface="+mj-lt"/>
              <a:ea typeface="Times New Roman" panose="02020603050405020304" pitchFamily="18" charset="0"/>
            </a:endParaRP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Tree>
    <p:extLst>
      <p:ext uri="{BB962C8B-B14F-4D97-AF65-F5344CB8AC3E}">
        <p14:creationId xmlns:p14="http://schemas.microsoft.com/office/powerpoint/2010/main" val="16144173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ED6E6E-0ECE-1C07-8B07-1195FB92F98F}"/>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4B2E518E-5147-8504-DF31-63BF37D296EA}"/>
              </a:ext>
            </a:extLst>
          </p:cNvPr>
          <p:cNvSpPr/>
          <p:nvPr/>
        </p:nvSpPr>
        <p:spPr>
          <a:xfrm>
            <a:off x="0" y="4800600"/>
            <a:ext cx="12192000" cy="2057401"/>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latin typeface="+mj-lt"/>
              </a:rPr>
              <a:t>1 Cor 4:</a:t>
            </a:r>
            <a:r>
              <a:rPr lang="en-US" sz="3200" b="1" baseline="30000" dirty="0">
                <a:solidFill>
                  <a:srgbClr val="000000"/>
                </a:solidFill>
                <a:effectLst/>
                <a:latin typeface="+mj-lt"/>
                <a:ea typeface="Times New Roman" panose="02020603050405020304" pitchFamily="18" charset="0"/>
              </a:rPr>
              <a:t>5</a:t>
            </a:r>
            <a:r>
              <a:rPr lang="en-US" sz="3200" b="1" baseline="30000" dirty="0">
                <a:solidFill>
                  <a:srgbClr val="002060"/>
                </a:solidFill>
                <a:effectLst/>
                <a:latin typeface="+mj-lt"/>
                <a:ea typeface="Times New Roman" panose="02020603050405020304" pitchFamily="18" charset="0"/>
              </a:rPr>
              <a:t> </a:t>
            </a:r>
            <a:r>
              <a:rPr lang="en-US" sz="3200" dirty="0">
                <a:solidFill>
                  <a:schemeClr val="tx1"/>
                </a:solidFill>
                <a:effectLst/>
                <a:latin typeface="+mj-lt"/>
                <a:ea typeface="Times New Roman" panose="02020603050405020304" pitchFamily="18" charset="0"/>
              </a:rPr>
              <a:t>Therefore do not go on passing judgment before the time</a:t>
            </a:r>
            <a:r>
              <a:rPr lang="en-US" sz="3200" dirty="0">
                <a:solidFill>
                  <a:srgbClr val="000000"/>
                </a:solidFill>
                <a:effectLst/>
                <a:latin typeface="+mj-lt"/>
                <a:ea typeface="Times New Roman" panose="02020603050405020304" pitchFamily="18" charset="0"/>
              </a:rPr>
              <a:t>, </a:t>
            </a:r>
            <a:r>
              <a:rPr lang="en-US" sz="3200" b="1" u="sng" dirty="0">
                <a:solidFill>
                  <a:srgbClr val="002060"/>
                </a:solidFill>
                <a:effectLst/>
                <a:latin typeface="+mj-lt"/>
                <a:ea typeface="Times New Roman" panose="02020603050405020304" pitchFamily="18" charset="0"/>
              </a:rPr>
              <a:t>but wait until the Lord comes who will both bring to light the things hidden </a:t>
            </a:r>
            <a:r>
              <a:rPr lang="en-US" sz="3100" b="1" u="sng" dirty="0">
                <a:solidFill>
                  <a:srgbClr val="002060"/>
                </a:solidFill>
                <a:effectLst/>
                <a:latin typeface="+mj-lt"/>
                <a:ea typeface="Times New Roman" panose="02020603050405020304" pitchFamily="18" charset="0"/>
              </a:rPr>
              <a:t>in the darkness and disclose the motives of men’s hearts</a:t>
            </a:r>
            <a:r>
              <a:rPr lang="en-US" sz="3200" dirty="0">
                <a:solidFill>
                  <a:srgbClr val="000000"/>
                </a:solidFill>
                <a:effectLst/>
                <a:latin typeface="+mj-lt"/>
                <a:ea typeface="Times New Roman" panose="02020603050405020304" pitchFamily="18" charset="0"/>
              </a:rPr>
              <a:t>; and then each man’s praise will come to him from God.</a:t>
            </a:r>
            <a:endParaRPr lang="en-US" sz="3200" dirty="0">
              <a:effectLst/>
              <a:latin typeface="+mj-lt"/>
              <a:ea typeface="Times New Roman" panose="02020603050405020304" pitchFamily="18" charset="0"/>
            </a:endParaRP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3" name="Rectangle 2">
            <a:extLst>
              <a:ext uri="{FF2B5EF4-FFF2-40B4-BE49-F238E27FC236}">
                <a16:creationId xmlns:a16="http://schemas.microsoft.com/office/drawing/2014/main" id="{6743B814-B042-25D2-46C9-DB45AF0997E7}"/>
              </a:ext>
            </a:extLst>
          </p:cNvPr>
          <p:cNvSpPr/>
          <p:nvPr/>
        </p:nvSpPr>
        <p:spPr>
          <a:xfrm>
            <a:off x="381000" y="2971800"/>
            <a:ext cx="9067799" cy="1604608"/>
          </a:xfrm>
          <a:prstGeom prst="rect">
            <a:avLst/>
          </a:prstGeom>
          <a:solidFill>
            <a:schemeClr val="accent1">
              <a:lumMod val="7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chemeClr val="bg1"/>
                </a:solidFill>
              </a:rPr>
              <a:t>Romans 14:4 </a:t>
            </a:r>
            <a:r>
              <a:rPr lang="en-US" sz="3200" dirty="0"/>
              <a:t>who are you to judge the servant of another? To his own master he stands or falls; and he will stand, for the Lord is able to make him stand.</a:t>
            </a:r>
          </a:p>
          <a:p>
            <a:pPr>
              <a:spcBef>
                <a:spcPts val="0"/>
              </a:spcBef>
              <a:spcAft>
                <a:spcPts val="0"/>
              </a:spcAft>
            </a:pPr>
            <a:endParaRPr lang="en-US" sz="3400" dirty="0">
              <a:solidFill>
                <a:schemeClr val="bg1"/>
              </a:solidFill>
            </a:endParaRPr>
          </a:p>
        </p:txBody>
      </p:sp>
    </p:spTree>
    <p:extLst>
      <p:ext uri="{BB962C8B-B14F-4D97-AF65-F5344CB8AC3E}">
        <p14:creationId xmlns:p14="http://schemas.microsoft.com/office/powerpoint/2010/main" val="934825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CEACDA-9069-1A40-F4F7-48B76F5F53D0}"/>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C2AD793F-E00C-CB0C-56A0-B8E4D5649D42}"/>
              </a:ext>
            </a:extLst>
          </p:cNvPr>
          <p:cNvSpPr/>
          <p:nvPr/>
        </p:nvSpPr>
        <p:spPr>
          <a:xfrm>
            <a:off x="0" y="4800600"/>
            <a:ext cx="12192000" cy="2057401"/>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latin typeface="+mj-lt"/>
              </a:rPr>
              <a:t>1 Cor 4:</a:t>
            </a:r>
            <a:r>
              <a:rPr lang="en-US" sz="3200" b="1" baseline="30000" dirty="0">
                <a:solidFill>
                  <a:srgbClr val="000000"/>
                </a:solidFill>
                <a:effectLst/>
                <a:latin typeface="+mj-lt"/>
                <a:ea typeface="Times New Roman" panose="02020603050405020304" pitchFamily="18" charset="0"/>
              </a:rPr>
              <a:t>5</a:t>
            </a:r>
            <a:r>
              <a:rPr lang="en-US" sz="3200" b="1" baseline="30000" dirty="0">
                <a:solidFill>
                  <a:srgbClr val="002060"/>
                </a:solidFill>
                <a:effectLst/>
                <a:latin typeface="+mj-lt"/>
                <a:ea typeface="Times New Roman" panose="02020603050405020304" pitchFamily="18" charset="0"/>
              </a:rPr>
              <a:t> </a:t>
            </a:r>
            <a:r>
              <a:rPr lang="en-US" sz="3200" dirty="0">
                <a:solidFill>
                  <a:schemeClr val="tx1"/>
                </a:solidFill>
                <a:effectLst/>
                <a:latin typeface="+mj-lt"/>
                <a:ea typeface="Times New Roman" panose="02020603050405020304" pitchFamily="18" charset="0"/>
              </a:rPr>
              <a:t>Therefore do not go on passing judgment before the time</a:t>
            </a:r>
            <a:r>
              <a:rPr lang="en-US" sz="3200" dirty="0">
                <a:solidFill>
                  <a:srgbClr val="000000"/>
                </a:solidFill>
                <a:effectLst/>
                <a:latin typeface="+mj-lt"/>
                <a:ea typeface="Times New Roman" panose="02020603050405020304" pitchFamily="18" charset="0"/>
              </a:rPr>
              <a:t>, </a:t>
            </a:r>
            <a:r>
              <a:rPr lang="en-US" sz="3200" dirty="0">
                <a:solidFill>
                  <a:schemeClr val="tx1"/>
                </a:solidFill>
                <a:effectLst/>
                <a:latin typeface="+mj-lt"/>
                <a:ea typeface="Times New Roman" panose="02020603050405020304" pitchFamily="18" charset="0"/>
              </a:rPr>
              <a:t>but wait until the Lord comes who will both bring to light the things hidden in the darkness and disclose the motives of men’s hearts</a:t>
            </a:r>
            <a:r>
              <a:rPr lang="en-US" sz="3200" dirty="0">
                <a:solidFill>
                  <a:srgbClr val="000000"/>
                </a:solidFill>
                <a:effectLst/>
                <a:latin typeface="+mj-lt"/>
                <a:ea typeface="Times New Roman" panose="02020603050405020304" pitchFamily="18" charset="0"/>
              </a:rPr>
              <a:t>; </a:t>
            </a:r>
            <a:r>
              <a:rPr lang="en-US" sz="3200" b="1" u="sng" dirty="0">
                <a:solidFill>
                  <a:srgbClr val="002060"/>
                </a:solidFill>
                <a:effectLst/>
                <a:latin typeface="+mj-lt"/>
                <a:ea typeface="Times New Roman" panose="02020603050405020304" pitchFamily="18" charset="0"/>
              </a:rPr>
              <a:t>and then each man’s praise will come to him from God.</a:t>
            </a: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3" name="Rounded Rectangular Callout 11">
            <a:extLst>
              <a:ext uri="{FF2B5EF4-FFF2-40B4-BE49-F238E27FC236}">
                <a16:creationId xmlns:a16="http://schemas.microsoft.com/office/drawing/2014/main" id="{F80FEB3B-2737-8ED3-B58D-5AECD3FEE6E1}"/>
              </a:ext>
            </a:extLst>
          </p:cNvPr>
          <p:cNvSpPr/>
          <p:nvPr/>
        </p:nvSpPr>
        <p:spPr>
          <a:xfrm>
            <a:off x="228600" y="152400"/>
            <a:ext cx="8534400" cy="914400"/>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i="1" dirty="0"/>
              <a:t>Paul is only living before one Judge</a:t>
            </a:r>
          </a:p>
        </p:txBody>
      </p:sp>
      <p:sp>
        <p:nvSpPr>
          <p:cNvPr id="4" name="Rounded Rectangular Callout 11">
            <a:extLst>
              <a:ext uri="{FF2B5EF4-FFF2-40B4-BE49-F238E27FC236}">
                <a16:creationId xmlns:a16="http://schemas.microsoft.com/office/drawing/2014/main" id="{DD4BF981-BA7E-F819-005A-467F5D3CF880}"/>
              </a:ext>
            </a:extLst>
          </p:cNvPr>
          <p:cNvSpPr/>
          <p:nvPr/>
        </p:nvSpPr>
        <p:spPr>
          <a:xfrm>
            <a:off x="1295400" y="1371600"/>
            <a:ext cx="8534400" cy="1371600"/>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i="1" dirty="0"/>
              <a:t>And so he is free to give his best as a trustworthy “steward”</a:t>
            </a:r>
          </a:p>
        </p:txBody>
      </p:sp>
      <p:sp>
        <p:nvSpPr>
          <p:cNvPr id="6" name="Rounded Rectangular Callout 11">
            <a:extLst>
              <a:ext uri="{FF2B5EF4-FFF2-40B4-BE49-F238E27FC236}">
                <a16:creationId xmlns:a16="http://schemas.microsoft.com/office/drawing/2014/main" id="{DF6DF9BF-085D-9073-74BB-A07410D2B154}"/>
              </a:ext>
            </a:extLst>
          </p:cNvPr>
          <p:cNvSpPr/>
          <p:nvPr/>
        </p:nvSpPr>
        <p:spPr>
          <a:xfrm>
            <a:off x="2819400" y="3276600"/>
            <a:ext cx="9220200" cy="1371600"/>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i="1" dirty="0"/>
              <a:t>And imperfect as he is, he looks ahead only to praise from His master</a:t>
            </a:r>
          </a:p>
        </p:txBody>
      </p:sp>
    </p:spTree>
    <p:extLst>
      <p:ext uri="{BB962C8B-B14F-4D97-AF65-F5344CB8AC3E}">
        <p14:creationId xmlns:p14="http://schemas.microsoft.com/office/powerpoint/2010/main" val="1918199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6"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9D0FC3-0E1B-CBD9-042A-782DC30EEBDA}"/>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75BC369E-56D1-2113-4C7A-11C04D2310C8}"/>
              </a:ext>
            </a:extLst>
          </p:cNvPr>
          <p:cNvSpPr/>
          <p:nvPr/>
        </p:nvSpPr>
        <p:spPr>
          <a:xfrm>
            <a:off x="0" y="4800600"/>
            <a:ext cx="12192000" cy="2057401"/>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1 Cor 4:</a:t>
            </a:r>
            <a:r>
              <a:rPr lang="en-US" sz="3200" b="1" baseline="30000" dirty="0">
                <a:solidFill>
                  <a:srgbClr val="000000"/>
                </a:solidFill>
                <a:effectLst/>
                <a:ea typeface="Times New Roman" panose="02020603050405020304" pitchFamily="18" charset="0"/>
              </a:rPr>
              <a:t>6 </a:t>
            </a:r>
            <a:r>
              <a:rPr lang="en-US" sz="3200" b="1" u="sng" dirty="0">
                <a:solidFill>
                  <a:srgbClr val="002060"/>
                </a:solidFill>
                <a:effectLst/>
                <a:ea typeface="Times New Roman" panose="02020603050405020304" pitchFamily="18" charset="0"/>
              </a:rPr>
              <a:t>Now these things, brethren, I have figuratively applied to myself and Apollos</a:t>
            </a:r>
            <a:r>
              <a:rPr lang="en-US" sz="3200" b="1" dirty="0">
                <a:solidFill>
                  <a:srgbClr val="002060"/>
                </a:solidFill>
                <a:effectLst/>
                <a:ea typeface="Times New Roman" panose="02020603050405020304" pitchFamily="18" charset="0"/>
              </a:rPr>
              <a:t> </a:t>
            </a:r>
            <a:r>
              <a:rPr lang="en-US" sz="3200" dirty="0">
                <a:solidFill>
                  <a:srgbClr val="000000"/>
                </a:solidFill>
                <a:effectLst/>
                <a:ea typeface="Times New Roman" panose="02020603050405020304" pitchFamily="18" charset="0"/>
              </a:rPr>
              <a:t>for your sakes, so that in us you may learn not to exceed what is written, so that no one of you will become arrogant in behalf of one against the other. </a:t>
            </a:r>
            <a:endParaRPr lang="en-US" sz="3200" dirty="0">
              <a:effectLst/>
              <a:ea typeface="Times New Roman" panose="02020603050405020304" pitchFamily="18" charset="0"/>
            </a:endParaRP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Tree>
    <p:extLst>
      <p:ext uri="{BB962C8B-B14F-4D97-AF65-F5344CB8AC3E}">
        <p14:creationId xmlns:p14="http://schemas.microsoft.com/office/powerpoint/2010/main" val="227047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349F2D-F69E-A060-EC2C-E62BD092179E}"/>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367FC77D-C3E7-025A-5594-F461B6F5BBA7}"/>
              </a:ext>
            </a:extLst>
          </p:cNvPr>
          <p:cNvSpPr/>
          <p:nvPr/>
        </p:nvSpPr>
        <p:spPr>
          <a:xfrm>
            <a:off x="5562600" y="152400"/>
            <a:ext cx="6477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solidFill>
                  <a:schemeClr val="bg1"/>
                </a:solidFill>
              </a:rPr>
              <a:t>1 Corinthians</a:t>
            </a:r>
          </a:p>
        </p:txBody>
      </p:sp>
      <p:sp>
        <p:nvSpPr>
          <p:cNvPr id="7" name="Rounded Rectangular Callout 11">
            <a:extLst>
              <a:ext uri="{FF2B5EF4-FFF2-40B4-BE49-F238E27FC236}">
                <a16:creationId xmlns:a16="http://schemas.microsoft.com/office/drawing/2014/main" id="{57A75797-FF9D-C542-7D64-F54667B802E0}"/>
              </a:ext>
            </a:extLst>
          </p:cNvPr>
          <p:cNvSpPr/>
          <p:nvPr/>
        </p:nvSpPr>
        <p:spPr>
          <a:xfrm>
            <a:off x="190500" y="1752600"/>
            <a:ext cx="11811000" cy="990600"/>
          </a:xfrm>
          <a:prstGeom prst="wedgeRoundRectCallout">
            <a:avLst>
              <a:gd name="adj1" fmla="val -21927"/>
              <a:gd name="adj2" fmla="val 49596"/>
              <a:gd name="adj3" fmla="val 16667"/>
            </a:avLst>
          </a:prstGeom>
          <a:solidFill>
            <a:schemeClr val="tx1">
              <a:alpha val="6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dirty="0">
                <a:solidFill>
                  <a:schemeClr val="bg1"/>
                </a:solidFill>
              </a:rPr>
              <a:t>Context: the Corinthians were “boasting in men” </a:t>
            </a:r>
          </a:p>
        </p:txBody>
      </p:sp>
      <p:sp>
        <p:nvSpPr>
          <p:cNvPr id="2" name="Rectangle 1">
            <a:extLst>
              <a:ext uri="{FF2B5EF4-FFF2-40B4-BE49-F238E27FC236}">
                <a16:creationId xmlns:a16="http://schemas.microsoft.com/office/drawing/2014/main" id="{4D973A35-9FF1-F88A-F67A-8BD5F4236C57}"/>
              </a:ext>
            </a:extLst>
          </p:cNvPr>
          <p:cNvSpPr/>
          <p:nvPr/>
        </p:nvSpPr>
        <p:spPr>
          <a:xfrm>
            <a:off x="0" y="3429000"/>
            <a:ext cx="12192000" cy="3429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100" b="1" baseline="30000" dirty="0">
                <a:solidFill>
                  <a:schemeClr val="tx1"/>
                </a:solidFill>
              </a:rPr>
              <a:t>1 Cor </a:t>
            </a:r>
            <a:r>
              <a:rPr lang="en-US" sz="3100" b="1" baseline="30000" dirty="0">
                <a:solidFill>
                  <a:srgbClr val="000000"/>
                </a:solidFill>
                <a:effectLst/>
                <a:ea typeface="Times New Roman" panose="02020603050405020304" pitchFamily="18" charset="0"/>
              </a:rPr>
              <a:t>3:3 </a:t>
            </a:r>
            <a:r>
              <a:rPr lang="en-US" sz="3100" dirty="0">
                <a:solidFill>
                  <a:srgbClr val="000000"/>
                </a:solidFill>
                <a:effectLst/>
                <a:ea typeface="Times New Roman" panose="02020603050405020304" pitchFamily="18" charset="0"/>
              </a:rPr>
              <a:t>For since there is jealousy and strife among you, are you not fleshly, and are you not walking like mere men? </a:t>
            </a:r>
            <a:r>
              <a:rPr lang="en-US" sz="3100" b="1" baseline="30000" dirty="0">
                <a:solidFill>
                  <a:srgbClr val="000000"/>
                </a:solidFill>
                <a:effectLst/>
                <a:ea typeface="Times New Roman" panose="02020603050405020304" pitchFamily="18" charset="0"/>
              </a:rPr>
              <a:t>4 </a:t>
            </a:r>
            <a:r>
              <a:rPr lang="en-US" sz="3100" dirty="0">
                <a:solidFill>
                  <a:srgbClr val="000000"/>
                </a:solidFill>
                <a:effectLst/>
                <a:ea typeface="Times New Roman" panose="02020603050405020304" pitchFamily="18" charset="0"/>
              </a:rPr>
              <a:t>For when one says, “I am of Paul,” and another, “I am of Apollos,” are you not mere men?</a:t>
            </a:r>
            <a:r>
              <a:rPr lang="en-US" sz="3100" dirty="0">
                <a:ea typeface="Times New Roman" panose="02020603050405020304" pitchFamily="18" charset="0"/>
              </a:rPr>
              <a:t> </a:t>
            </a:r>
            <a:r>
              <a:rPr lang="en-US" sz="3100" b="1" baseline="30000" dirty="0">
                <a:solidFill>
                  <a:srgbClr val="000000"/>
                </a:solidFill>
                <a:effectLst/>
                <a:ea typeface="Times New Roman" panose="02020603050405020304" pitchFamily="18" charset="0"/>
              </a:rPr>
              <a:t>5 </a:t>
            </a:r>
            <a:r>
              <a:rPr lang="en-US" sz="3100" dirty="0">
                <a:solidFill>
                  <a:srgbClr val="000000"/>
                </a:solidFill>
                <a:effectLst/>
                <a:ea typeface="Times New Roman" panose="02020603050405020304" pitchFamily="18" charset="0"/>
              </a:rPr>
              <a:t>What then is Apollos? And what is Paul? Servants through whom you believed, even  as the Lord gave opportunity to each one. </a:t>
            </a:r>
            <a:r>
              <a:rPr lang="en-US" sz="3100" b="1" baseline="30000" dirty="0">
                <a:solidFill>
                  <a:srgbClr val="000000"/>
                </a:solidFill>
                <a:effectLst/>
                <a:ea typeface="Times New Roman" panose="02020603050405020304" pitchFamily="18" charset="0"/>
              </a:rPr>
              <a:t>6 </a:t>
            </a:r>
            <a:r>
              <a:rPr lang="en-US" sz="3100" dirty="0">
                <a:solidFill>
                  <a:srgbClr val="000000"/>
                </a:solidFill>
                <a:ea typeface="Times New Roman" panose="02020603050405020304" pitchFamily="18" charset="0"/>
              </a:rPr>
              <a:t>I planted, </a:t>
            </a:r>
            <a:r>
              <a:rPr lang="en-US" sz="3100" dirty="0">
                <a:solidFill>
                  <a:srgbClr val="000000"/>
                </a:solidFill>
                <a:effectLst/>
                <a:ea typeface="Times New Roman" panose="02020603050405020304" pitchFamily="18" charset="0"/>
              </a:rPr>
              <a:t> Apollos watered, but God was causing the growth. </a:t>
            </a:r>
            <a:r>
              <a:rPr lang="en-US" sz="3100" b="1" baseline="30000" dirty="0">
                <a:solidFill>
                  <a:srgbClr val="000000"/>
                </a:solidFill>
                <a:effectLst/>
                <a:ea typeface="Times New Roman" panose="02020603050405020304" pitchFamily="18" charset="0"/>
              </a:rPr>
              <a:t>7 </a:t>
            </a:r>
            <a:r>
              <a:rPr lang="en-US" sz="3100" dirty="0">
                <a:solidFill>
                  <a:srgbClr val="000000"/>
                </a:solidFill>
                <a:effectLst/>
                <a:ea typeface="Times New Roman" panose="02020603050405020304" pitchFamily="18" charset="0"/>
              </a:rPr>
              <a:t>So then neither the one who plants nor the one who waters is anything, but God who causes the growth.</a:t>
            </a:r>
            <a:endParaRPr lang="en-US" sz="3100" dirty="0">
              <a:effectLst/>
              <a:ea typeface="Times New Roman" panose="02020603050405020304" pitchFamily="18" charset="0"/>
            </a:endParaRPr>
          </a:p>
          <a:p>
            <a:pPr marL="0" marR="0">
              <a:lnSpc>
                <a:spcPct val="107000"/>
              </a:lnSpc>
              <a:spcBef>
                <a:spcPts val="0"/>
              </a:spcBef>
              <a:spcAft>
                <a:spcPts val="0"/>
              </a:spcAft>
            </a:pPr>
            <a:endParaRPr lang="en-US" sz="3400" dirty="0">
              <a:solidFill>
                <a:schemeClr val="tx1"/>
              </a:solidFill>
            </a:endParaRPr>
          </a:p>
        </p:txBody>
      </p:sp>
    </p:spTree>
    <p:extLst>
      <p:ext uri="{BB962C8B-B14F-4D97-AF65-F5344CB8AC3E}">
        <p14:creationId xmlns:p14="http://schemas.microsoft.com/office/powerpoint/2010/main" val="3216936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61EF9A-200D-39A5-047B-EEE1D4D0C994}"/>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68189A04-E8C2-C4B4-535B-94C91DB1CDE6}"/>
              </a:ext>
            </a:extLst>
          </p:cNvPr>
          <p:cNvSpPr/>
          <p:nvPr/>
        </p:nvSpPr>
        <p:spPr>
          <a:xfrm>
            <a:off x="0" y="4800600"/>
            <a:ext cx="12192000" cy="2057401"/>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1 Cor 4:</a:t>
            </a:r>
            <a:r>
              <a:rPr lang="en-US" sz="3200" b="1" baseline="30000" dirty="0">
                <a:solidFill>
                  <a:srgbClr val="000000"/>
                </a:solidFill>
                <a:effectLst/>
                <a:ea typeface="Times New Roman" panose="02020603050405020304" pitchFamily="18" charset="0"/>
              </a:rPr>
              <a:t>6 </a:t>
            </a:r>
            <a:r>
              <a:rPr lang="en-US" sz="3200" dirty="0">
                <a:solidFill>
                  <a:schemeClr val="tx1"/>
                </a:solidFill>
                <a:effectLst/>
                <a:ea typeface="Times New Roman" panose="02020603050405020304" pitchFamily="18" charset="0"/>
              </a:rPr>
              <a:t>Now these things, brethren, I have figuratively applied to myself and Apollos</a:t>
            </a:r>
            <a:r>
              <a:rPr lang="en-US" sz="3200" b="1" dirty="0">
                <a:solidFill>
                  <a:srgbClr val="002060"/>
                </a:solidFill>
                <a:effectLst/>
                <a:ea typeface="Times New Roman" panose="02020603050405020304" pitchFamily="18" charset="0"/>
              </a:rPr>
              <a:t> </a:t>
            </a:r>
            <a:r>
              <a:rPr lang="en-US" sz="3200" b="1" u="sng" dirty="0">
                <a:solidFill>
                  <a:srgbClr val="002060"/>
                </a:solidFill>
                <a:effectLst/>
                <a:ea typeface="Times New Roman" panose="02020603050405020304" pitchFamily="18" charset="0"/>
              </a:rPr>
              <a:t>for your sakes</a:t>
            </a:r>
            <a:r>
              <a:rPr lang="en-US" sz="3200" dirty="0">
                <a:solidFill>
                  <a:srgbClr val="000000"/>
                </a:solidFill>
                <a:effectLst/>
                <a:ea typeface="Times New Roman" panose="02020603050405020304" pitchFamily="18" charset="0"/>
              </a:rPr>
              <a:t>, so that in us you may learn not to exceed what is written, so that no one of you will become arrogant in behalf of one against the other. </a:t>
            </a:r>
            <a:endParaRPr lang="en-US" sz="3200" dirty="0">
              <a:effectLst/>
              <a:ea typeface="Times New Roman" panose="02020603050405020304" pitchFamily="18" charset="0"/>
            </a:endParaRP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Tree>
    <p:extLst>
      <p:ext uri="{BB962C8B-B14F-4D97-AF65-F5344CB8AC3E}">
        <p14:creationId xmlns:p14="http://schemas.microsoft.com/office/powerpoint/2010/main" val="5595859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0D05D7-7AFF-938B-4444-2C7EBE8F3673}"/>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3DA22CCE-0374-92B0-569E-40464C496387}"/>
              </a:ext>
            </a:extLst>
          </p:cNvPr>
          <p:cNvSpPr/>
          <p:nvPr/>
        </p:nvSpPr>
        <p:spPr>
          <a:xfrm>
            <a:off x="0" y="4800600"/>
            <a:ext cx="12192000" cy="2057401"/>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1 Cor 4:</a:t>
            </a:r>
            <a:r>
              <a:rPr lang="en-US" sz="3200" b="1" baseline="30000" dirty="0">
                <a:solidFill>
                  <a:srgbClr val="000000"/>
                </a:solidFill>
                <a:effectLst/>
                <a:ea typeface="Times New Roman" panose="02020603050405020304" pitchFamily="18" charset="0"/>
              </a:rPr>
              <a:t>6 </a:t>
            </a:r>
            <a:r>
              <a:rPr lang="en-US" sz="3200" dirty="0">
                <a:solidFill>
                  <a:schemeClr val="tx1"/>
                </a:solidFill>
                <a:effectLst/>
                <a:ea typeface="Times New Roman" panose="02020603050405020304" pitchFamily="18" charset="0"/>
              </a:rPr>
              <a:t>Now these things, brethren, I have figuratively applied to myself and Apollos</a:t>
            </a:r>
            <a:r>
              <a:rPr lang="en-US" sz="3200" b="1" dirty="0">
                <a:solidFill>
                  <a:srgbClr val="002060"/>
                </a:solidFill>
                <a:effectLst/>
                <a:ea typeface="Times New Roman" panose="02020603050405020304" pitchFamily="18" charset="0"/>
              </a:rPr>
              <a:t> </a:t>
            </a:r>
            <a:r>
              <a:rPr lang="en-US" sz="3200" dirty="0">
                <a:solidFill>
                  <a:schemeClr val="tx1"/>
                </a:solidFill>
                <a:effectLst/>
                <a:ea typeface="Times New Roman" panose="02020603050405020304" pitchFamily="18" charset="0"/>
              </a:rPr>
              <a:t>for your sakes</a:t>
            </a:r>
            <a:r>
              <a:rPr lang="en-US" sz="3200" dirty="0">
                <a:solidFill>
                  <a:srgbClr val="000000"/>
                </a:solidFill>
                <a:effectLst/>
                <a:ea typeface="Times New Roman" panose="02020603050405020304" pitchFamily="18" charset="0"/>
              </a:rPr>
              <a:t>, </a:t>
            </a:r>
            <a:r>
              <a:rPr lang="en-US" sz="3200" b="1" u="sng" dirty="0">
                <a:solidFill>
                  <a:srgbClr val="002060"/>
                </a:solidFill>
                <a:effectLst/>
                <a:ea typeface="Times New Roman" panose="02020603050405020304" pitchFamily="18" charset="0"/>
              </a:rPr>
              <a:t>so that in us you may learn not to exceed what is written</a:t>
            </a:r>
            <a:r>
              <a:rPr lang="en-US" sz="3200" dirty="0">
                <a:solidFill>
                  <a:srgbClr val="000000"/>
                </a:solidFill>
                <a:effectLst/>
                <a:ea typeface="Times New Roman" panose="02020603050405020304" pitchFamily="18" charset="0"/>
              </a:rPr>
              <a:t>, so that no one of you will become arrogant in behalf of one against the other. </a:t>
            </a:r>
            <a:endParaRPr lang="en-US" sz="3200" dirty="0">
              <a:effectLst/>
              <a:ea typeface="Times New Roman" panose="02020603050405020304" pitchFamily="18" charset="0"/>
            </a:endParaRP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3" name="Rectangle 2">
            <a:extLst>
              <a:ext uri="{FF2B5EF4-FFF2-40B4-BE49-F238E27FC236}">
                <a16:creationId xmlns:a16="http://schemas.microsoft.com/office/drawing/2014/main" id="{8783401A-9A30-8541-F1AF-B67F0DC495DE}"/>
              </a:ext>
            </a:extLst>
          </p:cNvPr>
          <p:cNvSpPr/>
          <p:nvPr/>
        </p:nvSpPr>
        <p:spPr>
          <a:xfrm>
            <a:off x="228600" y="428257"/>
            <a:ext cx="10744200" cy="2057401"/>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1 Cor 3:</a:t>
            </a:r>
            <a:r>
              <a:rPr lang="en-US" sz="3200" b="1" baseline="30000" dirty="0">
                <a:solidFill>
                  <a:srgbClr val="000000"/>
                </a:solidFill>
                <a:effectLst/>
              </a:rPr>
              <a:t>19 </a:t>
            </a:r>
            <a:r>
              <a:rPr lang="en-US" sz="3200" b="0" dirty="0">
                <a:solidFill>
                  <a:srgbClr val="000000"/>
                </a:solidFill>
                <a:effectLst/>
              </a:rPr>
              <a:t>For the wisdom of this world is foolishness before God. For it is written, “He is </a:t>
            </a:r>
            <a:r>
              <a:rPr lang="en-US" sz="3200" b="0" cap="small" dirty="0">
                <a:solidFill>
                  <a:srgbClr val="000000"/>
                </a:solidFill>
                <a:effectLst/>
              </a:rPr>
              <a:t>the one who catches the wise in their craftiness</a:t>
            </a:r>
            <a:r>
              <a:rPr lang="en-US" sz="3200" b="0" dirty="0">
                <a:solidFill>
                  <a:srgbClr val="000000"/>
                </a:solidFill>
                <a:effectLst/>
              </a:rPr>
              <a:t>”; </a:t>
            </a:r>
            <a:r>
              <a:rPr lang="en-US" sz="3200" b="1" baseline="30000" dirty="0">
                <a:solidFill>
                  <a:srgbClr val="000000"/>
                </a:solidFill>
                <a:effectLst/>
              </a:rPr>
              <a:t>20 </a:t>
            </a:r>
            <a:r>
              <a:rPr lang="en-US" sz="3200" b="0" dirty="0">
                <a:solidFill>
                  <a:srgbClr val="000000"/>
                </a:solidFill>
                <a:effectLst/>
              </a:rPr>
              <a:t>and again, “</a:t>
            </a:r>
            <a:r>
              <a:rPr lang="en-US" sz="3200" b="0" cap="small" dirty="0">
                <a:solidFill>
                  <a:srgbClr val="000000"/>
                </a:solidFill>
                <a:effectLst/>
              </a:rPr>
              <a:t>The Lord knows the reasonings</a:t>
            </a:r>
            <a:r>
              <a:rPr lang="en-US" sz="3200" b="0" dirty="0">
                <a:solidFill>
                  <a:srgbClr val="000000"/>
                </a:solidFill>
                <a:effectLst/>
              </a:rPr>
              <a:t> of the wise, </a:t>
            </a:r>
            <a:r>
              <a:rPr lang="en-US" sz="3200" b="0" cap="small" dirty="0">
                <a:solidFill>
                  <a:srgbClr val="000000"/>
                </a:solidFill>
                <a:effectLst/>
              </a:rPr>
              <a:t>that they are useless</a:t>
            </a:r>
            <a:r>
              <a:rPr lang="en-US" sz="3200" b="0" dirty="0">
                <a:solidFill>
                  <a:srgbClr val="000000"/>
                </a:solidFill>
                <a:effectLst/>
              </a:rPr>
              <a:t>.” </a:t>
            </a:r>
            <a:endParaRPr lang="en-US" sz="3200" dirty="0">
              <a:solidFill>
                <a:schemeClr val="tx1"/>
              </a:solidFill>
            </a:endParaRPr>
          </a:p>
          <a:p>
            <a:pPr>
              <a:spcBef>
                <a:spcPts val="0"/>
              </a:spcBef>
              <a:spcAft>
                <a:spcPts val="0"/>
              </a:spcAft>
            </a:pPr>
            <a:endParaRPr lang="en-US" sz="3400" dirty="0">
              <a:solidFill>
                <a:schemeClr val="tx1"/>
              </a:solidFill>
            </a:endParaRPr>
          </a:p>
        </p:txBody>
      </p:sp>
    </p:spTree>
    <p:extLst>
      <p:ext uri="{BB962C8B-B14F-4D97-AF65-F5344CB8AC3E}">
        <p14:creationId xmlns:p14="http://schemas.microsoft.com/office/powerpoint/2010/main" val="789542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A093E5-60D9-4FA5-D53D-A2C8438F998B}"/>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0F2812C5-183A-4505-93F9-43FF524E5691}"/>
              </a:ext>
            </a:extLst>
          </p:cNvPr>
          <p:cNvSpPr/>
          <p:nvPr/>
        </p:nvSpPr>
        <p:spPr>
          <a:xfrm>
            <a:off x="0" y="4800600"/>
            <a:ext cx="12192000" cy="2057401"/>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1 Cor 4:</a:t>
            </a:r>
            <a:r>
              <a:rPr lang="en-US" sz="3200" b="1" baseline="30000" dirty="0">
                <a:solidFill>
                  <a:srgbClr val="000000"/>
                </a:solidFill>
                <a:effectLst/>
                <a:ea typeface="Times New Roman" panose="02020603050405020304" pitchFamily="18" charset="0"/>
              </a:rPr>
              <a:t>6 </a:t>
            </a:r>
            <a:r>
              <a:rPr lang="en-US" sz="3200" dirty="0">
                <a:solidFill>
                  <a:schemeClr val="tx1"/>
                </a:solidFill>
                <a:effectLst/>
                <a:ea typeface="Times New Roman" panose="02020603050405020304" pitchFamily="18" charset="0"/>
              </a:rPr>
              <a:t>Now these things, brethren, I have figuratively applied to myself and Apollos</a:t>
            </a:r>
            <a:r>
              <a:rPr lang="en-US" sz="3200" b="1" dirty="0">
                <a:solidFill>
                  <a:srgbClr val="002060"/>
                </a:solidFill>
                <a:effectLst/>
                <a:ea typeface="Times New Roman" panose="02020603050405020304" pitchFamily="18" charset="0"/>
              </a:rPr>
              <a:t> </a:t>
            </a:r>
            <a:r>
              <a:rPr lang="en-US" sz="3200" dirty="0">
                <a:solidFill>
                  <a:schemeClr val="tx1"/>
                </a:solidFill>
                <a:effectLst/>
                <a:ea typeface="Times New Roman" panose="02020603050405020304" pitchFamily="18" charset="0"/>
              </a:rPr>
              <a:t>for your sakes</a:t>
            </a:r>
            <a:r>
              <a:rPr lang="en-US" sz="3200" dirty="0">
                <a:solidFill>
                  <a:srgbClr val="000000"/>
                </a:solidFill>
                <a:effectLst/>
                <a:ea typeface="Times New Roman" panose="02020603050405020304" pitchFamily="18" charset="0"/>
              </a:rPr>
              <a:t>, </a:t>
            </a:r>
            <a:r>
              <a:rPr lang="en-US" sz="3200" b="1" u="sng" dirty="0">
                <a:solidFill>
                  <a:srgbClr val="002060"/>
                </a:solidFill>
                <a:effectLst/>
                <a:ea typeface="Times New Roman" panose="02020603050405020304" pitchFamily="18" charset="0"/>
              </a:rPr>
              <a:t>so that in us you may learn not to exceed what is written</a:t>
            </a:r>
            <a:r>
              <a:rPr lang="en-US" sz="3200" dirty="0">
                <a:solidFill>
                  <a:srgbClr val="000000"/>
                </a:solidFill>
                <a:effectLst/>
                <a:ea typeface="Times New Roman" panose="02020603050405020304" pitchFamily="18" charset="0"/>
              </a:rPr>
              <a:t>, so that no one of you will become arrogant in behalf of one against the other. </a:t>
            </a:r>
            <a:endParaRPr lang="en-US" sz="3200" dirty="0">
              <a:effectLst/>
              <a:ea typeface="Times New Roman" panose="02020603050405020304" pitchFamily="18" charset="0"/>
            </a:endParaRP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3" name="Rectangle 2">
            <a:extLst>
              <a:ext uri="{FF2B5EF4-FFF2-40B4-BE49-F238E27FC236}">
                <a16:creationId xmlns:a16="http://schemas.microsoft.com/office/drawing/2014/main" id="{F0DDC242-91CD-A8AD-6A14-4662E3F60395}"/>
              </a:ext>
            </a:extLst>
          </p:cNvPr>
          <p:cNvSpPr/>
          <p:nvPr/>
        </p:nvSpPr>
        <p:spPr>
          <a:xfrm>
            <a:off x="228600" y="428257"/>
            <a:ext cx="10744200" cy="2057401"/>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1 Cor 3:</a:t>
            </a:r>
            <a:r>
              <a:rPr lang="en-US" sz="3200" b="1" baseline="30000" dirty="0">
                <a:solidFill>
                  <a:srgbClr val="000000"/>
                </a:solidFill>
                <a:effectLst/>
              </a:rPr>
              <a:t>19 </a:t>
            </a:r>
            <a:r>
              <a:rPr lang="en-US" sz="3200" b="0" dirty="0">
                <a:solidFill>
                  <a:srgbClr val="000000"/>
                </a:solidFill>
                <a:effectLst/>
              </a:rPr>
              <a:t>For the wisdom of this world is foolishness before God. For it is written, “He is </a:t>
            </a:r>
            <a:r>
              <a:rPr lang="en-US" sz="3200" b="0" cap="small" dirty="0">
                <a:solidFill>
                  <a:srgbClr val="000000"/>
                </a:solidFill>
                <a:effectLst/>
              </a:rPr>
              <a:t>the one who catches the wise in their craftiness</a:t>
            </a:r>
            <a:r>
              <a:rPr lang="en-US" sz="3200" b="0" dirty="0">
                <a:solidFill>
                  <a:srgbClr val="000000"/>
                </a:solidFill>
                <a:effectLst/>
              </a:rPr>
              <a:t>”; </a:t>
            </a:r>
            <a:r>
              <a:rPr lang="en-US" sz="3200" b="1" baseline="30000" dirty="0">
                <a:solidFill>
                  <a:srgbClr val="000000"/>
                </a:solidFill>
                <a:effectLst/>
              </a:rPr>
              <a:t>20 </a:t>
            </a:r>
            <a:r>
              <a:rPr lang="en-US" sz="3200" b="0" dirty="0">
                <a:solidFill>
                  <a:srgbClr val="000000"/>
                </a:solidFill>
                <a:effectLst/>
              </a:rPr>
              <a:t>and again, “</a:t>
            </a:r>
            <a:r>
              <a:rPr lang="en-US" sz="3200" b="0" cap="small" dirty="0">
                <a:solidFill>
                  <a:srgbClr val="000000"/>
                </a:solidFill>
                <a:effectLst/>
              </a:rPr>
              <a:t>The Lord knows the reasonings</a:t>
            </a:r>
            <a:r>
              <a:rPr lang="en-US" sz="3200" b="0" dirty="0">
                <a:solidFill>
                  <a:srgbClr val="000000"/>
                </a:solidFill>
                <a:effectLst/>
              </a:rPr>
              <a:t> of the wise, </a:t>
            </a:r>
            <a:r>
              <a:rPr lang="en-US" sz="3200" b="0" cap="small" dirty="0">
                <a:solidFill>
                  <a:srgbClr val="000000"/>
                </a:solidFill>
                <a:effectLst/>
              </a:rPr>
              <a:t>that they are useless</a:t>
            </a:r>
            <a:r>
              <a:rPr lang="en-US" sz="3200" b="0" dirty="0">
                <a:solidFill>
                  <a:srgbClr val="000000"/>
                </a:solidFill>
                <a:effectLst/>
              </a:rPr>
              <a:t>.” </a:t>
            </a:r>
            <a:r>
              <a:rPr lang="en-US" sz="3200" b="1" baseline="30000" dirty="0">
                <a:solidFill>
                  <a:srgbClr val="000000"/>
                </a:solidFill>
                <a:effectLst/>
              </a:rPr>
              <a:t>21 </a:t>
            </a:r>
            <a:r>
              <a:rPr lang="en-US" sz="3200" b="1" u="sng" dirty="0">
                <a:solidFill>
                  <a:srgbClr val="002060"/>
                </a:solidFill>
                <a:effectLst/>
              </a:rPr>
              <a:t>So then let no one boast in men</a:t>
            </a:r>
            <a:r>
              <a:rPr lang="en-US" sz="3200" b="0" dirty="0">
                <a:solidFill>
                  <a:srgbClr val="000000"/>
                </a:solidFill>
                <a:effectLst/>
              </a:rPr>
              <a:t>. </a:t>
            </a: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4" name="Rounded Rectangular Callout 11">
            <a:extLst>
              <a:ext uri="{FF2B5EF4-FFF2-40B4-BE49-F238E27FC236}">
                <a16:creationId xmlns:a16="http://schemas.microsoft.com/office/drawing/2014/main" id="{4F8B53A4-629E-49E9-4F9E-DAF02C8DD4D2}"/>
              </a:ext>
            </a:extLst>
          </p:cNvPr>
          <p:cNvSpPr/>
          <p:nvPr/>
        </p:nvSpPr>
        <p:spPr>
          <a:xfrm>
            <a:off x="228600" y="2590799"/>
            <a:ext cx="11811000" cy="2057401"/>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To “go beyond what is written” would be to boast, and make yourself the judge now, instead of letting Him be the judge later</a:t>
            </a:r>
          </a:p>
        </p:txBody>
      </p:sp>
    </p:spTree>
    <p:extLst>
      <p:ext uri="{BB962C8B-B14F-4D97-AF65-F5344CB8AC3E}">
        <p14:creationId xmlns:p14="http://schemas.microsoft.com/office/powerpoint/2010/main" val="3227516914"/>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C6B012-9C86-F7BD-C709-BAE11BAB882C}"/>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7C09C49E-CC03-FF47-81FE-6A132AD91C8B}"/>
              </a:ext>
            </a:extLst>
          </p:cNvPr>
          <p:cNvSpPr/>
          <p:nvPr/>
        </p:nvSpPr>
        <p:spPr>
          <a:xfrm>
            <a:off x="0" y="4800600"/>
            <a:ext cx="12192000" cy="2057401"/>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1 Cor 4:</a:t>
            </a:r>
            <a:r>
              <a:rPr lang="en-US" sz="3200" b="1" baseline="30000" dirty="0">
                <a:solidFill>
                  <a:srgbClr val="000000"/>
                </a:solidFill>
                <a:effectLst/>
                <a:ea typeface="Times New Roman" panose="02020603050405020304" pitchFamily="18" charset="0"/>
              </a:rPr>
              <a:t>6 </a:t>
            </a:r>
            <a:r>
              <a:rPr lang="en-US" sz="3200" dirty="0">
                <a:solidFill>
                  <a:schemeClr val="tx1"/>
                </a:solidFill>
                <a:effectLst/>
                <a:ea typeface="Times New Roman" panose="02020603050405020304" pitchFamily="18" charset="0"/>
              </a:rPr>
              <a:t>Now these things, brethren, I have figuratively applied to myself and Apollos</a:t>
            </a:r>
            <a:r>
              <a:rPr lang="en-US" sz="3200" b="1" dirty="0">
                <a:solidFill>
                  <a:srgbClr val="002060"/>
                </a:solidFill>
                <a:effectLst/>
                <a:ea typeface="Times New Roman" panose="02020603050405020304" pitchFamily="18" charset="0"/>
              </a:rPr>
              <a:t> </a:t>
            </a:r>
            <a:r>
              <a:rPr lang="en-US" sz="3200" dirty="0">
                <a:solidFill>
                  <a:schemeClr val="tx1"/>
                </a:solidFill>
                <a:effectLst/>
                <a:ea typeface="Times New Roman" panose="02020603050405020304" pitchFamily="18" charset="0"/>
              </a:rPr>
              <a:t>for your sakes</a:t>
            </a:r>
            <a:r>
              <a:rPr lang="en-US" sz="3200" dirty="0">
                <a:solidFill>
                  <a:srgbClr val="000000"/>
                </a:solidFill>
                <a:effectLst/>
                <a:ea typeface="Times New Roman" panose="02020603050405020304" pitchFamily="18" charset="0"/>
              </a:rPr>
              <a:t>, </a:t>
            </a:r>
            <a:r>
              <a:rPr lang="en-US" sz="3200" dirty="0">
                <a:solidFill>
                  <a:schemeClr val="tx1"/>
                </a:solidFill>
                <a:effectLst/>
                <a:ea typeface="Times New Roman" panose="02020603050405020304" pitchFamily="18" charset="0"/>
              </a:rPr>
              <a:t>so that in us you may learn not to exceed what is written</a:t>
            </a:r>
            <a:r>
              <a:rPr lang="en-US" sz="3200" dirty="0">
                <a:solidFill>
                  <a:srgbClr val="000000"/>
                </a:solidFill>
                <a:effectLst/>
                <a:ea typeface="Times New Roman" panose="02020603050405020304" pitchFamily="18" charset="0"/>
              </a:rPr>
              <a:t>, </a:t>
            </a:r>
            <a:r>
              <a:rPr lang="en-US" sz="3200" b="1" u="sng" dirty="0">
                <a:solidFill>
                  <a:srgbClr val="002060"/>
                </a:solidFill>
                <a:effectLst/>
                <a:ea typeface="Times New Roman" panose="02020603050405020304" pitchFamily="18" charset="0"/>
              </a:rPr>
              <a:t>so that no one of you will become arrogant in behalf of one against the other</a:t>
            </a:r>
            <a:r>
              <a:rPr lang="en-US" sz="3200" dirty="0">
                <a:solidFill>
                  <a:srgbClr val="000000"/>
                </a:solidFill>
                <a:effectLst/>
                <a:ea typeface="Times New Roman" panose="02020603050405020304" pitchFamily="18" charset="0"/>
              </a:rPr>
              <a:t>. </a:t>
            </a:r>
            <a:endParaRPr lang="en-US" sz="3200" dirty="0">
              <a:effectLst/>
              <a:ea typeface="Times New Roman" panose="02020603050405020304" pitchFamily="18" charset="0"/>
            </a:endParaRP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3" name="Rectangle 2">
            <a:extLst>
              <a:ext uri="{FF2B5EF4-FFF2-40B4-BE49-F238E27FC236}">
                <a16:creationId xmlns:a16="http://schemas.microsoft.com/office/drawing/2014/main" id="{EA7D4CA3-8483-B5D4-EA8E-0F166D433193}"/>
              </a:ext>
            </a:extLst>
          </p:cNvPr>
          <p:cNvSpPr/>
          <p:nvPr/>
        </p:nvSpPr>
        <p:spPr>
          <a:xfrm>
            <a:off x="228600" y="428257"/>
            <a:ext cx="10744200" cy="2057401"/>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1 Cor 3:</a:t>
            </a:r>
            <a:r>
              <a:rPr lang="en-US" sz="3200" b="1" baseline="30000" dirty="0">
                <a:solidFill>
                  <a:srgbClr val="000000"/>
                </a:solidFill>
                <a:effectLst/>
              </a:rPr>
              <a:t>19 </a:t>
            </a:r>
            <a:r>
              <a:rPr lang="en-US" sz="3200" b="0" dirty="0">
                <a:solidFill>
                  <a:srgbClr val="000000"/>
                </a:solidFill>
                <a:effectLst/>
              </a:rPr>
              <a:t>For the wisdom of this world is foolishness before God. For it is written, “He is </a:t>
            </a:r>
            <a:r>
              <a:rPr lang="en-US" sz="3200" b="0" cap="small" dirty="0">
                <a:solidFill>
                  <a:srgbClr val="000000"/>
                </a:solidFill>
                <a:effectLst/>
              </a:rPr>
              <a:t>the one who catches the wise in their craftiness</a:t>
            </a:r>
            <a:r>
              <a:rPr lang="en-US" sz="3200" b="0" dirty="0">
                <a:solidFill>
                  <a:srgbClr val="000000"/>
                </a:solidFill>
                <a:effectLst/>
              </a:rPr>
              <a:t>”; </a:t>
            </a:r>
            <a:r>
              <a:rPr lang="en-US" sz="3200" b="1" baseline="30000" dirty="0">
                <a:solidFill>
                  <a:srgbClr val="000000"/>
                </a:solidFill>
                <a:effectLst/>
              </a:rPr>
              <a:t>20 </a:t>
            </a:r>
            <a:r>
              <a:rPr lang="en-US" sz="3200" b="0" dirty="0">
                <a:solidFill>
                  <a:srgbClr val="000000"/>
                </a:solidFill>
                <a:effectLst/>
              </a:rPr>
              <a:t>and again, “</a:t>
            </a:r>
            <a:r>
              <a:rPr lang="en-US" sz="3200" b="0" cap="small" dirty="0">
                <a:solidFill>
                  <a:srgbClr val="000000"/>
                </a:solidFill>
                <a:effectLst/>
              </a:rPr>
              <a:t>The Lord knows the reasonings</a:t>
            </a:r>
            <a:r>
              <a:rPr lang="en-US" sz="3200" b="0" dirty="0">
                <a:solidFill>
                  <a:srgbClr val="000000"/>
                </a:solidFill>
                <a:effectLst/>
              </a:rPr>
              <a:t> of the wise, </a:t>
            </a:r>
            <a:r>
              <a:rPr lang="en-US" sz="3200" b="0" cap="small" dirty="0">
                <a:solidFill>
                  <a:srgbClr val="000000"/>
                </a:solidFill>
                <a:effectLst/>
              </a:rPr>
              <a:t>that they are useless</a:t>
            </a:r>
            <a:r>
              <a:rPr lang="en-US" sz="3200" b="0" dirty="0">
                <a:solidFill>
                  <a:srgbClr val="000000"/>
                </a:solidFill>
                <a:effectLst/>
              </a:rPr>
              <a:t>.” </a:t>
            </a:r>
            <a:r>
              <a:rPr lang="en-US" sz="3200" b="1" baseline="30000" dirty="0">
                <a:solidFill>
                  <a:srgbClr val="000000"/>
                </a:solidFill>
                <a:effectLst/>
              </a:rPr>
              <a:t>21 </a:t>
            </a:r>
            <a:r>
              <a:rPr lang="en-US" sz="3200" b="1" u="sng" dirty="0">
                <a:solidFill>
                  <a:srgbClr val="002060"/>
                </a:solidFill>
                <a:effectLst/>
              </a:rPr>
              <a:t>So then let no one boast in men</a:t>
            </a:r>
            <a:r>
              <a:rPr lang="en-US" sz="3200" b="0" dirty="0">
                <a:solidFill>
                  <a:srgbClr val="000000"/>
                </a:solidFill>
                <a:effectLst/>
              </a:rPr>
              <a:t>. </a:t>
            </a: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4" name="Rounded Rectangular Callout 11">
            <a:extLst>
              <a:ext uri="{FF2B5EF4-FFF2-40B4-BE49-F238E27FC236}">
                <a16:creationId xmlns:a16="http://schemas.microsoft.com/office/drawing/2014/main" id="{05D272E8-C734-30E6-DE87-538794146BF6}"/>
              </a:ext>
            </a:extLst>
          </p:cNvPr>
          <p:cNvSpPr/>
          <p:nvPr/>
        </p:nvSpPr>
        <p:spPr>
          <a:xfrm>
            <a:off x="228600" y="2590799"/>
            <a:ext cx="11811000" cy="2057401"/>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To “go beyond what is written” would be to boast, and make yourself the judge now, instead of letting Him be the judge later</a:t>
            </a:r>
          </a:p>
        </p:txBody>
      </p:sp>
    </p:spTree>
    <p:extLst>
      <p:ext uri="{BB962C8B-B14F-4D97-AF65-F5344CB8AC3E}">
        <p14:creationId xmlns:p14="http://schemas.microsoft.com/office/powerpoint/2010/main" val="31424951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12D784-7323-C67A-8E68-FC0A7AC65F7E}"/>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1F358BE5-FC83-246A-5D2C-B396204BE7A7}"/>
              </a:ext>
            </a:extLst>
          </p:cNvPr>
          <p:cNvSpPr/>
          <p:nvPr/>
        </p:nvSpPr>
        <p:spPr>
          <a:xfrm>
            <a:off x="0" y="4800600"/>
            <a:ext cx="12192000" cy="2057401"/>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1 Cor 4:</a:t>
            </a:r>
            <a:r>
              <a:rPr lang="en-US" sz="3200" b="1" baseline="30000" dirty="0">
                <a:solidFill>
                  <a:srgbClr val="000000"/>
                </a:solidFill>
                <a:effectLst/>
                <a:ea typeface="Times New Roman" panose="02020603050405020304" pitchFamily="18" charset="0"/>
              </a:rPr>
              <a:t>6 </a:t>
            </a:r>
            <a:r>
              <a:rPr lang="en-US" sz="3200" dirty="0">
                <a:solidFill>
                  <a:schemeClr val="tx1"/>
                </a:solidFill>
                <a:effectLst/>
                <a:ea typeface="Times New Roman" panose="02020603050405020304" pitchFamily="18" charset="0"/>
              </a:rPr>
              <a:t>Now these things, brethren, I have figuratively applied to myself and Apollos</a:t>
            </a:r>
            <a:r>
              <a:rPr lang="en-US" sz="3200" b="1" dirty="0">
                <a:solidFill>
                  <a:srgbClr val="002060"/>
                </a:solidFill>
                <a:effectLst/>
                <a:ea typeface="Times New Roman" panose="02020603050405020304" pitchFamily="18" charset="0"/>
              </a:rPr>
              <a:t> </a:t>
            </a:r>
            <a:r>
              <a:rPr lang="en-US" sz="3200" dirty="0">
                <a:solidFill>
                  <a:schemeClr val="tx1"/>
                </a:solidFill>
                <a:effectLst/>
                <a:ea typeface="Times New Roman" panose="02020603050405020304" pitchFamily="18" charset="0"/>
              </a:rPr>
              <a:t>for your sakes</a:t>
            </a:r>
            <a:r>
              <a:rPr lang="en-US" sz="3200" dirty="0">
                <a:solidFill>
                  <a:srgbClr val="000000"/>
                </a:solidFill>
                <a:effectLst/>
                <a:ea typeface="Times New Roman" panose="02020603050405020304" pitchFamily="18" charset="0"/>
              </a:rPr>
              <a:t>, </a:t>
            </a:r>
            <a:r>
              <a:rPr lang="en-US" sz="3200" dirty="0">
                <a:solidFill>
                  <a:schemeClr val="tx1"/>
                </a:solidFill>
                <a:effectLst/>
                <a:ea typeface="Times New Roman" panose="02020603050405020304" pitchFamily="18" charset="0"/>
              </a:rPr>
              <a:t>so that in us you may learn not to exceed what is written</a:t>
            </a:r>
            <a:r>
              <a:rPr lang="en-US" sz="3200" dirty="0">
                <a:solidFill>
                  <a:srgbClr val="000000"/>
                </a:solidFill>
                <a:effectLst/>
                <a:ea typeface="Times New Roman" panose="02020603050405020304" pitchFamily="18" charset="0"/>
              </a:rPr>
              <a:t>, </a:t>
            </a:r>
            <a:r>
              <a:rPr lang="en-US" sz="3200" b="1" u="sng" dirty="0">
                <a:solidFill>
                  <a:srgbClr val="002060"/>
                </a:solidFill>
                <a:effectLst/>
                <a:ea typeface="Times New Roman" panose="02020603050405020304" pitchFamily="18" charset="0"/>
              </a:rPr>
              <a:t>so that no one of you will become arrogant in behalf of one against the other</a:t>
            </a:r>
            <a:r>
              <a:rPr lang="en-US" sz="3200" dirty="0">
                <a:solidFill>
                  <a:srgbClr val="000000"/>
                </a:solidFill>
                <a:effectLst/>
                <a:ea typeface="Times New Roman" panose="02020603050405020304" pitchFamily="18" charset="0"/>
              </a:rPr>
              <a:t>. </a:t>
            </a:r>
            <a:endParaRPr lang="en-US" sz="3200" dirty="0">
              <a:effectLst/>
              <a:ea typeface="Times New Roman" panose="02020603050405020304" pitchFamily="18" charset="0"/>
            </a:endParaRP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6" name="Speech Bubble: Rectangle 5">
            <a:extLst>
              <a:ext uri="{FF2B5EF4-FFF2-40B4-BE49-F238E27FC236}">
                <a16:creationId xmlns:a16="http://schemas.microsoft.com/office/drawing/2014/main" id="{CA3BDA06-4663-0D27-13F6-33DF73FF8C8C}"/>
              </a:ext>
            </a:extLst>
          </p:cNvPr>
          <p:cNvSpPr/>
          <p:nvPr/>
        </p:nvSpPr>
        <p:spPr>
          <a:xfrm>
            <a:off x="4724400" y="3214870"/>
            <a:ext cx="7467600" cy="1585729"/>
          </a:xfrm>
          <a:prstGeom prst="wedgeRectCallout">
            <a:avLst>
              <a:gd name="adj1" fmla="val 9259"/>
              <a:gd name="adj2" fmla="val 116988"/>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l-GR" sz="3000" b="1" i="0" dirty="0">
                <a:solidFill>
                  <a:schemeClr val="tx1"/>
                </a:solidFill>
                <a:effectLst/>
              </a:rPr>
              <a:t>Φυσιόω</a:t>
            </a:r>
            <a:r>
              <a:rPr lang="en-US" sz="3000" b="1" i="0" dirty="0">
                <a:solidFill>
                  <a:schemeClr val="tx1"/>
                </a:solidFill>
                <a:effectLst/>
              </a:rPr>
              <a:t> </a:t>
            </a:r>
            <a:r>
              <a:rPr lang="en-US" sz="3000" b="0" i="1" dirty="0">
                <a:solidFill>
                  <a:schemeClr val="tx1"/>
                </a:solidFill>
                <a:effectLst/>
              </a:rPr>
              <a:t>physio  </a:t>
            </a:r>
            <a:r>
              <a:rPr lang="en-US" sz="3000" b="0" i="0" dirty="0">
                <a:solidFill>
                  <a:schemeClr val="tx1"/>
                </a:solidFill>
                <a:effectLst/>
              </a:rPr>
              <a:t>(from </a:t>
            </a:r>
            <a:r>
              <a:rPr lang="en-US" sz="3000" b="1" i="0" dirty="0" err="1">
                <a:solidFill>
                  <a:schemeClr val="tx1"/>
                </a:solidFill>
                <a:effectLst/>
              </a:rPr>
              <a:t>φῦσ</a:t>
            </a:r>
            <a:r>
              <a:rPr lang="en-US" sz="3000" b="1" i="0" dirty="0">
                <a:solidFill>
                  <a:schemeClr val="tx1"/>
                </a:solidFill>
                <a:effectLst/>
              </a:rPr>
              <a:t>α</a:t>
            </a:r>
            <a:r>
              <a:rPr lang="en-US" sz="3000" b="0" i="0" dirty="0">
                <a:solidFill>
                  <a:schemeClr val="tx1"/>
                </a:solidFill>
                <a:effectLst/>
              </a:rPr>
              <a:t> a pair of bellows) </a:t>
            </a:r>
          </a:p>
          <a:p>
            <a:r>
              <a:rPr lang="en-US" sz="3000" b="1" i="0" dirty="0">
                <a:solidFill>
                  <a:schemeClr val="tx1"/>
                </a:solidFill>
                <a:effectLst/>
              </a:rPr>
              <a:t>	to inflate, blow up, to cause to swell up</a:t>
            </a:r>
            <a:r>
              <a:rPr lang="en-US" sz="3000" dirty="0">
                <a:solidFill>
                  <a:schemeClr val="tx1"/>
                </a:solidFill>
              </a:rPr>
              <a:t>, 	</a:t>
            </a:r>
            <a:r>
              <a:rPr lang="en-US" sz="3000" b="1" i="0" dirty="0">
                <a:solidFill>
                  <a:schemeClr val="tx1"/>
                </a:solidFill>
                <a:effectLst/>
              </a:rPr>
              <a:t>to puff up, make proud</a:t>
            </a:r>
            <a:endParaRPr lang="en-US" sz="3000" dirty="0">
              <a:solidFill>
                <a:schemeClr val="tx1"/>
              </a:solidFill>
            </a:endParaRPr>
          </a:p>
        </p:txBody>
      </p:sp>
    </p:spTree>
    <p:extLst>
      <p:ext uri="{BB962C8B-B14F-4D97-AF65-F5344CB8AC3E}">
        <p14:creationId xmlns:p14="http://schemas.microsoft.com/office/powerpoint/2010/main" val="2859549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80D468-5F85-BD2F-ADEB-0D634392FF5C}"/>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AB63F7EF-1FA6-92E1-475D-9BC2763D261F}"/>
              </a:ext>
            </a:extLst>
          </p:cNvPr>
          <p:cNvSpPr/>
          <p:nvPr/>
        </p:nvSpPr>
        <p:spPr>
          <a:xfrm>
            <a:off x="0" y="4800600"/>
            <a:ext cx="12192000" cy="2057402"/>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tx1"/>
              </a:solidFill>
            </a:endParaRPr>
          </a:p>
          <a:p>
            <a:r>
              <a:rPr lang="en-US" sz="3200" b="1" baseline="30000" dirty="0">
                <a:solidFill>
                  <a:schemeClr val="tx1"/>
                </a:solidFill>
              </a:rPr>
              <a:t>1 Cor 4:7 </a:t>
            </a:r>
            <a:r>
              <a:rPr lang="en-US" sz="3200" b="1" u="sng" dirty="0">
                <a:solidFill>
                  <a:srgbClr val="002060"/>
                </a:solidFill>
              </a:rPr>
              <a:t>For who regards you as superior?</a:t>
            </a:r>
            <a:r>
              <a:rPr lang="en-US" sz="3200" b="1" dirty="0">
                <a:solidFill>
                  <a:srgbClr val="002060"/>
                </a:solidFill>
              </a:rPr>
              <a:t> </a:t>
            </a:r>
            <a:r>
              <a:rPr lang="en-US" sz="3200" dirty="0">
                <a:solidFill>
                  <a:schemeClr val="tx1"/>
                </a:solidFill>
              </a:rPr>
              <a:t>What do you have that you did not receive? And if you did receive it, </a:t>
            </a:r>
            <a:r>
              <a:rPr lang="en-US" sz="3200" b="1" u="sng" dirty="0">
                <a:solidFill>
                  <a:srgbClr val="002060"/>
                </a:solidFill>
              </a:rPr>
              <a:t>why do you boast</a:t>
            </a:r>
            <a:r>
              <a:rPr lang="en-US" sz="3200" b="1" dirty="0">
                <a:solidFill>
                  <a:srgbClr val="002060"/>
                </a:solidFill>
              </a:rPr>
              <a:t> </a:t>
            </a:r>
            <a:r>
              <a:rPr lang="en-US" sz="3200" dirty="0">
                <a:solidFill>
                  <a:schemeClr val="tx1"/>
                </a:solidFill>
              </a:rPr>
              <a:t>as if you had not received it?</a:t>
            </a: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3" name="Rounded Rectangular Callout 11">
            <a:extLst>
              <a:ext uri="{FF2B5EF4-FFF2-40B4-BE49-F238E27FC236}">
                <a16:creationId xmlns:a16="http://schemas.microsoft.com/office/drawing/2014/main" id="{2547B7D2-A33D-A622-C1FC-5DAECDA709C2}"/>
              </a:ext>
            </a:extLst>
          </p:cNvPr>
          <p:cNvSpPr/>
          <p:nvPr/>
        </p:nvSpPr>
        <p:spPr>
          <a:xfrm>
            <a:off x="2141979" y="3200400"/>
            <a:ext cx="9906000" cy="1277619"/>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We’re getting some insight into their motive for being so into the popularity contest</a:t>
            </a:r>
          </a:p>
        </p:txBody>
      </p:sp>
      <p:sp>
        <p:nvSpPr>
          <p:cNvPr id="4" name="Rounded Rectangular Callout 11">
            <a:extLst>
              <a:ext uri="{FF2B5EF4-FFF2-40B4-BE49-F238E27FC236}">
                <a16:creationId xmlns:a16="http://schemas.microsoft.com/office/drawing/2014/main" id="{26592A85-4E21-FA88-C97C-DB13C3DB8116}"/>
              </a:ext>
            </a:extLst>
          </p:cNvPr>
          <p:cNvSpPr/>
          <p:nvPr/>
        </p:nvSpPr>
        <p:spPr>
          <a:xfrm>
            <a:off x="5638800" y="228600"/>
            <a:ext cx="6375400" cy="1277619"/>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The pride loves to ride the coattails of popular people</a:t>
            </a:r>
          </a:p>
        </p:txBody>
      </p:sp>
    </p:spTree>
    <p:extLst>
      <p:ext uri="{BB962C8B-B14F-4D97-AF65-F5344CB8AC3E}">
        <p14:creationId xmlns:p14="http://schemas.microsoft.com/office/powerpoint/2010/main" val="4243612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4" grpId="1"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B5E73C-6775-92FD-6939-A748C43ADED8}"/>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4A262B62-15DA-288A-A87C-1C2AD8D775F3}"/>
              </a:ext>
            </a:extLst>
          </p:cNvPr>
          <p:cNvSpPr/>
          <p:nvPr/>
        </p:nvSpPr>
        <p:spPr>
          <a:xfrm>
            <a:off x="0" y="4800600"/>
            <a:ext cx="12192000" cy="2057402"/>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tx1"/>
              </a:solidFill>
            </a:endParaRPr>
          </a:p>
          <a:p>
            <a:r>
              <a:rPr lang="en-US" sz="3200" b="1" baseline="30000" dirty="0">
                <a:solidFill>
                  <a:schemeClr val="tx1"/>
                </a:solidFill>
              </a:rPr>
              <a:t>1 Cor 4:7 </a:t>
            </a:r>
            <a:r>
              <a:rPr lang="en-US" sz="3200" dirty="0">
                <a:solidFill>
                  <a:schemeClr val="tx1"/>
                </a:solidFill>
              </a:rPr>
              <a:t>For who regards you as superior? </a:t>
            </a:r>
            <a:r>
              <a:rPr lang="en-US" sz="3200" b="1" u="sng" dirty="0">
                <a:solidFill>
                  <a:srgbClr val="002060"/>
                </a:solidFill>
              </a:rPr>
              <a:t>What do you have that you did not receive?</a:t>
            </a:r>
            <a:r>
              <a:rPr lang="en-US" sz="3200" dirty="0">
                <a:solidFill>
                  <a:schemeClr val="tx1"/>
                </a:solidFill>
              </a:rPr>
              <a:t> And if you did receive it, why do you boast as if you had not received it?</a:t>
            </a: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3" name="Rounded Rectangular Callout 11">
            <a:extLst>
              <a:ext uri="{FF2B5EF4-FFF2-40B4-BE49-F238E27FC236}">
                <a16:creationId xmlns:a16="http://schemas.microsoft.com/office/drawing/2014/main" id="{8C5083D7-58F9-32D7-0BCD-27860CF5C35B}"/>
              </a:ext>
            </a:extLst>
          </p:cNvPr>
          <p:cNvSpPr/>
          <p:nvPr/>
        </p:nvSpPr>
        <p:spPr>
          <a:xfrm>
            <a:off x="2260862" y="3352800"/>
            <a:ext cx="9906000" cy="1277619"/>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We’re getting some insight into their motive for being so into the popularity contest</a:t>
            </a:r>
          </a:p>
        </p:txBody>
      </p:sp>
      <p:sp>
        <p:nvSpPr>
          <p:cNvPr id="4" name="Rounded Rectangular Callout 11">
            <a:extLst>
              <a:ext uri="{FF2B5EF4-FFF2-40B4-BE49-F238E27FC236}">
                <a16:creationId xmlns:a16="http://schemas.microsoft.com/office/drawing/2014/main" id="{9A785728-16FD-3B54-D3DE-64D447BB103D}"/>
              </a:ext>
            </a:extLst>
          </p:cNvPr>
          <p:cNvSpPr/>
          <p:nvPr/>
        </p:nvSpPr>
        <p:spPr>
          <a:xfrm>
            <a:off x="5638800" y="228600"/>
            <a:ext cx="6375400" cy="1277619"/>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The pride loves to ride the coattails of popular people</a:t>
            </a:r>
          </a:p>
        </p:txBody>
      </p:sp>
    </p:spTree>
    <p:extLst>
      <p:ext uri="{BB962C8B-B14F-4D97-AF65-F5344CB8AC3E}">
        <p14:creationId xmlns:p14="http://schemas.microsoft.com/office/powerpoint/2010/main" val="5686254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50A9B8-18F2-5012-7341-DB66C267C6A3}"/>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CA911101-8D55-1374-78F2-2DFB166E04C7}"/>
              </a:ext>
            </a:extLst>
          </p:cNvPr>
          <p:cNvSpPr/>
          <p:nvPr/>
        </p:nvSpPr>
        <p:spPr>
          <a:xfrm>
            <a:off x="0" y="4800600"/>
            <a:ext cx="12192000" cy="2057402"/>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tx1"/>
              </a:solidFill>
            </a:endParaRPr>
          </a:p>
          <a:p>
            <a:pPr marL="0" marR="0">
              <a:spcBef>
                <a:spcPts val="0"/>
              </a:spcBef>
              <a:spcAft>
                <a:spcPts val="0"/>
              </a:spcAft>
            </a:pPr>
            <a:r>
              <a:rPr lang="en-US" sz="3200" b="1" baseline="30000" dirty="0">
                <a:solidFill>
                  <a:schemeClr val="tx1"/>
                </a:solidFill>
              </a:rPr>
              <a:t>1 Cor 4:</a:t>
            </a:r>
            <a:r>
              <a:rPr lang="en-US" sz="3200" b="1" baseline="30000" dirty="0">
                <a:solidFill>
                  <a:srgbClr val="000000"/>
                </a:solidFill>
                <a:effectLst/>
                <a:ea typeface="Times New Roman" panose="02020603050405020304" pitchFamily="18" charset="0"/>
              </a:rPr>
              <a:t>8 </a:t>
            </a:r>
            <a:r>
              <a:rPr lang="en-US" sz="3200" b="1" u="sng" dirty="0">
                <a:solidFill>
                  <a:srgbClr val="002060"/>
                </a:solidFill>
                <a:effectLst/>
                <a:ea typeface="Times New Roman" panose="02020603050405020304" pitchFamily="18" charset="0"/>
              </a:rPr>
              <a:t>You are already filled, you have already become rich, you have become kings without us</a:t>
            </a:r>
            <a:r>
              <a:rPr lang="en-US" sz="3200" dirty="0">
                <a:solidFill>
                  <a:srgbClr val="000000"/>
                </a:solidFill>
                <a:effectLst/>
                <a:ea typeface="Times New Roman" panose="02020603050405020304" pitchFamily="18" charset="0"/>
              </a:rPr>
              <a:t>; and indeed, I wish that you had become kings so that we also might reign with you. </a:t>
            </a:r>
            <a:endParaRPr lang="en-US" sz="3200" dirty="0">
              <a:effectLst/>
              <a:ea typeface="Times New Roman" panose="02020603050405020304" pitchFamily="18" charset="0"/>
            </a:endParaRP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3" name="Rounded Rectangular Callout 11">
            <a:extLst>
              <a:ext uri="{FF2B5EF4-FFF2-40B4-BE49-F238E27FC236}">
                <a16:creationId xmlns:a16="http://schemas.microsoft.com/office/drawing/2014/main" id="{B93D447A-D088-10A6-5110-2C1442354B20}"/>
              </a:ext>
            </a:extLst>
          </p:cNvPr>
          <p:cNvSpPr/>
          <p:nvPr/>
        </p:nvSpPr>
        <p:spPr>
          <a:xfrm>
            <a:off x="2057400" y="3429000"/>
            <a:ext cx="9956800" cy="1287720"/>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Paul is using sarcastic irony, addressing them as the ‘superior’ sages they fancy themselves</a:t>
            </a:r>
          </a:p>
        </p:txBody>
      </p:sp>
    </p:spTree>
    <p:extLst>
      <p:ext uri="{BB962C8B-B14F-4D97-AF65-F5344CB8AC3E}">
        <p14:creationId xmlns:p14="http://schemas.microsoft.com/office/powerpoint/2010/main" val="1880493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A38D79-0840-67F1-3B87-EF1CE611966A}"/>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C3936540-74D1-7763-2453-F53EB8AAE5CB}"/>
              </a:ext>
            </a:extLst>
          </p:cNvPr>
          <p:cNvSpPr/>
          <p:nvPr/>
        </p:nvSpPr>
        <p:spPr>
          <a:xfrm>
            <a:off x="0" y="4800600"/>
            <a:ext cx="12192000" cy="2057402"/>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tx1"/>
              </a:solidFill>
            </a:endParaRPr>
          </a:p>
          <a:p>
            <a:pPr marL="0" marR="0">
              <a:spcBef>
                <a:spcPts val="0"/>
              </a:spcBef>
              <a:spcAft>
                <a:spcPts val="0"/>
              </a:spcAft>
            </a:pPr>
            <a:r>
              <a:rPr lang="en-US" sz="3200" b="1" baseline="30000" dirty="0">
                <a:solidFill>
                  <a:schemeClr val="tx1"/>
                </a:solidFill>
              </a:rPr>
              <a:t>1 Cor 4:</a:t>
            </a:r>
            <a:r>
              <a:rPr lang="en-US" sz="3200" b="1" baseline="30000" dirty="0">
                <a:solidFill>
                  <a:srgbClr val="000000"/>
                </a:solidFill>
                <a:effectLst/>
                <a:ea typeface="Times New Roman" panose="02020603050405020304" pitchFamily="18" charset="0"/>
              </a:rPr>
              <a:t>8</a:t>
            </a:r>
            <a:r>
              <a:rPr lang="en-US" sz="3200" baseline="30000" dirty="0">
                <a:solidFill>
                  <a:schemeClr val="tx1"/>
                </a:solidFill>
                <a:effectLst/>
                <a:ea typeface="Times New Roman" panose="02020603050405020304" pitchFamily="18" charset="0"/>
              </a:rPr>
              <a:t> </a:t>
            </a:r>
            <a:r>
              <a:rPr lang="en-US" sz="3200" dirty="0">
                <a:solidFill>
                  <a:schemeClr val="tx1"/>
                </a:solidFill>
                <a:effectLst/>
                <a:ea typeface="Times New Roman" panose="02020603050405020304" pitchFamily="18" charset="0"/>
              </a:rPr>
              <a:t>You are already filled, you have already become rich, you have become kings without us</a:t>
            </a:r>
            <a:r>
              <a:rPr lang="en-US" sz="3200" dirty="0">
                <a:solidFill>
                  <a:srgbClr val="000000"/>
                </a:solidFill>
                <a:effectLst/>
                <a:ea typeface="Times New Roman" panose="02020603050405020304" pitchFamily="18" charset="0"/>
              </a:rPr>
              <a:t>; </a:t>
            </a:r>
            <a:r>
              <a:rPr lang="en-US" sz="3100" b="1" u="sng" dirty="0">
                <a:solidFill>
                  <a:srgbClr val="002060"/>
                </a:solidFill>
                <a:effectLst/>
                <a:ea typeface="Times New Roman" panose="02020603050405020304" pitchFamily="18" charset="0"/>
              </a:rPr>
              <a:t>and indeed, I wish that you had become kings</a:t>
            </a:r>
            <a:r>
              <a:rPr lang="en-US" sz="3200" b="1" u="sng" dirty="0">
                <a:solidFill>
                  <a:srgbClr val="002060"/>
                </a:solidFill>
                <a:effectLst/>
                <a:ea typeface="Times New Roman" panose="02020603050405020304" pitchFamily="18" charset="0"/>
              </a:rPr>
              <a:t> so that we also might reign with you</a:t>
            </a:r>
            <a:r>
              <a:rPr lang="en-US" sz="3200" dirty="0">
                <a:solidFill>
                  <a:srgbClr val="000000"/>
                </a:solidFill>
                <a:effectLst/>
                <a:ea typeface="Times New Roman" panose="02020603050405020304" pitchFamily="18" charset="0"/>
              </a:rPr>
              <a:t>. </a:t>
            </a:r>
            <a:endParaRPr lang="en-US" sz="3200" dirty="0">
              <a:effectLst/>
              <a:ea typeface="Times New Roman" panose="02020603050405020304" pitchFamily="18" charset="0"/>
            </a:endParaRP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Tree>
    <p:extLst>
      <p:ext uri="{BB962C8B-B14F-4D97-AF65-F5344CB8AC3E}">
        <p14:creationId xmlns:p14="http://schemas.microsoft.com/office/powerpoint/2010/main" val="6552022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BC9D5F-1A68-B099-AAA4-F53F707DD69E}"/>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3B11F365-5D5F-FDCD-3945-0D566A5EFF64}"/>
              </a:ext>
            </a:extLst>
          </p:cNvPr>
          <p:cNvSpPr/>
          <p:nvPr/>
        </p:nvSpPr>
        <p:spPr>
          <a:xfrm>
            <a:off x="0" y="4800600"/>
            <a:ext cx="12192000" cy="2057402"/>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tx1"/>
              </a:solidFill>
            </a:endParaRPr>
          </a:p>
          <a:p>
            <a:pPr marL="0" marR="0">
              <a:spcBef>
                <a:spcPts val="0"/>
              </a:spcBef>
              <a:spcAft>
                <a:spcPts val="0"/>
              </a:spcAft>
            </a:pPr>
            <a:r>
              <a:rPr lang="en-US" sz="3200" b="1" baseline="30000" dirty="0">
                <a:solidFill>
                  <a:schemeClr val="tx1"/>
                </a:solidFill>
              </a:rPr>
              <a:t>1 Cor 4:</a:t>
            </a:r>
            <a:r>
              <a:rPr lang="en-US" sz="3200" b="1" baseline="30000" dirty="0">
                <a:solidFill>
                  <a:srgbClr val="000000"/>
                </a:solidFill>
                <a:effectLst/>
                <a:ea typeface="Times New Roman" panose="02020603050405020304" pitchFamily="18" charset="0"/>
              </a:rPr>
              <a:t>8</a:t>
            </a:r>
            <a:r>
              <a:rPr lang="en-US" sz="3200" baseline="30000" dirty="0">
                <a:solidFill>
                  <a:schemeClr val="tx1"/>
                </a:solidFill>
                <a:effectLst/>
                <a:ea typeface="Times New Roman" panose="02020603050405020304" pitchFamily="18" charset="0"/>
              </a:rPr>
              <a:t> </a:t>
            </a:r>
            <a:r>
              <a:rPr lang="en-US" sz="3200" dirty="0">
                <a:solidFill>
                  <a:schemeClr val="tx1"/>
                </a:solidFill>
                <a:effectLst/>
                <a:ea typeface="Times New Roman" panose="02020603050405020304" pitchFamily="18" charset="0"/>
              </a:rPr>
              <a:t>You are already </a:t>
            </a:r>
            <a:r>
              <a:rPr lang="en-US" sz="3200" b="1" u="sng" dirty="0">
                <a:solidFill>
                  <a:srgbClr val="002060"/>
                </a:solidFill>
                <a:effectLst/>
                <a:ea typeface="Times New Roman" panose="02020603050405020304" pitchFamily="18" charset="0"/>
              </a:rPr>
              <a:t>filled</a:t>
            </a:r>
            <a:r>
              <a:rPr lang="en-US" sz="3200" dirty="0">
                <a:solidFill>
                  <a:schemeClr val="tx1"/>
                </a:solidFill>
                <a:effectLst/>
                <a:ea typeface="Times New Roman" panose="02020603050405020304" pitchFamily="18" charset="0"/>
              </a:rPr>
              <a:t>, you have already become </a:t>
            </a:r>
            <a:r>
              <a:rPr lang="en-US" sz="3200" b="1" u="sng" dirty="0">
                <a:solidFill>
                  <a:srgbClr val="002060"/>
                </a:solidFill>
                <a:effectLst/>
                <a:ea typeface="Times New Roman" panose="02020603050405020304" pitchFamily="18" charset="0"/>
              </a:rPr>
              <a:t>rich</a:t>
            </a:r>
            <a:r>
              <a:rPr lang="en-US" sz="3200" dirty="0">
                <a:solidFill>
                  <a:schemeClr val="tx1"/>
                </a:solidFill>
                <a:effectLst/>
                <a:ea typeface="Times New Roman" panose="02020603050405020304" pitchFamily="18" charset="0"/>
              </a:rPr>
              <a:t>, you have become </a:t>
            </a:r>
            <a:r>
              <a:rPr lang="en-US" sz="3200" b="1" u="sng" dirty="0">
                <a:solidFill>
                  <a:srgbClr val="002060"/>
                </a:solidFill>
                <a:effectLst/>
                <a:ea typeface="Times New Roman" panose="02020603050405020304" pitchFamily="18" charset="0"/>
              </a:rPr>
              <a:t>kings</a:t>
            </a:r>
            <a:r>
              <a:rPr lang="en-US" sz="3200" dirty="0">
                <a:solidFill>
                  <a:schemeClr val="tx1"/>
                </a:solidFill>
                <a:effectLst/>
                <a:ea typeface="Times New Roman" panose="02020603050405020304" pitchFamily="18" charset="0"/>
              </a:rPr>
              <a:t> without us</a:t>
            </a:r>
            <a:r>
              <a:rPr lang="en-US" sz="3200" dirty="0">
                <a:solidFill>
                  <a:srgbClr val="000000"/>
                </a:solidFill>
                <a:effectLst/>
                <a:ea typeface="Times New Roman" panose="02020603050405020304" pitchFamily="18" charset="0"/>
              </a:rPr>
              <a:t>; </a:t>
            </a:r>
            <a:r>
              <a:rPr lang="en-US" sz="3200" dirty="0">
                <a:solidFill>
                  <a:schemeClr val="tx1"/>
                </a:solidFill>
                <a:effectLst/>
                <a:ea typeface="Times New Roman" panose="02020603050405020304" pitchFamily="18" charset="0"/>
              </a:rPr>
              <a:t>and indeed, I wish that you had become kings so that we also might reign with you</a:t>
            </a:r>
            <a:r>
              <a:rPr lang="en-US" sz="3200" dirty="0">
                <a:solidFill>
                  <a:srgbClr val="000000"/>
                </a:solidFill>
                <a:effectLst/>
                <a:ea typeface="Times New Roman" panose="02020603050405020304" pitchFamily="18" charset="0"/>
              </a:rPr>
              <a:t>. </a:t>
            </a:r>
            <a:endParaRPr lang="en-US" sz="3200" dirty="0">
              <a:effectLst/>
              <a:ea typeface="Times New Roman" panose="02020603050405020304" pitchFamily="18" charset="0"/>
            </a:endParaRP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Tree>
    <p:extLst>
      <p:ext uri="{BB962C8B-B14F-4D97-AF65-F5344CB8AC3E}">
        <p14:creationId xmlns:p14="http://schemas.microsoft.com/office/powerpoint/2010/main" val="3336804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D6617C-879B-4EFC-48B9-880EB6F5273C}"/>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E217B42F-4374-2D8B-46DD-DF5B980A66BE}"/>
              </a:ext>
            </a:extLst>
          </p:cNvPr>
          <p:cNvSpPr/>
          <p:nvPr/>
        </p:nvSpPr>
        <p:spPr>
          <a:xfrm>
            <a:off x="5562600" y="152400"/>
            <a:ext cx="6477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solidFill>
                  <a:schemeClr val="tx1"/>
                </a:solidFill>
              </a:rPr>
              <a:t>1 Corinthians</a:t>
            </a:r>
          </a:p>
        </p:txBody>
      </p:sp>
      <p:sp>
        <p:nvSpPr>
          <p:cNvPr id="7" name="Rounded Rectangular Callout 11">
            <a:extLst>
              <a:ext uri="{FF2B5EF4-FFF2-40B4-BE49-F238E27FC236}">
                <a16:creationId xmlns:a16="http://schemas.microsoft.com/office/drawing/2014/main" id="{C60674C7-6EA1-9B78-0880-A239E9BA6263}"/>
              </a:ext>
            </a:extLst>
          </p:cNvPr>
          <p:cNvSpPr/>
          <p:nvPr/>
        </p:nvSpPr>
        <p:spPr>
          <a:xfrm>
            <a:off x="190500" y="1752600"/>
            <a:ext cx="11811000" cy="990600"/>
          </a:xfrm>
          <a:prstGeom prst="wedgeRoundRectCallout">
            <a:avLst>
              <a:gd name="adj1" fmla="val -21927"/>
              <a:gd name="adj2" fmla="val 49596"/>
              <a:gd name="adj3" fmla="val 16667"/>
            </a:avLst>
          </a:prstGeom>
          <a:solidFill>
            <a:schemeClr val="tx1">
              <a:alpha val="6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dirty="0">
                <a:solidFill>
                  <a:schemeClr val="bg1"/>
                </a:solidFill>
              </a:rPr>
              <a:t>Context: the Corinthians were “boasting in men” </a:t>
            </a:r>
          </a:p>
        </p:txBody>
      </p:sp>
      <p:sp>
        <p:nvSpPr>
          <p:cNvPr id="2" name="Rectangle 1">
            <a:extLst>
              <a:ext uri="{FF2B5EF4-FFF2-40B4-BE49-F238E27FC236}">
                <a16:creationId xmlns:a16="http://schemas.microsoft.com/office/drawing/2014/main" id="{480C9510-7DE9-753D-BAD2-3CEC0347F112}"/>
              </a:ext>
            </a:extLst>
          </p:cNvPr>
          <p:cNvSpPr/>
          <p:nvPr/>
        </p:nvSpPr>
        <p:spPr>
          <a:xfrm>
            <a:off x="0" y="3429000"/>
            <a:ext cx="12192000" cy="3429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tx1"/>
                </a:solidFill>
              </a:rPr>
              <a:t>1 Cor </a:t>
            </a:r>
            <a:r>
              <a:rPr lang="en-US" sz="3000" b="1" baseline="30000" dirty="0">
                <a:solidFill>
                  <a:schemeClr val="tx1"/>
                </a:solidFill>
                <a:effectLst/>
                <a:ea typeface="Times New Roman" panose="02020603050405020304" pitchFamily="18" charset="0"/>
              </a:rPr>
              <a:t>3:</a:t>
            </a:r>
            <a:r>
              <a:rPr lang="en-US" sz="3000" b="1" baseline="30000" dirty="0">
                <a:solidFill>
                  <a:schemeClr val="tx1"/>
                </a:solidFill>
              </a:rPr>
              <a:t>18 </a:t>
            </a:r>
            <a:r>
              <a:rPr lang="en-US" sz="3000" dirty="0">
                <a:solidFill>
                  <a:schemeClr val="tx1"/>
                </a:solidFill>
              </a:rPr>
              <a:t>Let no man deceive himself. If any man among you thinks that he is wise in this age, he must become foolish, so that he may become wise.   </a:t>
            </a:r>
            <a:r>
              <a:rPr lang="en-US" sz="3000" b="1" baseline="30000" dirty="0">
                <a:solidFill>
                  <a:schemeClr val="tx1"/>
                </a:solidFill>
              </a:rPr>
              <a:t>19 </a:t>
            </a:r>
            <a:r>
              <a:rPr lang="en-US" sz="3000" dirty="0">
                <a:solidFill>
                  <a:schemeClr val="tx1"/>
                </a:solidFill>
              </a:rPr>
              <a:t>For the wisdom of this world is foolishness before God. </a:t>
            </a:r>
          </a:p>
          <a:p>
            <a:endParaRPr lang="en-US" sz="1050" dirty="0">
              <a:solidFill>
                <a:schemeClr val="tx1"/>
              </a:solidFill>
            </a:endParaRPr>
          </a:p>
          <a:p>
            <a:endParaRPr lang="en-US" sz="3200" dirty="0">
              <a:solidFill>
                <a:schemeClr val="tx1"/>
              </a:solidFill>
            </a:endParaRPr>
          </a:p>
          <a:p>
            <a:pPr marL="0" marR="0">
              <a:lnSpc>
                <a:spcPct val="107000"/>
              </a:lnSpc>
              <a:spcBef>
                <a:spcPts val="0"/>
              </a:spcBef>
              <a:spcAft>
                <a:spcPts val="0"/>
              </a:spcAft>
            </a:pPr>
            <a:endParaRPr lang="en-US" sz="3400" dirty="0">
              <a:solidFill>
                <a:schemeClr val="tx1"/>
              </a:solidFill>
            </a:endParaRPr>
          </a:p>
        </p:txBody>
      </p:sp>
    </p:spTree>
    <p:extLst>
      <p:ext uri="{BB962C8B-B14F-4D97-AF65-F5344CB8AC3E}">
        <p14:creationId xmlns:p14="http://schemas.microsoft.com/office/powerpoint/2010/main" val="287203596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47B2D5-E39F-1001-84A4-FCCAB38536AB}"/>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D1CF3963-1A80-E35F-7FF3-5707856F7294}"/>
              </a:ext>
            </a:extLst>
          </p:cNvPr>
          <p:cNvSpPr/>
          <p:nvPr/>
        </p:nvSpPr>
        <p:spPr>
          <a:xfrm>
            <a:off x="0" y="4800600"/>
            <a:ext cx="12192000" cy="2057402"/>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tx1"/>
              </a:solidFill>
            </a:endParaRPr>
          </a:p>
          <a:p>
            <a:pPr marL="0" marR="0">
              <a:spcBef>
                <a:spcPts val="0"/>
              </a:spcBef>
              <a:spcAft>
                <a:spcPts val="0"/>
              </a:spcAft>
            </a:pPr>
            <a:r>
              <a:rPr lang="en-US" sz="3200" b="1" baseline="30000" dirty="0">
                <a:solidFill>
                  <a:schemeClr val="tx1"/>
                </a:solidFill>
              </a:rPr>
              <a:t>1 Cor 4:</a:t>
            </a:r>
            <a:r>
              <a:rPr lang="en-US" sz="3200" b="1" baseline="30000" dirty="0">
                <a:solidFill>
                  <a:srgbClr val="000000"/>
                </a:solidFill>
                <a:effectLst/>
                <a:ea typeface="Times New Roman" panose="02020603050405020304" pitchFamily="18" charset="0"/>
              </a:rPr>
              <a:t>8</a:t>
            </a:r>
            <a:r>
              <a:rPr lang="en-US" sz="3200" baseline="30000" dirty="0">
                <a:solidFill>
                  <a:schemeClr val="tx1"/>
                </a:solidFill>
                <a:effectLst/>
                <a:ea typeface="Times New Roman" panose="02020603050405020304" pitchFamily="18" charset="0"/>
              </a:rPr>
              <a:t> </a:t>
            </a:r>
            <a:r>
              <a:rPr lang="en-US" sz="3200" dirty="0">
                <a:solidFill>
                  <a:schemeClr val="tx1"/>
                </a:solidFill>
                <a:effectLst/>
                <a:ea typeface="Times New Roman" panose="02020603050405020304" pitchFamily="18" charset="0"/>
              </a:rPr>
              <a:t>You are already </a:t>
            </a:r>
            <a:r>
              <a:rPr lang="en-US" sz="3200" b="1" u="sng" dirty="0">
                <a:solidFill>
                  <a:srgbClr val="002060"/>
                </a:solidFill>
                <a:effectLst/>
                <a:ea typeface="Times New Roman" panose="02020603050405020304" pitchFamily="18" charset="0"/>
              </a:rPr>
              <a:t>filled</a:t>
            </a:r>
            <a:r>
              <a:rPr lang="en-US" sz="3200" dirty="0">
                <a:solidFill>
                  <a:schemeClr val="tx1"/>
                </a:solidFill>
                <a:effectLst/>
                <a:ea typeface="Times New Roman" panose="02020603050405020304" pitchFamily="18" charset="0"/>
              </a:rPr>
              <a:t>, you have already become </a:t>
            </a:r>
            <a:r>
              <a:rPr lang="en-US" sz="3200" b="1" u="sng" dirty="0">
                <a:solidFill>
                  <a:srgbClr val="002060"/>
                </a:solidFill>
                <a:effectLst/>
                <a:ea typeface="Times New Roman" panose="02020603050405020304" pitchFamily="18" charset="0"/>
              </a:rPr>
              <a:t>rich</a:t>
            </a:r>
            <a:r>
              <a:rPr lang="en-US" sz="3200" dirty="0">
                <a:solidFill>
                  <a:schemeClr val="tx1"/>
                </a:solidFill>
                <a:effectLst/>
                <a:ea typeface="Times New Roman" panose="02020603050405020304" pitchFamily="18" charset="0"/>
              </a:rPr>
              <a:t>, you have become </a:t>
            </a:r>
            <a:r>
              <a:rPr lang="en-US" sz="3200" b="1" u="sng" dirty="0">
                <a:solidFill>
                  <a:srgbClr val="002060"/>
                </a:solidFill>
                <a:effectLst/>
                <a:ea typeface="Times New Roman" panose="02020603050405020304" pitchFamily="18" charset="0"/>
              </a:rPr>
              <a:t>kings</a:t>
            </a:r>
            <a:r>
              <a:rPr lang="en-US" sz="3200" dirty="0">
                <a:solidFill>
                  <a:schemeClr val="tx1"/>
                </a:solidFill>
                <a:effectLst/>
                <a:ea typeface="Times New Roman" panose="02020603050405020304" pitchFamily="18" charset="0"/>
              </a:rPr>
              <a:t> without us</a:t>
            </a:r>
            <a:r>
              <a:rPr lang="en-US" sz="3200" dirty="0">
                <a:solidFill>
                  <a:srgbClr val="000000"/>
                </a:solidFill>
                <a:effectLst/>
                <a:ea typeface="Times New Roman" panose="02020603050405020304" pitchFamily="18" charset="0"/>
              </a:rPr>
              <a:t>; </a:t>
            </a:r>
            <a:r>
              <a:rPr lang="en-US" sz="3200" dirty="0">
                <a:solidFill>
                  <a:schemeClr val="tx1"/>
                </a:solidFill>
                <a:effectLst/>
                <a:ea typeface="Times New Roman" panose="02020603050405020304" pitchFamily="18" charset="0"/>
              </a:rPr>
              <a:t>and indeed, I wish that you had become kings so that we also might reign with you</a:t>
            </a:r>
            <a:r>
              <a:rPr lang="en-US" sz="3200" dirty="0">
                <a:solidFill>
                  <a:srgbClr val="000000"/>
                </a:solidFill>
                <a:effectLst/>
                <a:ea typeface="Times New Roman" panose="02020603050405020304" pitchFamily="18" charset="0"/>
              </a:rPr>
              <a:t>. </a:t>
            </a:r>
            <a:endParaRPr lang="en-US" sz="3200" dirty="0">
              <a:effectLst/>
              <a:ea typeface="Times New Roman" panose="02020603050405020304" pitchFamily="18" charset="0"/>
            </a:endParaRP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4" name="Rounded Rectangular Callout 11">
            <a:extLst>
              <a:ext uri="{FF2B5EF4-FFF2-40B4-BE49-F238E27FC236}">
                <a16:creationId xmlns:a16="http://schemas.microsoft.com/office/drawing/2014/main" id="{5A50FA8C-E128-279E-4F84-5669FFBEFE84}"/>
              </a:ext>
            </a:extLst>
          </p:cNvPr>
          <p:cNvSpPr/>
          <p:nvPr/>
        </p:nvSpPr>
        <p:spPr>
          <a:xfrm>
            <a:off x="5943600" y="3412503"/>
            <a:ext cx="6070600" cy="1277619"/>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Paul is ironically applying their rubric for greatness</a:t>
            </a:r>
          </a:p>
        </p:txBody>
      </p:sp>
    </p:spTree>
    <p:extLst>
      <p:ext uri="{BB962C8B-B14F-4D97-AF65-F5344CB8AC3E}">
        <p14:creationId xmlns:p14="http://schemas.microsoft.com/office/powerpoint/2010/main" val="38254792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125072-7390-33DC-1782-066948D50287}"/>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76ED8B99-AAD5-6B7D-C721-59EFC1091DF9}"/>
              </a:ext>
            </a:extLst>
          </p:cNvPr>
          <p:cNvSpPr/>
          <p:nvPr/>
        </p:nvSpPr>
        <p:spPr>
          <a:xfrm>
            <a:off x="0" y="4800600"/>
            <a:ext cx="12192000" cy="2057402"/>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tx1"/>
              </a:solidFill>
            </a:endParaRPr>
          </a:p>
          <a:p>
            <a:pPr marL="0" marR="0">
              <a:spcBef>
                <a:spcPts val="0"/>
              </a:spcBef>
              <a:spcAft>
                <a:spcPts val="0"/>
              </a:spcAft>
            </a:pPr>
            <a:r>
              <a:rPr lang="en-US" sz="3200" b="1" baseline="30000" dirty="0">
                <a:solidFill>
                  <a:schemeClr val="tx1"/>
                </a:solidFill>
              </a:rPr>
              <a:t>1 Cor 4:</a:t>
            </a:r>
            <a:r>
              <a:rPr lang="en-US" sz="3200" b="1" baseline="30000" dirty="0">
                <a:solidFill>
                  <a:srgbClr val="000000"/>
                </a:solidFill>
                <a:effectLst/>
                <a:ea typeface="Times New Roman" panose="02020603050405020304" pitchFamily="18" charset="0"/>
              </a:rPr>
              <a:t>8</a:t>
            </a:r>
            <a:r>
              <a:rPr lang="en-US" sz="3200" baseline="30000" dirty="0">
                <a:solidFill>
                  <a:schemeClr val="tx1"/>
                </a:solidFill>
                <a:effectLst/>
                <a:ea typeface="Times New Roman" panose="02020603050405020304" pitchFamily="18" charset="0"/>
              </a:rPr>
              <a:t> </a:t>
            </a:r>
            <a:r>
              <a:rPr lang="en-US" sz="3200" dirty="0">
                <a:solidFill>
                  <a:schemeClr val="tx1"/>
                </a:solidFill>
                <a:effectLst/>
                <a:ea typeface="Times New Roman" panose="02020603050405020304" pitchFamily="18" charset="0"/>
              </a:rPr>
              <a:t>You are already </a:t>
            </a:r>
            <a:r>
              <a:rPr lang="en-US" sz="3200" b="1" u="sng" dirty="0">
                <a:solidFill>
                  <a:srgbClr val="002060"/>
                </a:solidFill>
                <a:effectLst/>
                <a:ea typeface="Times New Roman" panose="02020603050405020304" pitchFamily="18" charset="0"/>
              </a:rPr>
              <a:t>filled</a:t>
            </a:r>
            <a:r>
              <a:rPr lang="en-US" sz="3200" dirty="0">
                <a:solidFill>
                  <a:schemeClr val="tx1"/>
                </a:solidFill>
                <a:effectLst/>
                <a:ea typeface="Times New Roman" panose="02020603050405020304" pitchFamily="18" charset="0"/>
              </a:rPr>
              <a:t>, you have already become </a:t>
            </a:r>
            <a:r>
              <a:rPr lang="en-US" sz="3200" b="1" u="sng" dirty="0">
                <a:solidFill>
                  <a:srgbClr val="002060"/>
                </a:solidFill>
                <a:effectLst/>
                <a:ea typeface="Times New Roman" panose="02020603050405020304" pitchFamily="18" charset="0"/>
              </a:rPr>
              <a:t>rich</a:t>
            </a:r>
            <a:r>
              <a:rPr lang="en-US" sz="3200" dirty="0">
                <a:solidFill>
                  <a:schemeClr val="tx1"/>
                </a:solidFill>
                <a:effectLst/>
                <a:ea typeface="Times New Roman" panose="02020603050405020304" pitchFamily="18" charset="0"/>
              </a:rPr>
              <a:t>, you have become </a:t>
            </a:r>
            <a:r>
              <a:rPr lang="en-US" sz="3200" b="1" u="sng" dirty="0">
                <a:solidFill>
                  <a:srgbClr val="002060"/>
                </a:solidFill>
                <a:effectLst/>
                <a:ea typeface="Times New Roman" panose="02020603050405020304" pitchFamily="18" charset="0"/>
              </a:rPr>
              <a:t>kings</a:t>
            </a:r>
            <a:r>
              <a:rPr lang="en-US" sz="3200" dirty="0">
                <a:solidFill>
                  <a:schemeClr val="tx1"/>
                </a:solidFill>
                <a:effectLst/>
                <a:ea typeface="Times New Roman" panose="02020603050405020304" pitchFamily="18" charset="0"/>
              </a:rPr>
              <a:t> without us</a:t>
            </a:r>
            <a:r>
              <a:rPr lang="en-US" sz="3200" dirty="0">
                <a:solidFill>
                  <a:srgbClr val="000000"/>
                </a:solidFill>
                <a:effectLst/>
                <a:ea typeface="Times New Roman" panose="02020603050405020304" pitchFamily="18" charset="0"/>
              </a:rPr>
              <a:t>; </a:t>
            </a:r>
            <a:r>
              <a:rPr lang="en-US" sz="3200" dirty="0">
                <a:solidFill>
                  <a:schemeClr val="tx1"/>
                </a:solidFill>
                <a:effectLst/>
                <a:ea typeface="Times New Roman" panose="02020603050405020304" pitchFamily="18" charset="0"/>
              </a:rPr>
              <a:t>and indeed, I wish that you had become kings so that we also might reign with you</a:t>
            </a:r>
            <a:r>
              <a:rPr lang="en-US" sz="3200" dirty="0">
                <a:solidFill>
                  <a:srgbClr val="000000"/>
                </a:solidFill>
                <a:effectLst/>
                <a:ea typeface="Times New Roman" panose="02020603050405020304" pitchFamily="18" charset="0"/>
              </a:rPr>
              <a:t>. </a:t>
            </a:r>
            <a:endParaRPr lang="en-US" sz="3200" dirty="0">
              <a:effectLst/>
              <a:ea typeface="Times New Roman" panose="02020603050405020304" pitchFamily="18" charset="0"/>
            </a:endParaRP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3" name="Rectangle 2">
            <a:extLst>
              <a:ext uri="{FF2B5EF4-FFF2-40B4-BE49-F238E27FC236}">
                <a16:creationId xmlns:a16="http://schemas.microsoft.com/office/drawing/2014/main" id="{C1F5A181-144D-A618-454F-DC228F667E51}"/>
              </a:ext>
            </a:extLst>
          </p:cNvPr>
          <p:cNvSpPr/>
          <p:nvPr/>
        </p:nvSpPr>
        <p:spPr>
          <a:xfrm>
            <a:off x="260350" y="152400"/>
            <a:ext cx="5867400" cy="4495800"/>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000" u="sng" dirty="0">
                <a:solidFill>
                  <a:schemeClr val="tx1"/>
                </a:solidFill>
              </a:rPr>
              <a:t>SPIRITUAL GREATNESS</a:t>
            </a:r>
          </a:p>
          <a:p>
            <a:r>
              <a:rPr lang="en-US" sz="4000" dirty="0">
                <a:solidFill>
                  <a:schemeClr val="tx1"/>
                </a:solidFill>
              </a:rPr>
              <a:t>- Already ‘arrived’</a:t>
            </a:r>
          </a:p>
          <a:p>
            <a:r>
              <a:rPr lang="en-US" sz="4000" dirty="0">
                <a:solidFill>
                  <a:schemeClr val="tx1"/>
                </a:solidFill>
              </a:rPr>
              <a:t>- Rich &amp; Successful</a:t>
            </a:r>
          </a:p>
          <a:p>
            <a:r>
              <a:rPr lang="en-US" sz="4000" dirty="0">
                <a:solidFill>
                  <a:schemeClr val="tx1"/>
                </a:solidFill>
              </a:rPr>
              <a:t>- Over others</a:t>
            </a:r>
          </a:p>
        </p:txBody>
      </p:sp>
      <p:sp>
        <p:nvSpPr>
          <p:cNvPr id="4" name="Rounded Rectangular Callout 11">
            <a:extLst>
              <a:ext uri="{FF2B5EF4-FFF2-40B4-BE49-F238E27FC236}">
                <a16:creationId xmlns:a16="http://schemas.microsoft.com/office/drawing/2014/main" id="{F51A8920-0393-74AD-D8AF-6EFD0DC0D201}"/>
              </a:ext>
            </a:extLst>
          </p:cNvPr>
          <p:cNvSpPr/>
          <p:nvPr/>
        </p:nvSpPr>
        <p:spPr>
          <a:xfrm>
            <a:off x="6084216" y="3370581"/>
            <a:ext cx="6070600" cy="1277619"/>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Paul is ironically applying their rubric for greatness</a:t>
            </a:r>
          </a:p>
        </p:txBody>
      </p:sp>
    </p:spTree>
    <p:extLst>
      <p:ext uri="{BB962C8B-B14F-4D97-AF65-F5344CB8AC3E}">
        <p14:creationId xmlns:p14="http://schemas.microsoft.com/office/powerpoint/2010/main" val="3811094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5A4B37-143D-FD10-533C-FE6F9734B7BA}"/>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A565F3C5-6BAC-7E58-F592-EB1CC2C0FD09}"/>
              </a:ext>
            </a:extLst>
          </p:cNvPr>
          <p:cNvSpPr/>
          <p:nvPr/>
        </p:nvSpPr>
        <p:spPr>
          <a:xfrm>
            <a:off x="0" y="4800600"/>
            <a:ext cx="12192000" cy="2057402"/>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tx1"/>
              </a:solidFill>
            </a:endParaRPr>
          </a:p>
          <a:p>
            <a:r>
              <a:rPr lang="en-US" sz="3200" b="1" baseline="30000" dirty="0">
                <a:solidFill>
                  <a:schemeClr val="tx1"/>
                </a:solidFill>
              </a:rPr>
              <a:t>1 Cor 4:9 </a:t>
            </a:r>
            <a:r>
              <a:rPr lang="en-US" sz="3200" dirty="0">
                <a:solidFill>
                  <a:schemeClr val="tx1"/>
                </a:solidFill>
              </a:rPr>
              <a:t>For, I think, God has exhibited us apostles </a:t>
            </a:r>
            <a:r>
              <a:rPr lang="en-US" sz="3200" b="1" u="sng" dirty="0">
                <a:solidFill>
                  <a:srgbClr val="002060"/>
                </a:solidFill>
              </a:rPr>
              <a:t>last of all</a:t>
            </a:r>
            <a:r>
              <a:rPr lang="en-US" sz="3200" dirty="0">
                <a:solidFill>
                  <a:schemeClr val="tx1"/>
                </a:solidFill>
              </a:rPr>
              <a:t>, as men </a:t>
            </a:r>
            <a:r>
              <a:rPr lang="en-US" sz="3200" b="1" u="sng" dirty="0">
                <a:solidFill>
                  <a:srgbClr val="002060"/>
                </a:solidFill>
              </a:rPr>
              <a:t>condemned to death</a:t>
            </a:r>
            <a:r>
              <a:rPr lang="en-US" sz="3200" dirty="0">
                <a:solidFill>
                  <a:schemeClr val="tx1"/>
                </a:solidFill>
              </a:rPr>
              <a:t>; because we have become </a:t>
            </a:r>
            <a:r>
              <a:rPr lang="en-US" sz="3200" b="1" u="sng" dirty="0">
                <a:solidFill>
                  <a:srgbClr val="002060"/>
                </a:solidFill>
              </a:rPr>
              <a:t>a spectacle to the world</a:t>
            </a:r>
            <a:r>
              <a:rPr lang="en-US" sz="3200" dirty="0">
                <a:solidFill>
                  <a:schemeClr val="tx1"/>
                </a:solidFill>
              </a:rPr>
              <a:t>, both to angels and to men. </a:t>
            </a: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3" name="Rectangle 2">
            <a:extLst>
              <a:ext uri="{FF2B5EF4-FFF2-40B4-BE49-F238E27FC236}">
                <a16:creationId xmlns:a16="http://schemas.microsoft.com/office/drawing/2014/main" id="{85F44764-D8EC-F7EB-0A8C-00D799E150F8}"/>
              </a:ext>
            </a:extLst>
          </p:cNvPr>
          <p:cNvSpPr/>
          <p:nvPr/>
        </p:nvSpPr>
        <p:spPr>
          <a:xfrm>
            <a:off x="260350" y="152400"/>
            <a:ext cx="5867400" cy="4495800"/>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000" u="sng" dirty="0">
                <a:solidFill>
                  <a:schemeClr val="tx1"/>
                </a:solidFill>
              </a:rPr>
              <a:t>SPIRITUAL GREATNESS</a:t>
            </a:r>
          </a:p>
          <a:p>
            <a:r>
              <a:rPr lang="en-US" sz="4000" dirty="0">
                <a:solidFill>
                  <a:schemeClr val="tx1"/>
                </a:solidFill>
              </a:rPr>
              <a:t>- Already ‘arrived’</a:t>
            </a:r>
          </a:p>
          <a:p>
            <a:r>
              <a:rPr lang="en-US" sz="4000" dirty="0">
                <a:solidFill>
                  <a:schemeClr val="tx1"/>
                </a:solidFill>
              </a:rPr>
              <a:t>- Rich &amp; Successful</a:t>
            </a:r>
          </a:p>
          <a:p>
            <a:r>
              <a:rPr lang="en-US" sz="4000" dirty="0">
                <a:solidFill>
                  <a:schemeClr val="tx1"/>
                </a:solidFill>
              </a:rPr>
              <a:t>- Over others</a:t>
            </a:r>
          </a:p>
        </p:txBody>
      </p:sp>
      <p:sp>
        <p:nvSpPr>
          <p:cNvPr id="4" name="Rounded Rectangular Callout 11">
            <a:extLst>
              <a:ext uri="{FF2B5EF4-FFF2-40B4-BE49-F238E27FC236}">
                <a16:creationId xmlns:a16="http://schemas.microsoft.com/office/drawing/2014/main" id="{D89DF1F7-CDA5-44DB-C66E-9C754FBB8864}"/>
              </a:ext>
            </a:extLst>
          </p:cNvPr>
          <p:cNvSpPr/>
          <p:nvPr/>
        </p:nvSpPr>
        <p:spPr>
          <a:xfrm>
            <a:off x="5861050" y="3522981"/>
            <a:ext cx="6070600" cy="1277619"/>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Paul is ironically applying their rubric for greatness</a:t>
            </a:r>
          </a:p>
        </p:txBody>
      </p:sp>
    </p:spTree>
    <p:extLst>
      <p:ext uri="{BB962C8B-B14F-4D97-AF65-F5344CB8AC3E}">
        <p14:creationId xmlns:p14="http://schemas.microsoft.com/office/powerpoint/2010/main" val="385018796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955A79-93EE-FC41-0D7A-7B70AA3A20CF}"/>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7C00D1EE-353C-0435-691F-709D2281D56A}"/>
              </a:ext>
            </a:extLst>
          </p:cNvPr>
          <p:cNvSpPr/>
          <p:nvPr/>
        </p:nvSpPr>
        <p:spPr>
          <a:xfrm>
            <a:off x="0" y="4800600"/>
            <a:ext cx="12192000" cy="2057402"/>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tx1"/>
              </a:solidFill>
            </a:endParaRPr>
          </a:p>
          <a:p>
            <a:r>
              <a:rPr lang="en-US" sz="3200" b="1" baseline="30000" dirty="0">
                <a:solidFill>
                  <a:schemeClr val="tx1"/>
                </a:solidFill>
              </a:rPr>
              <a:t>1 Cor 4:9 </a:t>
            </a:r>
            <a:r>
              <a:rPr lang="en-US" sz="3200" dirty="0">
                <a:solidFill>
                  <a:schemeClr val="tx1"/>
                </a:solidFill>
              </a:rPr>
              <a:t>For, I think, </a:t>
            </a:r>
            <a:r>
              <a:rPr lang="en-US" sz="3200" b="1" u="sng" dirty="0">
                <a:solidFill>
                  <a:srgbClr val="002060"/>
                </a:solidFill>
              </a:rPr>
              <a:t>God has exhibited us </a:t>
            </a:r>
            <a:r>
              <a:rPr lang="en-US" sz="3200" dirty="0">
                <a:solidFill>
                  <a:schemeClr val="tx1"/>
                </a:solidFill>
              </a:rPr>
              <a:t>apostles last of all, as men condemned to death; because we have become a spectacle to the world, both to angels and to men. </a:t>
            </a: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3" name="Rectangle 2">
            <a:extLst>
              <a:ext uri="{FF2B5EF4-FFF2-40B4-BE49-F238E27FC236}">
                <a16:creationId xmlns:a16="http://schemas.microsoft.com/office/drawing/2014/main" id="{838EE343-6AA7-F02C-BC76-BA8184E833F3}"/>
              </a:ext>
            </a:extLst>
          </p:cNvPr>
          <p:cNvSpPr/>
          <p:nvPr/>
        </p:nvSpPr>
        <p:spPr>
          <a:xfrm>
            <a:off x="260350" y="152400"/>
            <a:ext cx="5867400" cy="4495800"/>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000" u="sng" dirty="0">
                <a:solidFill>
                  <a:schemeClr val="tx1"/>
                </a:solidFill>
              </a:rPr>
              <a:t>SPIRITUAL GREATNESS</a:t>
            </a:r>
          </a:p>
          <a:p>
            <a:r>
              <a:rPr lang="en-US" sz="4000" dirty="0">
                <a:solidFill>
                  <a:schemeClr val="tx1"/>
                </a:solidFill>
              </a:rPr>
              <a:t>- Already ‘arrived’</a:t>
            </a:r>
          </a:p>
          <a:p>
            <a:r>
              <a:rPr lang="en-US" sz="4000" dirty="0">
                <a:solidFill>
                  <a:schemeClr val="tx1"/>
                </a:solidFill>
              </a:rPr>
              <a:t>- Rich &amp; Successful</a:t>
            </a:r>
          </a:p>
          <a:p>
            <a:r>
              <a:rPr lang="en-US" sz="4000" dirty="0">
                <a:solidFill>
                  <a:schemeClr val="tx1"/>
                </a:solidFill>
              </a:rPr>
              <a:t>- Over others</a:t>
            </a:r>
          </a:p>
        </p:txBody>
      </p:sp>
      <p:sp>
        <p:nvSpPr>
          <p:cNvPr id="6" name="Rectangle 5">
            <a:extLst>
              <a:ext uri="{FF2B5EF4-FFF2-40B4-BE49-F238E27FC236}">
                <a16:creationId xmlns:a16="http://schemas.microsoft.com/office/drawing/2014/main" id="{7C221972-A9B4-B601-0E62-2F6609D5A627}"/>
              </a:ext>
            </a:extLst>
          </p:cNvPr>
          <p:cNvSpPr/>
          <p:nvPr/>
        </p:nvSpPr>
        <p:spPr>
          <a:xfrm>
            <a:off x="6096000" y="152400"/>
            <a:ext cx="5867400" cy="4495800"/>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000" u="sng" dirty="0">
                <a:solidFill>
                  <a:schemeClr val="tx1"/>
                </a:solidFill>
              </a:rPr>
              <a:t>Paul’s Grade</a:t>
            </a:r>
          </a:p>
          <a:p>
            <a:r>
              <a:rPr lang="en-US" sz="3200" dirty="0">
                <a:solidFill>
                  <a:schemeClr val="tx1"/>
                </a:solidFill>
              </a:rPr>
              <a:t>- Last</a:t>
            </a:r>
          </a:p>
          <a:p>
            <a:r>
              <a:rPr lang="en-US" sz="3200" dirty="0">
                <a:solidFill>
                  <a:schemeClr val="tx1"/>
                </a:solidFill>
              </a:rPr>
              <a:t>- Spectacle </a:t>
            </a:r>
          </a:p>
          <a:p>
            <a:r>
              <a:rPr lang="en-US" sz="3200" dirty="0">
                <a:solidFill>
                  <a:schemeClr val="tx1"/>
                </a:solidFill>
              </a:rPr>
              <a:t>- Slaves</a:t>
            </a:r>
          </a:p>
        </p:txBody>
      </p:sp>
      <p:sp>
        <p:nvSpPr>
          <p:cNvPr id="4" name="Rounded Rectangular Callout 11">
            <a:extLst>
              <a:ext uri="{FF2B5EF4-FFF2-40B4-BE49-F238E27FC236}">
                <a16:creationId xmlns:a16="http://schemas.microsoft.com/office/drawing/2014/main" id="{CAFAA419-24F4-CB5A-9561-D92A54A1A267}"/>
              </a:ext>
            </a:extLst>
          </p:cNvPr>
          <p:cNvSpPr/>
          <p:nvPr/>
        </p:nvSpPr>
        <p:spPr>
          <a:xfrm>
            <a:off x="2241550" y="2698913"/>
            <a:ext cx="7772400" cy="990601"/>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The “backwards wisdom” of God</a:t>
            </a:r>
          </a:p>
        </p:txBody>
      </p:sp>
      <p:sp>
        <p:nvSpPr>
          <p:cNvPr id="7" name="Rectangle 6">
            <a:extLst>
              <a:ext uri="{FF2B5EF4-FFF2-40B4-BE49-F238E27FC236}">
                <a16:creationId xmlns:a16="http://schemas.microsoft.com/office/drawing/2014/main" id="{928A4856-26BD-CAD4-5EAC-90ABE6182618}"/>
              </a:ext>
            </a:extLst>
          </p:cNvPr>
          <p:cNvSpPr/>
          <p:nvPr/>
        </p:nvSpPr>
        <p:spPr>
          <a:xfrm>
            <a:off x="717550" y="3862138"/>
            <a:ext cx="10820400" cy="685800"/>
          </a:xfrm>
          <a:prstGeom prst="rect">
            <a:avLst/>
          </a:prstGeom>
          <a:solidFill>
            <a:schemeClr val="accent1">
              <a:lumMod val="7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chemeClr val="bg1"/>
                </a:solidFill>
              </a:rPr>
              <a:t>Matthew 19:30 </a:t>
            </a:r>
            <a:r>
              <a:rPr lang="en-US" sz="3200" dirty="0"/>
              <a:t>But many who are first will be last; and the last, first.</a:t>
            </a:r>
            <a:br>
              <a:rPr lang="en-US" sz="3200" dirty="0"/>
            </a:br>
            <a:endParaRPr lang="en-US" sz="3400" dirty="0">
              <a:solidFill>
                <a:schemeClr val="bg1"/>
              </a:solidFill>
            </a:endParaRPr>
          </a:p>
        </p:txBody>
      </p:sp>
      <p:grpSp>
        <p:nvGrpSpPr>
          <p:cNvPr id="10" name="Group 9">
            <a:extLst>
              <a:ext uri="{FF2B5EF4-FFF2-40B4-BE49-F238E27FC236}">
                <a16:creationId xmlns:a16="http://schemas.microsoft.com/office/drawing/2014/main" id="{37FAC063-760B-67DF-D155-F1448C9DAA7D}"/>
              </a:ext>
            </a:extLst>
          </p:cNvPr>
          <p:cNvGrpSpPr/>
          <p:nvPr/>
        </p:nvGrpSpPr>
        <p:grpSpPr>
          <a:xfrm>
            <a:off x="9029700" y="990600"/>
            <a:ext cx="1752600" cy="1145176"/>
            <a:chOff x="8915400" y="1140824"/>
            <a:chExt cx="1752600" cy="1145176"/>
          </a:xfrm>
        </p:grpSpPr>
        <p:cxnSp>
          <p:nvCxnSpPr>
            <p:cNvPr id="12" name="Straight Connector 11">
              <a:extLst>
                <a:ext uri="{FF2B5EF4-FFF2-40B4-BE49-F238E27FC236}">
                  <a16:creationId xmlns:a16="http://schemas.microsoft.com/office/drawing/2014/main" id="{793D8D77-2D67-0A4A-B29C-C0A15D55AF27}"/>
                </a:ext>
              </a:extLst>
            </p:cNvPr>
            <p:cNvCxnSpPr>
              <a:cxnSpLocks/>
            </p:cNvCxnSpPr>
            <p:nvPr/>
          </p:nvCxnSpPr>
          <p:spPr>
            <a:xfrm>
              <a:off x="8915400" y="1676400"/>
              <a:ext cx="457200" cy="609600"/>
            </a:xfrm>
            <a:prstGeom prst="line">
              <a:avLst/>
            </a:prstGeom>
            <a:ln w="1714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C4EB4D18-A901-DE76-7C17-D03DCB597389}"/>
                </a:ext>
              </a:extLst>
            </p:cNvPr>
            <p:cNvCxnSpPr>
              <a:cxnSpLocks/>
            </p:cNvCxnSpPr>
            <p:nvPr/>
          </p:nvCxnSpPr>
          <p:spPr>
            <a:xfrm flipV="1">
              <a:off x="9296400" y="1140824"/>
              <a:ext cx="762000" cy="1145176"/>
            </a:xfrm>
            <a:prstGeom prst="line">
              <a:avLst/>
            </a:prstGeom>
            <a:ln w="1714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61ACB6BD-F310-140A-7BF6-C7E07A7E3F60}"/>
                </a:ext>
              </a:extLst>
            </p:cNvPr>
            <p:cNvCxnSpPr>
              <a:cxnSpLocks/>
            </p:cNvCxnSpPr>
            <p:nvPr/>
          </p:nvCxnSpPr>
          <p:spPr>
            <a:xfrm>
              <a:off x="9982200" y="1828800"/>
              <a:ext cx="685800" cy="0"/>
            </a:xfrm>
            <a:prstGeom prst="line">
              <a:avLst/>
            </a:prstGeom>
            <a:ln w="171450">
              <a:solidFill>
                <a:srgbClr val="C0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226129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32E35F-EBFE-E35E-8D10-CD524A5076FA}"/>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595E6B9C-14FB-C5E4-15FD-F69F8220FE27}"/>
              </a:ext>
            </a:extLst>
          </p:cNvPr>
          <p:cNvSpPr/>
          <p:nvPr/>
        </p:nvSpPr>
        <p:spPr>
          <a:xfrm>
            <a:off x="0" y="4800600"/>
            <a:ext cx="12192000" cy="2057402"/>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tx1"/>
              </a:solidFill>
            </a:endParaRPr>
          </a:p>
          <a:p>
            <a:r>
              <a:rPr lang="en-US" sz="3200" b="1" baseline="30000" dirty="0">
                <a:solidFill>
                  <a:schemeClr val="tx1"/>
                </a:solidFill>
              </a:rPr>
              <a:t>1 Cor 4:10 </a:t>
            </a:r>
            <a:r>
              <a:rPr lang="en-US" sz="3200" b="1" u="sng" dirty="0">
                <a:solidFill>
                  <a:srgbClr val="002060"/>
                </a:solidFill>
              </a:rPr>
              <a:t>We are fools for Christ’s sake, but you are prudent in Christ</a:t>
            </a:r>
            <a:r>
              <a:rPr lang="en-US" sz="3200" dirty="0">
                <a:solidFill>
                  <a:schemeClr val="tx1"/>
                </a:solidFill>
              </a:rPr>
              <a:t>; we are weak, but you are strong; you are distinguished, but we are without honor. </a:t>
            </a: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3" name="Rectangle 2">
            <a:extLst>
              <a:ext uri="{FF2B5EF4-FFF2-40B4-BE49-F238E27FC236}">
                <a16:creationId xmlns:a16="http://schemas.microsoft.com/office/drawing/2014/main" id="{0E4012AF-A02D-2B86-C570-7D67752B3CDC}"/>
              </a:ext>
            </a:extLst>
          </p:cNvPr>
          <p:cNvSpPr/>
          <p:nvPr/>
        </p:nvSpPr>
        <p:spPr>
          <a:xfrm>
            <a:off x="260350" y="152400"/>
            <a:ext cx="5867400" cy="4495800"/>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000" u="sng" dirty="0">
                <a:solidFill>
                  <a:schemeClr val="tx1"/>
                </a:solidFill>
              </a:rPr>
              <a:t>SPIRITUAL GREATNESS</a:t>
            </a:r>
          </a:p>
          <a:p>
            <a:r>
              <a:rPr lang="en-US" sz="4000" dirty="0">
                <a:solidFill>
                  <a:schemeClr val="tx1"/>
                </a:solidFill>
              </a:rPr>
              <a:t>- Already ‘arrived’</a:t>
            </a:r>
          </a:p>
          <a:p>
            <a:r>
              <a:rPr lang="en-US" sz="4000" dirty="0">
                <a:solidFill>
                  <a:schemeClr val="tx1"/>
                </a:solidFill>
              </a:rPr>
              <a:t>- Rich &amp; Successful</a:t>
            </a:r>
          </a:p>
          <a:p>
            <a:r>
              <a:rPr lang="en-US" sz="4000" dirty="0">
                <a:solidFill>
                  <a:schemeClr val="tx1"/>
                </a:solidFill>
              </a:rPr>
              <a:t>- Over others</a:t>
            </a:r>
          </a:p>
          <a:p>
            <a:r>
              <a:rPr lang="en-US" sz="4000" dirty="0">
                <a:solidFill>
                  <a:schemeClr val="tx1"/>
                </a:solidFill>
              </a:rPr>
              <a:t>- Regarded as wise</a:t>
            </a:r>
          </a:p>
        </p:txBody>
      </p:sp>
      <p:sp>
        <p:nvSpPr>
          <p:cNvPr id="6" name="Rectangle 5">
            <a:extLst>
              <a:ext uri="{FF2B5EF4-FFF2-40B4-BE49-F238E27FC236}">
                <a16:creationId xmlns:a16="http://schemas.microsoft.com/office/drawing/2014/main" id="{C9D6B5D9-4BF3-F4CF-1537-F136BE1B0E09}"/>
              </a:ext>
            </a:extLst>
          </p:cNvPr>
          <p:cNvSpPr/>
          <p:nvPr/>
        </p:nvSpPr>
        <p:spPr>
          <a:xfrm>
            <a:off x="6096000" y="152400"/>
            <a:ext cx="5867400" cy="4495800"/>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000" u="sng" dirty="0">
                <a:solidFill>
                  <a:schemeClr val="tx1"/>
                </a:solidFill>
              </a:rPr>
              <a:t>Paul’s Grade</a:t>
            </a:r>
          </a:p>
          <a:p>
            <a:r>
              <a:rPr lang="en-US" sz="3200" dirty="0">
                <a:solidFill>
                  <a:schemeClr val="tx1"/>
                </a:solidFill>
              </a:rPr>
              <a:t>- Last</a:t>
            </a:r>
          </a:p>
          <a:p>
            <a:r>
              <a:rPr lang="en-US" sz="3200" dirty="0">
                <a:solidFill>
                  <a:schemeClr val="tx1"/>
                </a:solidFill>
              </a:rPr>
              <a:t>- Spectacle </a:t>
            </a:r>
          </a:p>
          <a:p>
            <a:r>
              <a:rPr lang="en-US" sz="3200" dirty="0">
                <a:solidFill>
                  <a:schemeClr val="tx1"/>
                </a:solidFill>
              </a:rPr>
              <a:t>- Slaves</a:t>
            </a:r>
          </a:p>
        </p:txBody>
      </p:sp>
      <p:grpSp>
        <p:nvGrpSpPr>
          <p:cNvPr id="5" name="Group 4">
            <a:extLst>
              <a:ext uri="{FF2B5EF4-FFF2-40B4-BE49-F238E27FC236}">
                <a16:creationId xmlns:a16="http://schemas.microsoft.com/office/drawing/2014/main" id="{4C85E5EA-9101-1AD4-E59C-2C0E6B2C803C}"/>
              </a:ext>
            </a:extLst>
          </p:cNvPr>
          <p:cNvGrpSpPr/>
          <p:nvPr/>
        </p:nvGrpSpPr>
        <p:grpSpPr>
          <a:xfrm>
            <a:off x="9029700" y="990600"/>
            <a:ext cx="1752600" cy="1145176"/>
            <a:chOff x="8915400" y="1140824"/>
            <a:chExt cx="1752600" cy="1145176"/>
          </a:xfrm>
        </p:grpSpPr>
        <p:cxnSp>
          <p:nvCxnSpPr>
            <p:cNvPr id="8" name="Straight Connector 7">
              <a:extLst>
                <a:ext uri="{FF2B5EF4-FFF2-40B4-BE49-F238E27FC236}">
                  <a16:creationId xmlns:a16="http://schemas.microsoft.com/office/drawing/2014/main" id="{F05C1088-7A91-5687-FFB1-119C472252B3}"/>
                </a:ext>
              </a:extLst>
            </p:cNvPr>
            <p:cNvCxnSpPr>
              <a:cxnSpLocks/>
            </p:cNvCxnSpPr>
            <p:nvPr/>
          </p:nvCxnSpPr>
          <p:spPr>
            <a:xfrm>
              <a:off x="8915400" y="1676400"/>
              <a:ext cx="457200" cy="609600"/>
            </a:xfrm>
            <a:prstGeom prst="line">
              <a:avLst/>
            </a:prstGeom>
            <a:ln w="1714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8DD6BAAF-4F0D-7717-6F02-DC3E329DAA33}"/>
                </a:ext>
              </a:extLst>
            </p:cNvPr>
            <p:cNvCxnSpPr>
              <a:cxnSpLocks/>
            </p:cNvCxnSpPr>
            <p:nvPr/>
          </p:nvCxnSpPr>
          <p:spPr>
            <a:xfrm flipV="1">
              <a:off x="9296400" y="1140824"/>
              <a:ext cx="762000" cy="1145176"/>
            </a:xfrm>
            <a:prstGeom prst="line">
              <a:avLst/>
            </a:prstGeom>
            <a:ln w="1714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05BC75A4-26A2-D544-0177-5569B2239B5B}"/>
                </a:ext>
              </a:extLst>
            </p:cNvPr>
            <p:cNvCxnSpPr>
              <a:cxnSpLocks/>
            </p:cNvCxnSpPr>
            <p:nvPr/>
          </p:nvCxnSpPr>
          <p:spPr>
            <a:xfrm>
              <a:off x="9982200" y="1828800"/>
              <a:ext cx="685800" cy="0"/>
            </a:xfrm>
            <a:prstGeom prst="line">
              <a:avLst/>
            </a:prstGeom>
            <a:ln w="171450">
              <a:solidFill>
                <a:srgbClr val="C0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32252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wipe(left)">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7523E6-8A9D-FCEC-CE21-A42D49057C39}"/>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E2671CFE-C550-18DA-74F0-6464A2C7E8B2}"/>
              </a:ext>
            </a:extLst>
          </p:cNvPr>
          <p:cNvSpPr/>
          <p:nvPr/>
        </p:nvSpPr>
        <p:spPr>
          <a:xfrm>
            <a:off x="0" y="4800600"/>
            <a:ext cx="12192000" cy="2057402"/>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tx1"/>
              </a:solidFill>
            </a:endParaRPr>
          </a:p>
          <a:p>
            <a:r>
              <a:rPr lang="en-US" sz="3200" b="1" baseline="30000" dirty="0">
                <a:solidFill>
                  <a:schemeClr val="tx1"/>
                </a:solidFill>
              </a:rPr>
              <a:t>1 Cor 4:10 </a:t>
            </a:r>
            <a:r>
              <a:rPr lang="en-US" sz="3200" dirty="0">
                <a:solidFill>
                  <a:schemeClr val="tx1"/>
                </a:solidFill>
              </a:rPr>
              <a:t>We are fools for Christ’s sake, but you are prudent in Christ; </a:t>
            </a:r>
            <a:r>
              <a:rPr lang="en-US" sz="3200" b="1" u="sng" dirty="0">
                <a:solidFill>
                  <a:srgbClr val="002060"/>
                </a:solidFill>
              </a:rPr>
              <a:t>we are weak, but you are strong</a:t>
            </a:r>
            <a:r>
              <a:rPr lang="en-US" sz="3200" dirty="0">
                <a:solidFill>
                  <a:schemeClr val="tx1"/>
                </a:solidFill>
              </a:rPr>
              <a:t>; you are distinguished, but we are without honor. </a:t>
            </a: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3" name="Rectangle 2">
            <a:extLst>
              <a:ext uri="{FF2B5EF4-FFF2-40B4-BE49-F238E27FC236}">
                <a16:creationId xmlns:a16="http://schemas.microsoft.com/office/drawing/2014/main" id="{925A9A57-F1A8-1861-6CFF-1D3282B5DE65}"/>
              </a:ext>
            </a:extLst>
          </p:cNvPr>
          <p:cNvSpPr/>
          <p:nvPr/>
        </p:nvSpPr>
        <p:spPr>
          <a:xfrm>
            <a:off x="260350" y="152400"/>
            <a:ext cx="5867400" cy="4495800"/>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000" u="sng" dirty="0">
                <a:solidFill>
                  <a:schemeClr val="tx1"/>
                </a:solidFill>
              </a:rPr>
              <a:t>SPIRITUAL GREATNESS</a:t>
            </a:r>
          </a:p>
          <a:p>
            <a:r>
              <a:rPr lang="en-US" sz="4000" dirty="0">
                <a:solidFill>
                  <a:schemeClr val="tx1"/>
                </a:solidFill>
              </a:rPr>
              <a:t>- Already ‘arrived’</a:t>
            </a:r>
          </a:p>
          <a:p>
            <a:r>
              <a:rPr lang="en-US" sz="4000" dirty="0">
                <a:solidFill>
                  <a:schemeClr val="tx1"/>
                </a:solidFill>
              </a:rPr>
              <a:t>- Rich &amp; Successful</a:t>
            </a:r>
          </a:p>
          <a:p>
            <a:r>
              <a:rPr lang="en-US" sz="4000" dirty="0">
                <a:solidFill>
                  <a:schemeClr val="tx1"/>
                </a:solidFill>
              </a:rPr>
              <a:t>- Over others</a:t>
            </a:r>
          </a:p>
          <a:p>
            <a:r>
              <a:rPr lang="en-US" sz="4000" dirty="0">
                <a:solidFill>
                  <a:schemeClr val="tx1"/>
                </a:solidFill>
              </a:rPr>
              <a:t>- Regarded as wise</a:t>
            </a:r>
          </a:p>
          <a:p>
            <a:r>
              <a:rPr lang="en-US" sz="4000" dirty="0">
                <a:solidFill>
                  <a:schemeClr val="tx1"/>
                </a:solidFill>
              </a:rPr>
              <a:t>- Dominant rhetoric</a:t>
            </a:r>
          </a:p>
        </p:txBody>
      </p:sp>
      <p:sp>
        <p:nvSpPr>
          <p:cNvPr id="6" name="Rectangle 5">
            <a:extLst>
              <a:ext uri="{FF2B5EF4-FFF2-40B4-BE49-F238E27FC236}">
                <a16:creationId xmlns:a16="http://schemas.microsoft.com/office/drawing/2014/main" id="{5A6EB630-46E2-4C9B-27CB-54BFEC52E3BE}"/>
              </a:ext>
            </a:extLst>
          </p:cNvPr>
          <p:cNvSpPr/>
          <p:nvPr/>
        </p:nvSpPr>
        <p:spPr>
          <a:xfrm>
            <a:off x="6096000" y="152400"/>
            <a:ext cx="5867400" cy="4495800"/>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000" u="sng" dirty="0">
                <a:solidFill>
                  <a:schemeClr val="tx1"/>
                </a:solidFill>
              </a:rPr>
              <a:t>Paul’s Grade</a:t>
            </a:r>
          </a:p>
          <a:p>
            <a:r>
              <a:rPr lang="en-US" sz="3200" dirty="0">
                <a:solidFill>
                  <a:schemeClr val="tx1"/>
                </a:solidFill>
              </a:rPr>
              <a:t>- Last</a:t>
            </a:r>
          </a:p>
          <a:p>
            <a:r>
              <a:rPr lang="en-US" sz="3200" dirty="0">
                <a:solidFill>
                  <a:schemeClr val="tx1"/>
                </a:solidFill>
              </a:rPr>
              <a:t>- Spectacle </a:t>
            </a:r>
          </a:p>
          <a:p>
            <a:r>
              <a:rPr lang="en-US" sz="3200" dirty="0">
                <a:solidFill>
                  <a:schemeClr val="tx1"/>
                </a:solidFill>
              </a:rPr>
              <a:t>- Slaves</a:t>
            </a:r>
          </a:p>
          <a:p>
            <a:r>
              <a:rPr lang="en-US" sz="3200" dirty="0">
                <a:solidFill>
                  <a:schemeClr val="tx1"/>
                </a:solidFill>
              </a:rPr>
              <a:t>- Regarded as foolish &amp; Weak</a:t>
            </a:r>
          </a:p>
          <a:p>
            <a:endParaRPr lang="en-US" sz="4000" dirty="0">
              <a:solidFill>
                <a:schemeClr val="tx1"/>
              </a:solidFill>
            </a:endParaRPr>
          </a:p>
        </p:txBody>
      </p:sp>
      <p:grpSp>
        <p:nvGrpSpPr>
          <p:cNvPr id="4" name="Group 3">
            <a:extLst>
              <a:ext uri="{FF2B5EF4-FFF2-40B4-BE49-F238E27FC236}">
                <a16:creationId xmlns:a16="http://schemas.microsoft.com/office/drawing/2014/main" id="{C83B1793-DDA0-E0CB-5167-E5DB272B3288}"/>
              </a:ext>
            </a:extLst>
          </p:cNvPr>
          <p:cNvGrpSpPr/>
          <p:nvPr/>
        </p:nvGrpSpPr>
        <p:grpSpPr>
          <a:xfrm>
            <a:off x="9029700" y="990600"/>
            <a:ext cx="1752600" cy="1145176"/>
            <a:chOff x="8915400" y="1140824"/>
            <a:chExt cx="1752600" cy="1145176"/>
          </a:xfrm>
        </p:grpSpPr>
        <p:cxnSp>
          <p:nvCxnSpPr>
            <p:cNvPr id="5" name="Straight Connector 4">
              <a:extLst>
                <a:ext uri="{FF2B5EF4-FFF2-40B4-BE49-F238E27FC236}">
                  <a16:creationId xmlns:a16="http://schemas.microsoft.com/office/drawing/2014/main" id="{30B36F74-872E-1393-9A96-84DF123A91EA}"/>
                </a:ext>
              </a:extLst>
            </p:cNvPr>
            <p:cNvCxnSpPr>
              <a:cxnSpLocks/>
            </p:cNvCxnSpPr>
            <p:nvPr/>
          </p:nvCxnSpPr>
          <p:spPr>
            <a:xfrm>
              <a:off x="8915400" y="1676400"/>
              <a:ext cx="457200" cy="609600"/>
            </a:xfrm>
            <a:prstGeom prst="line">
              <a:avLst/>
            </a:prstGeom>
            <a:ln w="1714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D16EC63B-EFDB-8C6A-5F35-4C7EEB54D5DB}"/>
                </a:ext>
              </a:extLst>
            </p:cNvPr>
            <p:cNvCxnSpPr>
              <a:cxnSpLocks/>
            </p:cNvCxnSpPr>
            <p:nvPr/>
          </p:nvCxnSpPr>
          <p:spPr>
            <a:xfrm flipV="1">
              <a:off x="9296400" y="1140824"/>
              <a:ext cx="762000" cy="1145176"/>
            </a:xfrm>
            <a:prstGeom prst="line">
              <a:avLst/>
            </a:prstGeom>
            <a:ln w="1714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AC3522FD-A4F7-477A-494A-2470D125FF16}"/>
                </a:ext>
              </a:extLst>
            </p:cNvPr>
            <p:cNvCxnSpPr>
              <a:cxnSpLocks/>
            </p:cNvCxnSpPr>
            <p:nvPr/>
          </p:nvCxnSpPr>
          <p:spPr>
            <a:xfrm>
              <a:off x="9982200" y="1828800"/>
              <a:ext cx="685800" cy="0"/>
            </a:xfrm>
            <a:prstGeom prst="line">
              <a:avLst/>
            </a:prstGeom>
            <a:ln w="171450">
              <a:solidFill>
                <a:srgbClr val="C0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62469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wipe(left)">
                                      <p:cBhvr>
                                        <p:cTn id="7" dur="500"/>
                                        <p:tgtEl>
                                          <p:spTgt spid="3">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xEl>
                                              <p:pRg st="4" end="4"/>
                                            </p:txEl>
                                          </p:spTgt>
                                        </p:tgtEl>
                                        <p:attrNameLst>
                                          <p:attrName>style.visibility</p:attrName>
                                        </p:attrNameLst>
                                      </p:cBhvr>
                                      <p:to>
                                        <p:strVal val="visible"/>
                                      </p:to>
                                    </p:set>
                                    <p:animEffect transition="in" filter="wipe(left)">
                                      <p:cBhvr>
                                        <p:cTn id="12"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F31BF6-3172-E068-032D-BC9A8AC070FB}"/>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9F4FF17F-D323-4B99-8300-E0D3973C6D34}"/>
              </a:ext>
            </a:extLst>
          </p:cNvPr>
          <p:cNvSpPr/>
          <p:nvPr/>
        </p:nvSpPr>
        <p:spPr>
          <a:xfrm>
            <a:off x="0" y="4800600"/>
            <a:ext cx="12192000" cy="2057402"/>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tx1"/>
              </a:solidFill>
            </a:endParaRPr>
          </a:p>
          <a:p>
            <a:r>
              <a:rPr lang="en-US" sz="3200" b="1" baseline="30000" dirty="0">
                <a:solidFill>
                  <a:schemeClr val="tx1"/>
                </a:solidFill>
              </a:rPr>
              <a:t>1 Cor 4:10 </a:t>
            </a:r>
            <a:r>
              <a:rPr lang="en-US" sz="3200" dirty="0">
                <a:solidFill>
                  <a:schemeClr val="tx1"/>
                </a:solidFill>
              </a:rPr>
              <a:t>We are fools for Christ’s sake, but you are prudent in Christ; we are weak, but you are strong; </a:t>
            </a:r>
            <a:r>
              <a:rPr lang="en-US" sz="3200" b="1" u="sng" dirty="0">
                <a:solidFill>
                  <a:srgbClr val="002060"/>
                </a:solidFill>
              </a:rPr>
              <a:t>you are distinguished, but we are without honor. </a:t>
            </a: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3" name="Rectangle 2">
            <a:extLst>
              <a:ext uri="{FF2B5EF4-FFF2-40B4-BE49-F238E27FC236}">
                <a16:creationId xmlns:a16="http://schemas.microsoft.com/office/drawing/2014/main" id="{351BC6C3-AEBE-325F-F242-0E57F82FDB27}"/>
              </a:ext>
            </a:extLst>
          </p:cNvPr>
          <p:cNvSpPr/>
          <p:nvPr/>
        </p:nvSpPr>
        <p:spPr>
          <a:xfrm>
            <a:off x="260350" y="152400"/>
            <a:ext cx="5867400" cy="4495800"/>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000" u="sng" dirty="0">
                <a:solidFill>
                  <a:schemeClr val="tx1"/>
                </a:solidFill>
              </a:rPr>
              <a:t>SPIRITUAL GREATNESS</a:t>
            </a:r>
          </a:p>
          <a:p>
            <a:r>
              <a:rPr lang="en-US" sz="4000" dirty="0">
                <a:solidFill>
                  <a:schemeClr val="tx1"/>
                </a:solidFill>
              </a:rPr>
              <a:t>- Already ‘arrived’</a:t>
            </a:r>
          </a:p>
          <a:p>
            <a:r>
              <a:rPr lang="en-US" sz="4000" dirty="0">
                <a:solidFill>
                  <a:schemeClr val="tx1"/>
                </a:solidFill>
              </a:rPr>
              <a:t>- Rich &amp; Successful</a:t>
            </a:r>
          </a:p>
          <a:p>
            <a:r>
              <a:rPr lang="en-US" sz="4000" dirty="0">
                <a:solidFill>
                  <a:schemeClr val="tx1"/>
                </a:solidFill>
              </a:rPr>
              <a:t>- Over others</a:t>
            </a:r>
          </a:p>
          <a:p>
            <a:r>
              <a:rPr lang="en-US" sz="4000" dirty="0">
                <a:solidFill>
                  <a:schemeClr val="tx1"/>
                </a:solidFill>
              </a:rPr>
              <a:t>- Regarded as wise</a:t>
            </a:r>
          </a:p>
          <a:p>
            <a:r>
              <a:rPr lang="en-US" sz="4000" dirty="0">
                <a:solidFill>
                  <a:schemeClr val="tx1"/>
                </a:solidFill>
              </a:rPr>
              <a:t>- Dominant rhetoric</a:t>
            </a:r>
          </a:p>
          <a:p>
            <a:r>
              <a:rPr lang="en-US" sz="4000" dirty="0">
                <a:solidFill>
                  <a:schemeClr val="tx1"/>
                </a:solidFill>
              </a:rPr>
              <a:t>- Popular and honored</a:t>
            </a:r>
          </a:p>
        </p:txBody>
      </p:sp>
      <p:sp>
        <p:nvSpPr>
          <p:cNvPr id="6" name="Rectangle 5">
            <a:extLst>
              <a:ext uri="{FF2B5EF4-FFF2-40B4-BE49-F238E27FC236}">
                <a16:creationId xmlns:a16="http://schemas.microsoft.com/office/drawing/2014/main" id="{1FDB5EBD-CA59-E743-1453-0C238880FB62}"/>
              </a:ext>
            </a:extLst>
          </p:cNvPr>
          <p:cNvSpPr/>
          <p:nvPr/>
        </p:nvSpPr>
        <p:spPr>
          <a:xfrm>
            <a:off x="6096000" y="152400"/>
            <a:ext cx="5867400" cy="4495800"/>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000" u="sng" dirty="0">
                <a:solidFill>
                  <a:schemeClr val="tx1"/>
                </a:solidFill>
              </a:rPr>
              <a:t>Paul’s Grade</a:t>
            </a:r>
          </a:p>
          <a:p>
            <a:r>
              <a:rPr lang="en-US" sz="3200" dirty="0">
                <a:solidFill>
                  <a:schemeClr val="tx1"/>
                </a:solidFill>
              </a:rPr>
              <a:t>- Last</a:t>
            </a:r>
          </a:p>
          <a:p>
            <a:r>
              <a:rPr lang="en-US" sz="3200" dirty="0">
                <a:solidFill>
                  <a:schemeClr val="tx1"/>
                </a:solidFill>
              </a:rPr>
              <a:t>- Spectacle </a:t>
            </a:r>
          </a:p>
          <a:p>
            <a:r>
              <a:rPr lang="en-US" sz="3200" dirty="0">
                <a:solidFill>
                  <a:schemeClr val="tx1"/>
                </a:solidFill>
              </a:rPr>
              <a:t>- Slaves</a:t>
            </a:r>
          </a:p>
          <a:p>
            <a:r>
              <a:rPr lang="en-US" sz="3200" dirty="0">
                <a:solidFill>
                  <a:schemeClr val="tx1"/>
                </a:solidFill>
              </a:rPr>
              <a:t>- Regarded as foolish &amp; Weak</a:t>
            </a:r>
          </a:p>
          <a:p>
            <a:r>
              <a:rPr lang="en-US" sz="3200" dirty="0">
                <a:solidFill>
                  <a:schemeClr val="tx1"/>
                </a:solidFill>
              </a:rPr>
              <a:t>- Dishonored</a:t>
            </a:r>
          </a:p>
          <a:p>
            <a:endParaRPr lang="en-US" sz="4000" dirty="0">
              <a:solidFill>
                <a:schemeClr val="tx1"/>
              </a:solidFill>
            </a:endParaRPr>
          </a:p>
        </p:txBody>
      </p:sp>
      <p:grpSp>
        <p:nvGrpSpPr>
          <p:cNvPr id="4" name="Group 3">
            <a:extLst>
              <a:ext uri="{FF2B5EF4-FFF2-40B4-BE49-F238E27FC236}">
                <a16:creationId xmlns:a16="http://schemas.microsoft.com/office/drawing/2014/main" id="{F3971245-7A48-873E-F383-C8704295366F}"/>
              </a:ext>
            </a:extLst>
          </p:cNvPr>
          <p:cNvGrpSpPr/>
          <p:nvPr/>
        </p:nvGrpSpPr>
        <p:grpSpPr>
          <a:xfrm>
            <a:off x="9029700" y="990600"/>
            <a:ext cx="1752600" cy="1145176"/>
            <a:chOff x="8915400" y="1140824"/>
            <a:chExt cx="1752600" cy="1145176"/>
          </a:xfrm>
        </p:grpSpPr>
        <p:cxnSp>
          <p:nvCxnSpPr>
            <p:cNvPr id="5" name="Straight Connector 4">
              <a:extLst>
                <a:ext uri="{FF2B5EF4-FFF2-40B4-BE49-F238E27FC236}">
                  <a16:creationId xmlns:a16="http://schemas.microsoft.com/office/drawing/2014/main" id="{C88BE7D4-1E30-426B-53C1-8196B6A837A4}"/>
                </a:ext>
              </a:extLst>
            </p:cNvPr>
            <p:cNvCxnSpPr>
              <a:cxnSpLocks/>
            </p:cNvCxnSpPr>
            <p:nvPr/>
          </p:nvCxnSpPr>
          <p:spPr>
            <a:xfrm>
              <a:off x="8915400" y="1676400"/>
              <a:ext cx="457200" cy="609600"/>
            </a:xfrm>
            <a:prstGeom prst="line">
              <a:avLst/>
            </a:prstGeom>
            <a:ln w="1714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5F6BD117-B5B3-6822-3846-AFEE1406F34F}"/>
                </a:ext>
              </a:extLst>
            </p:cNvPr>
            <p:cNvCxnSpPr>
              <a:cxnSpLocks/>
            </p:cNvCxnSpPr>
            <p:nvPr/>
          </p:nvCxnSpPr>
          <p:spPr>
            <a:xfrm flipV="1">
              <a:off x="9296400" y="1140824"/>
              <a:ext cx="762000" cy="1145176"/>
            </a:xfrm>
            <a:prstGeom prst="line">
              <a:avLst/>
            </a:prstGeom>
            <a:ln w="1714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E1A1544E-9398-4DCB-6213-A5F7CF61DF1E}"/>
                </a:ext>
              </a:extLst>
            </p:cNvPr>
            <p:cNvCxnSpPr>
              <a:cxnSpLocks/>
            </p:cNvCxnSpPr>
            <p:nvPr/>
          </p:nvCxnSpPr>
          <p:spPr>
            <a:xfrm>
              <a:off x="9982200" y="1828800"/>
              <a:ext cx="685800" cy="0"/>
            </a:xfrm>
            <a:prstGeom prst="line">
              <a:avLst/>
            </a:prstGeom>
            <a:ln w="171450">
              <a:solidFill>
                <a:srgbClr val="C0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176509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wipe(left)">
                                      <p:cBhvr>
                                        <p:cTn id="7" dur="500"/>
                                        <p:tgtEl>
                                          <p:spTgt spid="3">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xEl>
                                              <p:pRg st="5" end="5"/>
                                            </p:txEl>
                                          </p:spTgt>
                                        </p:tgtEl>
                                        <p:attrNameLst>
                                          <p:attrName>style.visibility</p:attrName>
                                        </p:attrNameLst>
                                      </p:cBhvr>
                                      <p:to>
                                        <p:strVal val="visible"/>
                                      </p:to>
                                    </p:set>
                                    <p:animEffect transition="in" filter="wipe(left)">
                                      <p:cBhvr>
                                        <p:cTn id="12"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E22122-2F93-5CAE-047F-EDC781ED4069}"/>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1FA3ED4C-02D0-DBED-4C01-AA52A0F320F4}"/>
              </a:ext>
            </a:extLst>
          </p:cNvPr>
          <p:cNvSpPr/>
          <p:nvPr/>
        </p:nvSpPr>
        <p:spPr>
          <a:xfrm>
            <a:off x="0" y="4800600"/>
            <a:ext cx="12192000" cy="2057402"/>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tx1"/>
              </a:solidFill>
            </a:endParaRPr>
          </a:p>
          <a:p>
            <a:r>
              <a:rPr lang="en-US" sz="3200" b="1" baseline="30000" dirty="0">
                <a:solidFill>
                  <a:schemeClr val="tx1"/>
                </a:solidFill>
              </a:rPr>
              <a:t>1 Cor 4:10 </a:t>
            </a:r>
            <a:r>
              <a:rPr lang="en-US" sz="3200" dirty="0">
                <a:solidFill>
                  <a:schemeClr val="tx1"/>
                </a:solidFill>
              </a:rPr>
              <a:t>We are fools for Christ’s sake, but you are prudent in Christ; we are weak, but you are strong; </a:t>
            </a:r>
            <a:r>
              <a:rPr lang="en-US" sz="3200" b="1" u="sng" dirty="0">
                <a:solidFill>
                  <a:srgbClr val="002060"/>
                </a:solidFill>
              </a:rPr>
              <a:t>you are distinguished, but we are without honor. </a:t>
            </a: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3" name="Rectangle 2">
            <a:extLst>
              <a:ext uri="{FF2B5EF4-FFF2-40B4-BE49-F238E27FC236}">
                <a16:creationId xmlns:a16="http://schemas.microsoft.com/office/drawing/2014/main" id="{CB760F43-8186-8423-87E6-E60D75ABC1DB}"/>
              </a:ext>
            </a:extLst>
          </p:cNvPr>
          <p:cNvSpPr/>
          <p:nvPr/>
        </p:nvSpPr>
        <p:spPr>
          <a:xfrm>
            <a:off x="260350" y="152400"/>
            <a:ext cx="5867400" cy="4495800"/>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000" u="sng" dirty="0">
                <a:solidFill>
                  <a:schemeClr val="tx1"/>
                </a:solidFill>
              </a:rPr>
              <a:t>SPIRITUAL GREATNESS</a:t>
            </a:r>
          </a:p>
          <a:p>
            <a:r>
              <a:rPr lang="en-US" sz="4000" dirty="0">
                <a:solidFill>
                  <a:schemeClr val="tx1"/>
                </a:solidFill>
              </a:rPr>
              <a:t>- Already ‘arrived’</a:t>
            </a:r>
          </a:p>
          <a:p>
            <a:r>
              <a:rPr lang="en-US" sz="4000" dirty="0">
                <a:solidFill>
                  <a:schemeClr val="tx1"/>
                </a:solidFill>
              </a:rPr>
              <a:t>- Rich &amp; Successful</a:t>
            </a:r>
          </a:p>
          <a:p>
            <a:r>
              <a:rPr lang="en-US" sz="4000" dirty="0">
                <a:solidFill>
                  <a:schemeClr val="tx1"/>
                </a:solidFill>
              </a:rPr>
              <a:t>- Over others</a:t>
            </a:r>
          </a:p>
          <a:p>
            <a:r>
              <a:rPr lang="en-US" sz="4000" dirty="0">
                <a:solidFill>
                  <a:schemeClr val="tx1"/>
                </a:solidFill>
              </a:rPr>
              <a:t>- Regarded as wise</a:t>
            </a:r>
          </a:p>
          <a:p>
            <a:r>
              <a:rPr lang="en-US" sz="4000" dirty="0">
                <a:solidFill>
                  <a:schemeClr val="tx1"/>
                </a:solidFill>
              </a:rPr>
              <a:t>- Dominant rhetoric</a:t>
            </a:r>
          </a:p>
          <a:p>
            <a:r>
              <a:rPr lang="en-US" sz="4000" dirty="0">
                <a:solidFill>
                  <a:schemeClr val="tx1"/>
                </a:solidFill>
              </a:rPr>
              <a:t>- Popular and honored</a:t>
            </a:r>
          </a:p>
        </p:txBody>
      </p:sp>
      <p:sp>
        <p:nvSpPr>
          <p:cNvPr id="6" name="Rectangle 5">
            <a:extLst>
              <a:ext uri="{FF2B5EF4-FFF2-40B4-BE49-F238E27FC236}">
                <a16:creationId xmlns:a16="http://schemas.microsoft.com/office/drawing/2014/main" id="{567ABDD1-0500-EC27-04BD-D1FFE5A7D0DB}"/>
              </a:ext>
            </a:extLst>
          </p:cNvPr>
          <p:cNvSpPr/>
          <p:nvPr/>
        </p:nvSpPr>
        <p:spPr>
          <a:xfrm>
            <a:off x="6096000" y="152400"/>
            <a:ext cx="5867400" cy="4495800"/>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000" u="sng" dirty="0">
                <a:solidFill>
                  <a:schemeClr val="tx1"/>
                </a:solidFill>
              </a:rPr>
              <a:t>Paul’s Grade</a:t>
            </a:r>
          </a:p>
          <a:p>
            <a:r>
              <a:rPr lang="en-US" sz="3200" dirty="0">
                <a:solidFill>
                  <a:schemeClr val="tx1"/>
                </a:solidFill>
              </a:rPr>
              <a:t>- Last</a:t>
            </a:r>
          </a:p>
          <a:p>
            <a:r>
              <a:rPr lang="en-US" sz="3200" dirty="0">
                <a:solidFill>
                  <a:schemeClr val="tx1"/>
                </a:solidFill>
              </a:rPr>
              <a:t>- Spectacle </a:t>
            </a:r>
          </a:p>
          <a:p>
            <a:r>
              <a:rPr lang="en-US" sz="3200" dirty="0">
                <a:solidFill>
                  <a:schemeClr val="tx1"/>
                </a:solidFill>
              </a:rPr>
              <a:t>- Slaves</a:t>
            </a:r>
          </a:p>
          <a:p>
            <a:r>
              <a:rPr lang="en-US" sz="3200" dirty="0">
                <a:solidFill>
                  <a:schemeClr val="tx1"/>
                </a:solidFill>
              </a:rPr>
              <a:t>- Regarded as foolish &amp; Weak</a:t>
            </a:r>
          </a:p>
          <a:p>
            <a:r>
              <a:rPr lang="en-US" sz="3200" dirty="0">
                <a:solidFill>
                  <a:schemeClr val="tx1"/>
                </a:solidFill>
              </a:rPr>
              <a:t>- Dishonored</a:t>
            </a:r>
          </a:p>
          <a:p>
            <a:endParaRPr lang="en-US" sz="4000" dirty="0">
              <a:solidFill>
                <a:schemeClr val="tx1"/>
              </a:solidFill>
            </a:endParaRPr>
          </a:p>
        </p:txBody>
      </p:sp>
      <p:sp>
        <p:nvSpPr>
          <p:cNvPr id="9" name="Rectangle 8">
            <a:extLst>
              <a:ext uri="{FF2B5EF4-FFF2-40B4-BE49-F238E27FC236}">
                <a16:creationId xmlns:a16="http://schemas.microsoft.com/office/drawing/2014/main" id="{73A28DB3-2756-B2E3-B2D9-64D371C9552B}"/>
              </a:ext>
            </a:extLst>
          </p:cNvPr>
          <p:cNvSpPr/>
          <p:nvPr/>
        </p:nvSpPr>
        <p:spPr>
          <a:xfrm rot="20824766">
            <a:off x="8711377" y="990600"/>
            <a:ext cx="2133600" cy="1143000"/>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3800" b="1" dirty="0">
                <a:solidFill>
                  <a:srgbClr val="FF0000"/>
                </a:solidFill>
              </a:rPr>
              <a:t>F</a:t>
            </a:r>
            <a:endParaRPr lang="en-US" sz="5400" b="1" dirty="0">
              <a:solidFill>
                <a:srgbClr val="FF0000"/>
              </a:solidFill>
            </a:endParaRPr>
          </a:p>
        </p:txBody>
      </p:sp>
    </p:spTree>
    <p:extLst>
      <p:ext uri="{BB962C8B-B14F-4D97-AF65-F5344CB8AC3E}">
        <p14:creationId xmlns:p14="http://schemas.microsoft.com/office/powerpoint/2010/main" val="245651166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DD8DC5-3250-D65B-9AE5-F77BD3BBE215}"/>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409B02B9-44AD-9055-5C43-8D31530004C4}"/>
              </a:ext>
            </a:extLst>
          </p:cNvPr>
          <p:cNvSpPr/>
          <p:nvPr/>
        </p:nvSpPr>
        <p:spPr>
          <a:xfrm>
            <a:off x="0" y="4800600"/>
            <a:ext cx="12192000" cy="2057402"/>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tx1"/>
              </a:solidFill>
            </a:endParaRPr>
          </a:p>
          <a:p>
            <a:pPr>
              <a:spcBef>
                <a:spcPts val="0"/>
              </a:spcBef>
              <a:spcAft>
                <a:spcPts val="0"/>
              </a:spcAft>
            </a:pPr>
            <a:r>
              <a:rPr lang="en-US" sz="3200" b="1" baseline="30000" dirty="0">
                <a:solidFill>
                  <a:schemeClr val="tx1"/>
                </a:solidFill>
              </a:rPr>
              <a:t>1 Cor 4:</a:t>
            </a:r>
            <a:r>
              <a:rPr lang="en-US" sz="3200" b="1" baseline="30000" dirty="0">
                <a:solidFill>
                  <a:srgbClr val="000000"/>
                </a:solidFill>
                <a:effectLst/>
                <a:ea typeface="Times New Roman" panose="02020603050405020304" pitchFamily="18" charset="0"/>
              </a:rPr>
              <a:t>11 </a:t>
            </a:r>
            <a:r>
              <a:rPr lang="en-US" sz="3200" dirty="0">
                <a:solidFill>
                  <a:srgbClr val="000000"/>
                </a:solidFill>
                <a:effectLst/>
                <a:ea typeface="Times New Roman" panose="02020603050405020304" pitchFamily="18" charset="0"/>
              </a:rPr>
              <a:t>To this present hour we are both hungry and thirsty, and are poorly clothed, and are roughly treated, and are homeless; </a:t>
            </a:r>
            <a:r>
              <a:rPr lang="en-US" sz="3200" b="1" baseline="30000" dirty="0">
                <a:solidFill>
                  <a:srgbClr val="000000"/>
                </a:solidFill>
                <a:effectLst/>
                <a:ea typeface="Times New Roman" panose="02020603050405020304" pitchFamily="18" charset="0"/>
              </a:rPr>
              <a:t>12 </a:t>
            </a:r>
            <a:r>
              <a:rPr lang="en-US" sz="3200" dirty="0">
                <a:solidFill>
                  <a:srgbClr val="000000"/>
                </a:solidFill>
                <a:effectLst/>
                <a:ea typeface="Times New Roman" panose="02020603050405020304" pitchFamily="18" charset="0"/>
              </a:rPr>
              <a:t>and we toil, working with our own hands; </a:t>
            </a:r>
            <a:endParaRPr lang="en-US" sz="3200" dirty="0">
              <a:effectLst/>
              <a:ea typeface="Times New Roman" panose="02020603050405020304" pitchFamily="18" charset="0"/>
            </a:endParaRPr>
          </a:p>
          <a:p>
            <a:pPr marL="0" marR="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3" name="Rectangle 2">
            <a:extLst>
              <a:ext uri="{FF2B5EF4-FFF2-40B4-BE49-F238E27FC236}">
                <a16:creationId xmlns:a16="http://schemas.microsoft.com/office/drawing/2014/main" id="{28174E22-C7E2-6CB4-A9F3-E5E62939FE86}"/>
              </a:ext>
            </a:extLst>
          </p:cNvPr>
          <p:cNvSpPr/>
          <p:nvPr/>
        </p:nvSpPr>
        <p:spPr>
          <a:xfrm>
            <a:off x="260350" y="152400"/>
            <a:ext cx="5867400" cy="4495800"/>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000" u="sng" dirty="0">
                <a:solidFill>
                  <a:schemeClr val="tx1"/>
                </a:solidFill>
              </a:rPr>
              <a:t>SPIRITUAL GREATNESS</a:t>
            </a:r>
          </a:p>
          <a:p>
            <a:r>
              <a:rPr lang="en-US" sz="4000" dirty="0">
                <a:solidFill>
                  <a:schemeClr val="tx1"/>
                </a:solidFill>
              </a:rPr>
              <a:t>- Already ‘arrived’</a:t>
            </a:r>
          </a:p>
          <a:p>
            <a:r>
              <a:rPr lang="en-US" sz="4000" dirty="0">
                <a:solidFill>
                  <a:schemeClr val="tx1"/>
                </a:solidFill>
              </a:rPr>
              <a:t>- Rich &amp; Successful</a:t>
            </a:r>
          </a:p>
          <a:p>
            <a:r>
              <a:rPr lang="en-US" sz="4000" dirty="0">
                <a:solidFill>
                  <a:schemeClr val="tx1"/>
                </a:solidFill>
              </a:rPr>
              <a:t>- Over others</a:t>
            </a:r>
          </a:p>
          <a:p>
            <a:r>
              <a:rPr lang="en-US" sz="4000" dirty="0">
                <a:solidFill>
                  <a:schemeClr val="tx1"/>
                </a:solidFill>
              </a:rPr>
              <a:t>- Regarded as wise</a:t>
            </a:r>
          </a:p>
          <a:p>
            <a:r>
              <a:rPr lang="en-US" sz="4000" dirty="0">
                <a:solidFill>
                  <a:schemeClr val="tx1"/>
                </a:solidFill>
              </a:rPr>
              <a:t>- Dominant rhetoric</a:t>
            </a:r>
          </a:p>
          <a:p>
            <a:r>
              <a:rPr lang="en-US" sz="4000" dirty="0">
                <a:solidFill>
                  <a:schemeClr val="tx1"/>
                </a:solidFill>
              </a:rPr>
              <a:t>- Popular and honored</a:t>
            </a:r>
          </a:p>
        </p:txBody>
      </p:sp>
      <p:sp>
        <p:nvSpPr>
          <p:cNvPr id="6" name="Rectangle 5">
            <a:extLst>
              <a:ext uri="{FF2B5EF4-FFF2-40B4-BE49-F238E27FC236}">
                <a16:creationId xmlns:a16="http://schemas.microsoft.com/office/drawing/2014/main" id="{D37B0687-C1C7-D69E-CB66-A2BBE9EBFF7F}"/>
              </a:ext>
            </a:extLst>
          </p:cNvPr>
          <p:cNvSpPr/>
          <p:nvPr/>
        </p:nvSpPr>
        <p:spPr>
          <a:xfrm>
            <a:off x="6096000" y="152400"/>
            <a:ext cx="5867400" cy="4648200"/>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000" u="sng" dirty="0">
                <a:solidFill>
                  <a:schemeClr val="tx1"/>
                </a:solidFill>
              </a:rPr>
              <a:t>Paul’s Grade</a:t>
            </a:r>
          </a:p>
          <a:p>
            <a:r>
              <a:rPr lang="en-US" sz="3200" dirty="0">
                <a:solidFill>
                  <a:schemeClr val="tx1"/>
                </a:solidFill>
              </a:rPr>
              <a:t>- Last</a:t>
            </a:r>
          </a:p>
          <a:p>
            <a:r>
              <a:rPr lang="en-US" sz="3200" dirty="0">
                <a:solidFill>
                  <a:schemeClr val="tx1"/>
                </a:solidFill>
              </a:rPr>
              <a:t>- Spectacle </a:t>
            </a:r>
          </a:p>
          <a:p>
            <a:r>
              <a:rPr lang="en-US" sz="3200" dirty="0">
                <a:solidFill>
                  <a:schemeClr val="tx1"/>
                </a:solidFill>
              </a:rPr>
              <a:t>- Slaves</a:t>
            </a:r>
          </a:p>
          <a:p>
            <a:r>
              <a:rPr lang="en-US" sz="3200" dirty="0">
                <a:solidFill>
                  <a:schemeClr val="tx1"/>
                </a:solidFill>
              </a:rPr>
              <a:t>- Regarded as foolish &amp; Weak</a:t>
            </a:r>
          </a:p>
          <a:p>
            <a:r>
              <a:rPr lang="en-US" sz="3200" dirty="0">
                <a:solidFill>
                  <a:schemeClr val="tx1"/>
                </a:solidFill>
              </a:rPr>
              <a:t>- Dishonored</a:t>
            </a:r>
          </a:p>
          <a:p>
            <a:r>
              <a:rPr lang="en-US" sz="3200" dirty="0">
                <a:solidFill>
                  <a:schemeClr val="tx1"/>
                </a:solidFill>
              </a:rPr>
              <a:t>- Poor, hungry, thirsty, ragged, homeless</a:t>
            </a:r>
          </a:p>
          <a:p>
            <a:r>
              <a:rPr lang="en-US" sz="3200" dirty="0">
                <a:solidFill>
                  <a:schemeClr val="tx1"/>
                </a:solidFill>
              </a:rPr>
              <a:t>- badly treated, humble labor</a:t>
            </a:r>
          </a:p>
          <a:p>
            <a:endParaRPr lang="en-US" sz="3200" dirty="0">
              <a:solidFill>
                <a:schemeClr val="tx1"/>
              </a:solidFill>
            </a:endParaRPr>
          </a:p>
          <a:p>
            <a:endParaRPr lang="en-US" sz="4000" dirty="0">
              <a:solidFill>
                <a:schemeClr val="tx1"/>
              </a:solidFill>
            </a:endParaRPr>
          </a:p>
        </p:txBody>
      </p:sp>
      <p:sp>
        <p:nvSpPr>
          <p:cNvPr id="9" name="Rectangle 8">
            <a:extLst>
              <a:ext uri="{FF2B5EF4-FFF2-40B4-BE49-F238E27FC236}">
                <a16:creationId xmlns:a16="http://schemas.microsoft.com/office/drawing/2014/main" id="{F638C6DB-0938-7C0D-B0AB-36B456D7FBC6}"/>
              </a:ext>
            </a:extLst>
          </p:cNvPr>
          <p:cNvSpPr/>
          <p:nvPr/>
        </p:nvSpPr>
        <p:spPr>
          <a:xfrm rot="20824766">
            <a:off x="8711377" y="990600"/>
            <a:ext cx="2133600" cy="1143000"/>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3800" b="1" dirty="0">
                <a:solidFill>
                  <a:srgbClr val="FF0000"/>
                </a:solidFill>
              </a:rPr>
              <a:t>F</a:t>
            </a:r>
            <a:endParaRPr lang="en-US" sz="5400" b="1" dirty="0">
              <a:solidFill>
                <a:srgbClr val="FF0000"/>
              </a:solidFill>
            </a:endParaRPr>
          </a:p>
        </p:txBody>
      </p:sp>
    </p:spTree>
    <p:extLst>
      <p:ext uri="{BB962C8B-B14F-4D97-AF65-F5344CB8AC3E}">
        <p14:creationId xmlns:p14="http://schemas.microsoft.com/office/powerpoint/2010/main" val="257992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6" end="6"/>
                                            </p:txEl>
                                          </p:spTgt>
                                        </p:tgtEl>
                                        <p:attrNameLst>
                                          <p:attrName>style.visibility</p:attrName>
                                        </p:attrNameLst>
                                      </p:cBhvr>
                                      <p:to>
                                        <p:strVal val="visible"/>
                                      </p:to>
                                    </p:set>
                                    <p:animEffect transition="in" filter="wipe(left)">
                                      <p:cBhvr>
                                        <p:cTn id="7" dur="500"/>
                                        <p:tgtEl>
                                          <p:spTgt spid="6">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65C5DA-7251-7139-1783-E83565453F97}"/>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A8EC5957-3CF4-83B7-58C7-3E79F8F32465}"/>
              </a:ext>
            </a:extLst>
          </p:cNvPr>
          <p:cNvSpPr/>
          <p:nvPr/>
        </p:nvSpPr>
        <p:spPr>
          <a:xfrm>
            <a:off x="0" y="4800600"/>
            <a:ext cx="12192000" cy="2057402"/>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tx1"/>
              </a:solidFill>
            </a:endParaRPr>
          </a:p>
          <a:p>
            <a:pPr marL="0" marR="0">
              <a:spcBef>
                <a:spcPts val="0"/>
              </a:spcBef>
              <a:spcAft>
                <a:spcPts val="0"/>
              </a:spcAft>
            </a:pPr>
            <a:r>
              <a:rPr lang="en-US" sz="3200" b="1" baseline="30000" dirty="0">
                <a:solidFill>
                  <a:schemeClr val="tx1"/>
                </a:solidFill>
                <a:latin typeface="+mj-lt"/>
              </a:rPr>
              <a:t>1 Cor 4:</a:t>
            </a:r>
            <a:r>
              <a:rPr lang="en-US" sz="3200" b="1" baseline="30000" dirty="0">
                <a:solidFill>
                  <a:srgbClr val="000000"/>
                </a:solidFill>
                <a:effectLst/>
                <a:latin typeface="+mj-lt"/>
                <a:ea typeface="Times New Roman" panose="02020603050405020304" pitchFamily="18" charset="0"/>
              </a:rPr>
              <a:t>12 </a:t>
            </a:r>
            <a:r>
              <a:rPr lang="en-US" sz="3200" b="1" u="sng" dirty="0">
                <a:solidFill>
                  <a:srgbClr val="002060"/>
                </a:solidFill>
                <a:effectLst/>
                <a:latin typeface="+mj-lt"/>
                <a:ea typeface="Times New Roman" panose="02020603050405020304" pitchFamily="18" charset="0"/>
              </a:rPr>
              <a:t>when we are reviled, we bless; when we are persecuted, we endure; </a:t>
            </a:r>
            <a:r>
              <a:rPr lang="en-US" sz="3200" b="1" u="sng" baseline="30000" dirty="0">
                <a:solidFill>
                  <a:srgbClr val="002060"/>
                </a:solidFill>
                <a:effectLst/>
                <a:latin typeface="+mj-lt"/>
                <a:ea typeface="Times New Roman" panose="02020603050405020304" pitchFamily="18" charset="0"/>
              </a:rPr>
              <a:t>13 </a:t>
            </a:r>
            <a:r>
              <a:rPr lang="en-US" sz="3200" b="1" u="sng" dirty="0">
                <a:solidFill>
                  <a:srgbClr val="002060"/>
                </a:solidFill>
                <a:effectLst/>
                <a:latin typeface="+mj-lt"/>
                <a:ea typeface="Times New Roman" panose="02020603050405020304" pitchFamily="18" charset="0"/>
              </a:rPr>
              <a:t>when we are slandered, we try to conciliate</a:t>
            </a:r>
            <a:r>
              <a:rPr lang="en-US" sz="3200" u="sng" dirty="0">
                <a:solidFill>
                  <a:srgbClr val="000000"/>
                </a:solidFill>
                <a:effectLst/>
                <a:latin typeface="+mj-lt"/>
                <a:ea typeface="Times New Roman" panose="02020603050405020304" pitchFamily="18" charset="0"/>
              </a:rPr>
              <a:t>;</a:t>
            </a:r>
            <a:r>
              <a:rPr lang="en-US" sz="3200" dirty="0">
                <a:solidFill>
                  <a:srgbClr val="000000"/>
                </a:solidFill>
                <a:effectLst/>
                <a:latin typeface="+mj-lt"/>
                <a:ea typeface="Times New Roman" panose="02020603050405020304" pitchFamily="18" charset="0"/>
              </a:rPr>
              <a:t> we have become as the scum of the world, the dregs of all things, even until now.</a:t>
            </a:r>
            <a:endParaRPr lang="en-US" sz="3200" dirty="0">
              <a:effectLst/>
              <a:latin typeface="+mj-lt"/>
              <a:ea typeface="Times New Roman" panose="02020603050405020304" pitchFamily="18" charset="0"/>
            </a:endParaRPr>
          </a:p>
          <a:p>
            <a:pPr marL="0" marR="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3" name="Rectangle 2">
            <a:extLst>
              <a:ext uri="{FF2B5EF4-FFF2-40B4-BE49-F238E27FC236}">
                <a16:creationId xmlns:a16="http://schemas.microsoft.com/office/drawing/2014/main" id="{9E2F0310-814D-6CEA-9D29-A360F0E70177}"/>
              </a:ext>
            </a:extLst>
          </p:cNvPr>
          <p:cNvSpPr/>
          <p:nvPr/>
        </p:nvSpPr>
        <p:spPr>
          <a:xfrm>
            <a:off x="260350" y="152400"/>
            <a:ext cx="5867400" cy="4495800"/>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000" u="sng" dirty="0">
                <a:solidFill>
                  <a:schemeClr val="tx1"/>
                </a:solidFill>
              </a:rPr>
              <a:t>SPIRITUAL GREATNESS</a:t>
            </a:r>
          </a:p>
          <a:p>
            <a:r>
              <a:rPr lang="en-US" sz="4000" dirty="0">
                <a:solidFill>
                  <a:schemeClr val="tx1"/>
                </a:solidFill>
              </a:rPr>
              <a:t>- Already ‘arrived’</a:t>
            </a:r>
          </a:p>
          <a:p>
            <a:r>
              <a:rPr lang="en-US" sz="4000" dirty="0">
                <a:solidFill>
                  <a:schemeClr val="tx1"/>
                </a:solidFill>
              </a:rPr>
              <a:t>- Rich &amp; Successful</a:t>
            </a:r>
          </a:p>
          <a:p>
            <a:r>
              <a:rPr lang="en-US" sz="4000" dirty="0">
                <a:solidFill>
                  <a:schemeClr val="tx1"/>
                </a:solidFill>
              </a:rPr>
              <a:t>- Over others</a:t>
            </a:r>
          </a:p>
          <a:p>
            <a:r>
              <a:rPr lang="en-US" sz="4000" dirty="0">
                <a:solidFill>
                  <a:schemeClr val="tx1"/>
                </a:solidFill>
              </a:rPr>
              <a:t>- Regarded as wise</a:t>
            </a:r>
          </a:p>
          <a:p>
            <a:r>
              <a:rPr lang="en-US" sz="4000" dirty="0">
                <a:solidFill>
                  <a:schemeClr val="tx1"/>
                </a:solidFill>
              </a:rPr>
              <a:t>- Dominant rhetoric</a:t>
            </a:r>
          </a:p>
          <a:p>
            <a:r>
              <a:rPr lang="en-US" sz="4000" dirty="0">
                <a:solidFill>
                  <a:schemeClr val="tx1"/>
                </a:solidFill>
              </a:rPr>
              <a:t>- Popular and honored</a:t>
            </a:r>
          </a:p>
        </p:txBody>
      </p:sp>
      <p:sp>
        <p:nvSpPr>
          <p:cNvPr id="6" name="Rectangle 5">
            <a:extLst>
              <a:ext uri="{FF2B5EF4-FFF2-40B4-BE49-F238E27FC236}">
                <a16:creationId xmlns:a16="http://schemas.microsoft.com/office/drawing/2014/main" id="{E0C66518-BB0F-56E1-CCBB-22B57BCC008F}"/>
              </a:ext>
            </a:extLst>
          </p:cNvPr>
          <p:cNvSpPr/>
          <p:nvPr/>
        </p:nvSpPr>
        <p:spPr>
          <a:xfrm>
            <a:off x="6096000" y="152400"/>
            <a:ext cx="5867400" cy="4648200"/>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000" u="sng" dirty="0">
                <a:solidFill>
                  <a:schemeClr val="tx1"/>
                </a:solidFill>
              </a:rPr>
              <a:t>Paul’s Grade</a:t>
            </a:r>
          </a:p>
          <a:p>
            <a:r>
              <a:rPr lang="en-US" sz="3200" dirty="0">
                <a:solidFill>
                  <a:schemeClr val="tx1"/>
                </a:solidFill>
              </a:rPr>
              <a:t>- Last</a:t>
            </a:r>
          </a:p>
          <a:p>
            <a:r>
              <a:rPr lang="en-US" sz="3200" dirty="0">
                <a:solidFill>
                  <a:schemeClr val="tx1"/>
                </a:solidFill>
              </a:rPr>
              <a:t>- Spectacle </a:t>
            </a:r>
          </a:p>
          <a:p>
            <a:r>
              <a:rPr lang="en-US" sz="3200" dirty="0">
                <a:solidFill>
                  <a:schemeClr val="tx1"/>
                </a:solidFill>
              </a:rPr>
              <a:t>- Slaves</a:t>
            </a:r>
          </a:p>
          <a:p>
            <a:r>
              <a:rPr lang="en-US" sz="3200" dirty="0">
                <a:solidFill>
                  <a:schemeClr val="tx1"/>
                </a:solidFill>
              </a:rPr>
              <a:t>- Regarded as foolish &amp; Weak</a:t>
            </a:r>
          </a:p>
          <a:p>
            <a:r>
              <a:rPr lang="en-US" sz="3200" dirty="0">
                <a:solidFill>
                  <a:schemeClr val="tx1"/>
                </a:solidFill>
              </a:rPr>
              <a:t>- Dishonored</a:t>
            </a:r>
          </a:p>
          <a:p>
            <a:r>
              <a:rPr lang="en-US" sz="3200" dirty="0">
                <a:solidFill>
                  <a:schemeClr val="tx1"/>
                </a:solidFill>
              </a:rPr>
              <a:t>- Poor, hungry, thirsty, ragged, homeless</a:t>
            </a:r>
          </a:p>
          <a:p>
            <a:r>
              <a:rPr lang="en-US" sz="3200" dirty="0">
                <a:solidFill>
                  <a:schemeClr val="tx1"/>
                </a:solidFill>
              </a:rPr>
              <a:t>- badly treated, humble labor</a:t>
            </a:r>
          </a:p>
          <a:p>
            <a:endParaRPr lang="en-US" sz="3200" dirty="0">
              <a:solidFill>
                <a:schemeClr val="tx1"/>
              </a:solidFill>
            </a:endParaRPr>
          </a:p>
          <a:p>
            <a:endParaRPr lang="en-US" sz="4000" dirty="0">
              <a:solidFill>
                <a:schemeClr val="tx1"/>
              </a:solidFill>
            </a:endParaRPr>
          </a:p>
        </p:txBody>
      </p:sp>
      <p:sp>
        <p:nvSpPr>
          <p:cNvPr id="9" name="Rectangle 8">
            <a:extLst>
              <a:ext uri="{FF2B5EF4-FFF2-40B4-BE49-F238E27FC236}">
                <a16:creationId xmlns:a16="http://schemas.microsoft.com/office/drawing/2014/main" id="{524F9689-9ADE-EDAA-C4C8-DD136522F048}"/>
              </a:ext>
            </a:extLst>
          </p:cNvPr>
          <p:cNvSpPr/>
          <p:nvPr/>
        </p:nvSpPr>
        <p:spPr>
          <a:xfrm rot="20824766">
            <a:off x="8711377" y="990600"/>
            <a:ext cx="2133600" cy="1143000"/>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3800" b="1" dirty="0">
                <a:solidFill>
                  <a:srgbClr val="FF0000"/>
                </a:solidFill>
              </a:rPr>
              <a:t>F</a:t>
            </a:r>
            <a:endParaRPr lang="en-US" sz="5400" b="1" dirty="0">
              <a:solidFill>
                <a:srgbClr val="FF0000"/>
              </a:solidFill>
            </a:endParaRPr>
          </a:p>
        </p:txBody>
      </p:sp>
    </p:spTree>
    <p:extLst>
      <p:ext uri="{BB962C8B-B14F-4D97-AF65-F5344CB8AC3E}">
        <p14:creationId xmlns:p14="http://schemas.microsoft.com/office/powerpoint/2010/main" val="1530516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AD8321-06E6-B253-7900-A01D93B3B569}"/>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6BE70B65-1D76-124C-52C5-5A2DC9B6DF88}"/>
              </a:ext>
            </a:extLst>
          </p:cNvPr>
          <p:cNvSpPr/>
          <p:nvPr/>
        </p:nvSpPr>
        <p:spPr>
          <a:xfrm>
            <a:off x="5562600" y="152400"/>
            <a:ext cx="6477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solidFill>
                  <a:schemeClr val="tx1"/>
                </a:solidFill>
              </a:rPr>
              <a:t>1 </a:t>
            </a:r>
            <a:r>
              <a:rPr lang="en-US" sz="8800" b="1" dirty="0">
                <a:solidFill>
                  <a:schemeClr val="bg1"/>
                </a:solidFill>
              </a:rPr>
              <a:t>Corinthians</a:t>
            </a:r>
          </a:p>
        </p:txBody>
      </p:sp>
      <p:sp>
        <p:nvSpPr>
          <p:cNvPr id="7" name="Rounded Rectangular Callout 11">
            <a:extLst>
              <a:ext uri="{FF2B5EF4-FFF2-40B4-BE49-F238E27FC236}">
                <a16:creationId xmlns:a16="http://schemas.microsoft.com/office/drawing/2014/main" id="{85E1696B-E0E9-D43A-4D7D-9ADC9131A9D5}"/>
              </a:ext>
            </a:extLst>
          </p:cNvPr>
          <p:cNvSpPr/>
          <p:nvPr/>
        </p:nvSpPr>
        <p:spPr>
          <a:xfrm>
            <a:off x="190500" y="1752600"/>
            <a:ext cx="11811000" cy="990600"/>
          </a:xfrm>
          <a:prstGeom prst="wedgeRoundRectCallout">
            <a:avLst>
              <a:gd name="adj1" fmla="val -21927"/>
              <a:gd name="adj2" fmla="val 49596"/>
              <a:gd name="adj3" fmla="val 16667"/>
            </a:avLst>
          </a:prstGeom>
          <a:solidFill>
            <a:schemeClr val="tx1">
              <a:alpha val="6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dirty="0">
                <a:solidFill>
                  <a:schemeClr val="bg1"/>
                </a:solidFill>
              </a:rPr>
              <a:t>Context: the Corinthians were “boasting in men” </a:t>
            </a:r>
          </a:p>
        </p:txBody>
      </p:sp>
      <p:sp>
        <p:nvSpPr>
          <p:cNvPr id="2" name="Rectangle 1">
            <a:extLst>
              <a:ext uri="{FF2B5EF4-FFF2-40B4-BE49-F238E27FC236}">
                <a16:creationId xmlns:a16="http://schemas.microsoft.com/office/drawing/2014/main" id="{D4C5D898-5529-D36C-5773-C067ABC51FD4}"/>
              </a:ext>
            </a:extLst>
          </p:cNvPr>
          <p:cNvSpPr/>
          <p:nvPr/>
        </p:nvSpPr>
        <p:spPr>
          <a:xfrm>
            <a:off x="0" y="3429000"/>
            <a:ext cx="12192000" cy="3429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tx1"/>
                </a:solidFill>
              </a:rPr>
              <a:t>1 Cor </a:t>
            </a:r>
            <a:r>
              <a:rPr lang="en-US" sz="3000" b="1" baseline="30000" dirty="0">
                <a:solidFill>
                  <a:schemeClr val="tx1"/>
                </a:solidFill>
                <a:effectLst/>
                <a:ea typeface="Times New Roman" panose="02020603050405020304" pitchFamily="18" charset="0"/>
              </a:rPr>
              <a:t>3:</a:t>
            </a:r>
            <a:r>
              <a:rPr lang="en-US" sz="3000" b="1" baseline="30000" dirty="0">
                <a:solidFill>
                  <a:schemeClr val="tx1"/>
                </a:solidFill>
              </a:rPr>
              <a:t>18 </a:t>
            </a:r>
            <a:r>
              <a:rPr lang="en-US" sz="3000" dirty="0">
                <a:solidFill>
                  <a:schemeClr val="tx1"/>
                </a:solidFill>
              </a:rPr>
              <a:t>Let no man deceive himself. If any man among you thinks that he is wise in this age, he must become foolish, so that he may become wise.   </a:t>
            </a:r>
            <a:r>
              <a:rPr lang="en-US" sz="3000" b="1" baseline="30000" dirty="0">
                <a:solidFill>
                  <a:schemeClr val="tx1"/>
                </a:solidFill>
              </a:rPr>
              <a:t>19 </a:t>
            </a:r>
            <a:r>
              <a:rPr lang="en-US" sz="3000" dirty="0">
                <a:solidFill>
                  <a:schemeClr val="tx1"/>
                </a:solidFill>
              </a:rPr>
              <a:t>For the wisdom of this world is foolishness before God. </a:t>
            </a:r>
          </a:p>
          <a:p>
            <a:endParaRPr lang="en-US" sz="1050" dirty="0">
              <a:solidFill>
                <a:schemeClr val="tx1"/>
              </a:solidFill>
            </a:endParaRPr>
          </a:p>
          <a:p>
            <a:r>
              <a:rPr lang="en-US" sz="3000" b="1" baseline="30000" dirty="0">
                <a:solidFill>
                  <a:schemeClr val="tx1"/>
                </a:solidFill>
              </a:rPr>
              <a:t>21 </a:t>
            </a:r>
            <a:r>
              <a:rPr lang="en-US" sz="3000" b="1" u="sng" dirty="0">
                <a:solidFill>
                  <a:srgbClr val="002060"/>
                </a:solidFill>
              </a:rPr>
              <a:t>So then let no one boast in men.</a:t>
            </a:r>
            <a:r>
              <a:rPr lang="en-US" sz="3000" b="1" dirty="0">
                <a:solidFill>
                  <a:srgbClr val="002060"/>
                </a:solidFill>
              </a:rPr>
              <a:t> </a:t>
            </a:r>
            <a:r>
              <a:rPr lang="en-US" sz="3000" dirty="0">
                <a:solidFill>
                  <a:schemeClr val="tx1"/>
                </a:solidFill>
              </a:rPr>
              <a:t>For all things belong to you, </a:t>
            </a:r>
            <a:r>
              <a:rPr lang="en-US" sz="3000" b="1" baseline="30000" dirty="0">
                <a:solidFill>
                  <a:schemeClr val="tx1"/>
                </a:solidFill>
              </a:rPr>
              <a:t>22 </a:t>
            </a:r>
            <a:r>
              <a:rPr lang="en-US" sz="3000" dirty="0">
                <a:solidFill>
                  <a:schemeClr val="tx1"/>
                </a:solidFill>
              </a:rPr>
              <a:t>whether Paul or Apollos or Cephas or the world or life or death or things present or things to come; all things belong to you, </a:t>
            </a:r>
            <a:r>
              <a:rPr lang="en-US" sz="3000" b="1" baseline="30000" dirty="0">
                <a:solidFill>
                  <a:schemeClr val="tx1"/>
                </a:solidFill>
              </a:rPr>
              <a:t>23 </a:t>
            </a:r>
            <a:r>
              <a:rPr lang="en-US" sz="3000" dirty="0">
                <a:solidFill>
                  <a:schemeClr val="tx1"/>
                </a:solidFill>
              </a:rPr>
              <a:t>and you belong to Christ; and  Christ belongs to God.</a:t>
            </a:r>
          </a:p>
          <a:p>
            <a:endParaRPr lang="en-US" sz="3200" dirty="0">
              <a:solidFill>
                <a:schemeClr val="tx1"/>
              </a:solidFill>
            </a:endParaRPr>
          </a:p>
          <a:p>
            <a:pPr marL="0" marR="0">
              <a:lnSpc>
                <a:spcPct val="107000"/>
              </a:lnSpc>
              <a:spcBef>
                <a:spcPts val="0"/>
              </a:spcBef>
              <a:spcAft>
                <a:spcPts val="0"/>
              </a:spcAft>
            </a:pPr>
            <a:endParaRPr lang="en-US" sz="3400" dirty="0">
              <a:solidFill>
                <a:schemeClr val="tx1"/>
              </a:solidFill>
            </a:endParaRPr>
          </a:p>
        </p:txBody>
      </p:sp>
      <p:sp>
        <p:nvSpPr>
          <p:cNvPr id="3" name="Speech Bubble: Rectangle with Corners Rounded 2">
            <a:extLst>
              <a:ext uri="{FF2B5EF4-FFF2-40B4-BE49-F238E27FC236}">
                <a16:creationId xmlns:a16="http://schemas.microsoft.com/office/drawing/2014/main" id="{05033E61-62C4-F58C-AB13-E35341CC8569}"/>
              </a:ext>
            </a:extLst>
          </p:cNvPr>
          <p:cNvSpPr/>
          <p:nvPr/>
        </p:nvSpPr>
        <p:spPr>
          <a:xfrm>
            <a:off x="342900" y="346444"/>
            <a:ext cx="8458200" cy="1752600"/>
          </a:xfrm>
          <a:prstGeom prst="wedgeRoundRectCallout">
            <a:avLst>
              <a:gd name="adj1" fmla="val -56031"/>
              <a:gd name="adj2" fmla="val 75240"/>
              <a:gd name="adj3" fmla="val 16667"/>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If we’re not supposed to do what we’re used to, (trust and boast in some men, and judge others), then how </a:t>
            </a:r>
            <a:r>
              <a:rPr lang="en-US" sz="3200" i="1" dirty="0">
                <a:solidFill>
                  <a:schemeClr val="tx1"/>
                </a:solidFill>
              </a:rPr>
              <a:t>should</a:t>
            </a:r>
            <a:r>
              <a:rPr lang="en-US" sz="3200" dirty="0">
                <a:solidFill>
                  <a:schemeClr val="tx1"/>
                </a:solidFill>
              </a:rPr>
              <a:t> we think about them? </a:t>
            </a:r>
          </a:p>
        </p:txBody>
      </p:sp>
      <p:sp>
        <p:nvSpPr>
          <p:cNvPr id="4" name="Speech Bubble: Rectangle with Corners Rounded 3">
            <a:extLst>
              <a:ext uri="{FF2B5EF4-FFF2-40B4-BE49-F238E27FC236}">
                <a16:creationId xmlns:a16="http://schemas.microsoft.com/office/drawing/2014/main" id="{3AB39A83-D88F-6DCA-DDCA-28026C3471DA}"/>
              </a:ext>
            </a:extLst>
          </p:cNvPr>
          <p:cNvSpPr/>
          <p:nvPr/>
        </p:nvSpPr>
        <p:spPr>
          <a:xfrm>
            <a:off x="990600" y="2187723"/>
            <a:ext cx="6629400" cy="876300"/>
          </a:xfrm>
          <a:prstGeom prst="wedgeRoundRectCallout">
            <a:avLst>
              <a:gd name="adj1" fmla="val -68307"/>
              <a:gd name="adj2" fmla="val 78274"/>
              <a:gd name="adj3" fmla="val 16667"/>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And how should we think about </a:t>
            </a:r>
            <a:r>
              <a:rPr lang="en-US" sz="3200" i="1" dirty="0">
                <a:solidFill>
                  <a:schemeClr val="tx1"/>
                </a:solidFill>
              </a:rPr>
              <a:t>you</a:t>
            </a:r>
            <a:r>
              <a:rPr lang="en-US" sz="3200" dirty="0">
                <a:solidFill>
                  <a:schemeClr val="tx1"/>
                </a:solidFill>
              </a:rPr>
              <a:t>?</a:t>
            </a:r>
          </a:p>
        </p:txBody>
      </p:sp>
      <p:sp>
        <p:nvSpPr>
          <p:cNvPr id="5" name="Speech Bubble: Rectangle with Corners Rounded 4">
            <a:extLst>
              <a:ext uri="{FF2B5EF4-FFF2-40B4-BE49-F238E27FC236}">
                <a16:creationId xmlns:a16="http://schemas.microsoft.com/office/drawing/2014/main" id="{836F6492-A436-9693-C359-422C54EA7344}"/>
              </a:ext>
            </a:extLst>
          </p:cNvPr>
          <p:cNvSpPr/>
          <p:nvPr/>
        </p:nvSpPr>
        <p:spPr>
          <a:xfrm>
            <a:off x="2743200" y="2940714"/>
            <a:ext cx="7010400" cy="990599"/>
          </a:xfrm>
          <a:prstGeom prst="wedgeRoundRectCallout">
            <a:avLst>
              <a:gd name="adj1" fmla="val -91057"/>
              <a:gd name="adj2" fmla="val 65394"/>
              <a:gd name="adj3" fmla="val 16667"/>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If “Paul and Apollos aren’t anything…” then why should we listen to you?</a:t>
            </a:r>
          </a:p>
        </p:txBody>
      </p:sp>
    </p:spTree>
    <p:extLst>
      <p:ext uri="{BB962C8B-B14F-4D97-AF65-F5344CB8AC3E}">
        <p14:creationId xmlns:p14="http://schemas.microsoft.com/office/powerpoint/2010/main" val="1865016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left)">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9FD092-F685-E4E1-9A8F-7171DE9B3609}"/>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107B1D67-20E4-C6AB-FD21-75C3EB011D7A}"/>
              </a:ext>
            </a:extLst>
          </p:cNvPr>
          <p:cNvSpPr/>
          <p:nvPr/>
        </p:nvSpPr>
        <p:spPr>
          <a:xfrm>
            <a:off x="0" y="4800600"/>
            <a:ext cx="12192000" cy="2057402"/>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tx1"/>
              </a:solidFill>
            </a:endParaRPr>
          </a:p>
          <a:p>
            <a:pPr marL="0" marR="0">
              <a:spcBef>
                <a:spcPts val="0"/>
              </a:spcBef>
              <a:spcAft>
                <a:spcPts val="0"/>
              </a:spcAft>
            </a:pPr>
            <a:r>
              <a:rPr lang="en-US" sz="3200" b="1" baseline="30000" dirty="0">
                <a:solidFill>
                  <a:schemeClr val="tx1"/>
                </a:solidFill>
                <a:latin typeface="+mj-lt"/>
              </a:rPr>
              <a:t>1 Cor 4:</a:t>
            </a:r>
            <a:r>
              <a:rPr lang="en-US" sz="3200" b="1" baseline="30000" dirty="0">
                <a:solidFill>
                  <a:srgbClr val="000000"/>
                </a:solidFill>
                <a:effectLst/>
                <a:latin typeface="+mj-lt"/>
                <a:ea typeface="Times New Roman" panose="02020603050405020304" pitchFamily="18" charset="0"/>
              </a:rPr>
              <a:t>12 </a:t>
            </a:r>
            <a:r>
              <a:rPr lang="en-US" sz="3200" b="1" u="sng" dirty="0">
                <a:solidFill>
                  <a:srgbClr val="002060"/>
                </a:solidFill>
                <a:effectLst/>
                <a:latin typeface="+mj-lt"/>
                <a:ea typeface="Times New Roman" panose="02020603050405020304" pitchFamily="18" charset="0"/>
              </a:rPr>
              <a:t>when we are reviled, we bless; when we are persecuted, we endure; </a:t>
            </a:r>
            <a:r>
              <a:rPr lang="en-US" sz="3200" b="1" u="sng" baseline="30000" dirty="0">
                <a:solidFill>
                  <a:srgbClr val="002060"/>
                </a:solidFill>
                <a:effectLst/>
                <a:latin typeface="+mj-lt"/>
                <a:ea typeface="Times New Roman" panose="02020603050405020304" pitchFamily="18" charset="0"/>
              </a:rPr>
              <a:t>13 </a:t>
            </a:r>
            <a:r>
              <a:rPr lang="en-US" sz="3200" b="1" u="sng" dirty="0">
                <a:solidFill>
                  <a:srgbClr val="002060"/>
                </a:solidFill>
                <a:effectLst/>
                <a:latin typeface="+mj-lt"/>
                <a:ea typeface="Times New Roman" panose="02020603050405020304" pitchFamily="18" charset="0"/>
              </a:rPr>
              <a:t>when we are slandered, we try to conciliate</a:t>
            </a:r>
            <a:r>
              <a:rPr lang="en-US" sz="3200" u="sng" dirty="0">
                <a:solidFill>
                  <a:srgbClr val="000000"/>
                </a:solidFill>
                <a:effectLst/>
                <a:latin typeface="+mj-lt"/>
                <a:ea typeface="Times New Roman" panose="02020603050405020304" pitchFamily="18" charset="0"/>
              </a:rPr>
              <a:t>;</a:t>
            </a:r>
            <a:r>
              <a:rPr lang="en-US" sz="3200" dirty="0">
                <a:solidFill>
                  <a:srgbClr val="000000"/>
                </a:solidFill>
                <a:effectLst/>
                <a:latin typeface="+mj-lt"/>
                <a:ea typeface="Times New Roman" panose="02020603050405020304" pitchFamily="18" charset="0"/>
              </a:rPr>
              <a:t> we have become as the scum of the world, the dregs of all things, even until now.</a:t>
            </a:r>
            <a:endParaRPr lang="en-US" sz="3200" dirty="0">
              <a:effectLst/>
              <a:latin typeface="+mj-lt"/>
              <a:ea typeface="Times New Roman" panose="02020603050405020304" pitchFamily="18" charset="0"/>
            </a:endParaRPr>
          </a:p>
          <a:p>
            <a:pPr marL="0" marR="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3" name="Rectangle 2">
            <a:extLst>
              <a:ext uri="{FF2B5EF4-FFF2-40B4-BE49-F238E27FC236}">
                <a16:creationId xmlns:a16="http://schemas.microsoft.com/office/drawing/2014/main" id="{069700E4-ECFC-9DEB-0D3E-A9628AA58C7C}"/>
              </a:ext>
            </a:extLst>
          </p:cNvPr>
          <p:cNvSpPr/>
          <p:nvPr/>
        </p:nvSpPr>
        <p:spPr>
          <a:xfrm>
            <a:off x="260350" y="152400"/>
            <a:ext cx="5867400" cy="4495800"/>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000" u="sng" dirty="0">
                <a:solidFill>
                  <a:schemeClr val="tx1"/>
                </a:solidFill>
              </a:rPr>
              <a:t>SPIRITUAL GREATNESS</a:t>
            </a:r>
          </a:p>
          <a:p>
            <a:r>
              <a:rPr lang="en-US" sz="4000" dirty="0">
                <a:solidFill>
                  <a:schemeClr val="tx1"/>
                </a:solidFill>
              </a:rPr>
              <a:t>- Already ‘arrived’</a:t>
            </a:r>
          </a:p>
          <a:p>
            <a:r>
              <a:rPr lang="en-US" sz="4000" dirty="0">
                <a:solidFill>
                  <a:schemeClr val="tx1"/>
                </a:solidFill>
              </a:rPr>
              <a:t>- Rich &amp; Successful</a:t>
            </a:r>
          </a:p>
          <a:p>
            <a:r>
              <a:rPr lang="en-US" sz="4000" dirty="0">
                <a:solidFill>
                  <a:schemeClr val="tx1"/>
                </a:solidFill>
              </a:rPr>
              <a:t>- Over others</a:t>
            </a:r>
          </a:p>
          <a:p>
            <a:r>
              <a:rPr lang="en-US" sz="4000" dirty="0">
                <a:solidFill>
                  <a:schemeClr val="tx1"/>
                </a:solidFill>
              </a:rPr>
              <a:t>- Regarded as wise</a:t>
            </a:r>
          </a:p>
          <a:p>
            <a:r>
              <a:rPr lang="en-US" sz="4000" dirty="0">
                <a:solidFill>
                  <a:schemeClr val="tx1"/>
                </a:solidFill>
              </a:rPr>
              <a:t>- Dominant rhetoric</a:t>
            </a:r>
          </a:p>
          <a:p>
            <a:r>
              <a:rPr lang="en-US" sz="4000" dirty="0">
                <a:solidFill>
                  <a:schemeClr val="tx1"/>
                </a:solidFill>
              </a:rPr>
              <a:t>- Popular and honored</a:t>
            </a:r>
          </a:p>
        </p:txBody>
      </p:sp>
      <p:sp>
        <p:nvSpPr>
          <p:cNvPr id="6" name="Rectangle 5">
            <a:extLst>
              <a:ext uri="{FF2B5EF4-FFF2-40B4-BE49-F238E27FC236}">
                <a16:creationId xmlns:a16="http://schemas.microsoft.com/office/drawing/2014/main" id="{306D0B01-998D-3963-AD3A-A85467A600F1}"/>
              </a:ext>
            </a:extLst>
          </p:cNvPr>
          <p:cNvSpPr/>
          <p:nvPr/>
        </p:nvSpPr>
        <p:spPr>
          <a:xfrm>
            <a:off x="6096000" y="152400"/>
            <a:ext cx="5867400" cy="5029200"/>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000" u="sng" dirty="0">
                <a:solidFill>
                  <a:schemeClr val="tx1"/>
                </a:solidFill>
              </a:rPr>
              <a:t>Paul’s Grade</a:t>
            </a:r>
          </a:p>
          <a:p>
            <a:r>
              <a:rPr lang="en-US" sz="3200" dirty="0">
                <a:solidFill>
                  <a:schemeClr val="tx1"/>
                </a:solidFill>
              </a:rPr>
              <a:t>- Last</a:t>
            </a:r>
          </a:p>
          <a:p>
            <a:r>
              <a:rPr lang="en-US" sz="3200" dirty="0">
                <a:solidFill>
                  <a:schemeClr val="tx1"/>
                </a:solidFill>
              </a:rPr>
              <a:t>- Spectacle </a:t>
            </a:r>
          </a:p>
          <a:p>
            <a:r>
              <a:rPr lang="en-US" sz="3200" dirty="0">
                <a:solidFill>
                  <a:schemeClr val="tx1"/>
                </a:solidFill>
              </a:rPr>
              <a:t>- Slaves</a:t>
            </a:r>
          </a:p>
          <a:p>
            <a:r>
              <a:rPr lang="en-US" sz="3200" dirty="0">
                <a:solidFill>
                  <a:schemeClr val="tx1"/>
                </a:solidFill>
              </a:rPr>
              <a:t>- Regarded as foolish &amp; Weak</a:t>
            </a:r>
          </a:p>
          <a:p>
            <a:r>
              <a:rPr lang="en-US" sz="3200" dirty="0">
                <a:solidFill>
                  <a:schemeClr val="tx1"/>
                </a:solidFill>
              </a:rPr>
              <a:t>- Dishonored</a:t>
            </a:r>
          </a:p>
          <a:p>
            <a:r>
              <a:rPr lang="en-US" sz="3200" dirty="0">
                <a:solidFill>
                  <a:schemeClr val="tx1"/>
                </a:solidFill>
              </a:rPr>
              <a:t>- Poor, hungry, thirsty, ragged, homeless</a:t>
            </a:r>
          </a:p>
          <a:p>
            <a:r>
              <a:rPr lang="en-US" sz="3200" dirty="0">
                <a:solidFill>
                  <a:schemeClr val="tx1"/>
                </a:solidFill>
              </a:rPr>
              <a:t>- badly treated, humble labor</a:t>
            </a:r>
          </a:p>
          <a:p>
            <a:r>
              <a:rPr lang="en-US" sz="3200" dirty="0">
                <a:solidFill>
                  <a:schemeClr val="tx1"/>
                </a:solidFill>
              </a:rPr>
              <a:t>- unvindicated peacemakers</a:t>
            </a:r>
          </a:p>
          <a:p>
            <a:endParaRPr lang="en-US" sz="3200" dirty="0">
              <a:solidFill>
                <a:schemeClr val="tx1"/>
              </a:solidFill>
            </a:endParaRPr>
          </a:p>
          <a:p>
            <a:endParaRPr lang="en-US" sz="4000" dirty="0">
              <a:solidFill>
                <a:schemeClr val="tx1"/>
              </a:solidFill>
            </a:endParaRPr>
          </a:p>
        </p:txBody>
      </p:sp>
      <p:sp>
        <p:nvSpPr>
          <p:cNvPr id="9" name="Rectangle 8">
            <a:extLst>
              <a:ext uri="{FF2B5EF4-FFF2-40B4-BE49-F238E27FC236}">
                <a16:creationId xmlns:a16="http://schemas.microsoft.com/office/drawing/2014/main" id="{D2CF2C61-EF79-CD89-68B7-67104D1BE179}"/>
              </a:ext>
            </a:extLst>
          </p:cNvPr>
          <p:cNvSpPr/>
          <p:nvPr/>
        </p:nvSpPr>
        <p:spPr>
          <a:xfrm rot="20824766">
            <a:off x="8711377" y="990600"/>
            <a:ext cx="2133600" cy="1143000"/>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3800" b="1" dirty="0">
                <a:solidFill>
                  <a:srgbClr val="FF0000"/>
                </a:solidFill>
              </a:rPr>
              <a:t>F</a:t>
            </a:r>
            <a:endParaRPr lang="en-US" sz="5400" b="1" dirty="0">
              <a:solidFill>
                <a:srgbClr val="FF0000"/>
              </a:solidFill>
            </a:endParaRPr>
          </a:p>
        </p:txBody>
      </p:sp>
    </p:spTree>
    <p:extLst>
      <p:ext uri="{BB962C8B-B14F-4D97-AF65-F5344CB8AC3E}">
        <p14:creationId xmlns:p14="http://schemas.microsoft.com/office/powerpoint/2010/main" val="574171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6">
                                            <p:txEl>
                                              <p:pRg st="8" end="8"/>
                                            </p:txEl>
                                          </p:spTgt>
                                        </p:tgtEl>
                                        <p:attrNameLst>
                                          <p:attrName>style.visibility</p:attrName>
                                        </p:attrNameLst>
                                      </p:cBhvr>
                                      <p:to>
                                        <p:strVal val="visible"/>
                                      </p:to>
                                    </p:set>
                                    <p:animEffect transition="in" filter="wipe(left)">
                                      <p:cBhvr>
                                        <p:cTn id="7" dur="5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D70D94-FD18-AE8F-11B0-63D39792A550}"/>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49349322-D7B4-FE2B-5567-B623B6F3D056}"/>
              </a:ext>
            </a:extLst>
          </p:cNvPr>
          <p:cNvSpPr/>
          <p:nvPr/>
        </p:nvSpPr>
        <p:spPr>
          <a:xfrm>
            <a:off x="0" y="4800600"/>
            <a:ext cx="12192000" cy="2057402"/>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tx1"/>
              </a:solidFill>
            </a:endParaRPr>
          </a:p>
          <a:p>
            <a:pPr marL="0" marR="0">
              <a:spcBef>
                <a:spcPts val="0"/>
              </a:spcBef>
              <a:spcAft>
                <a:spcPts val="0"/>
              </a:spcAft>
            </a:pPr>
            <a:r>
              <a:rPr lang="en-US" sz="3200" b="1" baseline="30000" dirty="0">
                <a:solidFill>
                  <a:schemeClr val="tx1"/>
                </a:solidFill>
                <a:latin typeface="+mj-lt"/>
              </a:rPr>
              <a:t>1 Cor 4:</a:t>
            </a:r>
            <a:r>
              <a:rPr lang="en-US" sz="3200" b="1" baseline="30000" dirty="0">
                <a:solidFill>
                  <a:srgbClr val="000000"/>
                </a:solidFill>
                <a:effectLst/>
                <a:latin typeface="+mj-lt"/>
                <a:ea typeface="Times New Roman" panose="02020603050405020304" pitchFamily="18" charset="0"/>
              </a:rPr>
              <a:t>12 </a:t>
            </a:r>
            <a:r>
              <a:rPr lang="en-US" sz="3200" dirty="0">
                <a:solidFill>
                  <a:schemeClr val="tx1"/>
                </a:solidFill>
                <a:effectLst/>
                <a:latin typeface="+mj-lt"/>
                <a:ea typeface="Times New Roman" panose="02020603050405020304" pitchFamily="18" charset="0"/>
              </a:rPr>
              <a:t>when we are reviled, we bless; when we are persecuted, we endure; </a:t>
            </a:r>
            <a:r>
              <a:rPr lang="en-US" sz="3200" b="1" baseline="30000" dirty="0">
                <a:solidFill>
                  <a:schemeClr val="tx1"/>
                </a:solidFill>
                <a:effectLst/>
                <a:latin typeface="+mj-lt"/>
                <a:ea typeface="Times New Roman" panose="02020603050405020304" pitchFamily="18" charset="0"/>
              </a:rPr>
              <a:t>13 </a:t>
            </a:r>
            <a:r>
              <a:rPr lang="en-US" sz="3200" dirty="0">
                <a:solidFill>
                  <a:schemeClr val="tx1"/>
                </a:solidFill>
                <a:effectLst/>
                <a:latin typeface="+mj-lt"/>
                <a:ea typeface="Times New Roman" panose="02020603050405020304" pitchFamily="18" charset="0"/>
              </a:rPr>
              <a:t>when we are slandered, we try to conciliate</a:t>
            </a:r>
            <a:r>
              <a:rPr lang="en-US" sz="3200" dirty="0">
                <a:solidFill>
                  <a:srgbClr val="000000"/>
                </a:solidFill>
                <a:effectLst/>
                <a:latin typeface="+mj-lt"/>
                <a:ea typeface="Times New Roman" panose="02020603050405020304" pitchFamily="18" charset="0"/>
              </a:rPr>
              <a:t>; </a:t>
            </a:r>
            <a:r>
              <a:rPr lang="en-US" sz="3200" b="1" u="sng" dirty="0">
                <a:solidFill>
                  <a:srgbClr val="002060"/>
                </a:solidFill>
                <a:effectLst/>
                <a:latin typeface="+mj-lt"/>
                <a:ea typeface="Times New Roman" panose="02020603050405020304" pitchFamily="18" charset="0"/>
              </a:rPr>
              <a:t>we have become as the scum of the world, the dregs of all things, even until now.</a:t>
            </a:r>
          </a:p>
          <a:p>
            <a:pPr marL="0" marR="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3" name="Rectangle 2">
            <a:extLst>
              <a:ext uri="{FF2B5EF4-FFF2-40B4-BE49-F238E27FC236}">
                <a16:creationId xmlns:a16="http://schemas.microsoft.com/office/drawing/2014/main" id="{66989E08-2015-FDDE-AE91-6874AFDA8CF5}"/>
              </a:ext>
            </a:extLst>
          </p:cNvPr>
          <p:cNvSpPr/>
          <p:nvPr/>
        </p:nvSpPr>
        <p:spPr>
          <a:xfrm>
            <a:off x="260350" y="152400"/>
            <a:ext cx="5867400" cy="4495800"/>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000" u="sng" dirty="0">
                <a:solidFill>
                  <a:schemeClr val="tx1"/>
                </a:solidFill>
              </a:rPr>
              <a:t>SPIRITUAL GREATNESS</a:t>
            </a:r>
          </a:p>
          <a:p>
            <a:r>
              <a:rPr lang="en-US" sz="4000" dirty="0">
                <a:solidFill>
                  <a:schemeClr val="tx1"/>
                </a:solidFill>
              </a:rPr>
              <a:t>- Already ‘arrived’</a:t>
            </a:r>
          </a:p>
          <a:p>
            <a:r>
              <a:rPr lang="en-US" sz="4000" dirty="0">
                <a:solidFill>
                  <a:schemeClr val="tx1"/>
                </a:solidFill>
              </a:rPr>
              <a:t>- Rich &amp; Successful</a:t>
            </a:r>
          </a:p>
          <a:p>
            <a:r>
              <a:rPr lang="en-US" sz="4000" dirty="0">
                <a:solidFill>
                  <a:schemeClr val="tx1"/>
                </a:solidFill>
              </a:rPr>
              <a:t>- Over others</a:t>
            </a:r>
          </a:p>
          <a:p>
            <a:r>
              <a:rPr lang="en-US" sz="4000" dirty="0">
                <a:solidFill>
                  <a:schemeClr val="tx1"/>
                </a:solidFill>
              </a:rPr>
              <a:t>- Regarded as wise</a:t>
            </a:r>
          </a:p>
          <a:p>
            <a:r>
              <a:rPr lang="en-US" sz="4000" dirty="0">
                <a:solidFill>
                  <a:schemeClr val="tx1"/>
                </a:solidFill>
              </a:rPr>
              <a:t>- Dominant rhetoric</a:t>
            </a:r>
          </a:p>
          <a:p>
            <a:r>
              <a:rPr lang="en-US" sz="4000" dirty="0">
                <a:solidFill>
                  <a:schemeClr val="tx1"/>
                </a:solidFill>
              </a:rPr>
              <a:t>- Popular and honored</a:t>
            </a:r>
          </a:p>
        </p:txBody>
      </p:sp>
      <p:sp>
        <p:nvSpPr>
          <p:cNvPr id="6" name="Rectangle 5">
            <a:extLst>
              <a:ext uri="{FF2B5EF4-FFF2-40B4-BE49-F238E27FC236}">
                <a16:creationId xmlns:a16="http://schemas.microsoft.com/office/drawing/2014/main" id="{2F8E621C-F78A-1750-023C-9AE85B0ACC95}"/>
              </a:ext>
            </a:extLst>
          </p:cNvPr>
          <p:cNvSpPr/>
          <p:nvPr/>
        </p:nvSpPr>
        <p:spPr>
          <a:xfrm>
            <a:off x="6096000" y="152400"/>
            <a:ext cx="5867400" cy="5029200"/>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000" u="sng" dirty="0">
                <a:solidFill>
                  <a:schemeClr val="tx1"/>
                </a:solidFill>
              </a:rPr>
              <a:t>Paul’s Grade</a:t>
            </a:r>
          </a:p>
          <a:p>
            <a:r>
              <a:rPr lang="en-US" sz="3200" dirty="0">
                <a:solidFill>
                  <a:schemeClr val="tx1"/>
                </a:solidFill>
              </a:rPr>
              <a:t>- Last</a:t>
            </a:r>
          </a:p>
          <a:p>
            <a:r>
              <a:rPr lang="en-US" sz="3200" dirty="0">
                <a:solidFill>
                  <a:schemeClr val="tx1"/>
                </a:solidFill>
              </a:rPr>
              <a:t>- Spectacle </a:t>
            </a:r>
          </a:p>
          <a:p>
            <a:r>
              <a:rPr lang="en-US" sz="3200" dirty="0">
                <a:solidFill>
                  <a:schemeClr val="tx1"/>
                </a:solidFill>
              </a:rPr>
              <a:t>- Slaves</a:t>
            </a:r>
          </a:p>
          <a:p>
            <a:r>
              <a:rPr lang="en-US" sz="3200" dirty="0">
                <a:solidFill>
                  <a:schemeClr val="tx1"/>
                </a:solidFill>
              </a:rPr>
              <a:t>- Regarded as foolish &amp; Weak</a:t>
            </a:r>
          </a:p>
          <a:p>
            <a:r>
              <a:rPr lang="en-US" sz="3200" dirty="0">
                <a:solidFill>
                  <a:schemeClr val="tx1"/>
                </a:solidFill>
              </a:rPr>
              <a:t>- Dishonored</a:t>
            </a:r>
          </a:p>
          <a:p>
            <a:r>
              <a:rPr lang="en-US" sz="3200" dirty="0">
                <a:solidFill>
                  <a:schemeClr val="tx1"/>
                </a:solidFill>
              </a:rPr>
              <a:t>- Poor, hungry, thirsty, ragged, homeless</a:t>
            </a:r>
          </a:p>
          <a:p>
            <a:r>
              <a:rPr lang="en-US" sz="3200" dirty="0">
                <a:solidFill>
                  <a:schemeClr val="tx1"/>
                </a:solidFill>
              </a:rPr>
              <a:t>- badly treated, humble labor</a:t>
            </a:r>
          </a:p>
          <a:p>
            <a:r>
              <a:rPr lang="en-US" sz="3200" dirty="0">
                <a:solidFill>
                  <a:schemeClr val="tx1"/>
                </a:solidFill>
              </a:rPr>
              <a:t>- unvindicated peacemakers</a:t>
            </a:r>
          </a:p>
          <a:p>
            <a:endParaRPr lang="en-US" sz="3200" dirty="0">
              <a:solidFill>
                <a:schemeClr val="tx1"/>
              </a:solidFill>
            </a:endParaRPr>
          </a:p>
          <a:p>
            <a:endParaRPr lang="en-US" sz="4000" dirty="0">
              <a:solidFill>
                <a:schemeClr val="tx1"/>
              </a:solidFill>
            </a:endParaRPr>
          </a:p>
        </p:txBody>
      </p:sp>
      <p:sp>
        <p:nvSpPr>
          <p:cNvPr id="9" name="Rectangle 8">
            <a:extLst>
              <a:ext uri="{FF2B5EF4-FFF2-40B4-BE49-F238E27FC236}">
                <a16:creationId xmlns:a16="http://schemas.microsoft.com/office/drawing/2014/main" id="{95171BDE-F89B-AAD7-5AF0-382EBE276067}"/>
              </a:ext>
            </a:extLst>
          </p:cNvPr>
          <p:cNvSpPr/>
          <p:nvPr/>
        </p:nvSpPr>
        <p:spPr>
          <a:xfrm rot="20824766">
            <a:off x="8711377" y="990600"/>
            <a:ext cx="2133600" cy="1143000"/>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3800" b="1" dirty="0">
                <a:solidFill>
                  <a:srgbClr val="FF0000"/>
                </a:solidFill>
              </a:rPr>
              <a:t>F</a:t>
            </a:r>
            <a:endParaRPr lang="en-US" sz="5400" b="1" dirty="0">
              <a:solidFill>
                <a:srgbClr val="FF0000"/>
              </a:solidFill>
            </a:endParaRPr>
          </a:p>
        </p:txBody>
      </p:sp>
    </p:spTree>
    <p:extLst>
      <p:ext uri="{BB962C8B-B14F-4D97-AF65-F5344CB8AC3E}">
        <p14:creationId xmlns:p14="http://schemas.microsoft.com/office/powerpoint/2010/main" val="211464848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EDECEA-547C-26C3-F8D9-517BEC930943}"/>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31E6D011-7F0C-9081-CA7A-59CE0A0FEEF4}"/>
              </a:ext>
            </a:extLst>
          </p:cNvPr>
          <p:cNvSpPr/>
          <p:nvPr/>
        </p:nvSpPr>
        <p:spPr>
          <a:xfrm>
            <a:off x="0" y="4800600"/>
            <a:ext cx="12192000" cy="2057402"/>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tx1"/>
              </a:solidFill>
            </a:endParaRPr>
          </a:p>
          <a:p>
            <a:pPr marL="0" marR="0">
              <a:spcBef>
                <a:spcPts val="0"/>
              </a:spcBef>
              <a:spcAft>
                <a:spcPts val="0"/>
              </a:spcAft>
            </a:pPr>
            <a:r>
              <a:rPr lang="en-US" sz="3200" b="1" baseline="30000" dirty="0">
                <a:solidFill>
                  <a:schemeClr val="tx1"/>
                </a:solidFill>
                <a:latin typeface="+mj-lt"/>
              </a:rPr>
              <a:t>1 Cor 4:</a:t>
            </a:r>
            <a:r>
              <a:rPr lang="en-US" sz="3200" b="1" baseline="30000" dirty="0">
                <a:solidFill>
                  <a:srgbClr val="000000"/>
                </a:solidFill>
                <a:effectLst/>
                <a:latin typeface="+mj-lt"/>
                <a:ea typeface="Times New Roman" panose="02020603050405020304" pitchFamily="18" charset="0"/>
              </a:rPr>
              <a:t>12 </a:t>
            </a:r>
            <a:r>
              <a:rPr lang="en-US" sz="3200" dirty="0">
                <a:solidFill>
                  <a:schemeClr val="tx1"/>
                </a:solidFill>
                <a:effectLst/>
                <a:latin typeface="+mj-lt"/>
                <a:ea typeface="Times New Roman" panose="02020603050405020304" pitchFamily="18" charset="0"/>
              </a:rPr>
              <a:t>when we are reviled, we bless; when we are persecuted, we endure; </a:t>
            </a:r>
            <a:r>
              <a:rPr lang="en-US" sz="3200" b="1" baseline="30000" dirty="0">
                <a:solidFill>
                  <a:schemeClr val="tx1"/>
                </a:solidFill>
                <a:effectLst/>
                <a:latin typeface="+mj-lt"/>
                <a:ea typeface="Times New Roman" panose="02020603050405020304" pitchFamily="18" charset="0"/>
              </a:rPr>
              <a:t>13 </a:t>
            </a:r>
            <a:r>
              <a:rPr lang="en-US" sz="3200" dirty="0">
                <a:solidFill>
                  <a:schemeClr val="tx1"/>
                </a:solidFill>
                <a:effectLst/>
                <a:latin typeface="+mj-lt"/>
                <a:ea typeface="Times New Roman" panose="02020603050405020304" pitchFamily="18" charset="0"/>
              </a:rPr>
              <a:t>when we are slandered, we try to conciliate</a:t>
            </a:r>
            <a:r>
              <a:rPr lang="en-US" sz="3200" dirty="0">
                <a:solidFill>
                  <a:srgbClr val="000000"/>
                </a:solidFill>
                <a:effectLst/>
                <a:latin typeface="+mj-lt"/>
                <a:ea typeface="Times New Roman" panose="02020603050405020304" pitchFamily="18" charset="0"/>
              </a:rPr>
              <a:t>; </a:t>
            </a:r>
            <a:r>
              <a:rPr lang="en-US" sz="3200" b="1" u="sng" dirty="0">
                <a:solidFill>
                  <a:srgbClr val="002060"/>
                </a:solidFill>
                <a:effectLst/>
                <a:latin typeface="+mj-lt"/>
                <a:ea typeface="Times New Roman" panose="02020603050405020304" pitchFamily="18" charset="0"/>
              </a:rPr>
              <a:t>we have become as the scum of the world, the dregs of all things, even until now.</a:t>
            </a:r>
          </a:p>
          <a:p>
            <a:pPr marL="0" marR="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3" name="Rectangle 2">
            <a:extLst>
              <a:ext uri="{FF2B5EF4-FFF2-40B4-BE49-F238E27FC236}">
                <a16:creationId xmlns:a16="http://schemas.microsoft.com/office/drawing/2014/main" id="{AEF14DDD-DED4-9D12-EF58-3A5BD6FDE9BE}"/>
              </a:ext>
            </a:extLst>
          </p:cNvPr>
          <p:cNvSpPr/>
          <p:nvPr/>
        </p:nvSpPr>
        <p:spPr>
          <a:xfrm>
            <a:off x="260350" y="152400"/>
            <a:ext cx="5867400" cy="4495800"/>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000" u="sng" dirty="0">
                <a:solidFill>
                  <a:schemeClr val="tx1"/>
                </a:solidFill>
              </a:rPr>
              <a:t>SPIRITUAL GREATNESS</a:t>
            </a:r>
          </a:p>
          <a:p>
            <a:r>
              <a:rPr lang="en-US" sz="4000" dirty="0">
                <a:solidFill>
                  <a:schemeClr val="tx1"/>
                </a:solidFill>
              </a:rPr>
              <a:t>- Already ‘arrived’</a:t>
            </a:r>
          </a:p>
          <a:p>
            <a:r>
              <a:rPr lang="en-US" sz="4000" dirty="0">
                <a:solidFill>
                  <a:schemeClr val="tx1"/>
                </a:solidFill>
              </a:rPr>
              <a:t>- Rich &amp; Successful</a:t>
            </a:r>
          </a:p>
          <a:p>
            <a:r>
              <a:rPr lang="en-US" sz="4000" dirty="0">
                <a:solidFill>
                  <a:schemeClr val="tx1"/>
                </a:solidFill>
              </a:rPr>
              <a:t>- Over others</a:t>
            </a:r>
          </a:p>
          <a:p>
            <a:r>
              <a:rPr lang="en-US" sz="4000" dirty="0">
                <a:solidFill>
                  <a:schemeClr val="tx1"/>
                </a:solidFill>
              </a:rPr>
              <a:t>- Regarded as wise</a:t>
            </a:r>
          </a:p>
          <a:p>
            <a:r>
              <a:rPr lang="en-US" sz="4000" dirty="0">
                <a:solidFill>
                  <a:schemeClr val="tx1"/>
                </a:solidFill>
              </a:rPr>
              <a:t>- Dominant rhetoric</a:t>
            </a:r>
          </a:p>
          <a:p>
            <a:r>
              <a:rPr lang="en-US" sz="4000" dirty="0">
                <a:solidFill>
                  <a:schemeClr val="tx1"/>
                </a:solidFill>
              </a:rPr>
              <a:t>- Popular and honored</a:t>
            </a:r>
          </a:p>
        </p:txBody>
      </p:sp>
      <p:sp>
        <p:nvSpPr>
          <p:cNvPr id="6" name="Rectangle 5">
            <a:extLst>
              <a:ext uri="{FF2B5EF4-FFF2-40B4-BE49-F238E27FC236}">
                <a16:creationId xmlns:a16="http://schemas.microsoft.com/office/drawing/2014/main" id="{EF942587-E37B-8789-F01F-E0EAE4843140}"/>
              </a:ext>
            </a:extLst>
          </p:cNvPr>
          <p:cNvSpPr/>
          <p:nvPr/>
        </p:nvSpPr>
        <p:spPr>
          <a:xfrm>
            <a:off x="6096000" y="152400"/>
            <a:ext cx="5867400" cy="5029200"/>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000" u="sng" dirty="0">
                <a:solidFill>
                  <a:schemeClr val="tx1"/>
                </a:solidFill>
              </a:rPr>
              <a:t>Paul’s Grade</a:t>
            </a:r>
          </a:p>
          <a:p>
            <a:r>
              <a:rPr lang="en-US" sz="3200" dirty="0">
                <a:solidFill>
                  <a:schemeClr val="tx1"/>
                </a:solidFill>
              </a:rPr>
              <a:t>- Last</a:t>
            </a:r>
          </a:p>
          <a:p>
            <a:r>
              <a:rPr lang="en-US" sz="3200" dirty="0">
                <a:solidFill>
                  <a:schemeClr val="tx1"/>
                </a:solidFill>
              </a:rPr>
              <a:t>- Spectacle </a:t>
            </a:r>
          </a:p>
          <a:p>
            <a:r>
              <a:rPr lang="en-US" sz="3200" dirty="0">
                <a:solidFill>
                  <a:schemeClr val="tx1"/>
                </a:solidFill>
              </a:rPr>
              <a:t>- Slaves</a:t>
            </a:r>
          </a:p>
          <a:p>
            <a:r>
              <a:rPr lang="en-US" sz="3200" dirty="0">
                <a:solidFill>
                  <a:schemeClr val="tx1"/>
                </a:solidFill>
              </a:rPr>
              <a:t>- Regarded as foolish &amp; Weak</a:t>
            </a:r>
          </a:p>
          <a:p>
            <a:r>
              <a:rPr lang="en-US" sz="3200" dirty="0">
                <a:solidFill>
                  <a:schemeClr val="tx1"/>
                </a:solidFill>
              </a:rPr>
              <a:t>- Dishonored</a:t>
            </a:r>
          </a:p>
          <a:p>
            <a:r>
              <a:rPr lang="en-US" sz="3200" dirty="0">
                <a:solidFill>
                  <a:schemeClr val="tx1"/>
                </a:solidFill>
              </a:rPr>
              <a:t>- Poor, hungry, thirsty, ragged, homeless</a:t>
            </a:r>
          </a:p>
          <a:p>
            <a:r>
              <a:rPr lang="en-US" sz="3200" dirty="0">
                <a:solidFill>
                  <a:schemeClr val="tx1"/>
                </a:solidFill>
              </a:rPr>
              <a:t>- badly treated, humble labor</a:t>
            </a:r>
          </a:p>
          <a:p>
            <a:r>
              <a:rPr lang="en-US" sz="3200" dirty="0">
                <a:solidFill>
                  <a:schemeClr val="tx1"/>
                </a:solidFill>
              </a:rPr>
              <a:t>- unvindicated peacemakers</a:t>
            </a:r>
          </a:p>
          <a:p>
            <a:endParaRPr lang="en-US" sz="3200" dirty="0">
              <a:solidFill>
                <a:schemeClr val="tx1"/>
              </a:solidFill>
            </a:endParaRPr>
          </a:p>
          <a:p>
            <a:endParaRPr lang="en-US" sz="4000" dirty="0">
              <a:solidFill>
                <a:schemeClr val="tx1"/>
              </a:solidFill>
            </a:endParaRPr>
          </a:p>
        </p:txBody>
      </p:sp>
      <p:sp>
        <p:nvSpPr>
          <p:cNvPr id="9" name="Rectangle 8">
            <a:extLst>
              <a:ext uri="{FF2B5EF4-FFF2-40B4-BE49-F238E27FC236}">
                <a16:creationId xmlns:a16="http://schemas.microsoft.com/office/drawing/2014/main" id="{8C308D60-A14E-113C-C6D0-65A1679D77B8}"/>
              </a:ext>
            </a:extLst>
          </p:cNvPr>
          <p:cNvSpPr/>
          <p:nvPr/>
        </p:nvSpPr>
        <p:spPr>
          <a:xfrm rot="20824766">
            <a:off x="8314076" y="889274"/>
            <a:ext cx="3421255" cy="1143000"/>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600" b="1" dirty="0">
                <a:solidFill>
                  <a:srgbClr val="FF0000"/>
                </a:solidFill>
              </a:rPr>
              <a:t>SCUM</a:t>
            </a:r>
            <a:endParaRPr lang="en-US" sz="4400" b="1" dirty="0">
              <a:solidFill>
                <a:srgbClr val="FF0000"/>
              </a:solidFill>
            </a:endParaRPr>
          </a:p>
        </p:txBody>
      </p:sp>
    </p:spTree>
    <p:extLst>
      <p:ext uri="{BB962C8B-B14F-4D97-AF65-F5344CB8AC3E}">
        <p14:creationId xmlns:p14="http://schemas.microsoft.com/office/powerpoint/2010/main" val="2778761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EA5527-0771-060B-07DD-8BFA3BEB7453}"/>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A80C6256-F3A5-AC10-3569-E8840918EF73}"/>
              </a:ext>
            </a:extLst>
          </p:cNvPr>
          <p:cNvSpPr/>
          <p:nvPr/>
        </p:nvSpPr>
        <p:spPr>
          <a:xfrm>
            <a:off x="0" y="4800600"/>
            <a:ext cx="12192000" cy="2057402"/>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tx1"/>
              </a:solidFill>
            </a:endParaRPr>
          </a:p>
          <a:p>
            <a:pPr marL="0" marR="0">
              <a:spcBef>
                <a:spcPts val="0"/>
              </a:spcBef>
              <a:spcAft>
                <a:spcPts val="0"/>
              </a:spcAft>
            </a:pPr>
            <a:r>
              <a:rPr lang="en-US" sz="3200" b="1" baseline="30000" dirty="0">
                <a:solidFill>
                  <a:schemeClr val="tx1"/>
                </a:solidFill>
                <a:latin typeface="+mj-lt"/>
              </a:rPr>
              <a:t>1 Cor 4:</a:t>
            </a:r>
            <a:r>
              <a:rPr lang="en-US" sz="3200" b="1" baseline="30000" dirty="0">
                <a:solidFill>
                  <a:srgbClr val="000000"/>
                </a:solidFill>
                <a:effectLst/>
                <a:latin typeface="+mj-lt"/>
                <a:ea typeface="Times New Roman" panose="02020603050405020304" pitchFamily="18" charset="0"/>
              </a:rPr>
              <a:t>12 </a:t>
            </a:r>
            <a:r>
              <a:rPr lang="en-US" sz="3200" dirty="0">
                <a:solidFill>
                  <a:schemeClr val="tx1"/>
                </a:solidFill>
                <a:effectLst/>
                <a:latin typeface="+mj-lt"/>
                <a:ea typeface="Times New Roman" panose="02020603050405020304" pitchFamily="18" charset="0"/>
              </a:rPr>
              <a:t>when we are reviled, we bless; when we are persecuted, we endure; </a:t>
            </a:r>
            <a:r>
              <a:rPr lang="en-US" sz="3200" b="1" baseline="30000" dirty="0">
                <a:solidFill>
                  <a:schemeClr val="tx1"/>
                </a:solidFill>
                <a:effectLst/>
                <a:latin typeface="+mj-lt"/>
                <a:ea typeface="Times New Roman" panose="02020603050405020304" pitchFamily="18" charset="0"/>
              </a:rPr>
              <a:t>13 </a:t>
            </a:r>
            <a:r>
              <a:rPr lang="en-US" sz="3200" dirty="0">
                <a:solidFill>
                  <a:schemeClr val="tx1"/>
                </a:solidFill>
                <a:effectLst/>
                <a:latin typeface="+mj-lt"/>
                <a:ea typeface="Times New Roman" panose="02020603050405020304" pitchFamily="18" charset="0"/>
              </a:rPr>
              <a:t>when we are slandered, we try to conciliate</a:t>
            </a:r>
            <a:r>
              <a:rPr lang="en-US" sz="3200" dirty="0">
                <a:solidFill>
                  <a:srgbClr val="000000"/>
                </a:solidFill>
                <a:effectLst/>
                <a:latin typeface="+mj-lt"/>
                <a:ea typeface="Times New Roman" panose="02020603050405020304" pitchFamily="18" charset="0"/>
              </a:rPr>
              <a:t>; </a:t>
            </a:r>
            <a:r>
              <a:rPr lang="en-US" sz="3200" b="1" u="sng" dirty="0">
                <a:solidFill>
                  <a:srgbClr val="002060"/>
                </a:solidFill>
                <a:effectLst/>
                <a:latin typeface="+mj-lt"/>
                <a:ea typeface="Times New Roman" panose="02020603050405020304" pitchFamily="18" charset="0"/>
              </a:rPr>
              <a:t>we have become as the scum of the world, the dregs of all things, even until now.</a:t>
            </a:r>
          </a:p>
          <a:p>
            <a:pPr marL="0" marR="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6" name="Rectangle 5">
            <a:extLst>
              <a:ext uri="{FF2B5EF4-FFF2-40B4-BE49-F238E27FC236}">
                <a16:creationId xmlns:a16="http://schemas.microsoft.com/office/drawing/2014/main" id="{531FFB4F-D9C1-FBBB-E45E-DD4B830B1297}"/>
              </a:ext>
            </a:extLst>
          </p:cNvPr>
          <p:cNvSpPr/>
          <p:nvPr/>
        </p:nvSpPr>
        <p:spPr>
          <a:xfrm>
            <a:off x="6096000" y="152400"/>
            <a:ext cx="5867400" cy="5029200"/>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000" u="sng" dirty="0">
                <a:solidFill>
                  <a:schemeClr val="tx1"/>
                </a:solidFill>
              </a:rPr>
              <a:t>Paul’s Grade</a:t>
            </a:r>
          </a:p>
          <a:p>
            <a:r>
              <a:rPr lang="en-US" sz="3200" dirty="0">
                <a:solidFill>
                  <a:schemeClr val="tx1"/>
                </a:solidFill>
              </a:rPr>
              <a:t>- Last</a:t>
            </a:r>
          </a:p>
          <a:p>
            <a:r>
              <a:rPr lang="en-US" sz="3200" dirty="0">
                <a:solidFill>
                  <a:schemeClr val="tx1"/>
                </a:solidFill>
              </a:rPr>
              <a:t>- Spectacle </a:t>
            </a:r>
          </a:p>
          <a:p>
            <a:r>
              <a:rPr lang="en-US" sz="3200" dirty="0">
                <a:solidFill>
                  <a:schemeClr val="tx1"/>
                </a:solidFill>
              </a:rPr>
              <a:t>- Slaves</a:t>
            </a:r>
          </a:p>
          <a:p>
            <a:r>
              <a:rPr lang="en-US" sz="3200" dirty="0">
                <a:solidFill>
                  <a:schemeClr val="tx1"/>
                </a:solidFill>
              </a:rPr>
              <a:t>- Regarded as foolish &amp; Weak</a:t>
            </a:r>
          </a:p>
          <a:p>
            <a:r>
              <a:rPr lang="en-US" sz="3200" dirty="0">
                <a:solidFill>
                  <a:schemeClr val="tx1"/>
                </a:solidFill>
              </a:rPr>
              <a:t>- Dishonored</a:t>
            </a:r>
          </a:p>
          <a:p>
            <a:r>
              <a:rPr lang="en-US" sz="3200" dirty="0">
                <a:solidFill>
                  <a:schemeClr val="tx1"/>
                </a:solidFill>
              </a:rPr>
              <a:t>- Poor, hungry, thirsty, ragged, homeless</a:t>
            </a:r>
          </a:p>
          <a:p>
            <a:r>
              <a:rPr lang="en-US" sz="3200" dirty="0">
                <a:solidFill>
                  <a:schemeClr val="tx1"/>
                </a:solidFill>
              </a:rPr>
              <a:t>- badly treated, humble labor</a:t>
            </a:r>
          </a:p>
          <a:p>
            <a:r>
              <a:rPr lang="en-US" sz="3200" dirty="0">
                <a:solidFill>
                  <a:schemeClr val="tx1"/>
                </a:solidFill>
              </a:rPr>
              <a:t>- unvindicated peacemakers</a:t>
            </a:r>
          </a:p>
          <a:p>
            <a:endParaRPr lang="en-US" sz="3200" dirty="0">
              <a:solidFill>
                <a:schemeClr val="tx1"/>
              </a:solidFill>
            </a:endParaRPr>
          </a:p>
          <a:p>
            <a:endParaRPr lang="en-US" sz="4000" dirty="0">
              <a:solidFill>
                <a:schemeClr val="tx1"/>
              </a:solidFill>
            </a:endParaRPr>
          </a:p>
        </p:txBody>
      </p:sp>
      <p:sp>
        <p:nvSpPr>
          <p:cNvPr id="9" name="Rectangle 8">
            <a:extLst>
              <a:ext uri="{FF2B5EF4-FFF2-40B4-BE49-F238E27FC236}">
                <a16:creationId xmlns:a16="http://schemas.microsoft.com/office/drawing/2014/main" id="{67BC0F1B-3D3D-DB11-C01A-5CDBF32A3963}"/>
              </a:ext>
            </a:extLst>
          </p:cNvPr>
          <p:cNvSpPr/>
          <p:nvPr/>
        </p:nvSpPr>
        <p:spPr>
          <a:xfrm rot="20824766">
            <a:off x="8314076" y="889274"/>
            <a:ext cx="3421255" cy="1143000"/>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600" b="1" dirty="0">
                <a:solidFill>
                  <a:srgbClr val="FF0000"/>
                </a:solidFill>
              </a:rPr>
              <a:t>SCUM</a:t>
            </a:r>
            <a:endParaRPr lang="en-US" sz="4400" b="1" dirty="0">
              <a:solidFill>
                <a:srgbClr val="FF0000"/>
              </a:solidFill>
            </a:endParaRPr>
          </a:p>
        </p:txBody>
      </p:sp>
      <p:sp>
        <p:nvSpPr>
          <p:cNvPr id="4" name="Rounded Rectangular Callout 11">
            <a:extLst>
              <a:ext uri="{FF2B5EF4-FFF2-40B4-BE49-F238E27FC236}">
                <a16:creationId xmlns:a16="http://schemas.microsoft.com/office/drawing/2014/main" id="{36122382-7A89-21FC-1E43-899CF8DCDF0B}"/>
              </a:ext>
            </a:extLst>
          </p:cNvPr>
          <p:cNvSpPr/>
          <p:nvPr/>
        </p:nvSpPr>
        <p:spPr>
          <a:xfrm>
            <a:off x="25400" y="183155"/>
            <a:ext cx="6070600" cy="8074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i="1" dirty="0"/>
              <a:t>Does this remind you of anyone? </a:t>
            </a:r>
          </a:p>
        </p:txBody>
      </p:sp>
      <p:sp>
        <p:nvSpPr>
          <p:cNvPr id="5" name="Rectangle 4">
            <a:extLst>
              <a:ext uri="{FF2B5EF4-FFF2-40B4-BE49-F238E27FC236}">
                <a16:creationId xmlns:a16="http://schemas.microsoft.com/office/drawing/2014/main" id="{E2BC78E9-425C-D6D4-7501-EF0BB3486D24}"/>
              </a:ext>
            </a:extLst>
          </p:cNvPr>
          <p:cNvSpPr/>
          <p:nvPr/>
        </p:nvSpPr>
        <p:spPr>
          <a:xfrm>
            <a:off x="25400" y="685800"/>
            <a:ext cx="6070600" cy="3238501"/>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tx1"/>
              </a:solidFill>
            </a:endParaRPr>
          </a:p>
          <a:p>
            <a:pPr marL="0" marR="0"/>
            <a:r>
              <a:rPr lang="en-US" sz="3200" b="1" dirty="0">
                <a:solidFill>
                  <a:schemeClr val="bg1"/>
                </a:solidFill>
                <a:ea typeface="Times New Roman" panose="02020603050405020304" pitchFamily="18" charset="0"/>
              </a:rPr>
              <a:t>“</a:t>
            </a:r>
            <a:r>
              <a:rPr lang="en-US" sz="3200" dirty="0">
                <a:solidFill>
                  <a:schemeClr val="bg1"/>
                </a:solidFill>
                <a:effectLst/>
                <a:ea typeface="Times New Roman" panose="02020603050405020304" pitchFamily="18" charset="0"/>
              </a:rPr>
              <a:t>Blessed are the poor in spirit, for theirs is the kingdom of heaven.</a:t>
            </a:r>
          </a:p>
          <a:p>
            <a:pPr marL="0" marR="0"/>
            <a:endParaRPr lang="en-US" sz="1200" dirty="0">
              <a:solidFill>
                <a:schemeClr val="bg1"/>
              </a:solidFill>
              <a:effectLst/>
              <a:ea typeface="Times New Roman" panose="02020603050405020304" pitchFamily="18" charset="0"/>
            </a:endParaRPr>
          </a:p>
          <a:p>
            <a:pPr marL="0" marR="0"/>
            <a:r>
              <a:rPr lang="en-US" sz="3200" dirty="0">
                <a:solidFill>
                  <a:schemeClr val="bg1"/>
                </a:solidFill>
                <a:effectLst/>
                <a:ea typeface="Times New Roman" panose="02020603050405020304" pitchFamily="18" charset="0"/>
              </a:rPr>
              <a:t>Blessed are those who mourn, for they shall be comforted.</a:t>
            </a:r>
          </a:p>
          <a:p>
            <a:pPr marL="0" marR="0"/>
            <a:endParaRPr lang="en-US" sz="1200" dirty="0">
              <a:solidFill>
                <a:schemeClr val="bg1"/>
              </a:solidFill>
              <a:effectLst/>
              <a:ea typeface="Times New Roman" panose="02020603050405020304" pitchFamily="18" charset="0"/>
            </a:endParaRPr>
          </a:p>
          <a:p>
            <a:pPr marL="0" marR="0"/>
            <a:r>
              <a:rPr lang="en-US" sz="3200" dirty="0">
                <a:solidFill>
                  <a:schemeClr val="bg1"/>
                </a:solidFill>
                <a:effectLst/>
                <a:ea typeface="Times New Roman" panose="02020603050405020304" pitchFamily="18" charset="0"/>
              </a:rPr>
              <a:t>Blessed are the gentle, for they shall inherit the earth.</a:t>
            </a:r>
            <a:endParaRPr lang="en-US" sz="3400" dirty="0">
              <a:solidFill>
                <a:schemeClr val="tx1"/>
              </a:solidFill>
            </a:endParaRPr>
          </a:p>
        </p:txBody>
      </p:sp>
    </p:spTree>
    <p:extLst>
      <p:ext uri="{BB962C8B-B14F-4D97-AF65-F5344CB8AC3E}">
        <p14:creationId xmlns:p14="http://schemas.microsoft.com/office/powerpoint/2010/main" val="3327879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D1FD52-B643-5FFA-0BCB-52AD5FA3C78C}"/>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F510595F-D03B-2A6D-A136-03057425E39C}"/>
              </a:ext>
            </a:extLst>
          </p:cNvPr>
          <p:cNvSpPr/>
          <p:nvPr/>
        </p:nvSpPr>
        <p:spPr>
          <a:xfrm>
            <a:off x="0" y="4800600"/>
            <a:ext cx="12192000" cy="2057402"/>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tx1"/>
              </a:solidFill>
            </a:endParaRPr>
          </a:p>
          <a:p>
            <a:pPr marL="0" marR="0">
              <a:spcBef>
                <a:spcPts val="0"/>
              </a:spcBef>
              <a:spcAft>
                <a:spcPts val="0"/>
              </a:spcAft>
            </a:pPr>
            <a:r>
              <a:rPr lang="en-US" sz="3200" b="1" baseline="30000" dirty="0">
                <a:solidFill>
                  <a:schemeClr val="tx1"/>
                </a:solidFill>
                <a:latin typeface="+mj-lt"/>
              </a:rPr>
              <a:t>1 Cor 4:</a:t>
            </a:r>
            <a:r>
              <a:rPr lang="en-US" sz="3200" b="1" baseline="30000" dirty="0">
                <a:solidFill>
                  <a:srgbClr val="000000"/>
                </a:solidFill>
                <a:effectLst/>
                <a:latin typeface="+mj-lt"/>
                <a:ea typeface="Times New Roman" panose="02020603050405020304" pitchFamily="18" charset="0"/>
              </a:rPr>
              <a:t>12 </a:t>
            </a:r>
            <a:r>
              <a:rPr lang="en-US" sz="3200" dirty="0">
                <a:solidFill>
                  <a:schemeClr val="tx1"/>
                </a:solidFill>
                <a:effectLst/>
                <a:latin typeface="+mj-lt"/>
                <a:ea typeface="Times New Roman" panose="02020603050405020304" pitchFamily="18" charset="0"/>
              </a:rPr>
              <a:t>when we are reviled, we bless; when we are persecuted, we endure; </a:t>
            </a:r>
            <a:r>
              <a:rPr lang="en-US" sz="3200" b="1" baseline="30000" dirty="0">
                <a:solidFill>
                  <a:schemeClr val="tx1"/>
                </a:solidFill>
                <a:effectLst/>
                <a:latin typeface="+mj-lt"/>
                <a:ea typeface="Times New Roman" panose="02020603050405020304" pitchFamily="18" charset="0"/>
              </a:rPr>
              <a:t>13 </a:t>
            </a:r>
            <a:r>
              <a:rPr lang="en-US" sz="3200" dirty="0">
                <a:solidFill>
                  <a:schemeClr val="tx1"/>
                </a:solidFill>
                <a:effectLst/>
                <a:latin typeface="+mj-lt"/>
                <a:ea typeface="Times New Roman" panose="02020603050405020304" pitchFamily="18" charset="0"/>
              </a:rPr>
              <a:t>when we are slandered, we try to conciliate</a:t>
            </a:r>
            <a:r>
              <a:rPr lang="en-US" sz="3200" dirty="0">
                <a:solidFill>
                  <a:srgbClr val="000000"/>
                </a:solidFill>
                <a:effectLst/>
                <a:latin typeface="+mj-lt"/>
                <a:ea typeface="Times New Roman" panose="02020603050405020304" pitchFamily="18" charset="0"/>
              </a:rPr>
              <a:t>; </a:t>
            </a:r>
            <a:r>
              <a:rPr lang="en-US" sz="3200" b="1" u="sng" dirty="0">
                <a:solidFill>
                  <a:srgbClr val="002060"/>
                </a:solidFill>
                <a:effectLst/>
                <a:latin typeface="+mj-lt"/>
                <a:ea typeface="Times New Roman" panose="02020603050405020304" pitchFamily="18" charset="0"/>
              </a:rPr>
              <a:t>we have become as the scum of the world, the dregs of all things, even until now.</a:t>
            </a:r>
          </a:p>
          <a:p>
            <a:pPr marL="0" marR="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6" name="Rectangle 5">
            <a:extLst>
              <a:ext uri="{FF2B5EF4-FFF2-40B4-BE49-F238E27FC236}">
                <a16:creationId xmlns:a16="http://schemas.microsoft.com/office/drawing/2014/main" id="{E2272E39-661F-F1AB-887E-70E2D0566088}"/>
              </a:ext>
            </a:extLst>
          </p:cNvPr>
          <p:cNvSpPr/>
          <p:nvPr/>
        </p:nvSpPr>
        <p:spPr>
          <a:xfrm>
            <a:off x="6096000" y="152400"/>
            <a:ext cx="5867400" cy="5029200"/>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000" u="sng" dirty="0">
                <a:solidFill>
                  <a:schemeClr val="tx1"/>
                </a:solidFill>
              </a:rPr>
              <a:t>Paul’s Grade</a:t>
            </a:r>
          </a:p>
          <a:p>
            <a:r>
              <a:rPr lang="en-US" sz="3200" dirty="0">
                <a:solidFill>
                  <a:schemeClr val="tx1"/>
                </a:solidFill>
              </a:rPr>
              <a:t>- Last</a:t>
            </a:r>
          </a:p>
          <a:p>
            <a:r>
              <a:rPr lang="en-US" sz="3200" dirty="0">
                <a:solidFill>
                  <a:schemeClr val="tx1"/>
                </a:solidFill>
              </a:rPr>
              <a:t>- Spectacle </a:t>
            </a:r>
          </a:p>
          <a:p>
            <a:r>
              <a:rPr lang="en-US" sz="3200" dirty="0">
                <a:solidFill>
                  <a:schemeClr val="tx1"/>
                </a:solidFill>
              </a:rPr>
              <a:t>- Slaves</a:t>
            </a:r>
          </a:p>
          <a:p>
            <a:r>
              <a:rPr lang="en-US" sz="3200" dirty="0">
                <a:solidFill>
                  <a:schemeClr val="tx1"/>
                </a:solidFill>
              </a:rPr>
              <a:t>- Regarded as foolish &amp; Weak</a:t>
            </a:r>
          </a:p>
          <a:p>
            <a:r>
              <a:rPr lang="en-US" sz="3200" dirty="0">
                <a:solidFill>
                  <a:schemeClr val="tx1"/>
                </a:solidFill>
              </a:rPr>
              <a:t>- Dishonored</a:t>
            </a:r>
          </a:p>
          <a:p>
            <a:r>
              <a:rPr lang="en-US" sz="3200" dirty="0">
                <a:solidFill>
                  <a:schemeClr val="tx1"/>
                </a:solidFill>
              </a:rPr>
              <a:t>- Poor, hungry, thirsty, ragged, homeless</a:t>
            </a:r>
          </a:p>
          <a:p>
            <a:r>
              <a:rPr lang="en-US" sz="3200" dirty="0">
                <a:solidFill>
                  <a:schemeClr val="tx1"/>
                </a:solidFill>
              </a:rPr>
              <a:t>- badly treated, humble labor</a:t>
            </a:r>
          </a:p>
          <a:p>
            <a:r>
              <a:rPr lang="en-US" sz="3200" dirty="0">
                <a:solidFill>
                  <a:schemeClr val="tx1"/>
                </a:solidFill>
              </a:rPr>
              <a:t>- unvindicated peacemakers</a:t>
            </a:r>
          </a:p>
          <a:p>
            <a:endParaRPr lang="en-US" sz="3200" dirty="0">
              <a:solidFill>
                <a:schemeClr val="tx1"/>
              </a:solidFill>
            </a:endParaRPr>
          </a:p>
          <a:p>
            <a:endParaRPr lang="en-US" sz="4000" dirty="0">
              <a:solidFill>
                <a:schemeClr val="tx1"/>
              </a:solidFill>
            </a:endParaRPr>
          </a:p>
        </p:txBody>
      </p:sp>
      <p:sp>
        <p:nvSpPr>
          <p:cNvPr id="9" name="Rectangle 8">
            <a:extLst>
              <a:ext uri="{FF2B5EF4-FFF2-40B4-BE49-F238E27FC236}">
                <a16:creationId xmlns:a16="http://schemas.microsoft.com/office/drawing/2014/main" id="{B9DE44B4-79BE-D2D8-FECD-0509E6E199D0}"/>
              </a:ext>
            </a:extLst>
          </p:cNvPr>
          <p:cNvSpPr/>
          <p:nvPr/>
        </p:nvSpPr>
        <p:spPr>
          <a:xfrm rot="20824766">
            <a:off x="8314076" y="889274"/>
            <a:ext cx="3421255" cy="1143000"/>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600" b="1" dirty="0">
                <a:solidFill>
                  <a:srgbClr val="FF0000"/>
                </a:solidFill>
              </a:rPr>
              <a:t>SCUM</a:t>
            </a:r>
            <a:endParaRPr lang="en-US" sz="4400" b="1" dirty="0">
              <a:solidFill>
                <a:srgbClr val="FF0000"/>
              </a:solidFill>
            </a:endParaRPr>
          </a:p>
        </p:txBody>
      </p:sp>
      <p:sp>
        <p:nvSpPr>
          <p:cNvPr id="4" name="Rounded Rectangular Callout 11">
            <a:extLst>
              <a:ext uri="{FF2B5EF4-FFF2-40B4-BE49-F238E27FC236}">
                <a16:creationId xmlns:a16="http://schemas.microsoft.com/office/drawing/2014/main" id="{0C5FEC30-8013-0F22-D6B3-1039C9492C6C}"/>
              </a:ext>
            </a:extLst>
          </p:cNvPr>
          <p:cNvSpPr/>
          <p:nvPr/>
        </p:nvSpPr>
        <p:spPr>
          <a:xfrm>
            <a:off x="25400" y="183155"/>
            <a:ext cx="6070600" cy="8074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i="1" dirty="0"/>
              <a:t>Does this remind you of anyone? </a:t>
            </a:r>
          </a:p>
        </p:txBody>
      </p:sp>
      <p:sp>
        <p:nvSpPr>
          <p:cNvPr id="5" name="Rectangle 4">
            <a:extLst>
              <a:ext uri="{FF2B5EF4-FFF2-40B4-BE49-F238E27FC236}">
                <a16:creationId xmlns:a16="http://schemas.microsoft.com/office/drawing/2014/main" id="{F9C6C32D-905C-64C9-08CF-C94B5B65731F}"/>
              </a:ext>
            </a:extLst>
          </p:cNvPr>
          <p:cNvSpPr/>
          <p:nvPr/>
        </p:nvSpPr>
        <p:spPr>
          <a:xfrm>
            <a:off x="25400" y="533400"/>
            <a:ext cx="6070600" cy="3238501"/>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tx1"/>
              </a:solidFill>
            </a:endParaRPr>
          </a:p>
          <a:p>
            <a:pPr marL="0" marR="0"/>
            <a:r>
              <a:rPr lang="en-US" sz="3200" dirty="0">
                <a:solidFill>
                  <a:schemeClr val="bg1"/>
                </a:solidFill>
                <a:effectLst/>
                <a:ea typeface="Times New Roman" panose="02020603050405020304" pitchFamily="18" charset="0"/>
              </a:rPr>
              <a:t>“Blessed are those who hunger and thirst for righteousness, for they shall be satisfied.</a:t>
            </a:r>
          </a:p>
          <a:p>
            <a:pPr marL="0" marR="0"/>
            <a:endParaRPr lang="en-US" sz="1200" dirty="0">
              <a:solidFill>
                <a:schemeClr val="bg1"/>
              </a:solidFill>
              <a:effectLst/>
              <a:ea typeface="Times New Roman" panose="02020603050405020304" pitchFamily="18" charset="0"/>
            </a:endParaRPr>
          </a:p>
          <a:p>
            <a:pPr marL="0" marR="0"/>
            <a:r>
              <a:rPr lang="en-US" sz="3200" dirty="0">
                <a:solidFill>
                  <a:schemeClr val="bg1"/>
                </a:solidFill>
                <a:effectLst/>
                <a:ea typeface="Times New Roman" panose="02020603050405020304" pitchFamily="18" charset="0"/>
              </a:rPr>
              <a:t>Blessed are the merciful, for they shall receive mercy.</a:t>
            </a:r>
          </a:p>
          <a:p>
            <a:pPr marL="0" marR="0"/>
            <a:endParaRPr lang="en-US" sz="1200" dirty="0">
              <a:solidFill>
                <a:schemeClr val="bg1"/>
              </a:solidFill>
              <a:effectLst/>
              <a:ea typeface="Times New Roman" panose="02020603050405020304" pitchFamily="18" charset="0"/>
            </a:endParaRPr>
          </a:p>
          <a:p>
            <a:pPr marL="0" marR="0"/>
            <a:r>
              <a:rPr lang="en-US" sz="3200" dirty="0">
                <a:solidFill>
                  <a:schemeClr val="bg1"/>
                </a:solidFill>
                <a:effectLst/>
                <a:ea typeface="Times New Roman" panose="02020603050405020304" pitchFamily="18" charset="0"/>
              </a:rPr>
              <a:t>Blessed are the pure in heart, for they shall see God.</a:t>
            </a:r>
            <a:endParaRPr lang="en-US" sz="3200" dirty="0">
              <a:solidFill>
                <a:schemeClr val="tx1"/>
              </a:solidFill>
            </a:endParaRPr>
          </a:p>
          <a:p>
            <a:pPr>
              <a:spcBef>
                <a:spcPts val="0"/>
              </a:spcBef>
              <a:spcAft>
                <a:spcPts val="0"/>
              </a:spcAft>
            </a:pPr>
            <a:endParaRPr lang="en-US" sz="3400" dirty="0">
              <a:solidFill>
                <a:schemeClr val="tx1"/>
              </a:solidFill>
            </a:endParaRPr>
          </a:p>
        </p:txBody>
      </p:sp>
    </p:spTree>
    <p:extLst>
      <p:ext uri="{BB962C8B-B14F-4D97-AF65-F5344CB8AC3E}">
        <p14:creationId xmlns:p14="http://schemas.microsoft.com/office/powerpoint/2010/main" val="275479233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4067DC-31D0-0C9F-4D5E-D68AF185A3FD}"/>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A062E91A-132A-9238-B303-0B17E83DAE86}"/>
              </a:ext>
            </a:extLst>
          </p:cNvPr>
          <p:cNvSpPr/>
          <p:nvPr/>
        </p:nvSpPr>
        <p:spPr>
          <a:xfrm>
            <a:off x="0" y="4800600"/>
            <a:ext cx="12192000" cy="2057402"/>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tx1"/>
              </a:solidFill>
            </a:endParaRPr>
          </a:p>
          <a:p>
            <a:pPr marL="0" marR="0">
              <a:spcBef>
                <a:spcPts val="0"/>
              </a:spcBef>
              <a:spcAft>
                <a:spcPts val="0"/>
              </a:spcAft>
            </a:pPr>
            <a:r>
              <a:rPr lang="en-US" sz="3200" b="1" baseline="30000" dirty="0">
                <a:solidFill>
                  <a:schemeClr val="tx1"/>
                </a:solidFill>
                <a:latin typeface="+mj-lt"/>
              </a:rPr>
              <a:t>1 Cor 4:</a:t>
            </a:r>
            <a:r>
              <a:rPr lang="en-US" sz="3200" b="1" baseline="30000" dirty="0">
                <a:solidFill>
                  <a:srgbClr val="000000"/>
                </a:solidFill>
                <a:effectLst/>
                <a:latin typeface="+mj-lt"/>
                <a:ea typeface="Times New Roman" panose="02020603050405020304" pitchFamily="18" charset="0"/>
              </a:rPr>
              <a:t>12 </a:t>
            </a:r>
            <a:r>
              <a:rPr lang="en-US" sz="3200" dirty="0">
                <a:solidFill>
                  <a:schemeClr val="tx1"/>
                </a:solidFill>
                <a:effectLst/>
                <a:latin typeface="+mj-lt"/>
                <a:ea typeface="Times New Roman" panose="02020603050405020304" pitchFamily="18" charset="0"/>
              </a:rPr>
              <a:t>when we are reviled, we bless; when we are persecuted, we endure; </a:t>
            </a:r>
            <a:r>
              <a:rPr lang="en-US" sz="3200" b="1" baseline="30000" dirty="0">
                <a:solidFill>
                  <a:schemeClr val="tx1"/>
                </a:solidFill>
                <a:effectLst/>
                <a:latin typeface="+mj-lt"/>
                <a:ea typeface="Times New Roman" panose="02020603050405020304" pitchFamily="18" charset="0"/>
              </a:rPr>
              <a:t>13 </a:t>
            </a:r>
            <a:r>
              <a:rPr lang="en-US" sz="3200" dirty="0">
                <a:solidFill>
                  <a:schemeClr val="tx1"/>
                </a:solidFill>
                <a:effectLst/>
                <a:latin typeface="+mj-lt"/>
                <a:ea typeface="Times New Roman" panose="02020603050405020304" pitchFamily="18" charset="0"/>
              </a:rPr>
              <a:t>when we are slandered, we try to conciliate</a:t>
            </a:r>
            <a:r>
              <a:rPr lang="en-US" sz="3200" dirty="0">
                <a:solidFill>
                  <a:srgbClr val="000000"/>
                </a:solidFill>
                <a:effectLst/>
                <a:latin typeface="+mj-lt"/>
                <a:ea typeface="Times New Roman" panose="02020603050405020304" pitchFamily="18" charset="0"/>
              </a:rPr>
              <a:t>; </a:t>
            </a:r>
            <a:r>
              <a:rPr lang="en-US" sz="3200" b="1" u="sng" dirty="0">
                <a:solidFill>
                  <a:srgbClr val="002060"/>
                </a:solidFill>
                <a:effectLst/>
                <a:latin typeface="+mj-lt"/>
                <a:ea typeface="Times New Roman" panose="02020603050405020304" pitchFamily="18" charset="0"/>
              </a:rPr>
              <a:t>we have become as the scum of the world, the dregs of all things, even until now.</a:t>
            </a:r>
          </a:p>
          <a:p>
            <a:pPr marL="0" marR="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6" name="Rectangle 5">
            <a:extLst>
              <a:ext uri="{FF2B5EF4-FFF2-40B4-BE49-F238E27FC236}">
                <a16:creationId xmlns:a16="http://schemas.microsoft.com/office/drawing/2014/main" id="{66C04B4C-1866-3765-FA13-9E2DEDABA6B7}"/>
              </a:ext>
            </a:extLst>
          </p:cNvPr>
          <p:cNvSpPr/>
          <p:nvPr/>
        </p:nvSpPr>
        <p:spPr>
          <a:xfrm>
            <a:off x="6096000" y="152400"/>
            <a:ext cx="5867400" cy="5029200"/>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000" u="sng" dirty="0">
                <a:solidFill>
                  <a:schemeClr val="tx1"/>
                </a:solidFill>
              </a:rPr>
              <a:t>Paul’s Grade</a:t>
            </a:r>
          </a:p>
          <a:p>
            <a:r>
              <a:rPr lang="en-US" sz="3200" dirty="0">
                <a:solidFill>
                  <a:schemeClr val="tx1"/>
                </a:solidFill>
              </a:rPr>
              <a:t>- Last</a:t>
            </a:r>
          </a:p>
          <a:p>
            <a:r>
              <a:rPr lang="en-US" sz="3200" dirty="0">
                <a:solidFill>
                  <a:schemeClr val="tx1"/>
                </a:solidFill>
              </a:rPr>
              <a:t>- Spectacle </a:t>
            </a:r>
          </a:p>
          <a:p>
            <a:r>
              <a:rPr lang="en-US" sz="3200" dirty="0">
                <a:solidFill>
                  <a:schemeClr val="tx1"/>
                </a:solidFill>
              </a:rPr>
              <a:t>- Slaves</a:t>
            </a:r>
          </a:p>
          <a:p>
            <a:r>
              <a:rPr lang="en-US" sz="3200" dirty="0">
                <a:solidFill>
                  <a:schemeClr val="tx1"/>
                </a:solidFill>
              </a:rPr>
              <a:t>- Regarded as foolish &amp; Weak</a:t>
            </a:r>
          </a:p>
          <a:p>
            <a:r>
              <a:rPr lang="en-US" sz="3200" dirty="0">
                <a:solidFill>
                  <a:schemeClr val="tx1"/>
                </a:solidFill>
              </a:rPr>
              <a:t>- Dishonored</a:t>
            </a:r>
          </a:p>
          <a:p>
            <a:r>
              <a:rPr lang="en-US" sz="3200" dirty="0">
                <a:solidFill>
                  <a:schemeClr val="tx1"/>
                </a:solidFill>
              </a:rPr>
              <a:t>- Poor, hungry, thirsty, ragged, homeless</a:t>
            </a:r>
          </a:p>
          <a:p>
            <a:r>
              <a:rPr lang="en-US" sz="3200" dirty="0">
                <a:solidFill>
                  <a:schemeClr val="tx1"/>
                </a:solidFill>
              </a:rPr>
              <a:t>- badly treated, humble labor</a:t>
            </a:r>
          </a:p>
          <a:p>
            <a:r>
              <a:rPr lang="en-US" sz="3200" dirty="0">
                <a:solidFill>
                  <a:schemeClr val="tx1"/>
                </a:solidFill>
              </a:rPr>
              <a:t>- unvindicated peacemakers</a:t>
            </a:r>
          </a:p>
          <a:p>
            <a:endParaRPr lang="en-US" sz="3200" dirty="0">
              <a:solidFill>
                <a:schemeClr val="tx1"/>
              </a:solidFill>
            </a:endParaRPr>
          </a:p>
          <a:p>
            <a:endParaRPr lang="en-US" sz="4000" dirty="0">
              <a:solidFill>
                <a:schemeClr val="tx1"/>
              </a:solidFill>
            </a:endParaRPr>
          </a:p>
        </p:txBody>
      </p:sp>
      <p:sp>
        <p:nvSpPr>
          <p:cNvPr id="9" name="Rectangle 8">
            <a:extLst>
              <a:ext uri="{FF2B5EF4-FFF2-40B4-BE49-F238E27FC236}">
                <a16:creationId xmlns:a16="http://schemas.microsoft.com/office/drawing/2014/main" id="{615047FD-3E26-87C7-FA74-38844FFFAAAB}"/>
              </a:ext>
            </a:extLst>
          </p:cNvPr>
          <p:cNvSpPr/>
          <p:nvPr/>
        </p:nvSpPr>
        <p:spPr>
          <a:xfrm rot="20824766">
            <a:off x="8314076" y="889274"/>
            <a:ext cx="3421255" cy="1143000"/>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600" b="1" dirty="0">
                <a:solidFill>
                  <a:srgbClr val="FF0000"/>
                </a:solidFill>
              </a:rPr>
              <a:t>SCUM</a:t>
            </a:r>
            <a:endParaRPr lang="en-US" sz="4400" b="1" dirty="0">
              <a:solidFill>
                <a:srgbClr val="FF0000"/>
              </a:solidFill>
            </a:endParaRPr>
          </a:p>
        </p:txBody>
      </p:sp>
      <p:sp>
        <p:nvSpPr>
          <p:cNvPr id="4" name="Rounded Rectangular Callout 11">
            <a:extLst>
              <a:ext uri="{FF2B5EF4-FFF2-40B4-BE49-F238E27FC236}">
                <a16:creationId xmlns:a16="http://schemas.microsoft.com/office/drawing/2014/main" id="{9D1054E4-D294-1E89-F7EB-36C86612FB9D}"/>
              </a:ext>
            </a:extLst>
          </p:cNvPr>
          <p:cNvSpPr/>
          <p:nvPr/>
        </p:nvSpPr>
        <p:spPr>
          <a:xfrm>
            <a:off x="25400" y="183155"/>
            <a:ext cx="6070600" cy="8074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i="1" dirty="0"/>
              <a:t>Does this remind you of anyone? </a:t>
            </a:r>
          </a:p>
        </p:txBody>
      </p:sp>
      <p:sp>
        <p:nvSpPr>
          <p:cNvPr id="5" name="Rectangle 4">
            <a:extLst>
              <a:ext uri="{FF2B5EF4-FFF2-40B4-BE49-F238E27FC236}">
                <a16:creationId xmlns:a16="http://schemas.microsoft.com/office/drawing/2014/main" id="{A1E7D8DE-C356-E2BB-40EE-C583F33A1DCC}"/>
              </a:ext>
            </a:extLst>
          </p:cNvPr>
          <p:cNvSpPr/>
          <p:nvPr/>
        </p:nvSpPr>
        <p:spPr>
          <a:xfrm>
            <a:off x="25400" y="685800"/>
            <a:ext cx="6070600" cy="3238501"/>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tx1"/>
              </a:solidFill>
            </a:endParaRPr>
          </a:p>
          <a:p>
            <a:pPr marL="0" marR="0"/>
            <a:r>
              <a:rPr lang="en-US" sz="3200" dirty="0">
                <a:solidFill>
                  <a:schemeClr val="bg1"/>
                </a:solidFill>
                <a:effectLst/>
                <a:ea typeface="Times New Roman" panose="02020603050405020304" pitchFamily="18" charset="0"/>
              </a:rPr>
              <a:t>“Blessed are the peacemakers, for they shall be called sons of God.</a:t>
            </a:r>
          </a:p>
          <a:p>
            <a:pPr marL="0" marR="0"/>
            <a:endParaRPr lang="en-US" sz="1200" dirty="0">
              <a:solidFill>
                <a:schemeClr val="bg1"/>
              </a:solidFill>
              <a:effectLst/>
              <a:ea typeface="Times New Roman" panose="02020603050405020304" pitchFamily="18" charset="0"/>
            </a:endParaRPr>
          </a:p>
          <a:p>
            <a:pPr marL="0" marR="0"/>
            <a:r>
              <a:rPr lang="en-US" sz="3200" dirty="0">
                <a:solidFill>
                  <a:schemeClr val="bg1"/>
                </a:solidFill>
                <a:effectLst/>
                <a:ea typeface="Times New Roman" panose="02020603050405020304" pitchFamily="18" charset="0"/>
              </a:rPr>
              <a:t>Blessed are those who have been persecuted for the sake of righteousness, for theirs is the kingdom of heaven.</a:t>
            </a:r>
            <a:endParaRPr lang="en-US" sz="3400" dirty="0">
              <a:solidFill>
                <a:schemeClr val="tx1"/>
              </a:solidFill>
            </a:endParaRPr>
          </a:p>
        </p:txBody>
      </p:sp>
    </p:spTree>
    <p:extLst>
      <p:ext uri="{BB962C8B-B14F-4D97-AF65-F5344CB8AC3E}">
        <p14:creationId xmlns:p14="http://schemas.microsoft.com/office/powerpoint/2010/main" val="262455526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52EBFE-F55F-58FC-4492-2EBF688D82E6}"/>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10324728-993E-9A58-95A7-E68986016AC1}"/>
              </a:ext>
            </a:extLst>
          </p:cNvPr>
          <p:cNvSpPr/>
          <p:nvPr/>
        </p:nvSpPr>
        <p:spPr>
          <a:xfrm>
            <a:off x="0" y="4800600"/>
            <a:ext cx="12192000" cy="2057402"/>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tx1"/>
              </a:solidFill>
            </a:endParaRPr>
          </a:p>
          <a:p>
            <a:pPr marL="0" marR="0">
              <a:spcBef>
                <a:spcPts val="0"/>
              </a:spcBef>
              <a:spcAft>
                <a:spcPts val="0"/>
              </a:spcAft>
            </a:pPr>
            <a:r>
              <a:rPr lang="en-US" sz="3200" b="1" baseline="30000" dirty="0">
                <a:solidFill>
                  <a:schemeClr val="tx1"/>
                </a:solidFill>
                <a:latin typeface="+mj-lt"/>
              </a:rPr>
              <a:t>1 Cor 4:</a:t>
            </a:r>
            <a:r>
              <a:rPr lang="en-US" sz="3200" b="1" baseline="30000" dirty="0">
                <a:solidFill>
                  <a:srgbClr val="000000"/>
                </a:solidFill>
                <a:effectLst/>
                <a:latin typeface="+mj-lt"/>
                <a:ea typeface="Times New Roman" panose="02020603050405020304" pitchFamily="18" charset="0"/>
              </a:rPr>
              <a:t>12 </a:t>
            </a:r>
            <a:r>
              <a:rPr lang="en-US" sz="3200" dirty="0">
                <a:solidFill>
                  <a:schemeClr val="tx1"/>
                </a:solidFill>
                <a:effectLst/>
                <a:latin typeface="+mj-lt"/>
                <a:ea typeface="Times New Roman" panose="02020603050405020304" pitchFamily="18" charset="0"/>
              </a:rPr>
              <a:t>when we are reviled, we bless; when we are persecuted, we endure; </a:t>
            </a:r>
            <a:r>
              <a:rPr lang="en-US" sz="3200" b="1" baseline="30000" dirty="0">
                <a:solidFill>
                  <a:schemeClr val="tx1"/>
                </a:solidFill>
                <a:effectLst/>
                <a:latin typeface="+mj-lt"/>
                <a:ea typeface="Times New Roman" panose="02020603050405020304" pitchFamily="18" charset="0"/>
              </a:rPr>
              <a:t>13 </a:t>
            </a:r>
            <a:r>
              <a:rPr lang="en-US" sz="3200" dirty="0">
                <a:solidFill>
                  <a:schemeClr val="tx1"/>
                </a:solidFill>
                <a:effectLst/>
                <a:latin typeface="+mj-lt"/>
                <a:ea typeface="Times New Roman" panose="02020603050405020304" pitchFamily="18" charset="0"/>
              </a:rPr>
              <a:t>when we are slandered, we try to conciliate</a:t>
            </a:r>
            <a:r>
              <a:rPr lang="en-US" sz="3200" dirty="0">
                <a:solidFill>
                  <a:srgbClr val="000000"/>
                </a:solidFill>
                <a:effectLst/>
                <a:latin typeface="+mj-lt"/>
                <a:ea typeface="Times New Roman" panose="02020603050405020304" pitchFamily="18" charset="0"/>
              </a:rPr>
              <a:t>; </a:t>
            </a:r>
            <a:r>
              <a:rPr lang="en-US" sz="3200" b="1" u="sng" dirty="0">
                <a:solidFill>
                  <a:srgbClr val="002060"/>
                </a:solidFill>
                <a:effectLst/>
                <a:latin typeface="+mj-lt"/>
                <a:ea typeface="Times New Roman" panose="02020603050405020304" pitchFamily="18" charset="0"/>
              </a:rPr>
              <a:t>we have become as the scum of the world, the dregs of all things, even until now.</a:t>
            </a:r>
          </a:p>
          <a:p>
            <a:pPr marL="0" marR="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6" name="Rectangle 5">
            <a:extLst>
              <a:ext uri="{FF2B5EF4-FFF2-40B4-BE49-F238E27FC236}">
                <a16:creationId xmlns:a16="http://schemas.microsoft.com/office/drawing/2014/main" id="{4E882EDF-B74A-E3CC-FB66-BEDAF2970B96}"/>
              </a:ext>
            </a:extLst>
          </p:cNvPr>
          <p:cNvSpPr/>
          <p:nvPr/>
        </p:nvSpPr>
        <p:spPr>
          <a:xfrm>
            <a:off x="6096000" y="152400"/>
            <a:ext cx="5867400" cy="5029200"/>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000" u="sng" dirty="0">
                <a:solidFill>
                  <a:schemeClr val="tx1"/>
                </a:solidFill>
              </a:rPr>
              <a:t>Paul’s Grade</a:t>
            </a:r>
          </a:p>
          <a:p>
            <a:r>
              <a:rPr lang="en-US" sz="3200" dirty="0">
                <a:solidFill>
                  <a:schemeClr val="tx1"/>
                </a:solidFill>
              </a:rPr>
              <a:t>- Last</a:t>
            </a:r>
          </a:p>
          <a:p>
            <a:r>
              <a:rPr lang="en-US" sz="3200" dirty="0">
                <a:solidFill>
                  <a:schemeClr val="tx1"/>
                </a:solidFill>
              </a:rPr>
              <a:t>- Spectacle </a:t>
            </a:r>
          </a:p>
          <a:p>
            <a:r>
              <a:rPr lang="en-US" sz="3200" dirty="0">
                <a:solidFill>
                  <a:schemeClr val="tx1"/>
                </a:solidFill>
              </a:rPr>
              <a:t>- Slaves</a:t>
            </a:r>
          </a:p>
          <a:p>
            <a:r>
              <a:rPr lang="en-US" sz="3200" dirty="0">
                <a:solidFill>
                  <a:schemeClr val="tx1"/>
                </a:solidFill>
              </a:rPr>
              <a:t>- Regarded as foolish &amp; Weak</a:t>
            </a:r>
          </a:p>
          <a:p>
            <a:r>
              <a:rPr lang="en-US" sz="3200" dirty="0">
                <a:solidFill>
                  <a:schemeClr val="tx1"/>
                </a:solidFill>
              </a:rPr>
              <a:t>- Dishonored</a:t>
            </a:r>
          </a:p>
          <a:p>
            <a:r>
              <a:rPr lang="en-US" sz="3200" dirty="0">
                <a:solidFill>
                  <a:schemeClr val="tx1"/>
                </a:solidFill>
              </a:rPr>
              <a:t>- Poor, hungry, thirsty, ragged, homeless</a:t>
            </a:r>
          </a:p>
          <a:p>
            <a:r>
              <a:rPr lang="en-US" sz="3200" dirty="0">
                <a:solidFill>
                  <a:schemeClr val="tx1"/>
                </a:solidFill>
              </a:rPr>
              <a:t>- badly treated, humble labor</a:t>
            </a:r>
          </a:p>
          <a:p>
            <a:r>
              <a:rPr lang="en-US" sz="3200" dirty="0">
                <a:solidFill>
                  <a:schemeClr val="tx1"/>
                </a:solidFill>
              </a:rPr>
              <a:t>- unvindicated peacemakers</a:t>
            </a:r>
          </a:p>
          <a:p>
            <a:endParaRPr lang="en-US" sz="3200" dirty="0">
              <a:solidFill>
                <a:schemeClr val="tx1"/>
              </a:solidFill>
            </a:endParaRPr>
          </a:p>
          <a:p>
            <a:endParaRPr lang="en-US" sz="4000" dirty="0">
              <a:solidFill>
                <a:schemeClr val="tx1"/>
              </a:solidFill>
            </a:endParaRPr>
          </a:p>
        </p:txBody>
      </p:sp>
      <p:sp>
        <p:nvSpPr>
          <p:cNvPr id="9" name="Rectangle 8">
            <a:extLst>
              <a:ext uri="{FF2B5EF4-FFF2-40B4-BE49-F238E27FC236}">
                <a16:creationId xmlns:a16="http://schemas.microsoft.com/office/drawing/2014/main" id="{D322997E-1EDC-722D-8A0A-ED7F3DD6687A}"/>
              </a:ext>
            </a:extLst>
          </p:cNvPr>
          <p:cNvSpPr/>
          <p:nvPr/>
        </p:nvSpPr>
        <p:spPr>
          <a:xfrm rot="20824766">
            <a:off x="8314076" y="889274"/>
            <a:ext cx="3421255" cy="1143000"/>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600" b="1" dirty="0">
                <a:solidFill>
                  <a:srgbClr val="FF0000"/>
                </a:solidFill>
              </a:rPr>
              <a:t>SCUM</a:t>
            </a:r>
            <a:endParaRPr lang="en-US" sz="4400" b="1" dirty="0">
              <a:solidFill>
                <a:srgbClr val="FF0000"/>
              </a:solidFill>
            </a:endParaRPr>
          </a:p>
        </p:txBody>
      </p:sp>
      <p:sp>
        <p:nvSpPr>
          <p:cNvPr id="4" name="Rounded Rectangular Callout 11">
            <a:extLst>
              <a:ext uri="{FF2B5EF4-FFF2-40B4-BE49-F238E27FC236}">
                <a16:creationId xmlns:a16="http://schemas.microsoft.com/office/drawing/2014/main" id="{4AE13C8E-1C92-7ABB-E2CD-A468BBD5D1F5}"/>
              </a:ext>
            </a:extLst>
          </p:cNvPr>
          <p:cNvSpPr/>
          <p:nvPr/>
        </p:nvSpPr>
        <p:spPr>
          <a:xfrm>
            <a:off x="25400" y="183155"/>
            <a:ext cx="6070600" cy="807445"/>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i="1" dirty="0"/>
              <a:t>Does this remind you of anyone? </a:t>
            </a:r>
          </a:p>
        </p:txBody>
      </p:sp>
      <p:sp>
        <p:nvSpPr>
          <p:cNvPr id="5" name="Rectangle 4">
            <a:extLst>
              <a:ext uri="{FF2B5EF4-FFF2-40B4-BE49-F238E27FC236}">
                <a16:creationId xmlns:a16="http://schemas.microsoft.com/office/drawing/2014/main" id="{46198D6B-3A4E-B4B2-26DB-42D11B65C26F}"/>
              </a:ext>
            </a:extLst>
          </p:cNvPr>
          <p:cNvSpPr/>
          <p:nvPr/>
        </p:nvSpPr>
        <p:spPr>
          <a:xfrm>
            <a:off x="25400" y="800099"/>
            <a:ext cx="6070600" cy="3238501"/>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r>
              <a:rPr lang="en-US" sz="3200" dirty="0">
                <a:solidFill>
                  <a:schemeClr val="bg1"/>
                </a:solidFill>
                <a:effectLst/>
                <a:ea typeface="Times New Roman" panose="02020603050405020304" pitchFamily="18" charset="0"/>
              </a:rPr>
              <a:t>“Blessed are you when people  insult you and persecute you, and falsely say all kinds of evil against you because of Me. </a:t>
            </a:r>
            <a:r>
              <a:rPr lang="en-US" sz="3200" b="1" baseline="30000" dirty="0">
                <a:solidFill>
                  <a:schemeClr val="bg1"/>
                </a:solidFill>
                <a:effectLst/>
                <a:ea typeface="Times New Roman" panose="02020603050405020304" pitchFamily="18" charset="0"/>
              </a:rPr>
              <a:t>12 </a:t>
            </a:r>
            <a:r>
              <a:rPr lang="en-US" sz="3200" dirty="0">
                <a:solidFill>
                  <a:schemeClr val="bg1"/>
                </a:solidFill>
                <a:effectLst/>
                <a:ea typeface="Times New Roman" panose="02020603050405020304" pitchFamily="18" charset="0"/>
              </a:rPr>
              <a:t>Rejoice and be glad, for your reward in heaven is great; for in the same way they persecuted the prophets who were before you. (Matthew 5:3-11)</a:t>
            </a:r>
          </a:p>
          <a:p>
            <a:pPr marL="0" marR="0">
              <a:spcBef>
                <a:spcPts val="0"/>
              </a:spcBef>
              <a:spcAft>
                <a:spcPts val="0"/>
              </a:spcAft>
            </a:pPr>
            <a:endParaRPr lang="en-US" sz="3200" dirty="0">
              <a:solidFill>
                <a:schemeClr val="bg1"/>
              </a:solidFill>
              <a:effectLst/>
              <a:ea typeface="Times New Roman" panose="02020603050405020304" pitchFamily="18" charset="0"/>
            </a:endParaRP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Tree>
    <p:extLst>
      <p:ext uri="{BB962C8B-B14F-4D97-AF65-F5344CB8AC3E}">
        <p14:creationId xmlns:p14="http://schemas.microsoft.com/office/powerpoint/2010/main" val="392091470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5CD21B-AC4E-518D-7821-85E2CACAA5BE}"/>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AD94F1FD-D547-94C0-9C9B-FDA25CD6EFFD}"/>
              </a:ext>
            </a:extLst>
          </p:cNvPr>
          <p:cNvSpPr/>
          <p:nvPr/>
        </p:nvSpPr>
        <p:spPr>
          <a:xfrm>
            <a:off x="0" y="4800600"/>
            <a:ext cx="12192000" cy="2057402"/>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tx1"/>
              </a:solidFill>
            </a:endParaRPr>
          </a:p>
          <a:p>
            <a:pPr marL="0" marR="0">
              <a:spcBef>
                <a:spcPts val="0"/>
              </a:spcBef>
              <a:spcAft>
                <a:spcPts val="0"/>
              </a:spcAft>
            </a:pPr>
            <a:r>
              <a:rPr lang="en-US" sz="3200" b="1" baseline="30000" dirty="0">
                <a:solidFill>
                  <a:schemeClr val="tx1"/>
                </a:solidFill>
                <a:latin typeface="+mj-lt"/>
              </a:rPr>
              <a:t>1 Cor 4:</a:t>
            </a:r>
            <a:r>
              <a:rPr lang="en-US" sz="3200" b="1" baseline="30000" dirty="0">
                <a:solidFill>
                  <a:srgbClr val="000000"/>
                </a:solidFill>
                <a:effectLst/>
                <a:latin typeface="+mj-lt"/>
                <a:ea typeface="Times New Roman" panose="02020603050405020304" pitchFamily="18" charset="0"/>
              </a:rPr>
              <a:t>12 </a:t>
            </a:r>
            <a:r>
              <a:rPr lang="en-US" sz="3200" dirty="0">
                <a:solidFill>
                  <a:schemeClr val="tx1"/>
                </a:solidFill>
                <a:effectLst/>
                <a:latin typeface="+mj-lt"/>
                <a:ea typeface="Times New Roman" panose="02020603050405020304" pitchFamily="18" charset="0"/>
              </a:rPr>
              <a:t>when we are reviled, we bless; when we are persecuted, we endure; </a:t>
            </a:r>
            <a:r>
              <a:rPr lang="en-US" sz="3200" b="1" baseline="30000" dirty="0">
                <a:solidFill>
                  <a:schemeClr val="tx1"/>
                </a:solidFill>
                <a:effectLst/>
                <a:latin typeface="+mj-lt"/>
                <a:ea typeface="Times New Roman" panose="02020603050405020304" pitchFamily="18" charset="0"/>
              </a:rPr>
              <a:t>13 </a:t>
            </a:r>
            <a:r>
              <a:rPr lang="en-US" sz="3200" dirty="0">
                <a:solidFill>
                  <a:schemeClr val="tx1"/>
                </a:solidFill>
                <a:effectLst/>
                <a:latin typeface="+mj-lt"/>
                <a:ea typeface="Times New Roman" panose="02020603050405020304" pitchFamily="18" charset="0"/>
              </a:rPr>
              <a:t>when we are slandered, we try to conciliate</a:t>
            </a:r>
            <a:r>
              <a:rPr lang="en-US" sz="3200" dirty="0">
                <a:solidFill>
                  <a:srgbClr val="000000"/>
                </a:solidFill>
                <a:effectLst/>
                <a:latin typeface="+mj-lt"/>
                <a:ea typeface="Times New Roman" panose="02020603050405020304" pitchFamily="18" charset="0"/>
              </a:rPr>
              <a:t>; </a:t>
            </a:r>
            <a:r>
              <a:rPr lang="en-US" sz="3200" b="1" u="sng" dirty="0">
                <a:solidFill>
                  <a:srgbClr val="002060"/>
                </a:solidFill>
                <a:effectLst/>
                <a:latin typeface="+mj-lt"/>
                <a:ea typeface="Times New Roman" panose="02020603050405020304" pitchFamily="18" charset="0"/>
              </a:rPr>
              <a:t>we have become as the scum of the world, the dregs of all things, even until now.</a:t>
            </a:r>
          </a:p>
          <a:p>
            <a:pPr marL="0" marR="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6" name="Rectangle 5">
            <a:extLst>
              <a:ext uri="{FF2B5EF4-FFF2-40B4-BE49-F238E27FC236}">
                <a16:creationId xmlns:a16="http://schemas.microsoft.com/office/drawing/2014/main" id="{7F5A4BC4-6452-8C4B-900E-77DDE0023758}"/>
              </a:ext>
            </a:extLst>
          </p:cNvPr>
          <p:cNvSpPr/>
          <p:nvPr/>
        </p:nvSpPr>
        <p:spPr>
          <a:xfrm>
            <a:off x="6096000" y="152400"/>
            <a:ext cx="5867400" cy="5029200"/>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000" u="sng" dirty="0">
                <a:solidFill>
                  <a:schemeClr val="tx1"/>
                </a:solidFill>
              </a:rPr>
              <a:t>Paul’s Grade</a:t>
            </a:r>
          </a:p>
          <a:p>
            <a:r>
              <a:rPr lang="en-US" sz="3200" dirty="0">
                <a:solidFill>
                  <a:schemeClr val="tx1"/>
                </a:solidFill>
              </a:rPr>
              <a:t>- Last</a:t>
            </a:r>
          </a:p>
          <a:p>
            <a:r>
              <a:rPr lang="en-US" sz="3200" dirty="0">
                <a:solidFill>
                  <a:schemeClr val="tx1"/>
                </a:solidFill>
              </a:rPr>
              <a:t>- Spectacle </a:t>
            </a:r>
          </a:p>
          <a:p>
            <a:r>
              <a:rPr lang="en-US" sz="3200" dirty="0">
                <a:solidFill>
                  <a:schemeClr val="tx1"/>
                </a:solidFill>
              </a:rPr>
              <a:t>- Slaves</a:t>
            </a:r>
          </a:p>
          <a:p>
            <a:r>
              <a:rPr lang="en-US" sz="3200" dirty="0">
                <a:solidFill>
                  <a:schemeClr val="tx1"/>
                </a:solidFill>
              </a:rPr>
              <a:t>- Regarded as foolish &amp; Weak</a:t>
            </a:r>
          </a:p>
          <a:p>
            <a:r>
              <a:rPr lang="en-US" sz="3200" dirty="0">
                <a:solidFill>
                  <a:schemeClr val="tx1"/>
                </a:solidFill>
              </a:rPr>
              <a:t>- Dishonored</a:t>
            </a:r>
          </a:p>
          <a:p>
            <a:r>
              <a:rPr lang="en-US" sz="3200" dirty="0">
                <a:solidFill>
                  <a:schemeClr val="tx1"/>
                </a:solidFill>
              </a:rPr>
              <a:t>- Poor, hungry, thirsty, ragged, homeless</a:t>
            </a:r>
          </a:p>
          <a:p>
            <a:r>
              <a:rPr lang="en-US" sz="3200" dirty="0">
                <a:solidFill>
                  <a:schemeClr val="tx1"/>
                </a:solidFill>
              </a:rPr>
              <a:t>- badly treated, humble labor</a:t>
            </a:r>
          </a:p>
          <a:p>
            <a:r>
              <a:rPr lang="en-US" sz="3200" dirty="0">
                <a:solidFill>
                  <a:schemeClr val="tx1"/>
                </a:solidFill>
              </a:rPr>
              <a:t>- unvindicated peacemakers</a:t>
            </a:r>
          </a:p>
          <a:p>
            <a:endParaRPr lang="en-US" sz="3200" dirty="0">
              <a:solidFill>
                <a:schemeClr val="tx1"/>
              </a:solidFill>
            </a:endParaRPr>
          </a:p>
          <a:p>
            <a:endParaRPr lang="en-US" sz="4000" dirty="0">
              <a:solidFill>
                <a:schemeClr val="tx1"/>
              </a:solidFill>
            </a:endParaRPr>
          </a:p>
        </p:txBody>
      </p:sp>
      <p:sp>
        <p:nvSpPr>
          <p:cNvPr id="9" name="Rectangle 8">
            <a:extLst>
              <a:ext uri="{FF2B5EF4-FFF2-40B4-BE49-F238E27FC236}">
                <a16:creationId xmlns:a16="http://schemas.microsoft.com/office/drawing/2014/main" id="{AB648C52-AD1E-52D3-7814-D8A8778C5CEE}"/>
              </a:ext>
            </a:extLst>
          </p:cNvPr>
          <p:cNvSpPr/>
          <p:nvPr/>
        </p:nvSpPr>
        <p:spPr>
          <a:xfrm rot="20824766">
            <a:off x="8314076" y="889274"/>
            <a:ext cx="3421255" cy="1143000"/>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600" b="1" dirty="0">
                <a:solidFill>
                  <a:srgbClr val="FF0000"/>
                </a:solidFill>
              </a:rPr>
              <a:t>SCUM</a:t>
            </a:r>
            <a:endParaRPr lang="en-US" sz="4400" b="1" dirty="0">
              <a:solidFill>
                <a:srgbClr val="FF0000"/>
              </a:solidFill>
            </a:endParaRPr>
          </a:p>
        </p:txBody>
      </p:sp>
      <p:sp>
        <p:nvSpPr>
          <p:cNvPr id="3" name="Rounded Rectangular Callout 11">
            <a:extLst>
              <a:ext uri="{FF2B5EF4-FFF2-40B4-BE49-F238E27FC236}">
                <a16:creationId xmlns:a16="http://schemas.microsoft.com/office/drawing/2014/main" id="{4ABCE6E6-2F01-2345-D246-38817D5018B4}"/>
              </a:ext>
            </a:extLst>
          </p:cNvPr>
          <p:cNvSpPr/>
          <p:nvPr/>
        </p:nvSpPr>
        <p:spPr>
          <a:xfrm>
            <a:off x="282575" y="304800"/>
            <a:ext cx="5530850" cy="990601"/>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I fail your examination</a:t>
            </a:r>
          </a:p>
        </p:txBody>
      </p:sp>
      <p:sp>
        <p:nvSpPr>
          <p:cNvPr id="7" name="Rounded Rectangular Callout 11">
            <a:extLst>
              <a:ext uri="{FF2B5EF4-FFF2-40B4-BE49-F238E27FC236}">
                <a16:creationId xmlns:a16="http://schemas.microsoft.com/office/drawing/2014/main" id="{EA70386A-DDAF-28F8-88F4-FB780AB2B299}"/>
              </a:ext>
            </a:extLst>
          </p:cNvPr>
          <p:cNvSpPr/>
          <p:nvPr/>
        </p:nvSpPr>
        <p:spPr>
          <a:xfrm>
            <a:off x="282575" y="1518050"/>
            <a:ext cx="5530850" cy="990601"/>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But I pass His</a:t>
            </a:r>
          </a:p>
        </p:txBody>
      </p:sp>
    </p:spTree>
    <p:extLst>
      <p:ext uri="{BB962C8B-B14F-4D97-AF65-F5344CB8AC3E}">
        <p14:creationId xmlns:p14="http://schemas.microsoft.com/office/powerpoint/2010/main" val="1876725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D43B27-859E-4CFD-528B-D852761E1EAF}"/>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D4702289-E498-5073-5F88-FACE43546447}"/>
              </a:ext>
            </a:extLst>
          </p:cNvPr>
          <p:cNvSpPr/>
          <p:nvPr/>
        </p:nvSpPr>
        <p:spPr>
          <a:xfrm>
            <a:off x="0" y="4800600"/>
            <a:ext cx="12192000" cy="2057402"/>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tx1"/>
              </a:solidFill>
            </a:endParaRPr>
          </a:p>
          <a:p>
            <a:pPr marL="0" marR="0">
              <a:spcBef>
                <a:spcPts val="0"/>
              </a:spcBef>
              <a:spcAft>
                <a:spcPts val="0"/>
              </a:spcAft>
            </a:pPr>
            <a:r>
              <a:rPr lang="en-US" sz="3200" b="1" baseline="30000" dirty="0">
                <a:solidFill>
                  <a:schemeClr val="tx1"/>
                </a:solidFill>
                <a:latin typeface="+mj-lt"/>
              </a:rPr>
              <a:t>1 Cor 4:</a:t>
            </a:r>
            <a:r>
              <a:rPr lang="en-US" sz="3200" b="1" baseline="30000" dirty="0">
                <a:solidFill>
                  <a:srgbClr val="000000"/>
                </a:solidFill>
                <a:effectLst/>
                <a:latin typeface="+mj-lt"/>
                <a:ea typeface="Times New Roman" panose="02020603050405020304" pitchFamily="18" charset="0"/>
              </a:rPr>
              <a:t>12 </a:t>
            </a:r>
            <a:r>
              <a:rPr lang="en-US" sz="3200" dirty="0">
                <a:solidFill>
                  <a:schemeClr val="tx1"/>
                </a:solidFill>
                <a:effectLst/>
                <a:latin typeface="+mj-lt"/>
                <a:ea typeface="Times New Roman" panose="02020603050405020304" pitchFamily="18" charset="0"/>
              </a:rPr>
              <a:t>when we are reviled, we bless; when we are persecuted, we endure; </a:t>
            </a:r>
            <a:r>
              <a:rPr lang="en-US" sz="3200" b="1" baseline="30000" dirty="0">
                <a:solidFill>
                  <a:schemeClr val="tx1"/>
                </a:solidFill>
                <a:effectLst/>
                <a:latin typeface="+mj-lt"/>
                <a:ea typeface="Times New Roman" panose="02020603050405020304" pitchFamily="18" charset="0"/>
              </a:rPr>
              <a:t>13 </a:t>
            </a:r>
            <a:r>
              <a:rPr lang="en-US" sz="3200" dirty="0">
                <a:solidFill>
                  <a:schemeClr val="tx1"/>
                </a:solidFill>
                <a:effectLst/>
                <a:latin typeface="+mj-lt"/>
                <a:ea typeface="Times New Roman" panose="02020603050405020304" pitchFamily="18" charset="0"/>
              </a:rPr>
              <a:t>when we are slandered, we try to conciliate</a:t>
            </a:r>
            <a:r>
              <a:rPr lang="en-US" sz="3200" dirty="0">
                <a:solidFill>
                  <a:srgbClr val="000000"/>
                </a:solidFill>
                <a:effectLst/>
                <a:latin typeface="+mj-lt"/>
                <a:ea typeface="Times New Roman" panose="02020603050405020304" pitchFamily="18" charset="0"/>
              </a:rPr>
              <a:t>; </a:t>
            </a:r>
            <a:r>
              <a:rPr lang="en-US" sz="3200" b="1" u="sng" dirty="0">
                <a:solidFill>
                  <a:srgbClr val="002060"/>
                </a:solidFill>
                <a:effectLst/>
                <a:latin typeface="+mj-lt"/>
                <a:ea typeface="Times New Roman" panose="02020603050405020304" pitchFamily="18" charset="0"/>
              </a:rPr>
              <a:t>we have become as the scum of the world, the dregs of all things, even until now.</a:t>
            </a:r>
          </a:p>
          <a:p>
            <a:pPr marL="0" marR="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6" name="Rectangle 5">
            <a:extLst>
              <a:ext uri="{FF2B5EF4-FFF2-40B4-BE49-F238E27FC236}">
                <a16:creationId xmlns:a16="http://schemas.microsoft.com/office/drawing/2014/main" id="{FC4A6FDA-4A1D-1F75-37B2-8583A8BB4E83}"/>
              </a:ext>
            </a:extLst>
          </p:cNvPr>
          <p:cNvSpPr/>
          <p:nvPr/>
        </p:nvSpPr>
        <p:spPr>
          <a:xfrm>
            <a:off x="6096000" y="152400"/>
            <a:ext cx="5867400" cy="4495800"/>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000" u="sng" dirty="0">
                <a:solidFill>
                  <a:schemeClr val="tx1"/>
                </a:solidFill>
              </a:rPr>
              <a:t>Paul’s Grade</a:t>
            </a:r>
          </a:p>
          <a:p>
            <a:pPr algn="ctr"/>
            <a:endParaRPr lang="en-US" sz="2000" u="sng" dirty="0">
              <a:solidFill>
                <a:schemeClr val="tx1"/>
              </a:solidFill>
            </a:endParaRPr>
          </a:p>
          <a:p>
            <a:pPr marL="514350" indent="-514350">
              <a:buAutoNum type="arabicParenR"/>
            </a:pPr>
            <a:r>
              <a:rPr lang="en-US" sz="4000" dirty="0">
                <a:solidFill>
                  <a:schemeClr val="tx1"/>
                </a:solidFill>
              </a:rPr>
              <a:t>Servants of Christ</a:t>
            </a:r>
          </a:p>
          <a:p>
            <a:endParaRPr lang="en-US" sz="2000" dirty="0">
              <a:solidFill>
                <a:schemeClr val="tx1"/>
              </a:solidFill>
            </a:endParaRPr>
          </a:p>
          <a:p>
            <a:r>
              <a:rPr lang="en-US" sz="4000" dirty="0">
                <a:solidFill>
                  <a:schemeClr val="tx1"/>
                </a:solidFill>
              </a:rPr>
              <a:t>2) Faithful Stewards of the Gospel</a:t>
            </a:r>
          </a:p>
          <a:p>
            <a:endParaRPr lang="en-US" sz="4000" dirty="0">
              <a:solidFill>
                <a:schemeClr val="tx1"/>
              </a:solidFill>
            </a:endParaRPr>
          </a:p>
        </p:txBody>
      </p:sp>
      <p:sp>
        <p:nvSpPr>
          <p:cNvPr id="3" name="Rounded Rectangular Callout 11">
            <a:extLst>
              <a:ext uri="{FF2B5EF4-FFF2-40B4-BE49-F238E27FC236}">
                <a16:creationId xmlns:a16="http://schemas.microsoft.com/office/drawing/2014/main" id="{DB0141D6-8C54-A2B2-679E-C8A578BEB781}"/>
              </a:ext>
            </a:extLst>
          </p:cNvPr>
          <p:cNvSpPr/>
          <p:nvPr/>
        </p:nvSpPr>
        <p:spPr>
          <a:xfrm>
            <a:off x="282575" y="304800"/>
            <a:ext cx="5530850" cy="990601"/>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I fail your examination</a:t>
            </a:r>
          </a:p>
        </p:txBody>
      </p:sp>
      <p:sp>
        <p:nvSpPr>
          <p:cNvPr id="7" name="Rounded Rectangular Callout 11">
            <a:extLst>
              <a:ext uri="{FF2B5EF4-FFF2-40B4-BE49-F238E27FC236}">
                <a16:creationId xmlns:a16="http://schemas.microsoft.com/office/drawing/2014/main" id="{ED4E8612-A737-0C22-A2CE-A85D15BBBFF4}"/>
              </a:ext>
            </a:extLst>
          </p:cNvPr>
          <p:cNvSpPr/>
          <p:nvPr/>
        </p:nvSpPr>
        <p:spPr>
          <a:xfrm>
            <a:off x="282575" y="1518050"/>
            <a:ext cx="5530850" cy="990601"/>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But I pass His</a:t>
            </a:r>
          </a:p>
        </p:txBody>
      </p:sp>
    </p:spTree>
    <p:extLst>
      <p:ext uri="{BB962C8B-B14F-4D97-AF65-F5344CB8AC3E}">
        <p14:creationId xmlns:p14="http://schemas.microsoft.com/office/powerpoint/2010/main" val="1715901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wipe(left)">
                                      <p:cBhvr>
                                        <p:cTn id="7" dur="500"/>
                                        <p:tgtEl>
                                          <p:spTgt spid="6">
                                            <p:txEl>
                                              <p:pRg st="2" end="2"/>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6">
                                            <p:txEl>
                                              <p:pRg st="4" end="4"/>
                                            </p:txEl>
                                          </p:spTgt>
                                        </p:tgtEl>
                                        <p:attrNameLst>
                                          <p:attrName>style.visibility</p:attrName>
                                        </p:attrNameLst>
                                      </p:cBhvr>
                                      <p:to>
                                        <p:strVal val="visible"/>
                                      </p:to>
                                    </p:set>
                                    <p:animEffect transition="in" filter="wipe(left)">
                                      <p:cBhvr>
                                        <p:cTn id="11"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EBAB2D-4A27-238C-C4E5-6CF9D74A98E3}"/>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1B464BA5-6909-2E20-FE7A-F74E0D2454BD}"/>
              </a:ext>
            </a:extLst>
          </p:cNvPr>
          <p:cNvSpPr/>
          <p:nvPr/>
        </p:nvSpPr>
        <p:spPr>
          <a:xfrm>
            <a:off x="0" y="4800600"/>
            <a:ext cx="12192000" cy="2057402"/>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tx1"/>
              </a:solidFill>
            </a:endParaRPr>
          </a:p>
          <a:p>
            <a:pPr marL="0" marR="0">
              <a:spcBef>
                <a:spcPts val="0"/>
              </a:spcBef>
              <a:spcAft>
                <a:spcPts val="0"/>
              </a:spcAft>
            </a:pPr>
            <a:r>
              <a:rPr lang="en-US" sz="3200" b="1" baseline="30000" dirty="0">
                <a:solidFill>
                  <a:schemeClr val="tx1"/>
                </a:solidFill>
                <a:latin typeface="+mj-lt"/>
              </a:rPr>
              <a:t>1 Cor 4:</a:t>
            </a:r>
            <a:r>
              <a:rPr lang="en-US" sz="3200" b="1" baseline="30000" dirty="0">
                <a:solidFill>
                  <a:srgbClr val="000000"/>
                </a:solidFill>
                <a:effectLst/>
                <a:latin typeface="+mj-lt"/>
                <a:ea typeface="Times New Roman" panose="02020603050405020304" pitchFamily="18" charset="0"/>
              </a:rPr>
              <a:t>12 </a:t>
            </a:r>
            <a:r>
              <a:rPr lang="en-US" sz="3200" dirty="0">
                <a:solidFill>
                  <a:schemeClr val="tx1"/>
                </a:solidFill>
                <a:effectLst/>
                <a:latin typeface="+mj-lt"/>
                <a:ea typeface="Times New Roman" panose="02020603050405020304" pitchFamily="18" charset="0"/>
              </a:rPr>
              <a:t>when we are reviled, we bless; when we are persecuted, we endure; </a:t>
            </a:r>
            <a:r>
              <a:rPr lang="en-US" sz="3200" b="1" baseline="30000" dirty="0">
                <a:solidFill>
                  <a:schemeClr val="tx1"/>
                </a:solidFill>
                <a:effectLst/>
                <a:latin typeface="+mj-lt"/>
                <a:ea typeface="Times New Roman" panose="02020603050405020304" pitchFamily="18" charset="0"/>
              </a:rPr>
              <a:t>13 </a:t>
            </a:r>
            <a:r>
              <a:rPr lang="en-US" sz="3200" dirty="0">
                <a:solidFill>
                  <a:schemeClr val="tx1"/>
                </a:solidFill>
                <a:effectLst/>
                <a:latin typeface="+mj-lt"/>
                <a:ea typeface="Times New Roman" panose="02020603050405020304" pitchFamily="18" charset="0"/>
              </a:rPr>
              <a:t>when we are slandered, we try to conciliate</a:t>
            </a:r>
            <a:r>
              <a:rPr lang="en-US" sz="3200" dirty="0">
                <a:solidFill>
                  <a:srgbClr val="000000"/>
                </a:solidFill>
                <a:effectLst/>
                <a:latin typeface="+mj-lt"/>
                <a:ea typeface="Times New Roman" panose="02020603050405020304" pitchFamily="18" charset="0"/>
              </a:rPr>
              <a:t>; </a:t>
            </a:r>
            <a:r>
              <a:rPr lang="en-US" sz="3200" b="1" u="sng" dirty="0">
                <a:solidFill>
                  <a:srgbClr val="002060"/>
                </a:solidFill>
                <a:effectLst/>
                <a:latin typeface="+mj-lt"/>
                <a:ea typeface="Times New Roman" panose="02020603050405020304" pitchFamily="18" charset="0"/>
              </a:rPr>
              <a:t>we have become as the scum of the world, the dregs of all things, even until now.</a:t>
            </a:r>
          </a:p>
          <a:p>
            <a:pPr marL="0" marR="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6" name="Rectangle 5">
            <a:extLst>
              <a:ext uri="{FF2B5EF4-FFF2-40B4-BE49-F238E27FC236}">
                <a16:creationId xmlns:a16="http://schemas.microsoft.com/office/drawing/2014/main" id="{E11825C0-29B1-FC3B-D4B1-BDFB957BBC47}"/>
              </a:ext>
            </a:extLst>
          </p:cNvPr>
          <p:cNvSpPr/>
          <p:nvPr/>
        </p:nvSpPr>
        <p:spPr>
          <a:xfrm>
            <a:off x="6096000" y="152400"/>
            <a:ext cx="5867400" cy="4495800"/>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000" u="sng" dirty="0">
                <a:solidFill>
                  <a:schemeClr val="tx1"/>
                </a:solidFill>
              </a:rPr>
              <a:t>True Spiritual Greatness</a:t>
            </a:r>
          </a:p>
          <a:p>
            <a:pPr algn="ctr"/>
            <a:endParaRPr lang="en-US" sz="2000" u="sng" dirty="0">
              <a:solidFill>
                <a:schemeClr val="tx1"/>
              </a:solidFill>
            </a:endParaRPr>
          </a:p>
          <a:p>
            <a:pPr marL="514350" indent="-514350">
              <a:buAutoNum type="arabicParenR"/>
            </a:pPr>
            <a:r>
              <a:rPr lang="en-US" sz="4000" dirty="0">
                <a:solidFill>
                  <a:schemeClr val="tx1"/>
                </a:solidFill>
              </a:rPr>
              <a:t>Servants of Christ</a:t>
            </a:r>
          </a:p>
          <a:p>
            <a:endParaRPr lang="en-US" sz="2000" dirty="0">
              <a:solidFill>
                <a:schemeClr val="tx1"/>
              </a:solidFill>
            </a:endParaRPr>
          </a:p>
          <a:p>
            <a:r>
              <a:rPr lang="en-US" sz="4000" dirty="0">
                <a:solidFill>
                  <a:schemeClr val="tx1"/>
                </a:solidFill>
              </a:rPr>
              <a:t>2) Faithful Stewards of the Gospel</a:t>
            </a:r>
          </a:p>
          <a:p>
            <a:endParaRPr lang="en-US" sz="4000" dirty="0">
              <a:solidFill>
                <a:schemeClr val="tx1"/>
              </a:solidFill>
            </a:endParaRPr>
          </a:p>
        </p:txBody>
      </p:sp>
      <p:sp>
        <p:nvSpPr>
          <p:cNvPr id="3" name="Rounded Rectangular Callout 11">
            <a:extLst>
              <a:ext uri="{FF2B5EF4-FFF2-40B4-BE49-F238E27FC236}">
                <a16:creationId xmlns:a16="http://schemas.microsoft.com/office/drawing/2014/main" id="{2A9697F7-312B-30B8-FF00-79DB54F56B02}"/>
              </a:ext>
            </a:extLst>
          </p:cNvPr>
          <p:cNvSpPr/>
          <p:nvPr/>
        </p:nvSpPr>
        <p:spPr>
          <a:xfrm>
            <a:off x="282575" y="304800"/>
            <a:ext cx="5530850" cy="990601"/>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I fail your examination</a:t>
            </a:r>
          </a:p>
        </p:txBody>
      </p:sp>
      <p:sp>
        <p:nvSpPr>
          <p:cNvPr id="7" name="Rounded Rectangular Callout 11">
            <a:extLst>
              <a:ext uri="{FF2B5EF4-FFF2-40B4-BE49-F238E27FC236}">
                <a16:creationId xmlns:a16="http://schemas.microsoft.com/office/drawing/2014/main" id="{3838AB1C-E322-C609-0534-5E98B116D163}"/>
              </a:ext>
            </a:extLst>
          </p:cNvPr>
          <p:cNvSpPr/>
          <p:nvPr/>
        </p:nvSpPr>
        <p:spPr>
          <a:xfrm>
            <a:off x="282575" y="1518050"/>
            <a:ext cx="5530850" cy="990601"/>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But I pass His</a:t>
            </a:r>
          </a:p>
        </p:txBody>
      </p:sp>
    </p:spTree>
    <p:extLst>
      <p:ext uri="{BB962C8B-B14F-4D97-AF65-F5344CB8AC3E}">
        <p14:creationId xmlns:p14="http://schemas.microsoft.com/office/powerpoint/2010/main" val="2974580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1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ECFC89-77D2-3C95-7339-D2EBAED9BA3D}"/>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B32A1492-36CA-1FB4-C242-D35315846B65}"/>
              </a:ext>
            </a:extLst>
          </p:cNvPr>
          <p:cNvSpPr/>
          <p:nvPr/>
        </p:nvSpPr>
        <p:spPr>
          <a:xfrm>
            <a:off x="5562600" y="152400"/>
            <a:ext cx="6477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solidFill>
                  <a:schemeClr val="bg1"/>
                </a:solidFill>
              </a:rPr>
              <a:t>1 Corinthians</a:t>
            </a:r>
          </a:p>
        </p:txBody>
      </p:sp>
      <p:sp>
        <p:nvSpPr>
          <p:cNvPr id="2" name="Rectangle 1">
            <a:extLst>
              <a:ext uri="{FF2B5EF4-FFF2-40B4-BE49-F238E27FC236}">
                <a16:creationId xmlns:a16="http://schemas.microsoft.com/office/drawing/2014/main" id="{2A628347-ADC7-EBDD-74ED-5BD597D2756B}"/>
              </a:ext>
            </a:extLst>
          </p:cNvPr>
          <p:cNvSpPr/>
          <p:nvPr/>
        </p:nvSpPr>
        <p:spPr>
          <a:xfrm>
            <a:off x="0" y="5257800"/>
            <a:ext cx="12192000" cy="1600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chemeClr val="tx1"/>
                </a:solidFill>
              </a:rPr>
              <a:t>1 Cor 4:1 </a:t>
            </a:r>
            <a:r>
              <a:rPr lang="en-US" sz="3200" b="1" u="sng" dirty="0">
                <a:solidFill>
                  <a:srgbClr val="002060"/>
                </a:solidFill>
                <a:effectLst/>
                <a:ea typeface="Times New Roman" panose="02020603050405020304" pitchFamily="18" charset="0"/>
              </a:rPr>
              <a:t>Let a man regard us in this manner</a:t>
            </a:r>
            <a:r>
              <a:rPr lang="en-US" sz="3200" dirty="0">
                <a:solidFill>
                  <a:srgbClr val="000000"/>
                </a:solidFill>
                <a:effectLst/>
                <a:ea typeface="Times New Roman" panose="02020603050405020304" pitchFamily="18" charset="0"/>
              </a:rPr>
              <a:t>, as servants of Christ and  stewards of the mysteries of God. </a:t>
            </a:r>
            <a:r>
              <a:rPr lang="en-US" sz="3200" b="1" kern="100" baseline="30000" dirty="0">
                <a:solidFill>
                  <a:srgbClr val="000000"/>
                </a:solidFill>
                <a:effectLst/>
                <a:ea typeface="Aptos" panose="020B0004020202020204" pitchFamily="34" charset="0"/>
                <a:cs typeface="Times New Roman" panose="02020603050405020304" pitchFamily="18" charset="0"/>
              </a:rPr>
              <a:t>2 </a:t>
            </a:r>
            <a:r>
              <a:rPr lang="en-US" sz="3200" kern="100" dirty="0">
                <a:solidFill>
                  <a:srgbClr val="000000"/>
                </a:solidFill>
                <a:effectLst/>
                <a:ea typeface="Aptos" panose="020B0004020202020204" pitchFamily="34" charset="0"/>
                <a:cs typeface="Times New Roman" panose="02020603050405020304" pitchFamily="18" charset="0"/>
              </a:rPr>
              <a:t>In this case, moreover, it is required</a:t>
            </a:r>
            <a:r>
              <a:rPr lang="en-US" sz="3200" kern="100" dirty="0">
                <a:solidFill>
                  <a:srgbClr val="000000"/>
                </a:solidFill>
                <a:effectLst/>
                <a:ea typeface="Times New Roman" panose="02020603050405020304" pitchFamily="18" charset="0"/>
                <a:cs typeface="Times New Roman" panose="02020603050405020304" pitchFamily="18" charset="0"/>
              </a:rPr>
              <a:t> </a:t>
            </a:r>
            <a:r>
              <a:rPr lang="en-US" sz="3200" kern="100" dirty="0">
                <a:solidFill>
                  <a:srgbClr val="000000"/>
                </a:solidFill>
                <a:effectLst/>
                <a:ea typeface="Aptos" panose="020B0004020202020204" pitchFamily="34" charset="0"/>
                <a:cs typeface="Times New Roman" panose="02020603050405020304" pitchFamily="18" charset="0"/>
              </a:rPr>
              <a:t>of stewards that one be found trustworthy.</a:t>
            </a:r>
            <a:endParaRPr lang="en-US" sz="3200" kern="100" dirty="0">
              <a:effectLst/>
              <a:ea typeface="Aptos" panose="020B0004020202020204" pitchFamily="34" charset="0"/>
              <a:cs typeface="Times New Roman" panose="02020603050405020304" pitchFamily="18" charset="0"/>
            </a:endParaRPr>
          </a:p>
          <a:p>
            <a:pPr marL="0" marR="0">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endParaRPr lang="en-US" sz="3200" dirty="0">
              <a:solidFill>
                <a:schemeClr val="tx1"/>
              </a:solidFill>
            </a:endParaRPr>
          </a:p>
          <a:p>
            <a:pPr marL="0" marR="0">
              <a:lnSpc>
                <a:spcPct val="107000"/>
              </a:lnSpc>
              <a:spcBef>
                <a:spcPts val="0"/>
              </a:spcBef>
              <a:spcAft>
                <a:spcPts val="0"/>
              </a:spcAft>
            </a:pPr>
            <a:endParaRPr lang="en-US" sz="3400" dirty="0">
              <a:solidFill>
                <a:schemeClr val="tx1"/>
              </a:solidFill>
            </a:endParaRPr>
          </a:p>
        </p:txBody>
      </p:sp>
    </p:spTree>
    <p:extLst>
      <p:ext uri="{BB962C8B-B14F-4D97-AF65-F5344CB8AC3E}">
        <p14:creationId xmlns:p14="http://schemas.microsoft.com/office/powerpoint/2010/main" val="3947693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E16BBE-21BF-030E-1D7F-17D785641253}"/>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73B6D33A-138B-2903-37EA-C94AEA50F7E6}"/>
              </a:ext>
            </a:extLst>
          </p:cNvPr>
          <p:cNvSpPr/>
          <p:nvPr/>
        </p:nvSpPr>
        <p:spPr>
          <a:xfrm>
            <a:off x="0" y="4800600"/>
            <a:ext cx="12192000" cy="2057402"/>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tx1"/>
              </a:solidFill>
            </a:endParaRPr>
          </a:p>
          <a:p>
            <a:pPr marL="0" marR="0">
              <a:spcBef>
                <a:spcPts val="0"/>
              </a:spcBef>
              <a:spcAft>
                <a:spcPts val="0"/>
              </a:spcAft>
            </a:pPr>
            <a:r>
              <a:rPr lang="en-US" sz="3200" b="1" baseline="30000" dirty="0">
                <a:solidFill>
                  <a:schemeClr val="tx1"/>
                </a:solidFill>
                <a:latin typeface="+mj-lt"/>
              </a:rPr>
              <a:t>1 Cor 4:</a:t>
            </a:r>
            <a:r>
              <a:rPr lang="en-US" sz="3200" b="1" baseline="30000" dirty="0">
                <a:solidFill>
                  <a:srgbClr val="000000"/>
                </a:solidFill>
                <a:effectLst/>
                <a:latin typeface="+mj-lt"/>
                <a:ea typeface="Times New Roman" panose="02020603050405020304" pitchFamily="18" charset="0"/>
              </a:rPr>
              <a:t>12 </a:t>
            </a:r>
            <a:r>
              <a:rPr lang="en-US" sz="3200" dirty="0">
                <a:solidFill>
                  <a:schemeClr val="tx1"/>
                </a:solidFill>
                <a:effectLst/>
                <a:latin typeface="+mj-lt"/>
                <a:ea typeface="Times New Roman" panose="02020603050405020304" pitchFamily="18" charset="0"/>
              </a:rPr>
              <a:t>when we are reviled, we bless; when we are persecuted, we endure; </a:t>
            </a:r>
            <a:r>
              <a:rPr lang="en-US" sz="3200" b="1" baseline="30000" dirty="0">
                <a:solidFill>
                  <a:schemeClr val="tx1"/>
                </a:solidFill>
                <a:effectLst/>
                <a:latin typeface="+mj-lt"/>
                <a:ea typeface="Times New Roman" panose="02020603050405020304" pitchFamily="18" charset="0"/>
              </a:rPr>
              <a:t>13 </a:t>
            </a:r>
            <a:r>
              <a:rPr lang="en-US" sz="3200" dirty="0">
                <a:solidFill>
                  <a:schemeClr val="tx1"/>
                </a:solidFill>
                <a:effectLst/>
                <a:latin typeface="+mj-lt"/>
                <a:ea typeface="Times New Roman" panose="02020603050405020304" pitchFamily="18" charset="0"/>
              </a:rPr>
              <a:t>when we are slandered, we try to conciliate</a:t>
            </a:r>
            <a:r>
              <a:rPr lang="en-US" sz="3200" dirty="0">
                <a:solidFill>
                  <a:srgbClr val="000000"/>
                </a:solidFill>
                <a:effectLst/>
                <a:latin typeface="+mj-lt"/>
                <a:ea typeface="Times New Roman" panose="02020603050405020304" pitchFamily="18" charset="0"/>
              </a:rPr>
              <a:t>; </a:t>
            </a:r>
            <a:r>
              <a:rPr lang="en-US" sz="3200" b="1" u="sng" dirty="0">
                <a:solidFill>
                  <a:srgbClr val="002060"/>
                </a:solidFill>
                <a:effectLst/>
                <a:latin typeface="+mj-lt"/>
                <a:ea typeface="Times New Roman" panose="02020603050405020304" pitchFamily="18" charset="0"/>
              </a:rPr>
              <a:t>we have become as the scum of the world, the dregs of all things, even until now.</a:t>
            </a:r>
          </a:p>
          <a:p>
            <a:pPr marL="0" marR="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6" name="Rectangle 5">
            <a:extLst>
              <a:ext uri="{FF2B5EF4-FFF2-40B4-BE49-F238E27FC236}">
                <a16:creationId xmlns:a16="http://schemas.microsoft.com/office/drawing/2014/main" id="{942280FD-8E99-406D-A72B-AA62D2E57A5C}"/>
              </a:ext>
            </a:extLst>
          </p:cNvPr>
          <p:cNvSpPr/>
          <p:nvPr/>
        </p:nvSpPr>
        <p:spPr>
          <a:xfrm>
            <a:off x="6096000" y="152400"/>
            <a:ext cx="5867400" cy="4495800"/>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000" u="sng" dirty="0">
                <a:solidFill>
                  <a:schemeClr val="tx1"/>
                </a:solidFill>
              </a:rPr>
              <a:t>True Spiritual Greatness</a:t>
            </a:r>
          </a:p>
          <a:p>
            <a:pPr algn="ctr"/>
            <a:endParaRPr lang="en-US" sz="2000" u="sng" dirty="0">
              <a:solidFill>
                <a:schemeClr val="tx1"/>
              </a:solidFill>
            </a:endParaRPr>
          </a:p>
          <a:p>
            <a:pPr marL="514350" indent="-514350">
              <a:buAutoNum type="arabicParenR"/>
            </a:pPr>
            <a:r>
              <a:rPr lang="en-US" sz="4000" dirty="0">
                <a:solidFill>
                  <a:schemeClr val="tx1"/>
                </a:solidFill>
              </a:rPr>
              <a:t>Servants of Christ</a:t>
            </a:r>
          </a:p>
          <a:p>
            <a:endParaRPr lang="en-US" sz="2000" dirty="0">
              <a:solidFill>
                <a:schemeClr val="tx1"/>
              </a:solidFill>
            </a:endParaRPr>
          </a:p>
          <a:p>
            <a:r>
              <a:rPr lang="en-US" sz="4000" dirty="0">
                <a:solidFill>
                  <a:schemeClr val="tx1"/>
                </a:solidFill>
              </a:rPr>
              <a:t>2) Faithful Stewards of the Gospel</a:t>
            </a:r>
          </a:p>
          <a:p>
            <a:endParaRPr lang="en-US" sz="4000" dirty="0">
              <a:solidFill>
                <a:schemeClr val="tx1"/>
              </a:solidFill>
            </a:endParaRPr>
          </a:p>
        </p:txBody>
      </p:sp>
      <p:sp>
        <p:nvSpPr>
          <p:cNvPr id="4" name="Rectangle 3">
            <a:extLst>
              <a:ext uri="{FF2B5EF4-FFF2-40B4-BE49-F238E27FC236}">
                <a16:creationId xmlns:a16="http://schemas.microsoft.com/office/drawing/2014/main" id="{93C4804C-009A-A91F-7AA1-28D140ED2D59}"/>
              </a:ext>
            </a:extLst>
          </p:cNvPr>
          <p:cNvSpPr/>
          <p:nvPr/>
        </p:nvSpPr>
        <p:spPr>
          <a:xfrm>
            <a:off x="76200" y="79744"/>
            <a:ext cx="5867400" cy="4644656"/>
          </a:xfrm>
          <a:prstGeom prst="rect">
            <a:avLst/>
          </a:prstGeom>
          <a:solidFill>
            <a:schemeClr val="accent1">
              <a:lumMod val="7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t>Mark 10:42 </a:t>
            </a:r>
            <a:r>
              <a:rPr lang="en-US" sz="3000" dirty="0"/>
              <a:t>Jesus said to them, “You know that those who are recognized as rulers of the Gentiles lord it over them; and their great men exercise authority over them.   </a:t>
            </a:r>
            <a:r>
              <a:rPr lang="en-US" sz="3000" b="1" baseline="30000" dirty="0"/>
              <a:t>43 </a:t>
            </a:r>
            <a:r>
              <a:rPr lang="en-US" sz="3000" dirty="0"/>
              <a:t>But it is not this way among you,  but whoever wishes to become great among you shall be your servant; </a:t>
            </a:r>
            <a:r>
              <a:rPr lang="en-US" sz="3000" b="1" baseline="30000" dirty="0"/>
              <a:t>44 </a:t>
            </a:r>
            <a:r>
              <a:rPr lang="en-US" sz="3000" dirty="0"/>
              <a:t>and whoever wishes to be first among you shall be slave of all. </a:t>
            </a:r>
            <a:endParaRPr lang="en-US" sz="3000" dirty="0">
              <a:solidFill>
                <a:schemeClr val="bg1"/>
              </a:solidFill>
            </a:endParaRPr>
          </a:p>
        </p:txBody>
      </p:sp>
    </p:spTree>
    <p:extLst>
      <p:ext uri="{BB962C8B-B14F-4D97-AF65-F5344CB8AC3E}">
        <p14:creationId xmlns:p14="http://schemas.microsoft.com/office/powerpoint/2010/main" val="130689644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68AF17-5EE8-D8DA-7D82-060B46F068E0}"/>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8CD7EA22-1B5B-4D21-124F-F0CF610D2202}"/>
              </a:ext>
            </a:extLst>
          </p:cNvPr>
          <p:cNvSpPr/>
          <p:nvPr/>
        </p:nvSpPr>
        <p:spPr>
          <a:xfrm>
            <a:off x="0" y="4800600"/>
            <a:ext cx="12192000" cy="2057402"/>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tx1"/>
              </a:solidFill>
            </a:endParaRPr>
          </a:p>
          <a:p>
            <a:pPr marL="0" marR="0">
              <a:spcBef>
                <a:spcPts val="0"/>
              </a:spcBef>
              <a:spcAft>
                <a:spcPts val="0"/>
              </a:spcAft>
            </a:pPr>
            <a:r>
              <a:rPr lang="en-US" sz="3200" b="1" baseline="30000" dirty="0">
                <a:solidFill>
                  <a:schemeClr val="tx1"/>
                </a:solidFill>
                <a:latin typeface="+mj-lt"/>
              </a:rPr>
              <a:t>1 Cor 4:</a:t>
            </a:r>
            <a:r>
              <a:rPr lang="en-US" sz="3200" b="1" baseline="30000" dirty="0">
                <a:solidFill>
                  <a:srgbClr val="000000"/>
                </a:solidFill>
                <a:effectLst/>
                <a:latin typeface="+mj-lt"/>
                <a:ea typeface="Times New Roman" panose="02020603050405020304" pitchFamily="18" charset="0"/>
              </a:rPr>
              <a:t>12 </a:t>
            </a:r>
            <a:r>
              <a:rPr lang="en-US" sz="3200" dirty="0">
                <a:solidFill>
                  <a:schemeClr val="tx1"/>
                </a:solidFill>
                <a:effectLst/>
                <a:latin typeface="+mj-lt"/>
                <a:ea typeface="Times New Roman" panose="02020603050405020304" pitchFamily="18" charset="0"/>
              </a:rPr>
              <a:t>when we are reviled, we bless; when we are persecuted, we endure; </a:t>
            </a:r>
            <a:r>
              <a:rPr lang="en-US" sz="3200" b="1" baseline="30000" dirty="0">
                <a:solidFill>
                  <a:schemeClr val="tx1"/>
                </a:solidFill>
                <a:effectLst/>
                <a:latin typeface="+mj-lt"/>
                <a:ea typeface="Times New Roman" panose="02020603050405020304" pitchFamily="18" charset="0"/>
              </a:rPr>
              <a:t>13 </a:t>
            </a:r>
            <a:r>
              <a:rPr lang="en-US" sz="3200" dirty="0">
                <a:solidFill>
                  <a:schemeClr val="tx1"/>
                </a:solidFill>
                <a:effectLst/>
                <a:latin typeface="+mj-lt"/>
                <a:ea typeface="Times New Roman" panose="02020603050405020304" pitchFamily="18" charset="0"/>
              </a:rPr>
              <a:t>when we are slandered, we try to conciliate</a:t>
            </a:r>
            <a:r>
              <a:rPr lang="en-US" sz="3200" dirty="0">
                <a:solidFill>
                  <a:srgbClr val="000000"/>
                </a:solidFill>
                <a:effectLst/>
                <a:latin typeface="+mj-lt"/>
                <a:ea typeface="Times New Roman" panose="02020603050405020304" pitchFamily="18" charset="0"/>
              </a:rPr>
              <a:t>; </a:t>
            </a:r>
            <a:r>
              <a:rPr lang="en-US" sz="3200" b="1" u="sng" dirty="0">
                <a:solidFill>
                  <a:srgbClr val="002060"/>
                </a:solidFill>
                <a:effectLst/>
                <a:latin typeface="+mj-lt"/>
                <a:ea typeface="Times New Roman" panose="02020603050405020304" pitchFamily="18" charset="0"/>
              </a:rPr>
              <a:t>we have become as the scum of the world, the dregs of all things, even until now.</a:t>
            </a:r>
          </a:p>
          <a:p>
            <a:pPr marL="0" marR="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6" name="Rectangle 5">
            <a:extLst>
              <a:ext uri="{FF2B5EF4-FFF2-40B4-BE49-F238E27FC236}">
                <a16:creationId xmlns:a16="http://schemas.microsoft.com/office/drawing/2014/main" id="{B4EF87C0-EC0F-DE24-DC0C-1FC0EF0FA8DB}"/>
              </a:ext>
            </a:extLst>
          </p:cNvPr>
          <p:cNvSpPr/>
          <p:nvPr/>
        </p:nvSpPr>
        <p:spPr>
          <a:xfrm>
            <a:off x="6096000" y="152400"/>
            <a:ext cx="5867400" cy="4495800"/>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000" u="sng" dirty="0">
                <a:solidFill>
                  <a:schemeClr val="tx1"/>
                </a:solidFill>
              </a:rPr>
              <a:t>True Spiritual Greatness</a:t>
            </a:r>
          </a:p>
          <a:p>
            <a:pPr algn="ctr"/>
            <a:endParaRPr lang="en-US" sz="2000" u="sng" dirty="0">
              <a:solidFill>
                <a:schemeClr val="tx1"/>
              </a:solidFill>
            </a:endParaRPr>
          </a:p>
          <a:p>
            <a:pPr marL="514350" indent="-514350">
              <a:buAutoNum type="arabicParenR"/>
            </a:pPr>
            <a:r>
              <a:rPr lang="en-US" sz="4000" dirty="0">
                <a:solidFill>
                  <a:schemeClr val="tx1"/>
                </a:solidFill>
              </a:rPr>
              <a:t>Servants of Christ</a:t>
            </a:r>
          </a:p>
          <a:p>
            <a:endParaRPr lang="en-US" sz="2000" dirty="0">
              <a:solidFill>
                <a:schemeClr val="tx1"/>
              </a:solidFill>
            </a:endParaRPr>
          </a:p>
          <a:p>
            <a:r>
              <a:rPr lang="en-US" sz="4000" dirty="0">
                <a:solidFill>
                  <a:schemeClr val="tx1"/>
                </a:solidFill>
              </a:rPr>
              <a:t>2) Faithful Stewards of the Gospel</a:t>
            </a:r>
          </a:p>
          <a:p>
            <a:endParaRPr lang="en-US" sz="4000" dirty="0">
              <a:solidFill>
                <a:schemeClr val="tx1"/>
              </a:solidFill>
            </a:endParaRPr>
          </a:p>
        </p:txBody>
      </p:sp>
      <p:sp>
        <p:nvSpPr>
          <p:cNvPr id="4" name="Rectangle 3">
            <a:extLst>
              <a:ext uri="{FF2B5EF4-FFF2-40B4-BE49-F238E27FC236}">
                <a16:creationId xmlns:a16="http://schemas.microsoft.com/office/drawing/2014/main" id="{B35CA709-AEA2-149F-8DE1-1F7824BF8330}"/>
              </a:ext>
            </a:extLst>
          </p:cNvPr>
          <p:cNvSpPr/>
          <p:nvPr/>
        </p:nvSpPr>
        <p:spPr>
          <a:xfrm>
            <a:off x="152400" y="1348561"/>
            <a:ext cx="5791200" cy="2117652"/>
          </a:xfrm>
          <a:prstGeom prst="rect">
            <a:avLst/>
          </a:prstGeom>
          <a:solidFill>
            <a:schemeClr val="accent1">
              <a:lumMod val="7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t>Mark 10:45 </a:t>
            </a:r>
            <a:r>
              <a:rPr lang="en-US" sz="3200" dirty="0"/>
              <a:t>For even the Son of Man did not come to be served, but to serve, and to give His life a ransom for many.”</a:t>
            </a:r>
          </a:p>
          <a:p>
            <a:pPr>
              <a:spcBef>
                <a:spcPts val="0"/>
              </a:spcBef>
              <a:spcAft>
                <a:spcPts val="0"/>
              </a:spcAft>
            </a:pPr>
            <a:endParaRPr lang="en-US" sz="3400" dirty="0">
              <a:solidFill>
                <a:schemeClr val="bg1"/>
              </a:solidFill>
            </a:endParaRPr>
          </a:p>
        </p:txBody>
      </p:sp>
    </p:spTree>
    <p:extLst>
      <p:ext uri="{BB962C8B-B14F-4D97-AF65-F5344CB8AC3E}">
        <p14:creationId xmlns:p14="http://schemas.microsoft.com/office/powerpoint/2010/main" val="274554317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4591D4-9D04-8010-6E31-CFF0A7B07333}"/>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8197F42A-C150-061A-8C52-4BB44E9A288E}"/>
              </a:ext>
            </a:extLst>
          </p:cNvPr>
          <p:cNvSpPr/>
          <p:nvPr/>
        </p:nvSpPr>
        <p:spPr>
          <a:xfrm>
            <a:off x="0" y="4800600"/>
            <a:ext cx="12192000" cy="2057402"/>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tx1"/>
              </a:solidFill>
            </a:endParaRPr>
          </a:p>
          <a:p>
            <a:pPr marL="0" marR="0">
              <a:spcBef>
                <a:spcPts val="0"/>
              </a:spcBef>
              <a:spcAft>
                <a:spcPts val="0"/>
              </a:spcAft>
            </a:pPr>
            <a:r>
              <a:rPr lang="en-US" sz="3200" b="1" baseline="30000" dirty="0">
                <a:solidFill>
                  <a:schemeClr val="tx1"/>
                </a:solidFill>
                <a:latin typeface="+mj-lt"/>
              </a:rPr>
              <a:t>1 Cor 4:</a:t>
            </a:r>
            <a:r>
              <a:rPr lang="en-US" sz="3200" b="1" baseline="30000" dirty="0">
                <a:solidFill>
                  <a:srgbClr val="000000"/>
                </a:solidFill>
                <a:effectLst/>
                <a:latin typeface="+mj-lt"/>
                <a:ea typeface="Times New Roman" panose="02020603050405020304" pitchFamily="18" charset="0"/>
              </a:rPr>
              <a:t>12 </a:t>
            </a:r>
            <a:r>
              <a:rPr lang="en-US" sz="3200" dirty="0">
                <a:solidFill>
                  <a:schemeClr val="tx1"/>
                </a:solidFill>
                <a:effectLst/>
                <a:latin typeface="+mj-lt"/>
                <a:ea typeface="Times New Roman" panose="02020603050405020304" pitchFamily="18" charset="0"/>
              </a:rPr>
              <a:t>when we are reviled, we bless; when we are persecuted, we endure; </a:t>
            </a:r>
            <a:r>
              <a:rPr lang="en-US" sz="3200" b="1" baseline="30000" dirty="0">
                <a:solidFill>
                  <a:schemeClr val="tx1"/>
                </a:solidFill>
                <a:effectLst/>
                <a:latin typeface="+mj-lt"/>
                <a:ea typeface="Times New Roman" panose="02020603050405020304" pitchFamily="18" charset="0"/>
              </a:rPr>
              <a:t>13 </a:t>
            </a:r>
            <a:r>
              <a:rPr lang="en-US" sz="3200" dirty="0">
                <a:solidFill>
                  <a:schemeClr val="tx1"/>
                </a:solidFill>
                <a:effectLst/>
                <a:latin typeface="+mj-lt"/>
                <a:ea typeface="Times New Roman" panose="02020603050405020304" pitchFamily="18" charset="0"/>
              </a:rPr>
              <a:t>when we are slandered, we try to conciliate</a:t>
            </a:r>
            <a:r>
              <a:rPr lang="en-US" sz="3200" dirty="0">
                <a:solidFill>
                  <a:srgbClr val="000000"/>
                </a:solidFill>
                <a:effectLst/>
                <a:latin typeface="+mj-lt"/>
                <a:ea typeface="Times New Roman" panose="02020603050405020304" pitchFamily="18" charset="0"/>
              </a:rPr>
              <a:t>; </a:t>
            </a:r>
            <a:r>
              <a:rPr lang="en-US" sz="3200" b="1" u="sng" dirty="0">
                <a:solidFill>
                  <a:srgbClr val="002060"/>
                </a:solidFill>
                <a:effectLst/>
                <a:latin typeface="+mj-lt"/>
                <a:ea typeface="Times New Roman" panose="02020603050405020304" pitchFamily="18" charset="0"/>
              </a:rPr>
              <a:t>we have become as the scum of the world, the dregs of all things, even until now.</a:t>
            </a:r>
          </a:p>
          <a:p>
            <a:pPr marL="0" marR="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6" name="Rectangle 5">
            <a:extLst>
              <a:ext uri="{FF2B5EF4-FFF2-40B4-BE49-F238E27FC236}">
                <a16:creationId xmlns:a16="http://schemas.microsoft.com/office/drawing/2014/main" id="{1EF089BA-F180-9004-5613-62D38DB516C6}"/>
              </a:ext>
            </a:extLst>
          </p:cNvPr>
          <p:cNvSpPr/>
          <p:nvPr/>
        </p:nvSpPr>
        <p:spPr>
          <a:xfrm>
            <a:off x="6096000" y="152400"/>
            <a:ext cx="5867400" cy="4495800"/>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000" u="sng" dirty="0">
                <a:solidFill>
                  <a:schemeClr val="tx1"/>
                </a:solidFill>
              </a:rPr>
              <a:t>True Spiritual Greatness</a:t>
            </a:r>
          </a:p>
          <a:p>
            <a:pPr algn="ctr"/>
            <a:endParaRPr lang="en-US" sz="2000" u="sng" dirty="0">
              <a:solidFill>
                <a:schemeClr val="tx1"/>
              </a:solidFill>
            </a:endParaRPr>
          </a:p>
          <a:p>
            <a:pPr marL="514350" indent="-514350">
              <a:buAutoNum type="arabicParenR"/>
            </a:pPr>
            <a:r>
              <a:rPr lang="en-US" sz="4000" dirty="0">
                <a:solidFill>
                  <a:schemeClr val="tx1"/>
                </a:solidFill>
              </a:rPr>
              <a:t>Servants of Christ</a:t>
            </a:r>
          </a:p>
          <a:p>
            <a:endParaRPr lang="en-US" sz="2000" dirty="0">
              <a:solidFill>
                <a:schemeClr val="tx1"/>
              </a:solidFill>
            </a:endParaRPr>
          </a:p>
          <a:p>
            <a:r>
              <a:rPr lang="en-US" sz="4000" dirty="0">
                <a:solidFill>
                  <a:schemeClr val="tx1"/>
                </a:solidFill>
              </a:rPr>
              <a:t>2) Faithful Stewards of the Gospel</a:t>
            </a:r>
          </a:p>
          <a:p>
            <a:endParaRPr lang="en-US" sz="4000" dirty="0">
              <a:solidFill>
                <a:schemeClr val="tx1"/>
              </a:solidFill>
            </a:endParaRPr>
          </a:p>
        </p:txBody>
      </p:sp>
      <p:sp>
        <p:nvSpPr>
          <p:cNvPr id="3" name="Rounded Rectangular Callout 11">
            <a:extLst>
              <a:ext uri="{FF2B5EF4-FFF2-40B4-BE49-F238E27FC236}">
                <a16:creationId xmlns:a16="http://schemas.microsoft.com/office/drawing/2014/main" id="{7F9FCC9B-6E47-D3B9-F00E-76F14265BA36}"/>
              </a:ext>
            </a:extLst>
          </p:cNvPr>
          <p:cNvSpPr/>
          <p:nvPr/>
        </p:nvSpPr>
        <p:spPr>
          <a:xfrm>
            <a:off x="282575" y="304800"/>
            <a:ext cx="5657480" cy="1219200"/>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I’m not trying to pass your examination</a:t>
            </a:r>
          </a:p>
        </p:txBody>
      </p:sp>
      <p:sp>
        <p:nvSpPr>
          <p:cNvPr id="5" name="Rounded Rectangular Callout 11">
            <a:extLst>
              <a:ext uri="{FF2B5EF4-FFF2-40B4-BE49-F238E27FC236}">
                <a16:creationId xmlns:a16="http://schemas.microsoft.com/office/drawing/2014/main" id="{2B75F1EF-2677-3F3C-0FA4-87F4618D2A97}"/>
              </a:ext>
            </a:extLst>
          </p:cNvPr>
          <p:cNvSpPr/>
          <p:nvPr/>
        </p:nvSpPr>
        <p:spPr>
          <a:xfrm>
            <a:off x="282574" y="1676400"/>
            <a:ext cx="5657481" cy="1219200"/>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I regard myself by His standard</a:t>
            </a:r>
          </a:p>
        </p:txBody>
      </p:sp>
      <p:sp>
        <p:nvSpPr>
          <p:cNvPr id="7" name="Rounded Rectangular Callout 11">
            <a:extLst>
              <a:ext uri="{FF2B5EF4-FFF2-40B4-BE49-F238E27FC236}">
                <a16:creationId xmlns:a16="http://schemas.microsoft.com/office/drawing/2014/main" id="{07421B7A-4D10-735F-4C60-BD605BC9AEF1}"/>
              </a:ext>
            </a:extLst>
          </p:cNvPr>
          <p:cNvSpPr/>
          <p:nvPr/>
        </p:nvSpPr>
        <p:spPr>
          <a:xfrm>
            <a:off x="286118" y="3048000"/>
            <a:ext cx="5657481" cy="1219200"/>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And that’s how you should regard me as well</a:t>
            </a:r>
          </a:p>
        </p:txBody>
      </p:sp>
    </p:spTree>
    <p:extLst>
      <p:ext uri="{BB962C8B-B14F-4D97-AF65-F5344CB8AC3E}">
        <p14:creationId xmlns:p14="http://schemas.microsoft.com/office/powerpoint/2010/main" val="3817838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7"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3AC35D-D5D7-A381-98DC-A0CDF4B1F9DD}"/>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20504008-1F2B-2772-F8DC-93471D09D3B7}"/>
              </a:ext>
            </a:extLst>
          </p:cNvPr>
          <p:cNvSpPr/>
          <p:nvPr/>
        </p:nvSpPr>
        <p:spPr>
          <a:xfrm>
            <a:off x="0" y="4800600"/>
            <a:ext cx="12192000" cy="2057402"/>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chemeClr val="tx1"/>
                </a:solidFill>
              </a:rPr>
              <a:t>1 Cor 4:</a:t>
            </a:r>
            <a:r>
              <a:rPr lang="en-US" sz="3200" b="1" baseline="30000" dirty="0">
                <a:solidFill>
                  <a:srgbClr val="000000"/>
                </a:solidFill>
                <a:effectLst/>
                <a:ea typeface="Times New Roman" panose="02020603050405020304" pitchFamily="18" charset="0"/>
              </a:rPr>
              <a:t>14 </a:t>
            </a:r>
            <a:r>
              <a:rPr lang="en-US" sz="3200" b="1" u="sng" dirty="0">
                <a:solidFill>
                  <a:srgbClr val="002060"/>
                </a:solidFill>
                <a:effectLst/>
                <a:ea typeface="Times New Roman" panose="02020603050405020304" pitchFamily="18" charset="0"/>
              </a:rPr>
              <a:t>I do not write these things to shame you</a:t>
            </a:r>
            <a:r>
              <a:rPr lang="en-US" sz="3200" dirty="0">
                <a:solidFill>
                  <a:srgbClr val="000000"/>
                </a:solidFill>
                <a:effectLst/>
                <a:ea typeface="Times New Roman" panose="02020603050405020304" pitchFamily="18" charset="0"/>
              </a:rPr>
              <a:t>, but to admonish you as my beloved children. </a:t>
            </a:r>
            <a:r>
              <a:rPr lang="en-US" sz="3200" b="1" baseline="30000" dirty="0">
                <a:solidFill>
                  <a:srgbClr val="000000"/>
                </a:solidFill>
                <a:effectLst/>
                <a:ea typeface="Times New Roman" panose="02020603050405020304" pitchFamily="18" charset="0"/>
              </a:rPr>
              <a:t>15 </a:t>
            </a:r>
            <a:r>
              <a:rPr lang="en-US" sz="3200" dirty="0">
                <a:solidFill>
                  <a:srgbClr val="000000"/>
                </a:solidFill>
                <a:effectLst/>
                <a:ea typeface="Times New Roman" panose="02020603050405020304" pitchFamily="18" charset="0"/>
              </a:rPr>
              <a:t>For if you were to have countless tutors in Christ, yet you would not have many fathers, for in Christ Jesus I became your father through the gospel. </a:t>
            </a:r>
            <a:endParaRPr lang="en-US" sz="3200" dirty="0">
              <a:effectLst/>
              <a:ea typeface="Times New Roman" panose="02020603050405020304" pitchFamily="18" charset="0"/>
            </a:endParaRPr>
          </a:p>
          <a:p>
            <a:pPr marL="0" marR="0">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6" name="Rectangle 5">
            <a:extLst>
              <a:ext uri="{FF2B5EF4-FFF2-40B4-BE49-F238E27FC236}">
                <a16:creationId xmlns:a16="http://schemas.microsoft.com/office/drawing/2014/main" id="{62FD5D9A-56E4-ADCB-E8E8-0EFD5DCDDBB0}"/>
              </a:ext>
            </a:extLst>
          </p:cNvPr>
          <p:cNvSpPr/>
          <p:nvPr/>
        </p:nvSpPr>
        <p:spPr>
          <a:xfrm>
            <a:off x="6096000" y="152400"/>
            <a:ext cx="5867400" cy="4495800"/>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000" u="sng" dirty="0">
                <a:solidFill>
                  <a:schemeClr val="tx1"/>
                </a:solidFill>
              </a:rPr>
              <a:t>True Spiritual Greatness</a:t>
            </a:r>
          </a:p>
          <a:p>
            <a:pPr algn="ctr"/>
            <a:endParaRPr lang="en-US" sz="2000" u="sng" dirty="0">
              <a:solidFill>
                <a:schemeClr val="tx1"/>
              </a:solidFill>
            </a:endParaRPr>
          </a:p>
          <a:p>
            <a:pPr marL="514350" indent="-514350">
              <a:buAutoNum type="arabicParenR"/>
            </a:pPr>
            <a:r>
              <a:rPr lang="en-US" sz="4000" dirty="0">
                <a:solidFill>
                  <a:schemeClr val="tx1"/>
                </a:solidFill>
              </a:rPr>
              <a:t>Servants of Christ</a:t>
            </a:r>
          </a:p>
          <a:p>
            <a:endParaRPr lang="en-US" sz="2000" dirty="0">
              <a:solidFill>
                <a:schemeClr val="tx1"/>
              </a:solidFill>
            </a:endParaRPr>
          </a:p>
          <a:p>
            <a:r>
              <a:rPr lang="en-US" sz="4000" dirty="0">
                <a:solidFill>
                  <a:schemeClr val="tx1"/>
                </a:solidFill>
              </a:rPr>
              <a:t>2) Faithful Stewards of the Gospel</a:t>
            </a:r>
          </a:p>
          <a:p>
            <a:endParaRPr lang="en-US" sz="4000" dirty="0">
              <a:solidFill>
                <a:schemeClr val="tx1"/>
              </a:solidFill>
            </a:endParaRPr>
          </a:p>
        </p:txBody>
      </p:sp>
      <p:sp>
        <p:nvSpPr>
          <p:cNvPr id="7" name="Rounded Rectangular Callout 11">
            <a:extLst>
              <a:ext uri="{FF2B5EF4-FFF2-40B4-BE49-F238E27FC236}">
                <a16:creationId xmlns:a16="http://schemas.microsoft.com/office/drawing/2014/main" id="{C69D93F3-0854-D325-106F-CB0151E62943}"/>
              </a:ext>
            </a:extLst>
          </p:cNvPr>
          <p:cNvSpPr/>
          <p:nvPr/>
        </p:nvSpPr>
        <p:spPr>
          <a:xfrm>
            <a:off x="282575" y="304800"/>
            <a:ext cx="5657480" cy="1219200"/>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I’m not trying to pass your examination</a:t>
            </a:r>
          </a:p>
        </p:txBody>
      </p:sp>
      <p:sp>
        <p:nvSpPr>
          <p:cNvPr id="8" name="Rounded Rectangular Callout 11">
            <a:extLst>
              <a:ext uri="{FF2B5EF4-FFF2-40B4-BE49-F238E27FC236}">
                <a16:creationId xmlns:a16="http://schemas.microsoft.com/office/drawing/2014/main" id="{3109B5CB-9C35-2DAD-BA47-7F3A36FBCEC6}"/>
              </a:ext>
            </a:extLst>
          </p:cNvPr>
          <p:cNvSpPr/>
          <p:nvPr/>
        </p:nvSpPr>
        <p:spPr>
          <a:xfrm>
            <a:off x="282574" y="1676400"/>
            <a:ext cx="5657481" cy="1219200"/>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I regard myself by His standard</a:t>
            </a:r>
          </a:p>
        </p:txBody>
      </p:sp>
      <p:sp>
        <p:nvSpPr>
          <p:cNvPr id="9" name="Rounded Rectangular Callout 11">
            <a:extLst>
              <a:ext uri="{FF2B5EF4-FFF2-40B4-BE49-F238E27FC236}">
                <a16:creationId xmlns:a16="http://schemas.microsoft.com/office/drawing/2014/main" id="{10D77BD8-86EC-520A-5325-5CF8D62816C5}"/>
              </a:ext>
            </a:extLst>
          </p:cNvPr>
          <p:cNvSpPr/>
          <p:nvPr/>
        </p:nvSpPr>
        <p:spPr>
          <a:xfrm>
            <a:off x="286118" y="3048000"/>
            <a:ext cx="5657481" cy="1219200"/>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And that’s how you should regard me as well</a:t>
            </a:r>
          </a:p>
        </p:txBody>
      </p:sp>
    </p:spTree>
    <p:extLst>
      <p:ext uri="{BB962C8B-B14F-4D97-AF65-F5344CB8AC3E}">
        <p14:creationId xmlns:p14="http://schemas.microsoft.com/office/powerpoint/2010/main" val="375186205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254AC6-8B91-89D9-73D9-EEAB32688751}"/>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066B502C-D5A5-8BAC-2F77-C1642761D184}"/>
              </a:ext>
            </a:extLst>
          </p:cNvPr>
          <p:cNvSpPr/>
          <p:nvPr/>
        </p:nvSpPr>
        <p:spPr>
          <a:xfrm>
            <a:off x="0" y="4800600"/>
            <a:ext cx="12192000" cy="2057402"/>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chemeClr val="tx1"/>
                </a:solidFill>
              </a:rPr>
              <a:t>1 Cor 4:</a:t>
            </a:r>
            <a:r>
              <a:rPr lang="en-US" sz="3200" b="1" baseline="30000" dirty="0">
                <a:solidFill>
                  <a:srgbClr val="000000"/>
                </a:solidFill>
                <a:effectLst/>
                <a:ea typeface="Times New Roman" panose="02020603050405020304" pitchFamily="18" charset="0"/>
              </a:rPr>
              <a:t>14</a:t>
            </a:r>
            <a:r>
              <a:rPr lang="en-US" sz="3200" baseline="30000" dirty="0">
                <a:solidFill>
                  <a:schemeClr val="tx1"/>
                </a:solidFill>
                <a:effectLst/>
                <a:ea typeface="Times New Roman" panose="02020603050405020304" pitchFamily="18" charset="0"/>
              </a:rPr>
              <a:t> </a:t>
            </a:r>
            <a:r>
              <a:rPr lang="en-US" sz="3200" dirty="0">
                <a:solidFill>
                  <a:schemeClr val="tx1"/>
                </a:solidFill>
                <a:effectLst/>
                <a:ea typeface="Times New Roman" panose="02020603050405020304" pitchFamily="18" charset="0"/>
              </a:rPr>
              <a:t>I do not write these things to shame you</a:t>
            </a:r>
            <a:r>
              <a:rPr lang="en-US" sz="3200" dirty="0">
                <a:solidFill>
                  <a:srgbClr val="000000"/>
                </a:solidFill>
                <a:effectLst/>
                <a:ea typeface="Times New Roman" panose="02020603050405020304" pitchFamily="18" charset="0"/>
              </a:rPr>
              <a:t>, </a:t>
            </a:r>
            <a:r>
              <a:rPr lang="en-US" sz="3200" b="1" u="sng" dirty="0">
                <a:solidFill>
                  <a:srgbClr val="002060"/>
                </a:solidFill>
                <a:effectLst/>
                <a:ea typeface="Times New Roman" panose="02020603050405020304" pitchFamily="18" charset="0"/>
              </a:rPr>
              <a:t>but to admonish you as my beloved children</a:t>
            </a:r>
            <a:r>
              <a:rPr lang="en-US" sz="3200" dirty="0">
                <a:solidFill>
                  <a:srgbClr val="000000"/>
                </a:solidFill>
                <a:effectLst/>
                <a:ea typeface="Times New Roman" panose="02020603050405020304" pitchFamily="18" charset="0"/>
              </a:rPr>
              <a:t>. </a:t>
            </a:r>
            <a:r>
              <a:rPr lang="en-US" sz="3200" b="1" baseline="30000" dirty="0">
                <a:solidFill>
                  <a:srgbClr val="000000"/>
                </a:solidFill>
                <a:effectLst/>
                <a:ea typeface="Times New Roman" panose="02020603050405020304" pitchFamily="18" charset="0"/>
              </a:rPr>
              <a:t>15 </a:t>
            </a:r>
            <a:r>
              <a:rPr lang="en-US" sz="3200" dirty="0">
                <a:solidFill>
                  <a:srgbClr val="000000"/>
                </a:solidFill>
                <a:effectLst/>
                <a:ea typeface="Times New Roman" panose="02020603050405020304" pitchFamily="18" charset="0"/>
              </a:rPr>
              <a:t>For if you were to have countless tutors in Christ, yet you would not have many fathers, for in Christ Jesus I became your father through the gospel. </a:t>
            </a:r>
            <a:endParaRPr lang="en-US" sz="3200" dirty="0">
              <a:effectLst/>
              <a:ea typeface="Times New Roman" panose="02020603050405020304" pitchFamily="18" charset="0"/>
            </a:endParaRPr>
          </a:p>
          <a:p>
            <a:pPr marL="0" marR="0">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6" name="Rectangle 5">
            <a:extLst>
              <a:ext uri="{FF2B5EF4-FFF2-40B4-BE49-F238E27FC236}">
                <a16:creationId xmlns:a16="http://schemas.microsoft.com/office/drawing/2014/main" id="{6894DB2B-11DE-1457-EF5E-C2E674613A0E}"/>
              </a:ext>
            </a:extLst>
          </p:cNvPr>
          <p:cNvSpPr/>
          <p:nvPr/>
        </p:nvSpPr>
        <p:spPr>
          <a:xfrm>
            <a:off x="6096000" y="152400"/>
            <a:ext cx="5867400" cy="4495800"/>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000" u="sng" dirty="0">
                <a:solidFill>
                  <a:schemeClr val="tx1"/>
                </a:solidFill>
              </a:rPr>
              <a:t>True Spiritual Greatness</a:t>
            </a:r>
          </a:p>
          <a:p>
            <a:pPr algn="ctr"/>
            <a:endParaRPr lang="en-US" sz="2000" u="sng" dirty="0">
              <a:solidFill>
                <a:schemeClr val="tx1"/>
              </a:solidFill>
            </a:endParaRPr>
          </a:p>
          <a:p>
            <a:pPr marL="514350" indent="-514350">
              <a:buAutoNum type="arabicParenR"/>
            </a:pPr>
            <a:r>
              <a:rPr lang="en-US" sz="4000" dirty="0">
                <a:solidFill>
                  <a:schemeClr val="tx1"/>
                </a:solidFill>
              </a:rPr>
              <a:t>Servants of Christ</a:t>
            </a:r>
          </a:p>
          <a:p>
            <a:endParaRPr lang="en-US" sz="2000" dirty="0">
              <a:solidFill>
                <a:schemeClr val="tx1"/>
              </a:solidFill>
            </a:endParaRPr>
          </a:p>
          <a:p>
            <a:r>
              <a:rPr lang="en-US" sz="4000" dirty="0">
                <a:solidFill>
                  <a:schemeClr val="tx1"/>
                </a:solidFill>
              </a:rPr>
              <a:t>2) Faithful Stewards of the Gospel</a:t>
            </a:r>
          </a:p>
          <a:p>
            <a:endParaRPr lang="en-US" sz="4000" dirty="0">
              <a:solidFill>
                <a:schemeClr val="tx1"/>
              </a:solidFill>
            </a:endParaRPr>
          </a:p>
        </p:txBody>
      </p:sp>
      <p:sp>
        <p:nvSpPr>
          <p:cNvPr id="7" name="Rounded Rectangular Callout 11">
            <a:extLst>
              <a:ext uri="{FF2B5EF4-FFF2-40B4-BE49-F238E27FC236}">
                <a16:creationId xmlns:a16="http://schemas.microsoft.com/office/drawing/2014/main" id="{6F53AE51-8B1E-55E8-DEEE-4E69D8C4273F}"/>
              </a:ext>
            </a:extLst>
          </p:cNvPr>
          <p:cNvSpPr/>
          <p:nvPr/>
        </p:nvSpPr>
        <p:spPr>
          <a:xfrm>
            <a:off x="282575" y="304800"/>
            <a:ext cx="5657480" cy="1219200"/>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I’m not trying to pass your examination</a:t>
            </a:r>
          </a:p>
        </p:txBody>
      </p:sp>
      <p:sp>
        <p:nvSpPr>
          <p:cNvPr id="8" name="Rounded Rectangular Callout 11">
            <a:extLst>
              <a:ext uri="{FF2B5EF4-FFF2-40B4-BE49-F238E27FC236}">
                <a16:creationId xmlns:a16="http://schemas.microsoft.com/office/drawing/2014/main" id="{40661C08-78BD-21EF-07AF-1C8ED5BE7B44}"/>
              </a:ext>
            </a:extLst>
          </p:cNvPr>
          <p:cNvSpPr/>
          <p:nvPr/>
        </p:nvSpPr>
        <p:spPr>
          <a:xfrm>
            <a:off x="282574" y="1676400"/>
            <a:ext cx="5657481" cy="1219200"/>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I regard myself by His standard</a:t>
            </a:r>
          </a:p>
        </p:txBody>
      </p:sp>
      <p:sp>
        <p:nvSpPr>
          <p:cNvPr id="9" name="Rounded Rectangular Callout 11">
            <a:extLst>
              <a:ext uri="{FF2B5EF4-FFF2-40B4-BE49-F238E27FC236}">
                <a16:creationId xmlns:a16="http://schemas.microsoft.com/office/drawing/2014/main" id="{33A3E395-6AC5-8CEF-5E22-E0A64511EB1C}"/>
              </a:ext>
            </a:extLst>
          </p:cNvPr>
          <p:cNvSpPr/>
          <p:nvPr/>
        </p:nvSpPr>
        <p:spPr>
          <a:xfrm>
            <a:off x="286118" y="3048000"/>
            <a:ext cx="5657481" cy="1219200"/>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And that’s how you should regard me as well</a:t>
            </a:r>
          </a:p>
        </p:txBody>
      </p:sp>
    </p:spTree>
    <p:extLst>
      <p:ext uri="{BB962C8B-B14F-4D97-AF65-F5344CB8AC3E}">
        <p14:creationId xmlns:p14="http://schemas.microsoft.com/office/powerpoint/2010/main" val="105966268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5F66E1-FC0A-880B-F13C-0E66AE70949F}"/>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94B65112-27F4-637E-0DFA-59132914C0FB}"/>
              </a:ext>
            </a:extLst>
          </p:cNvPr>
          <p:cNvSpPr/>
          <p:nvPr/>
        </p:nvSpPr>
        <p:spPr>
          <a:xfrm>
            <a:off x="0" y="4800600"/>
            <a:ext cx="12192000" cy="2057402"/>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chemeClr val="tx1"/>
                </a:solidFill>
              </a:rPr>
              <a:t>1 Cor 4:</a:t>
            </a:r>
            <a:r>
              <a:rPr lang="en-US" sz="3200" b="1" baseline="30000" dirty="0">
                <a:solidFill>
                  <a:srgbClr val="000000"/>
                </a:solidFill>
                <a:effectLst/>
                <a:ea typeface="Times New Roman" panose="02020603050405020304" pitchFamily="18" charset="0"/>
              </a:rPr>
              <a:t>14</a:t>
            </a:r>
            <a:r>
              <a:rPr lang="en-US" sz="3200" baseline="30000" dirty="0">
                <a:solidFill>
                  <a:schemeClr val="tx1"/>
                </a:solidFill>
                <a:effectLst/>
                <a:ea typeface="Times New Roman" panose="02020603050405020304" pitchFamily="18" charset="0"/>
              </a:rPr>
              <a:t> </a:t>
            </a:r>
            <a:r>
              <a:rPr lang="en-US" sz="3200" dirty="0">
                <a:solidFill>
                  <a:schemeClr val="tx1"/>
                </a:solidFill>
                <a:effectLst/>
                <a:ea typeface="Times New Roman" panose="02020603050405020304" pitchFamily="18" charset="0"/>
              </a:rPr>
              <a:t>I do not write these things to shame you</a:t>
            </a:r>
            <a:r>
              <a:rPr lang="en-US" sz="3200" dirty="0">
                <a:solidFill>
                  <a:srgbClr val="000000"/>
                </a:solidFill>
                <a:effectLst/>
                <a:ea typeface="Times New Roman" panose="02020603050405020304" pitchFamily="18" charset="0"/>
              </a:rPr>
              <a:t>, </a:t>
            </a:r>
            <a:r>
              <a:rPr lang="en-US" sz="3200" b="1" u="sng" dirty="0">
                <a:solidFill>
                  <a:srgbClr val="002060"/>
                </a:solidFill>
                <a:effectLst/>
                <a:ea typeface="Times New Roman" panose="02020603050405020304" pitchFamily="18" charset="0"/>
              </a:rPr>
              <a:t>but to admonish you as my beloved children</a:t>
            </a:r>
            <a:r>
              <a:rPr lang="en-US" sz="3200" dirty="0">
                <a:solidFill>
                  <a:srgbClr val="000000"/>
                </a:solidFill>
                <a:effectLst/>
                <a:ea typeface="Times New Roman" panose="02020603050405020304" pitchFamily="18" charset="0"/>
              </a:rPr>
              <a:t>. </a:t>
            </a:r>
            <a:r>
              <a:rPr lang="en-US" sz="3200" b="1" baseline="30000" dirty="0">
                <a:solidFill>
                  <a:srgbClr val="000000"/>
                </a:solidFill>
                <a:effectLst/>
                <a:ea typeface="Times New Roman" panose="02020603050405020304" pitchFamily="18" charset="0"/>
              </a:rPr>
              <a:t>15 </a:t>
            </a:r>
            <a:r>
              <a:rPr lang="en-US" sz="3200" dirty="0">
                <a:solidFill>
                  <a:srgbClr val="000000"/>
                </a:solidFill>
                <a:effectLst/>
                <a:ea typeface="Times New Roman" panose="02020603050405020304" pitchFamily="18" charset="0"/>
              </a:rPr>
              <a:t>For if you were to have countless tutors in Christ, yet you would not have many fathers, for in Christ Jesus I became your father through the gospel. </a:t>
            </a:r>
            <a:endParaRPr lang="en-US" sz="3200" dirty="0">
              <a:effectLst/>
              <a:ea typeface="Times New Roman" panose="02020603050405020304" pitchFamily="18" charset="0"/>
            </a:endParaRPr>
          </a:p>
          <a:p>
            <a:pPr marL="0" marR="0">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6" name="Rectangle 5">
            <a:extLst>
              <a:ext uri="{FF2B5EF4-FFF2-40B4-BE49-F238E27FC236}">
                <a16:creationId xmlns:a16="http://schemas.microsoft.com/office/drawing/2014/main" id="{8E55C954-8C9F-6EE7-D3CF-069398CB0001}"/>
              </a:ext>
            </a:extLst>
          </p:cNvPr>
          <p:cNvSpPr/>
          <p:nvPr/>
        </p:nvSpPr>
        <p:spPr>
          <a:xfrm>
            <a:off x="6096000" y="152400"/>
            <a:ext cx="5867400" cy="4495800"/>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000" u="sng" dirty="0">
                <a:solidFill>
                  <a:schemeClr val="tx1"/>
                </a:solidFill>
              </a:rPr>
              <a:t>True Spiritual Greatness</a:t>
            </a:r>
          </a:p>
          <a:p>
            <a:pPr algn="ctr"/>
            <a:endParaRPr lang="en-US" sz="2000" u="sng" dirty="0">
              <a:solidFill>
                <a:schemeClr val="tx1"/>
              </a:solidFill>
            </a:endParaRPr>
          </a:p>
          <a:p>
            <a:pPr marL="514350" indent="-514350">
              <a:buAutoNum type="arabicParenR"/>
            </a:pPr>
            <a:r>
              <a:rPr lang="en-US" sz="4000" dirty="0">
                <a:solidFill>
                  <a:schemeClr val="tx1"/>
                </a:solidFill>
              </a:rPr>
              <a:t>Servants of Christ</a:t>
            </a:r>
          </a:p>
          <a:p>
            <a:endParaRPr lang="en-US" sz="2000" dirty="0">
              <a:solidFill>
                <a:schemeClr val="tx1"/>
              </a:solidFill>
            </a:endParaRPr>
          </a:p>
          <a:p>
            <a:r>
              <a:rPr lang="en-US" sz="4000" dirty="0">
                <a:solidFill>
                  <a:schemeClr val="tx1"/>
                </a:solidFill>
              </a:rPr>
              <a:t>2) Faithful Stewards of the Gospel</a:t>
            </a:r>
          </a:p>
          <a:p>
            <a:endParaRPr lang="en-US" sz="4000" dirty="0">
              <a:solidFill>
                <a:schemeClr val="tx1"/>
              </a:solidFill>
            </a:endParaRPr>
          </a:p>
        </p:txBody>
      </p:sp>
      <p:sp>
        <p:nvSpPr>
          <p:cNvPr id="4" name="Rounded Rectangular Callout 11">
            <a:extLst>
              <a:ext uri="{FF2B5EF4-FFF2-40B4-BE49-F238E27FC236}">
                <a16:creationId xmlns:a16="http://schemas.microsoft.com/office/drawing/2014/main" id="{BCD93E78-9F7F-1FB6-447B-2D0481965241}"/>
              </a:ext>
            </a:extLst>
          </p:cNvPr>
          <p:cNvSpPr/>
          <p:nvPr/>
        </p:nvSpPr>
        <p:spPr>
          <a:xfrm>
            <a:off x="152400" y="3467100"/>
            <a:ext cx="5657480" cy="1219200"/>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You’re using the wrong rubric!</a:t>
            </a:r>
          </a:p>
        </p:txBody>
      </p:sp>
    </p:spTree>
    <p:extLst>
      <p:ext uri="{BB962C8B-B14F-4D97-AF65-F5344CB8AC3E}">
        <p14:creationId xmlns:p14="http://schemas.microsoft.com/office/powerpoint/2010/main" val="1599771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A831E4-93C2-3F93-5FF3-610A77C24EF6}"/>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467C279A-AA52-F657-B3C3-8CAC871C6BC1}"/>
              </a:ext>
            </a:extLst>
          </p:cNvPr>
          <p:cNvSpPr/>
          <p:nvPr/>
        </p:nvSpPr>
        <p:spPr>
          <a:xfrm>
            <a:off x="0" y="4800600"/>
            <a:ext cx="12192000" cy="2057402"/>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chemeClr val="tx1"/>
                </a:solidFill>
              </a:rPr>
              <a:t>1 Cor 4:</a:t>
            </a:r>
            <a:r>
              <a:rPr lang="en-US" sz="3200" b="1" baseline="30000" dirty="0">
                <a:solidFill>
                  <a:srgbClr val="000000"/>
                </a:solidFill>
                <a:effectLst/>
                <a:ea typeface="Times New Roman" panose="02020603050405020304" pitchFamily="18" charset="0"/>
              </a:rPr>
              <a:t>14</a:t>
            </a:r>
            <a:r>
              <a:rPr lang="en-US" sz="3200" baseline="30000" dirty="0">
                <a:solidFill>
                  <a:schemeClr val="tx1"/>
                </a:solidFill>
                <a:effectLst/>
                <a:ea typeface="Times New Roman" panose="02020603050405020304" pitchFamily="18" charset="0"/>
              </a:rPr>
              <a:t> </a:t>
            </a:r>
            <a:r>
              <a:rPr lang="en-US" sz="3200" dirty="0">
                <a:solidFill>
                  <a:schemeClr val="tx1"/>
                </a:solidFill>
                <a:effectLst/>
                <a:ea typeface="Times New Roman" panose="02020603050405020304" pitchFamily="18" charset="0"/>
              </a:rPr>
              <a:t>I do not write these things to shame you</a:t>
            </a:r>
            <a:r>
              <a:rPr lang="en-US" sz="3200" dirty="0">
                <a:solidFill>
                  <a:srgbClr val="000000"/>
                </a:solidFill>
                <a:effectLst/>
                <a:ea typeface="Times New Roman" panose="02020603050405020304" pitchFamily="18" charset="0"/>
              </a:rPr>
              <a:t>, </a:t>
            </a:r>
            <a:r>
              <a:rPr lang="en-US" sz="3200" dirty="0">
                <a:solidFill>
                  <a:schemeClr val="tx1"/>
                </a:solidFill>
                <a:effectLst/>
                <a:ea typeface="Times New Roman" panose="02020603050405020304" pitchFamily="18" charset="0"/>
              </a:rPr>
              <a:t>but to admonish you  as my beloved children.</a:t>
            </a:r>
            <a:r>
              <a:rPr lang="en-US" sz="3200" dirty="0">
                <a:solidFill>
                  <a:srgbClr val="000000"/>
                </a:solidFill>
                <a:effectLst/>
                <a:ea typeface="Times New Roman" panose="02020603050405020304" pitchFamily="18" charset="0"/>
              </a:rPr>
              <a:t> </a:t>
            </a:r>
            <a:r>
              <a:rPr lang="en-US" sz="3200" b="1" baseline="30000" dirty="0">
                <a:solidFill>
                  <a:srgbClr val="000000"/>
                </a:solidFill>
                <a:effectLst/>
                <a:ea typeface="Times New Roman" panose="02020603050405020304" pitchFamily="18" charset="0"/>
              </a:rPr>
              <a:t>15 </a:t>
            </a:r>
            <a:r>
              <a:rPr lang="en-US" sz="3200" b="1" u="sng" dirty="0">
                <a:solidFill>
                  <a:srgbClr val="002060"/>
                </a:solidFill>
                <a:effectLst/>
                <a:ea typeface="Times New Roman" panose="02020603050405020304" pitchFamily="18" charset="0"/>
              </a:rPr>
              <a:t>For if you were to have countless tutors in </a:t>
            </a:r>
            <a:r>
              <a:rPr lang="en-US" sz="3100" b="1" u="sng" dirty="0">
                <a:solidFill>
                  <a:srgbClr val="002060"/>
                </a:solidFill>
                <a:effectLst/>
                <a:ea typeface="Times New Roman" panose="02020603050405020304" pitchFamily="18" charset="0"/>
              </a:rPr>
              <a:t>Christ, yet you would not have many fathers, for in Christ Jesus I became </a:t>
            </a:r>
            <a:r>
              <a:rPr lang="en-US" sz="3200" b="1" u="sng" dirty="0">
                <a:solidFill>
                  <a:srgbClr val="002060"/>
                </a:solidFill>
                <a:effectLst/>
                <a:ea typeface="Times New Roman" panose="02020603050405020304" pitchFamily="18" charset="0"/>
              </a:rPr>
              <a:t>your father through the gospel</a:t>
            </a:r>
            <a:r>
              <a:rPr lang="en-US" sz="3200" dirty="0">
                <a:solidFill>
                  <a:srgbClr val="000000"/>
                </a:solidFill>
                <a:effectLst/>
                <a:ea typeface="Times New Roman" panose="02020603050405020304" pitchFamily="18" charset="0"/>
              </a:rPr>
              <a:t>. </a:t>
            </a:r>
            <a:endParaRPr lang="en-US" sz="3200" dirty="0">
              <a:effectLst/>
              <a:ea typeface="Times New Roman" panose="02020603050405020304" pitchFamily="18" charset="0"/>
            </a:endParaRPr>
          </a:p>
          <a:p>
            <a:pPr marL="0" marR="0">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6" name="Rectangle 5">
            <a:extLst>
              <a:ext uri="{FF2B5EF4-FFF2-40B4-BE49-F238E27FC236}">
                <a16:creationId xmlns:a16="http://schemas.microsoft.com/office/drawing/2014/main" id="{C71FAF92-2AF0-1595-F6BE-F45AA88E2BFF}"/>
              </a:ext>
            </a:extLst>
          </p:cNvPr>
          <p:cNvSpPr/>
          <p:nvPr/>
        </p:nvSpPr>
        <p:spPr>
          <a:xfrm>
            <a:off x="6096000" y="152400"/>
            <a:ext cx="5867400" cy="4495800"/>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000" u="sng" dirty="0">
                <a:solidFill>
                  <a:schemeClr val="tx1"/>
                </a:solidFill>
              </a:rPr>
              <a:t>True Spiritual Greatness</a:t>
            </a:r>
          </a:p>
          <a:p>
            <a:pPr algn="ctr"/>
            <a:endParaRPr lang="en-US" sz="2000" u="sng" dirty="0">
              <a:solidFill>
                <a:schemeClr val="tx1"/>
              </a:solidFill>
            </a:endParaRPr>
          </a:p>
          <a:p>
            <a:pPr marL="514350" indent="-514350">
              <a:buAutoNum type="arabicParenR"/>
            </a:pPr>
            <a:r>
              <a:rPr lang="en-US" sz="4000" dirty="0">
                <a:solidFill>
                  <a:schemeClr val="tx1"/>
                </a:solidFill>
              </a:rPr>
              <a:t>Servants of Christ</a:t>
            </a:r>
          </a:p>
          <a:p>
            <a:endParaRPr lang="en-US" sz="2000" dirty="0">
              <a:solidFill>
                <a:schemeClr val="tx1"/>
              </a:solidFill>
            </a:endParaRPr>
          </a:p>
          <a:p>
            <a:r>
              <a:rPr lang="en-US" sz="4000" dirty="0">
                <a:solidFill>
                  <a:schemeClr val="tx1"/>
                </a:solidFill>
              </a:rPr>
              <a:t>2) Faithful Stewards of the Gospel</a:t>
            </a:r>
          </a:p>
          <a:p>
            <a:endParaRPr lang="en-US" sz="4000" dirty="0">
              <a:solidFill>
                <a:schemeClr val="tx1"/>
              </a:solidFill>
            </a:endParaRPr>
          </a:p>
        </p:txBody>
      </p:sp>
      <p:sp>
        <p:nvSpPr>
          <p:cNvPr id="4" name="Rounded Rectangular Callout 11">
            <a:extLst>
              <a:ext uri="{FF2B5EF4-FFF2-40B4-BE49-F238E27FC236}">
                <a16:creationId xmlns:a16="http://schemas.microsoft.com/office/drawing/2014/main" id="{BEFFA7AA-C248-090B-9AD2-7F6C1F3CFD29}"/>
              </a:ext>
            </a:extLst>
          </p:cNvPr>
          <p:cNvSpPr/>
          <p:nvPr/>
        </p:nvSpPr>
        <p:spPr>
          <a:xfrm>
            <a:off x="152400" y="3467100"/>
            <a:ext cx="5657480" cy="1219200"/>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You’re using the wrong rubric!</a:t>
            </a:r>
          </a:p>
        </p:txBody>
      </p:sp>
      <p:sp>
        <p:nvSpPr>
          <p:cNvPr id="5" name="Rectangle 4">
            <a:extLst>
              <a:ext uri="{FF2B5EF4-FFF2-40B4-BE49-F238E27FC236}">
                <a16:creationId xmlns:a16="http://schemas.microsoft.com/office/drawing/2014/main" id="{259B29BF-D3FF-111F-A1FB-33B69B4FC34D}"/>
              </a:ext>
            </a:extLst>
          </p:cNvPr>
          <p:cNvSpPr/>
          <p:nvPr/>
        </p:nvSpPr>
        <p:spPr>
          <a:xfrm rot="20737321">
            <a:off x="7133701" y="3354976"/>
            <a:ext cx="5557403" cy="9144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008000"/>
                </a:solidFill>
              </a:rPr>
              <a:t>TRUSTWORTHY</a:t>
            </a:r>
          </a:p>
        </p:txBody>
      </p:sp>
      <p:cxnSp>
        <p:nvCxnSpPr>
          <p:cNvPr id="8" name="Straight Connector 7">
            <a:extLst>
              <a:ext uri="{FF2B5EF4-FFF2-40B4-BE49-F238E27FC236}">
                <a16:creationId xmlns:a16="http://schemas.microsoft.com/office/drawing/2014/main" id="{C05119AD-CB64-101D-0CD2-4B195B960795}"/>
              </a:ext>
            </a:extLst>
          </p:cNvPr>
          <p:cNvCxnSpPr>
            <a:cxnSpLocks/>
          </p:cNvCxnSpPr>
          <p:nvPr/>
        </p:nvCxnSpPr>
        <p:spPr>
          <a:xfrm>
            <a:off x="6230902" y="3828331"/>
            <a:ext cx="457200" cy="609600"/>
          </a:xfrm>
          <a:prstGeom prst="line">
            <a:avLst/>
          </a:prstGeom>
          <a:ln w="171450">
            <a:solidFill>
              <a:srgbClr val="008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F751F1D8-76E6-5AFE-3849-4AD1F74AE969}"/>
              </a:ext>
            </a:extLst>
          </p:cNvPr>
          <p:cNvCxnSpPr>
            <a:cxnSpLocks/>
          </p:cNvCxnSpPr>
          <p:nvPr/>
        </p:nvCxnSpPr>
        <p:spPr>
          <a:xfrm flipV="1">
            <a:off x="6611902" y="3292755"/>
            <a:ext cx="762000" cy="1145176"/>
          </a:xfrm>
          <a:prstGeom prst="line">
            <a:avLst/>
          </a:prstGeom>
          <a:ln w="171450">
            <a:solidFill>
              <a:srgbClr val="008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AB89414-CD4B-B035-3D2B-631F7457AF1F}"/>
              </a:ext>
            </a:extLst>
          </p:cNvPr>
          <p:cNvCxnSpPr>
            <a:cxnSpLocks/>
          </p:cNvCxnSpPr>
          <p:nvPr/>
        </p:nvCxnSpPr>
        <p:spPr>
          <a:xfrm>
            <a:off x="7297702" y="3980731"/>
            <a:ext cx="685800" cy="0"/>
          </a:xfrm>
          <a:prstGeom prst="line">
            <a:avLst/>
          </a:prstGeom>
          <a:ln w="171450">
            <a:solidFill>
              <a:srgbClr val="008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9CE27DC7-1840-E0BB-F888-B2104BEE191B}"/>
              </a:ext>
            </a:extLst>
          </p:cNvPr>
          <p:cNvCxnSpPr>
            <a:cxnSpLocks/>
          </p:cNvCxnSpPr>
          <p:nvPr/>
        </p:nvCxnSpPr>
        <p:spPr>
          <a:xfrm flipV="1">
            <a:off x="7640602" y="3635615"/>
            <a:ext cx="0" cy="685800"/>
          </a:xfrm>
          <a:prstGeom prst="line">
            <a:avLst/>
          </a:prstGeom>
          <a:ln w="171450">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3939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par>
                          <p:cTn id="13" fill="hold">
                            <p:stCondLst>
                              <p:cond delay="0"/>
                            </p:stCondLst>
                            <p:childTnLst>
                              <p:par>
                                <p:cTn id="14" presetID="22" presetClass="entr" presetSubtype="8" fill="hold" grpId="0"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wipe(left)">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46E96A-BDFB-4FFA-5602-2D494741D1BF}"/>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602BBEB8-4534-3C74-043A-1EDCA69885CE}"/>
              </a:ext>
            </a:extLst>
          </p:cNvPr>
          <p:cNvSpPr/>
          <p:nvPr/>
        </p:nvSpPr>
        <p:spPr>
          <a:xfrm>
            <a:off x="0" y="5558516"/>
            <a:ext cx="12192000" cy="1299485"/>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Cor 4:16 </a:t>
            </a:r>
            <a:r>
              <a:rPr lang="en-US" sz="3200" dirty="0">
                <a:solidFill>
                  <a:schemeClr val="tx1"/>
                </a:solidFill>
              </a:rPr>
              <a:t>Therefore I exhort you, be imitators of me. </a:t>
            </a:r>
          </a:p>
          <a:p>
            <a:pPr marL="0" marR="0">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6" name="Rectangle 5">
            <a:extLst>
              <a:ext uri="{FF2B5EF4-FFF2-40B4-BE49-F238E27FC236}">
                <a16:creationId xmlns:a16="http://schemas.microsoft.com/office/drawing/2014/main" id="{5369360C-ACD9-138F-6E8A-D280D722C164}"/>
              </a:ext>
            </a:extLst>
          </p:cNvPr>
          <p:cNvSpPr/>
          <p:nvPr/>
        </p:nvSpPr>
        <p:spPr>
          <a:xfrm>
            <a:off x="6096000" y="152400"/>
            <a:ext cx="5867400" cy="4495800"/>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000" u="sng" dirty="0">
                <a:solidFill>
                  <a:schemeClr val="tx1"/>
                </a:solidFill>
              </a:rPr>
              <a:t>True Spiritual Greatness</a:t>
            </a:r>
          </a:p>
          <a:p>
            <a:pPr algn="ctr"/>
            <a:endParaRPr lang="en-US" sz="2000" u="sng" dirty="0">
              <a:solidFill>
                <a:schemeClr val="tx1"/>
              </a:solidFill>
            </a:endParaRPr>
          </a:p>
          <a:p>
            <a:pPr marL="514350" indent="-514350">
              <a:buAutoNum type="arabicParenR"/>
            </a:pPr>
            <a:r>
              <a:rPr lang="en-US" sz="4000" dirty="0">
                <a:solidFill>
                  <a:schemeClr val="tx1"/>
                </a:solidFill>
              </a:rPr>
              <a:t>Servants of Christ</a:t>
            </a:r>
          </a:p>
          <a:p>
            <a:endParaRPr lang="en-US" sz="2000" dirty="0">
              <a:solidFill>
                <a:schemeClr val="tx1"/>
              </a:solidFill>
            </a:endParaRPr>
          </a:p>
          <a:p>
            <a:r>
              <a:rPr lang="en-US" sz="4000" dirty="0">
                <a:solidFill>
                  <a:schemeClr val="tx1"/>
                </a:solidFill>
              </a:rPr>
              <a:t>2) Faithful Stewards of the Gospel</a:t>
            </a:r>
          </a:p>
          <a:p>
            <a:endParaRPr lang="en-US" sz="4000" dirty="0">
              <a:solidFill>
                <a:schemeClr val="tx1"/>
              </a:solidFill>
            </a:endParaRPr>
          </a:p>
        </p:txBody>
      </p:sp>
      <p:sp>
        <p:nvSpPr>
          <p:cNvPr id="5" name="Rectangle 4">
            <a:extLst>
              <a:ext uri="{FF2B5EF4-FFF2-40B4-BE49-F238E27FC236}">
                <a16:creationId xmlns:a16="http://schemas.microsoft.com/office/drawing/2014/main" id="{1B73E31A-89F6-08F6-F8DA-4BBA9CEA9F08}"/>
              </a:ext>
            </a:extLst>
          </p:cNvPr>
          <p:cNvSpPr/>
          <p:nvPr/>
        </p:nvSpPr>
        <p:spPr>
          <a:xfrm rot="20737321">
            <a:off x="7133701" y="3354976"/>
            <a:ext cx="5557403" cy="9144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008000"/>
                </a:solidFill>
              </a:rPr>
              <a:t>TRUSTWORTHY</a:t>
            </a:r>
          </a:p>
        </p:txBody>
      </p:sp>
      <p:cxnSp>
        <p:nvCxnSpPr>
          <p:cNvPr id="8" name="Straight Connector 7">
            <a:extLst>
              <a:ext uri="{FF2B5EF4-FFF2-40B4-BE49-F238E27FC236}">
                <a16:creationId xmlns:a16="http://schemas.microsoft.com/office/drawing/2014/main" id="{9BC56848-6597-9E81-8036-C0648AFE1508}"/>
              </a:ext>
            </a:extLst>
          </p:cNvPr>
          <p:cNvCxnSpPr>
            <a:cxnSpLocks/>
          </p:cNvCxnSpPr>
          <p:nvPr/>
        </p:nvCxnSpPr>
        <p:spPr>
          <a:xfrm>
            <a:off x="6230902" y="3828331"/>
            <a:ext cx="457200" cy="609600"/>
          </a:xfrm>
          <a:prstGeom prst="line">
            <a:avLst/>
          </a:prstGeom>
          <a:ln w="171450">
            <a:solidFill>
              <a:srgbClr val="008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4EFAC97E-0A9B-FC62-5C06-9447FC8F7360}"/>
              </a:ext>
            </a:extLst>
          </p:cNvPr>
          <p:cNvCxnSpPr>
            <a:cxnSpLocks/>
          </p:cNvCxnSpPr>
          <p:nvPr/>
        </p:nvCxnSpPr>
        <p:spPr>
          <a:xfrm flipV="1">
            <a:off x="6611902" y="3292755"/>
            <a:ext cx="762000" cy="1145176"/>
          </a:xfrm>
          <a:prstGeom prst="line">
            <a:avLst/>
          </a:prstGeom>
          <a:ln w="171450">
            <a:solidFill>
              <a:srgbClr val="008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B5703979-A139-5FE7-42B7-514C39386EEA}"/>
              </a:ext>
            </a:extLst>
          </p:cNvPr>
          <p:cNvCxnSpPr>
            <a:cxnSpLocks/>
          </p:cNvCxnSpPr>
          <p:nvPr/>
        </p:nvCxnSpPr>
        <p:spPr>
          <a:xfrm>
            <a:off x="7297702" y="3980731"/>
            <a:ext cx="685800" cy="0"/>
          </a:xfrm>
          <a:prstGeom prst="line">
            <a:avLst/>
          </a:prstGeom>
          <a:ln w="171450">
            <a:solidFill>
              <a:srgbClr val="008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6E0A07EC-075D-B5A3-45EA-4811B8BC27A1}"/>
              </a:ext>
            </a:extLst>
          </p:cNvPr>
          <p:cNvCxnSpPr>
            <a:cxnSpLocks/>
          </p:cNvCxnSpPr>
          <p:nvPr/>
        </p:nvCxnSpPr>
        <p:spPr>
          <a:xfrm flipV="1">
            <a:off x="7640602" y="3635615"/>
            <a:ext cx="0" cy="685800"/>
          </a:xfrm>
          <a:prstGeom prst="line">
            <a:avLst/>
          </a:prstGeom>
          <a:ln w="171450">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997649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3D3B4C-B30C-9635-4003-869969C9ED96}"/>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4E389255-1FD8-68C3-8E10-B0DEFD2D686A}"/>
              </a:ext>
            </a:extLst>
          </p:cNvPr>
          <p:cNvSpPr/>
          <p:nvPr/>
        </p:nvSpPr>
        <p:spPr>
          <a:xfrm>
            <a:off x="0" y="5558516"/>
            <a:ext cx="12192000" cy="1299485"/>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Cor 4:16 </a:t>
            </a:r>
            <a:r>
              <a:rPr lang="en-US" sz="3200" dirty="0">
                <a:solidFill>
                  <a:schemeClr val="tx1"/>
                </a:solidFill>
              </a:rPr>
              <a:t>Therefore I exhort you, be imitators of me. </a:t>
            </a:r>
          </a:p>
          <a:p>
            <a:pPr marL="0" marR="0">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3" name="Rounded Rectangular Callout 11">
            <a:extLst>
              <a:ext uri="{FF2B5EF4-FFF2-40B4-BE49-F238E27FC236}">
                <a16:creationId xmlns:a16="http://schemas.microsoft.com/office/drawing/2014/main" id="{D898512F-6714-9E30-4B59-833FCC662CD3}"/>
              </a:ext>
            </a:extLst>
          </p:cNvPr>
          <p:cNvSpPr/>
          <p:nvPr/>
        </p:nvSpPr>
        <p:spPr>
          <a:xfrm>
            <a:off x="0" y="0"/>
            <a:ext cx="12192000" cy="32766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marL="571500" indent="-571500">
              <a:buFont typeface="Arial" panose="020B0604020202020204" pitchFamily="34" charset="0"/>
              <a:buChar char="•"/>
            </a:pPr>
            <a:r>
              <a:rPr lang="en-US" sz="3400" b="1" dirty="0"/>
              <a:t>Take up God’s rubric for who you regard worthy of listening to</a:t>
            </a:r>
          </a:p>
        </p:txBody>
      </p:sp>
      <p:sp>
        <p:nvSpPr>
          <p:cNvPr id="4" name="Rounded Rectangular Callout 11">
            <a:extLst>
              <a:ext uri="{FF2B5EF4-FFF2-40B4-BE49-F238E27FC236}">
                <a16:creationId xmlns:a16="http://schemas.microsoft.com/office/drawing/2014/main" id="{E2AA6E61-082C-E94E-4A9F-0627C89B680B}"/>
              </a:ext>
            </a:extLst>
          </p:cNvPr>
          <p:cNvSpPr/>
          <p:nvPr/>
        </p:nvSpPr>
        <p:spPr>
          <a:xfrm>
            <a:off x="0" y="1295400"/>
            <a:ext cx="12192000" cy="6096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algn="ctr"/>
            <a:r>
              <a:rPr lang="en-US" sz="3200" b="1" i="1" dirty="0"/>
              <a:t>Can you appreciate a “servant steward” who doesn’t score high on your personal preference criteria? </a:t>
            </a:r>
          </a:p>
        </p:txBody>
      </p:sp>
      <p:sp>
        <p:nvSpPr>
          <p:cNvPr id="5" name="Rounded Rectangular Callout 11">
            <a:extLst>
              <a:ext uri="{FF2B5EF4-FFF2-40B4-BE49-F238E27FC236}">
                <a16:creationId xmlns:a16="http://schemas.microsoft.com/office/drawing/2014/main" id="{15A98169-4DB9-33FC-8AA0-65B17F426ABE}"/>
              </a:ext>
            </a:extLst>
          </p:cNvPr>
          <p:cNvSpPr/>
          <p:nvPr/>
        </p:nvSpPr>
        <p:spPr>
          <a:xfrm>
            <a:off x="0" y="2743200"/>
            <a:ext cx="12192000" cy="6096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algn="ctr"/>
            <a:r>
              <a:rPr lang="en-US" sz="3200" b="1" i="1" dirty="0"/>
              <a:t>Can you hear and follow someone that isn’t your “taste?” – if they are serving and preaching the gospel? </a:t>
            </a:r>
          </a:p>
        </p:txBody>
      </p:sp>
      <p:sp>
        <p:nvSpPr>
          <p:cNvPr id="6" name="Rounded Rectangular Callout 11">
            <a:extLst>
              <a:ext uri="{FF2B5EF4-FFF2-40B4-BE49-F238E27FC236}">
                <a16:creationId xmlns:a16="http://schemas.microsoft.com/office/drawing/2014/main" id="{6A7988A2-B0BF-5BC3-1A07-06FBB2980065}"/>
              </a:ext>
            </a:extLst>
          </p:cNvPr>
          <p:cNvSpPr/>
          <p:nvPr/>
        </p:nvSpPr>
        <p:spPr>
          <a:xfrm>
            <a:off x="0" y="4267200"/>
            <a:ext cx="12192000" cy="6096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algn="ctr"/>
            <a:r>
              <a:rPr lang="en-US" sz="3200" b="1" i="1" dirty="0"/>
              <a:t>Do you esteem those faithful servants among you, even if they are not “great” by worldly standards? </a:t>
            </a:r>
          </a:p>
        </p:txBody>
      </p:sp>
    </p:spTree>
    <p:extLst>
      <p:ext uri="{BB962C8B-B14F-4D97-AF65-F5344CB8AC3E}">
        <p14:creationId xmlns:p14="http://schemas.microsoft.com/office/powerpoint/2010/main" val="3377392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38B9BE-0E57-FE5F-0B43-1F9ED7AA55CC}"/>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AB083B1C-E403-4718-AFF5-8979ADD81186}"/>
              </a:ext>
            </a:extLst>
          </p:cNvPr>
          <p:cNvSpPr/>
          <p:nvPr/>
        </p:nvSpPr>
        <p:spPr>
          <a:xfrm>
            <a:off x="0" y="5558516"/>
            <a:ext cx="12192000" cy="1299485"/>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Cor 4:16 </a:t>
            </a:r>
            <a:r>
              <a:rPr lang="en-US" sz="3200" dirty="0">
                <a:solidFill>
                  <a:schemeClr val="tx1"/>
                </a:solidFill>
              </a:rPr>
              <a:t>Therefore I exhort you, be imitators of me. </a:t>
            </a:r>
          </a:p>
          <a:p>
            <a:pPr marL="0" marR="0">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3" name="Rounded Rectangular Callout 11">
            <a:extLst>
              <a:ext uri="{FF2B5EF4-FFF2-40B4-BE49-F238E27FC236}">
                <a16:creationId xmlns:a16="http://schemas.microsoft.com/office/drawing/2014/main" id="{F9885EA8-30DC-1D04-31A7-C45EC7D5D542}"/>
              </a:ext>
            </a:extLst>
          </p:cNvPr>
          <p:cNvSpPr/>
          <p:nvPr/>
        </p:nvSpPr>
        <p:spPr>
          <a:xfrm>
            <a:off x="0" y="0"/>
            <a:ext cx="12192000" cy="32766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marL="571500" indent="-571500">
              <a:buFont typeface="Arial" panose="020B0604020202020204" pitchFamily="34" charset="0"/>
              <a:buChar char="•"/>
            </a:pPr>
            <a:r>
              <a:rPr lang="en-US" sz="3400" b="1" dirty="0"/>
              <a:t>Take up God’s rubric for who you regard worthy of listening to</a:t>
            </a:r>
          </a:p>
          <a:p>
            <a:pPr marL="571500" indent="-571500">
              <a:buFont typeface="Arial" panose="020B0604020202020204" pitchFamily="34" charset="0"/>
              <a:buChar char="•"/>
            </a:pPr>
            <a:r>
              <a:rPr lang="en-US" sz="3400" b="1" dirty="0"/>
              <a:t>Aspire to follow Jesus’s example of true spiritual greatness</a:t>
            </a:r>
          </a:p>
        </p:txBody>
      </p:sp>
      <p:sp>
        <p:nvSpPr>
          <p:cNvPr id="4" name="Rectangle 3">
            <a:extLst>
              <a:ext uri="{FF2B5EF4-FFF2-40B4-BE49-F238E27FC236}">
                <a16:creationId xmlns:a16="http://schemas.microsoft.com/office/drawing/2014/main" id="{5FBACE45-00E7-5F84-5276-7A77C73889DE}"/>
              </a:ext>
            </a:extLst>
          </p:cNvPr>
          <p:cNvSpPr/>
          <p:nvPr/>
        </p:nvSpPr>
        <p:spPr>
          <a:xfrm>
            <a:off x="914400" y="1752600"/>
            <a:ext cx="10210800" cy="708839"/>
          </a:xfrm>
          <a:prstGeom prst="rect">
            <a:avLst/>
          </a:prstGeom>
          <a:solidFill>
            <a:schemeClr val="accent1">
              <a:lumMod val="7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t>1 Corinthians 11:1  </a:t>
            </a:r>
            <a:r>
              <a:rPr lang="en-US" sz="3200" dirty="0"/>
              <a:t>Be imitators of me, just as I also am of Christ.</a:t>
            </a:r>
            <a:endParaRPr lang="en-US" sz="3400" dirty="0">
              <a:solidFill>
                <a:schemeClr val="bg1"/>
              </a:solidFill>
            </a:endParaRPr>
          </a:p>
        </p:txBody>
      </p:sp>
    </p:spTree>
    <p:extLst>
      <p:ext uri="{BB962C8B-B14F-4D97-AF65-F5344CB8AC3E}">
        <p14:creationId xmlns:p14="http://schemas.microsoft.com/office/powerpoint/2010/main" val="4248794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392557-C80A-54FE-EF37-17FBDC6883B8}"/>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3BFF9C95-4876-0091-D402-F5F47C60304E}"/>
              </a:ext>
            </a:extLst>
          </p:cNvPr>
          <p:cNvSpPr/>
          <p:nvPr/>
        </p:nvSpPr>
        <p:spPr>
          <a:xfrm>
            <a:off x="5562600" y="152400"/>
            <a:ext cx="6477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solidFill>
                  <a:schemeClr val="bg1"/>
                </a:solidFill>
              </a:rPr>
              <a:t>1 Corinthians</a:t>
            </a:r>
          </a:p>
        </p:txBody>
      </p:sp>
      <p:sp>
        <p:nvSpPr>
          <p:cNvPr id="2" name="Rectangle 1">
            <a:extLst>
              <a:ext uri="{FF2B5EF4-FFF2-40B4-BE49-F238E27FC236}">
                <a16:creationId xmlns:a16="http://schemas.microsoft.com/office/drawing/2014/main" id="{DB1D84F2-896A-0829-2419-FA36F24BB46F}"/>
              </a:ext>
            </a:extLst>
          </p:cNvPr>
          <p:cNvSpPr/>
          <p:nvPr/>
        </p:nvSpPr>
        <p:spPr>
          <a:xfrm>
            <a:off x="0" y="5257800"/>
            <a:ext cx="12192000" cy="1600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chemeClr val="tx1"/>
                </a:solidFill>
              </a:rPr>
              <a:t>1 Cor 4:1 </a:t>
            </a:r>
            <a:r>
              <a:rPr lang="en-US" sz="3200" dirty="0">
                <a:solidFill>
                  <a:schemeClr val="tx1"/>
                </a:solidFill>
                <a:effectLst/>
                <a:ea typeface="Times New Roman" panose="02020603050405020304" pitchFamily="18" charset="0"/>
              </a:rPr>
              <a:t>Let a man regard us in this manner</a:t>
            </a:r>
            <a:r>
              <a:rPr lang="en-US" sz="3200" dirty="0">
                <a:solidFill>
                  <a:srgbClr val="000000"/>
                </a:solidFill>
                <a:effectLst/>
                <a:ea typeface="Times New Roman" panose="02020603050405020304" pitchFamily="18" charset="0"/>
              </a:rPr>
              <a:t>, </a:t>
            </a:r>
            <a:r>
              <a:rPr lang="en-US" sz="3200" b="1" u="sng" dirty="0">
                <a:solidFill>
                  <a:srgbClr val="002060"/>
                </a:solidFill>
                <a:effectLst/>
                <a:ea typeface="Times New Roman" panose="02020603050405020304" pitchFamily="18" charset="0"/>
              </a:rPr>
              <a:t>as servants of Christ and  stewards of the mysteries of God</a:t>
            </a:r>
            <a:r>
              <a:rPr lang="en-US" sz="3200" dirty="0">
                <a:solidFill>
                  <a:srgbClr val="000000"/>
                </a:solidFill>
                <a:effectLst/>
                <a:ea typeface="Times New Roman" panose="02020603050405020304" pitchFamily="18" charset="0"/>
              </a:rPr>
              <a:t>. </a:t>
            </a:r>
            <a:r>
              <a:rPr lang="en-US" sz="3200" b="1" kern="100" baseline="30000" dirty="0">
                <a:solidFill>
                  <a:srgbClr val="000000"/>
                </a:solidFill>
                <a:effectLst/>
                <a:ea typeface="Aptos" panose="020B0004020202020204" pitchFamily="34" charset="0"/>
                <a:cs typeface="Times New Roman" panose="02020603050405020304" pitchFamily="18" charset="0"/>
              </a:rPr>
              <a:t>2 </a:t>
            </a:r>
            <a:r>
              <a:rPr lang="en-US" sz="3200" kern="100" dirty="0">
                <a:solidFill>
                  <a:srgbClr val="000000"/>
                </a:solidFill>
                <a:effectLst/>
                <a:ea typeface="Aptos" panose="020B0004020202020204" pitchFamily="34" charset="0"/>
                <a:cs typeface="Times New Roman" panose="02020603050405020304" pitchFamily="18" charset="0"/>
              </a:rPr>
              <a:t>In this case, moreover, it is required</a:t>
            </a:r>
            <a:r>
              <a:rPr lang="en-US" sz="3200" kern="100" dirty="0">
                <a:solidFill>
                  <a:srgbClr val="000000"/>
                </a:solidFill>
                <a:effectLst/>
                <a:ea typeface="Times New Roman" panose="02020603050405020304" pitchFamily="18" charset="0"/>
                <a:cs typeface="Times New Roman" panose="02020603050405020304" pitchFamily="18" charset="0"/>
              </a:rPr>
              <a:t> </a:t>
            </a:r>
            <a:r>
              <a:rPr lang="en-US" sz="3200" kern="100" dirty="0">
                <a:solidFill>
                  <a:srgbClr val="000000"/>
                </a:solidFill>
                <a:effectLst/>
                <a:ea typeface="Aptos" panose="020B0004020202020204" pitchFamily="34" charset="0"/>
                <a:cs typeface="Times New Roman" panose="02020603050405020304" pitchFamily="18" charset="0"/>
              </a:rPr>
              <a:t>of stewards that one be found trustworthy.</a:t>
            </a:r>
            <a:endParaRPr lang="en-US" sz="3200" kern="100" dirty="0">
              <a:effectLst/>
              <a:ea typeface="Aptos" panose="020B0004020202020204" pitchFamily="34" charset="0"/>
              <a:cs typeface="Times New Roman" panose="02020603050405020304" pitchFamily="18" charset="0"/>
            </a:endParaRPr>
          </a:p>
          <a:p>
            <a:pPr marL="0" marR="0">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endParaRPr lang="en-US" sz="3200" dirty="0">
              <a:solidFill>
                <a:schemeClr val="tx1"/>
              </a:solidFill>
            </a:endParaRPr>
          </a:p>
          <a:p>
            <a:pPr marL="0" marR="0">
              <a:lnSpc>
                <a:spcPct val="107000"/>
              </a:lnSpc>
              <a:spcBef>
                <a:spcPts val="0"/>
              </a:spcBef>
              <a:spcAft>
                <a:spcPts val="0"/>
              </a:spcAft>
            </a:pPr>
            <a:endParaRPr lang="en-US" sz="3400" dirty="0">
              <a:solidFill>
                <a:schemeClr val="tx1"/>
              </a:solidFill>
            </a:endParaRPr>
          </a:p>
        </p:txBody>
      </p:sp>
      <p:sp>
        <p:nvSpPr>
          <p:cNvPr id="3" name="Rounded Rectangular Callout 11">
            <a:extLst>
              <a:ext uri="{FF2B5EF4-FFF2-40B4-BE49-F238E27FC236}">
                <a16:creationId xmlns:a16="http://schemas.microsoft.com/office/drawing/2014/main" id="{CE8743CC-DCD0-BD66-3175-2B79ED6B54D7}"/>
              </a:ext>
            </a:extLst>
          </p:cNvPr>
          <p:cNvSpPr/>
          <p:nvPr/>
        </p:nvSpPr>
        <p:spPr>
          <a:xfrm>
            <a:off x="228600" y="1508125"/>
            <a:ext cx="8129337" cy="1381021"/>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dirty="0"/>
              <a:t>That’s what we are, and how you should think of us</a:t>
            </a:r>
          </a:p>
        </p:txBody>
      </p:sp>
      <p:sp>
        <p:nvSpPr>
          <p:cNvPr id="4" name="Rounded Rectangular Callout 11">
            <a:extLst>
              <a:ext uri="{FF2B5EF4-FFF2-40B4-BE49-F238E27FC236}">
                <a16:creationId xmlns:a16="http://schemas.microsoft.com/office/drawing/2014/main" id="{5842C1EA-4B98-474C-34EA-7DAA66EE45C0}"/>
              </a:ext>
            </a:extLst>
          </p:cNvPr>
          <p:cNvSpPr/>
          <p:nvPr/>
        </p:nvSpPr>
        <p:spPr>
          <a:xfrm>
            <a:off x="3048000" y="2846559"/>
            <a:ext cx="8129337" cy="907946"/>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dirty="0"/>
              <a:t>And how you should evaluate us</a:t>
            </a:r>
          </a:p>
        </p:txBody>
      </p:sp>
    </p:spTree>
    <p:extLst>
      <p:ext uri="{BB962C8B-B14F-4D97-AF65-F5344CB8AC3E}">
        <p14:creationId xmlns:p14="http://schemas.microsoft.com/office/powerpoint/2010/main" val="59678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left)">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79765B-CDB6-44D5-AEF3-3A939CECBBEC}"/>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D78073BD-33E4-623A-DEDE-90AB637C9084}"/>
              </a:ext>
            </a:extLst>
          </p:cNvPr>
          <p:cNvSpPr/>
          <p:nvPr/>
        </p:nvSpPr>
        <p:spPr>
          <a:xfrm>
            <a:off x="0" y="5558516"/>
            <a:ext cx="12192000" cy="1299485"/>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Cor 4:16 </a:t>
            </a:r>
            <a:r>
              <a:rPr lang="en-US" sz="3200" dirty="0">
                <a:solidFill>
                  <a:schemeClr val="tx1"/>
                </a:solidFill>
              </a:rPr>
              <a:t>Therefore I exhort you, be imitators of me. </a:t>
            </a:r>
          </a:p>
          <a:p>
            <a:pPr marL="0" marR="0">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3" name="Rounded Rectangular Callout 11">
            <a:extLst>
              <a:ext uri="{FF2B5EF4-FFF2-40B4-BE49-F238E27FC236}">
                <a16:creationId xmlns:a16="http://schemas.microsoft.com/office/drawing/2014/main" id="{349DE392-6E2C-6559-196E-35E215DB302E}"/>
              </a:ext>
            </a:extLst>
          </p:cNvPr>
          <p:cNvSpPr/>
          <p:nvPr/>
        </p:nvSpPr>
        <p:spPr>
          <a:xfrm>
            <a:off x="0" y="0"/>
            <a:ext cx="12192000" cy="32766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marL="571500" indent="-571500">
              <a:buFont typeface="Arial" panose="020B0604020202020204" pitchFamily="34" charset="0"/>
              <a:buChar char="•"/>
            </a:pPr>
            <a:r>
              <a:rPr lang="en-US" sz="3400" b="1" dirty="0"/>
              <a:t>Take up God’s rubric for who you regard worthy of listening to</a:t>
            </a:r>
          </a:p>
          <a:p>
            <a:pPr marL="571500" indent="-571500">
              <a:buFont typeface="Arial" panose="020B0604020202020204" pitchFamily="34" charset="0"/>
              <a:buChar char="•"/>
            </a:pPr>
            <a:r>
              <a:rPr lang="en-US" sz="3400" b="1" dirty="0"/>
              <a:t>Aspire to follow Jesus’s example of true spiritual greatness</a:t>
            </a:r>
          </a:p>
          <a:p>
            <a:pPr lvl="1"/>
            <a:r>
              <a:rPr lang="en-US" sz="3400" b="1" dirty="0"/>
              <a:t>- Focus on serving others</a:t>
            </a:r>
          </a:p>
          <a:p>
            <a:pPr lvl="1"/>
            <a:r>
              <a:rPr lang="en-US" sz="3400" b="1" dirty="0"/>
              <a:t>- Focus on being a trustworthy steward of the gospel</a:t>
            </a:r>
          </a:p>
          <a:p>
            <a:pPr lvl="1"/>
            <a:r>
              <a:rPr lang="en-US" sz="3400" b="1" dirty="0"/>
              <a:t>- and do this with the freedom and confidence of someone who has passed out of the “courtroom!”</a:t>
            </a:r>
          </a:p>
        </p:txBody>
      </p:sp>
      <p:sp>
        <p:nvSpPr>
          <p:cNvPr id="4" name="Rounded Rectangular Callout 11">
            <a:extLst>
              <a:ext uri="{FF2B5EF4-FFF2-40B4-BE49-F238E27FC236}">
                <a16:creationId xmlns:a16="http://schemas.microsoft.com/office/drawing/2014/main" id="{B7702727-3530-DF70-BE02-F889EAF77446}"/>
              </a:ext>
            </a:extLst>
          </p:cNvPr>
          <p:cNvSpPr/>
          <p:nvPr/>
        </p:nvSpPr>
        <p:spPr>
          <a:xfrm>
            <a:off x="457200" y="3429000"/>
            <a:ext cx="10918825" cy="1219200"/>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i="1" dirty="0"/>
              <a:t>How much of your mental bandwidth goes to what others think about you? </a:t>
            </a:r>
          </a:p>
        </p:txBody>
      </p:sp>
      <p:sp>
        <p:nvSpPr>
          <p:cNvPr id="5" name="Rounded Rectangular Callout 11">
            <a:extLst>
              <a:ext uri="{FF2B5EF4-FFF2-40B4-BE49-F238E27FC236}">
                <a16:creationId xmlns:a16="http://schemas.microsoft.com/office/drawing/2014/main" id="{D309E917-AEDB-1631-BCB2-49183AABE2E2}"/>
              </a:ext>
            </a:extLst>
          </p:cNvPr>
          <p:cNvSpPr/>
          <p:nvPr/>
        </p:nvSpPr>
        <p:spPr>
          <a:xfrm>
            <a:off x="1981200" y="4724399"/>
            <a:ext cx="8023225" cy="762001"/>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Example: when you receive criticism</a:t>
            </a:r>
          </a:p>
        </p:txBody>
      </p:sp>
    </p:spTree>
    <p:extLst>
      <p:ext uri="{BB962C8B-B14F-4D97-AF65-F5344CB8AC3E}">
        <p14:creationId xmlns:p14="http://schemas.microsoft.com/office/powerpoint/2010/main" val="2874428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left)">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66BC9E-3CC0-D2F6-D16D-A60B1A65B360}"/>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C53B93FC-3408-A4BB-9077-225FE85B32E2}"/>
              </a:ext>
            </a:extLst>
          </p:cNvPr>
          <p:cNvSpPr/>
          <p:nvPr/>
        </p:nvSpPr>
        <p:spPr>
          <a:xfrm>
            <a:off x="0" y="5558516"/>
            <a:ext cx="12192000" cy="1299485"/>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Cor 4:16 </a:t>
            </a:r>
            <a:r>
              <a:rPr lang="en-US" sz="3200" dirty="0">
                <a:solidFill>
                  <a:schemeClr val="tx1"/>
                </a:solidFill>
              </a:rPr>
              <a:t>Therefore I exhort you, be imitators of me. </a:t>
            </a:r>
          </a:p>
          <a:p>
            <a:pPr marL="0" marR="0">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9" name="Rounded Rectangular Callout 11">
            <a:extLst>
              <a:ext uri="{FF2B5EF4-FFF2-40B4-BE49-F238E27FC236}">
                <a16:creationId xmlns:a16="http://schemas.microsoft.com/office/drawing/2014/main" id="{A61B602D-AB4A-9163-E1E2-27EED62A4187}"/>
              </a:ext>
            </a:extLst>
          </p:cNvPr>
          <p:cNvSpPr/>
          <p:nvPr/>
        </p:nvSpPr>
        <p:spPr>
          <a:xfrm>
            <a:off x="1714500" y="3619498"/>
            <a:ext cx="8763000" cy="762001"/>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In Christ, we can think of ourselves </a:t>
            </a:r>
            <a:r>
              <a:rPr lang="en-US" sz="4000" b="1" i="1" dirty="0"/>
              <a:t>less</a:t>
            </a:r>
          </a:p>
        </p:txBody>
      </p:sp>
    </p:spTree>
    <p:extLst>
      <p:ext uri="{BB962C8B-B14F-4D97-AF65-F5344CB8AC3E}">
        <p14:creationId xmlns:p14="http://schemas.microsoft.com/office/powerpoint/2010/main" val="3971805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43381B-DB89-51F9-665D-808F98A57A56}"/>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9553B5EC-DAC8-FE94-6480-DB090311A262}"/>
              </a:ext>
            </a:extLst>
          </p:cNvPr>
          <p:cNvSpPr/>
          <p:nvPr/>
        </p:nvSpPr>
        <p:spPr>
          <a:xfrm>
            <a:off x="0" y="5558516"/>
            <a:ext cx="12192000" cy="1299485"/>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Cor 4:16 </a:t>
            </a:r>
            <a:r>
              <a:rPr lang="en-US" sz="3200" dirty="0">
                <a:solidFill>
                  <a:schemeClr val="tx1"/>
                </a:solidFill>
              </a:rPr>
              <a:t>Therefore I exhort you, be imitators of me. </a:t>
            </a:r>
          </a:p>
          <a:p>
            <a:pPr marL="0" marR="0">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6" name="Rounded Rectangular Callout 11">
            <a:extLst>
              <a:ext uri="{FF2B5EF4-FFF2-40B4-BE49-F238E27FC236}">
                <a16:creationId xmlns:a16="http://schemas.microsoft.com/office/drawing/2014/main" id="{21BC0A1B-FD12-E916-768F-E2FB253D5994}"/>
              </a:ext>
            </a:extLst>
          </p:cNvPr>
          <p:cNvSpPr/>
          <p:nvPr/>
        </p:nvSpPr>
        <p:spPr>
          <a:xfrm>
            <a:off x="3516311" y="238624"/>
            <a:ext cx="4953001" cy="762001"/>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God is my judge</a:t>
            </a:r>
          </a:p>
        </p:txBody>
      </p:sp>
      <p:sp>
        <p:nvSpPr>
          <p:cNvPr id="7" name="Rounded Rectangular Callout 11">
            <a:extLst>
              <a:ext uri="{FF2B5EF4-FFF2-40B4-BE49-F238E27FC236}">
                <a16:creationId xmlns:a16="http://schemas.microsoft.com/office/drawing/2014/main" id="{370B1F3A-DB9C-B2CE-853E-FA8FE8E0FD4C}"/>
              </a:ext>
            </a:extLst>
          </p:cNvPr>
          <p:cNvSpPr/>
          <p:nvPr/>
        </p:nvSpPr>
        <p:spPr>
          <a:xfrm>
            <a:off x="4076699" y="3841007"/>
            <a:ext cx="4038601" cy="762001"/>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And my Savior</a:t>
            </a:r>
          </a:p>
        </p:txBody>
      </p:sp>
      <p:sp>
        <p:nvSpPr>
          <p:cNvPr id="9" name="Rounded Rectangular Callout 11">
            <a:extLst>
              <a:ext uri="{FF2B5EF4-FFF2-40B4-BE49-F238E27FC236}">
                <a16:creationId xmlns:a16="http://schemas.microsoft.com/office/drawing/2014/main" id="{4067DB08-5501-BCB3-05FA-3299F24E183F}"/>
              </a:ext>
            </a:extLst>
          </p:cNvPr>
          <p:cNvSpPr/>
          <p:nvPr/>
        </p:nvSpPr>
        <p:spPr>
          <a:xfrm>
            <a:off x="3225789" y="1905330"/>
            <a:ext cx="5534044" cy="937314"/>
          </a:xfrm>
          <a:prstGeom prst="wedgeRoundRectCallout">
            <a:avLst>
              <a:gd name="adj1" fmla="val -21927"/>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5400" b="1" dirty="0"/>
              <a:t>My trial is OVER</a:t>
            </a:r>
          </a:p>
        </p:txBody>
      </p:sp>
    </p:spTree>
    <p:extLst>
      <p:ext uri="{BB962C8B-B14F-4D97-AF65-F5344CB8AC3E}">
        <p14:creationId xmlns:p14="http://schemas.microsoft.com/office/powerpoint/2010/main" val="3025217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FFF703-5080-5FEA-3C07-1EA18081C371}"/>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C178A6A5-CE19-EAD1-6360-5CB44102A328}"/>
              </a:ext>
            </a:extLst>
          </p:cNvPr>
          <p:cNvSpPr/>
          <p:nvPr/>
        </p:nvSpPr>
        <p:spPr>
          <a:xfrm>
            <a:off x="0" y="5558516"/>
            <a:ext cx="12192000" cy="1299485"/>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Cor 4:16 </a:t>
            </a:r>
            <a:r>
              <a:rPr lang="en-US" sz="3200" dirty="0">
                <a:solidFill>
                  <a:schemeClr val="tx1"/>
                </a:solidFill>
              </a:rPr>
              <a:t>Therefore I exhort you, be imitators of me. </a:t>
            </a:r>
          </a:p>
          <a:p>
            <a:pPr marL="0" marR="0">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6" name="Rounded Rectangular Callout 11">
            <a:extLst>
              <a:ext uri="{FF2B5EF4-FFF2-40B4-BE49-F238E27FC236}">
                <a16:creationId xmlns:a16="http://schemas.microsoft.com/office/drawing/2014/main" id="{96D8A47E-1C9B-4FD8-4CE6-3B0A0A64026C}"/>
              </a:ext>
            </a:extLst>
          </p:cNvPr>
          <p:cNvSpPr/>
          <p:nvPr/>
        </p:nvSpPr>
        <p:spPr>
          <a:xfrm>
            <a:off x="0" y="152400"/>
            <a:ext cx="12153827" cy="762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In the courtroom, the performance leads to the verdict</a:t>
            </a:r>
          </a:p>
        </p:txBody>
      </p:sp>
      <p:sp>
        <p:nvSpPr>
          <p:cNvPr id="8" name="Rounded Rectangular Callout 11">
            <a:extLst>
              <a:ext uri="{FF2B5EF4-FFF2-40B4-BE49-F238E27FC236}">
                <a16:creationId xmlns:a16="http://schemas.microsoft.com/office/drawing/2014/main" id="{0C2A6BE2-66E8-E55D-E034-15505E975138}"/>
              </a:ext>
            </a:extLst>
          </p:cNvPr>
          <p:cNvSpPr/>
          <p:nvPr/>
        </p:nvSpPr>
        <p:spPr>
          <a:xfrm>
            <a:off x="28630" y="904375"/>
            <a:ext cx="12153827" cy="762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But in Christ, the verdict comes first</a:t>
            </a:r>
          </a:p>
        </p:txBody>
      </p:sp>
      <p:sp>
        <p:nvSpPr>
          <p:cNvPr id="10" name="Rounded Rectangular Callout 11">
            <a:extLst>
              <a:ext uri="{FF2B5EF4-FFF2-40B4-BE49-F238E27FC236}">
                <a16:creationId xmlns:a16="http://schemas.microsoft.com/office/drawing/2014/main" id="{133B12B5-8721-C515-8433-F6D3C957A70F}"/>
              </a:ext>
            </a:extLst>
          </p:cNvPr>
          <p:cNvSpPr/>
          <p:nvPr/>
        </p:nvSpPr>
        <p:spPr>
          <a:xfrm>
            <a:off x="-50132" y="1666376"/>
            <a:ext cx="12153827" cy="762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And leads to a genuine response</a:t>
            </a:r>
          </a:p>
        </p:txBody>
      </p:sp>
      <p:sp>
        <p:nvSpPr>
          <p:cNvPr id="11" name="Rounded Rectangular Callout 11">
            <a:extLst>
              <a:ext uri="{FF2B5EF4-FFF2-40B4-BE49-F238E27FC236}">
                <a16:creationId xmlns:a16="http://schemas.microsoft.com/office/drawing/2014/main" id="{1E139AA1-8E1C-75C0-5465-8E6660BDB7AB}"/>
              </a:ext>
            </a:extLst>
          </p:cNvPr>
          <p:cNvSpPr/>
          <p:nvPr/>
        </p:nvSpPr>
        <p:spPr>
          <a:xfrm>
            <a:off x="-7054" y="2650882"/>
            <a:ext cx="12153827" cy="762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This frees me up to hear their criticism without being devastated, so that I can improve</a:t>
            </a:r>
          </a:p>
        </p:txBody>
      </p:sp>
      <p:sp>
        <p:nvSpPr>
          <p:cNvPr id="12" name="Rounded Rectangular Callout 11">
            <a:extLst>
              <a:ext uri="{FF2B5EF4-FFF2-40B4-BE49-F238E27FC236}">
                <a16:creationId xmlns:a16="http://schemas.microsoft.com/office/drawing/2014/main" id="{A93F94B0-850F-9EED-F8D2-E034802A4803}"/>
              </a:ext>
            </a:extLst>
          </p:cNvPr>
          <p:cNvSpPr/>
          <p:nvPr/>
        </p:nvSpPr>
        <p:spPr>
          <a:xfrm>
            <a:off x="40662" y="3757869"/>
            <a:ext cx="12153827" cy="762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6000" b="1" i="1" dirty="0"/>
              <a:t>Humble Confidence </a:t>
            </a:r>
          </a:p>
        </p:txBody>
      </p:sp>
    </p:spTree>
    <p:extLst>
      <p:ext uri="{BB962C8B-B14F-4D97-AF65-F5344CB8AC3E}">
        <p14:creationId xmlns:p14="http://schemas.microsoft.com/office/powerpoint/2010/main" val="3987330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10" grpId="0"/>
      <p:bldP spid="11" grpId="0"/>
      <p:bldP spid="12"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F78503-1A5B-5664-F17B-9052B35DC505}"/>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EC052231-3626-08A2-1A58-A142E30464D5}"/>
              </a:ext>
            </a:extLst>
          </p:cNvPr>
          <p:cNvSpPr/>
          <p:nvPr/>
        </p:nvSpPr>
        <p:spPr>
          <a:xfrm>
            <a:off x="0" y="5558516"/>
            <a:ext cx="12192000" cy="1299485"/>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Cor 4:16 </a:t>
            </a:r>
            <a:r>
              <a:rPr lang="en-US" sz="3200" dirty="0">
                <a:solidFill>
                  <a:schemeClr val="tx1"/>
                </a:solidFill>
              </a:rPr>
              <a:t>Therefore I exhort you, be imitators of me. </a:t>
            </a:r>
          </a:p>
          <a:p>
            <a:pPr marL="0" marR="0">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a:spcBef>
                <a:spcPts val="0"/>
              </a:spcBef>
              <a:spcAft>
                <a:spcPts val="0"/>
              </a:spcAft>
            </a:pPr>
            <a:endParaRPr lang="en-US" sz="3200" dirty="0">
              <a:solidFill>
                <a:schemeClr val="tx1"/>
              </a:solidFill>
            </a:endParaRPr>
          </a:p>
          <a:p>
            <a:pPr>
              <a:spcBef>
                <a:spcPts val="0"/>
              </a:spcBef>
              <a:spcAft>
                <a:spcPts val="0"/>
              </a:spcAft>
            </a:pPr>
            <a:endParaRPr lang="en-US" sz="3400" dirty="0">
              <a:solidFill>
                <a:schemeClr val="tx1"/>
              </a:solidFill>
            </a:endParaRPr>
          </a:p>
        </p:txBody>
      </p:sp>
      <p:sp>
        <p:nvSpPr>
          <p:cNvPr id="12" name="Rounded Rectangular Callout 11">
            <a:extLst>
              <a:ext uri="{FF2B5EF4-FFF2-40B4-BE49-F238E27FC236}">
                <a16:creationId xmlns:a16="http://schemas.microsoft.com/office/drawing/2014/main" id="{CBD3CEDD-E08F-7772-3815-C33FC8A8B854}"/>
              </a:ext>
            </a:extLst>
          </p:cNvPr>
          <p:cNvSpPr/>
          <p:nvPr/>
        </p:nvSpPr>
        <p:spPr>
          <a:xfrm>
            <a:off x="0" y="1259378"/>
            <a:ext cx="12192000" cy="762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8000" b="1" i="1" dirty="0"/>
              <a:t>Let God be your Judge</a:t>
            </a:r>
          </a:p>
        </p:txBody>
      </p:sp>
      <p:sp>
        <p:nvSpPr>
          <p:cNvPr id="7" name="Rounded Rectangular Callout 11">
            <a:extLst>
              <a:ext uri="{FF2B5EF4-FFF2-40B4-BE49-F238E27FC236}">
                <a16:creationId xmlns:a16="http://schemas.microsoft.com/office/drawing/2014/main" id="{A9675F82-E677-9DEB-DB4C-D6666E8C0F23}"/>
              </a:ext>
            </a:extLst>
          </p:cNvPr>
          <p:cNvSpPr/>
          <p:nvPr/>
        </p:nvSpPr>
        <p:spPr>
          <a:xfrm>
            <a:off x="0" y="3276600"/>
            <a:ext cx="12192000" cy="762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8000" b="1" i="1" dirty="0"/>
              <a:t>Let God be their Judge</a:t>
            </a:r>
          </a:p>
        </p:txBody>
      </p:sp>
    </p:spTree>
    <p:extLst>
      <p:ext uri="{BB962C8B-B14F-4D97-AF65-F5344CB8AC3E}">
        <p14:creationId xmlns:p14="http://schemas.microsoft.com/office/powerpoint/2010/main" val="2039148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7"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CAF9A2-444C-388C-EE7A-B4C69FA08C26}"/>
            </a:ext>
          </a:extLst>
        </p:cNvPr>
        <p:cNvGrpSpPr/>
        <p:nvPr/>
      </p:nvGrpSpPr>
      <p:grpSpPr>
        <a:xfrm>
          <a:off x="0" y="0"/>
          <a:ext cx="0" cy="0"/>
          <a:chOff x="0" y="0"/>
          <a:chExt cx="0" cy="0"/>
        </a:xfrm>
      </p:grpSpPr>
      <p:pic>
        <p:nvPicPr>
          <p:cNvPr id="4" name="Picture 4" descr="A close up of a logo&#10;&#10;Description generated with very high confidence">
            <a:extLst>
              <a:ext uri="{FF2B5EF4-FFF2-40B4-BE49-F238E27FC236}">
                <a16:creationId xmlns:a16="http://schemas.microsoft.com/office/drawing/2014/main" id="{EF1DD3AB-0D73-44B7-4E09-CAA7B9FFCD3E}"/>
              </a:ext>
            </a:extLst>
          </p:cNvPr>
          <p:cNvPicPr>
            <a:picLocks noChangeAspect="1"/>
          </p:cNvPicPr>
          <p:nvPr/>
        </p:nvPicPr>
        <p:blipFill rotWithShape="1">
          <a:blip r:embed="rId3"/>
          <a:srcRect/>
          <a:stretch/>
        </p:blipFill>
        <p:spPr>
          <a:xfrm>
            <a:off x="20" y="10"/>
            <a:ext cx="12191980" cy="6857990"/>
          </a:xfrm>
          <a:prstGeom prst="rect">
            <a:avLst/>
          </a:prstGeom>
        </p:spPr>
      </p:pic>
    </p:spTree>
    <p:extLst>
      <p:ext uri="{BB962C8B-B14F-4D97-AF65-F5344CB8AC3E}">
        <p14:creationId xmlns:p14="http://schemas.microsoft.com/office/powerpoint/2010/main" val="10625637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C4E78F-AA5B-2CDC-58BD-FEDBD89C7123}"/>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9363B1E8-CCDB-BF0B-F61A-B2C44906657B}"/>
              </a:ext>
            </a:extLst>
          </p:cNvPr>
          <p:cNvSpPr/>
          <p:nvPr/>
        </p:nvSpPr>
        <p:spPr>
          <a:xfrm>
            <a:off x="5562600" y="152400"/>
            <a:ext cx="6477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solidFill>
                  <a:schemeClr val="bg1"/>
                </a:solidFill>
              </a:rPr>
              <a:t>1 Corinthians</a:t>
            </a:r>
          </a:p>
        </p:txBody>
      </p:sp>
      <p:sp>
        <p:nvSpPr>
          <p:cNvPr id="2" name="Rectangle 1">
            <a:extLst>
              <a:ext uri="{FF2B5EF4-FFF2-40B4-BE49-F238E27FC236}">
                <a16:creationId xmlns:a16="http://schemas.microsoft.com/office/drawing/2014/main" id="{3F79CA57-3EE9-CB40-54ED-B243F63AA1DD}"/>
              </a:ext>
            </a:extLst>
          </p:cNvPr>
          <p:cNvSpPr/>
          <p:nvPr/>
        </p:nvSpPr>
        <p:spPr>
          <a:xfrm>
            <a:off x="0" y="5257800"/>
            <a:ext cx="12192000" cy="1600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chemeClr val="tx1"/>
                </a:solidFill>
              </a:rPr>
              <a:t>1 Cor 4:1 </a:t>
            </a:r>
            <a:r>
              <a:rPr lang="en-US" sz="3200" dirty="0">
                <a:solidFill>
                  <a:schemeClr val="tx1"/>
                </a:solidFill>
                <a:effectLst/>
                <a:ea typeface="Times New Roman" panose="02020603050405020304" pitchFamily="18" charset="0"/>
              </a:rPr>
              <a:t>Let a man regard us in this manner</a:t>
            </a:r>
            <a:r>
              <a:rPr lang="en-US" sz="3200" dirty="0">
                <a:solidFill>
                  <a:srgbClr val="000000"/>
                </a:solidFill>
                <a:effectLst/>
                <a:ea typeface="Times New Roman" panose="02020603050405020304" pitchFamily="18" charset="0"/>
              </a:rPr>
              <a:t>, </a:t>
            </a:r>
            <a:r>
              <a:rPr lang="en-US" sz="3200" dirty="0">
                <a:solidFill>
                  <a:schemeClr val="tx1"/>
                </a:solidFill>
                <a:effectLst/>
                <a:ea typeface="Times New Roman" panose="02020603050405020304" pitchFamily="18" charset="0"/>
              </a:rPr>
              <a:t>as servants of Christ and  stewards of the mysteries of God. </a:t>
            </a:r>
            <a:r>
              <a:rPr lang="en-US" sz="3200" b="1" kern="100" baseline="30000" dirty="0">
                <a:solidFill>
                  <a:srgbClr val="000000"/>
                </a:solidFill>
                <a:ea typeface="Aptos" panose="020B0004020202020204" pitchFamily="34" charset="0"/>
                <a:cs typeface="Times New Roman" panose="02020603050405020304" pitchFamily="18" charset="0"/>
              </a:rPr>
              <a:t>2 </a:t>
            </a:r>
            <a:r>
              <a:rPr lang="en-US" sz="3200" b="1" u="sng" dirty="0">
                <a:solidFill>
                  <a:srgbClr val="002060"/>
                </a:solidFill>
                <a:effectLst/>
                <a:ea typeface="Times New Roman" panose="02020603050405020304" pitchFamily="18" charset="0"/>
              </a:rPr>
              <a:t>In</a:t>
            </a:r>
            <a:r>
              <a:rPr lang="en-US" sz="3200" b="1" u="sng" dirty="0">
                <a:solidFill>
                  <a:srgbClr val="002060"/>
                </a:solidFill>
                <a:ea typeface="Times New Roman" panose="02020603050405020304" pitchFamily="18" charset="0"/>
              </a:rPr>
              <a:t> this case, moreover, it is required of stewards that one be found trustworthy.</a:t>
            </a:r>
            <a:endParaRPr lang="en-US" sz="3400" dirty="0">
              <a:solidFill>
                <a:schemeClr val="tx1"/>
              </a:solidFill>
            </a:endParaRPr>
          </a:p>
        </p:txBody>
      </p:sp>
      <p:sp>
        <p:nvSpPr>
          <p:cNvPr id="3" name="Rounded Rectangular Callout 11">
            <a:extLst>
              <a:ext uri="{FF2B5EF4-FFF2-40B4-BE49-F238E27FC236}">
                <a16:creationId xmlns:a16="http://schemas.microsoft.com/office/drawing/2014/main" id="{15329FA0-227C-9E18-343A-2262B92662D4}"/>
              </a:ext>
            </a:extLst>
          </p:cNvPr>
          <p:cNvSpPr/>
          <p:nvPr/>
        </p:nvSpPr>
        <p:spPr>
          <a:xfrm>
            <a:off x="228600" y="1508125"/>
            <a:ext cx="8129337" cy="1381021"/>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dirty="0"/>
              <a:t>That’s what we are, and how you should think of us</a:t>
            </a:r>
          </a:p>
        </p:txBody>
      </p:sp>
      <p:sp>
        <p:nvSpPr>
          <p:cNvPr id="4" name="Rounded Rectangular Callout 11">
            <a:extLst>
              <a:ext uri="{FF2B5EF4-FFF2-40B4-BE49-F238E27FC236}">
                <a16:creationId xmlns:a16="http://schemas.microsoft.com/office/drawing/2014/main" id="{6D4592A0-77C3-1AE5-2538-B51DA9B976FF}"/>
              </a:ext>
            </a:extLst>
          </p:cNvPr>
          <p:cNvSpPr/>
          <p:nvPr/>
        </p:nvSpPr>
        <p:spPr>
          <a:xfrm>
            <a:off x="3048000" y="2846559"/>
            <a:ext cx="8129337" cy="907946"/>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dirty="0"/>
              <a:t>And how you should evaluate us</a:t>
            </a:r>
          </a:p>
        </p:txBody>
      </p:sp>
    </p:spTree>
    <p:extLst>
      <p:ext uri="{BB962C8B-B14F-4D97-AF65-F5344CB8AC3E}">
        <p14:creationId xmlns:p14="http://schemas.microsoft.com/office/powerpoint/2010/main" val="2216085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EAD424-71A3-E17F-B8B0-76502D2B28AE}"/>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93D740DC-95E3-47BE-4368-F5A9F8EA878A}"/>
              </a:ext>
            </a:extLst>
          </p:cNvPr>
          <p:cNvSpPr/>
          <p:nvPr/>
        </p:nvSpPr>
        <p:spPr>
          <a:xfrm>
            <a:off x="0" y="5257800"/>
            <a:ext cx="12192000" cy="1600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spcAft>
                <a:spcPts val="0"/>
              </a:spcAft>
            </a:pPr>
            <a:r>
              <a:rPr lang="en-US" sz="3200" b="1" baseline="30000" dirty="0">
                <a:solidFill>
                  <a:schemeClr val="tx1"/>
                </a:solidFill>
              </a:rPr>
              <a:t>1 Cor 4:1 </a:t>
            </a:r>
            <a:r>
              <a:rPr lang="en-US" sz="3200" dirty="0">
                <a:solidFill>
                  <a:schemeClr val="tx1"/>
                </a:solidFill>
                <a:effectLst/>
                <a:ea typeface="Times New Roman" panose="02020603050405020304" pitchFamily="18" charset="0"/>
              </a:rPr>
              <a:t>Let a man regard us in this manner</a:t>
            </a:r>
            <a:r>
              <a:rPr lang="en-US" sz="3200" dirty="0">
                <a:solidFill>
                  <a:srgbClr val="000000"/>
                </a:solidFill>
                <a:effectLst/>
                <a:ea typeface="Times New Roman" panose="02020603050405020304" pitchFamily="18" charset="0"/>
              </a:rPr>
              <a:t>, </a:t>
            </a:r>
            <a:r>
              <a:rPr lang="en-US" sz="3200" dirty="0">
                <a:solidFill>
                  <a:schemeClr val="tx1"/>
                </a:solidFill>
                <a:effectLst/>
                <a:ea typeface="Times New Roman" panose="02020603050405020304" pitchFamily="18" charset="0"/>
              </a:rPr>
              <a:t>as servants of Christ and  stewards of the mysteries of God. </a:t>
            </a:r>
            <a:r>
              <a:rPr lang="en-US" sz="3200" b="1" kern="100" baseline="30000" dirty="0">
                <a:solidFill>
                  <a:srgbClr val="000000"/>
                </a:solidFill>
                <a:ea typeface="Aptos" panose="020B0004020202020204" pitchFamily="34" charset="0"/>
                <a:cs typeface="Times New Roman" panose="02020603050405020304" pitchFamily="18" charset="0"/>
              </a:rPr>
              <a:t>2 </a:t>
            </a:r>
            <a:r>
              <a:rPr lang="en-US" sz="3200" b="1" u="sng" dirty="0">
                <a:solidFill>
                  <a:srgbClr val="002060"/>
                </a:solidFill>
                <a:effectLst/>
                <a:ea typeface="Times New Roman" panose="02020603050405020304" pitchFamily="18" charset="0"/>
              </a:rPr>
              <a:t>In</a:t>
            </a:r>
            <a:r>
              <a:rPr lang="en-US" sz="3200" b="1" u="sng" dirty="0">
                <a:solidFill>
                  <a:srgbClr val="002060"/>
                </a:solidFill>
                <a:ea typeface="Times New Roman" panose="02020603050405020304" pitchFamily="18" charset="0"/>
              </a:rPr>
              <a:t> this case, moreover, it is required of stewards that one be found trustworthy.</a:t>
            </a:r>
            <a:endParaRPr lang="en-US" sz="3400" dirty="0">
              <a:solidFill>
                <a:schemeClr val="tx1"/>
              </a:solidFill>
            </a:endParaRPr>
          </a:p>
        </p:txBody>
      </p:sp>
      <p:sp>
        <p:nvSpPr>
          <p:cNvPr id="5" name="Rounded Rectangular Callout 11">
            <a:extLst>
              <a:ext uri="{FF2B5EF4-FFF2-40B4-BE49-F238E27FC236}">
                <a16:creationId xmlns:a16="http://schemas.microsoft.com/office/drawing/2014/main" id="{AF5834C1-6CAA-0A38-01D9-4566ECA2AB3B}"/>
              </a:ext>
            </a:extLst>
          </p:cNvPr>
          <p:cNvSpPr/>
          <p:nvPr/>
        </p:nvSpPr>
        <p:spPr>
          <a:xfrm>
            <a:off x="3276600" y="1196237"/>
            <a:ext cx="8815137" cy="907946"/>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dirty="0"/>
              <a:t>Paul’s criteria: Servant and Steward</a:t>
            </a:r>
          </a:p>
        </p:txBody>
      </p:sp>
      <p:sp>
        <p:nvSpPr>
          <p:cNvPr id="7" name="Rounded Rectangular Callout 11">
            <a:extLst>
              <a:ext uri="{FF2B5EF4-FFF2-40B4-BE49-F238E27FC236}">
                <a16:creationId xmlns:a16="http://schemas.microsoft.com/office/drawing/2014/main" id="{DD702697-5C7F-7DF4-0B20-04E157AB969A}"/>
              </a:ext>
            </a:extLst>
          </p:cNvPr>
          <p:cNvSpPr/>
          <p:nvPr/>
        </p:nvSpPr>
        <p:spPr>
          <a:xfrm>
            <a:off x="76199" y="3048000"/>
            <a:ext cx="12015537" cy="907946"/>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100" b="1" dirty="0"/>
              <a:t>But the Corinthians were going by a different “rubric”</a:t>
            </a:r>
          </a:p>
        </p:txBody>
      </p:sp>
      <p:sp>
        <p:nvSpPr>
          <p:cNvPr id="9" name="Rectangle 8">
            <a:extLst>
              <a:ext uri="{FF2B5EF4-FFF2-40B4-BE49-F238E27FC236}">
                <a16:creationId xmlns:a16="http://schemas.microsoft.com/office/drawing/2014/main" id="{D2ECB692-42F0-D18A-034D-1C313674A140}"/>
              </a:ext>
            </a:extLst>
          </p:cNvPr>
          <p:cNvSpPr/>
          <p:nvPr/>
        </p:nvSpPr>
        <p:spPr>
          <a:xfrm>
            <a:off x="2362200" y="0"/>
            <a:ext cx="9829800" cy="9079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chemeClr val="bg1"/>
                </a:solidFill>
              </a:rPr>
              <a:t>How to evaluate an influencer</a:t>
            </a:r>
          </a:p>
        </p:txBody>
      </p:sp>
    </p:spTree>
    <p:extLst>
      <p:ext uri="{BB962C8B-B14F-4D97-AF65-F5344CB8AC3E}">
        <p14:creationId xmlns:p14="http://schemas.microsoft.com/office/powerpoint/2010/main" val="2771612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9"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6599</Words>
  <Application>Microsoft Office PowerPoint</Application>
  <PresentationFormat>Widescreen</PresentationFormat>
  <Paragraphs>592</Paragraphs>
  <Slides>75</Slides>
  <Notes>51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75</vt:i4>
      </vt:variant>
    </vt:vector>
  </HeadingPairs>
  <TitlesOfParts>
    <vt:vector size="80" baseType="lpstr">
      <vt:lpstr>Aptos</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2024-02-28T17:44:30Z</dcterms:created>
  <dcterms:modified xsi:type="dcterms:W3CDTF">2024-02-28T17:44:37Z</dcterms:modified>
</cp:coreProperties>
</file>