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53"/>
  </p:notesMasterIdLst>
  <p:sldIdLst>
    <p:sldId id="1561" r:id="rId3"/>
    <p:sldId id="1989" r:id="rId4"/>
    <p:sldId id="1900" r:id="rId5"/>
    <p:sldId id="1991" r:id="rId6"/>
    <p:sldId id="1992" r:id="rId7"/>
    <p:sldId id="1990" r:id="rId8"/>
    <p:sldId id="1949" r:id="rId9"/>
    <p:sldId id="1486" r:id="rId10"/>
    <p:sldId id="1974" r:id="rId11"/>
    <p:sldId id="1487" r:id="rId12"/>
    <p:sldId id="1488" r:id="rId13"/>
    <p:sldId id="1489" r:id="rId14"/>
    <p:sldId id="1490" r:id="rId15"/>
    <p:sldId id="1933" r:id="rId16"/>
    <p:sldId id="1937" r:id="rId17"/>
    <p:sldId id="1938" r:id="rId18"/>
    <p:sldId id="1953" r:id="rId19"/>
    <p:sldId id="1976" r:id="rId20"/>
    <p:sldId id="1977" r:id="rId21"/>
    <p:sldId id="1902" r:id="rId22"/>
    <p:sldId id="1921" r:id="rId23"/>
    <p:sldId id="1983" r:id="rId24"/>
    <p:sldId id="1903" r:id="rId25"/>
    <p:sldId id="1904" r:id="rId26"/>
    <p:sldId id="1905" r:id="rId27"/>
    <p:sldId id="1906" r:id="rId28"/>
    <p:sldId id="1984" r:id="rId29"/>
    <p:sldId id="1930" r:id="rId30"/>
    <p:sldId id="1931" r:id="rId31"/>
    <p:sldId id="1932" r:id="rId32"/>
    <p:sldId id="1985" r:id="rId33"/>
    <p:sldId id="1907" r:id="rId34"/>
    <p:sldId id="1954" r:id="rId35"/>
    <p:sldId id="1926" r:id="rId36"/>
    <p:sldId id="1908" r:id="rId37"/>
    <p:sldId id="1922" r:id="rId38"/>
    <p:sldId id="1955" r:id="rId39"/>
    <p:sldId id="1923" r:id="rId40"/>
    <p:sldId id="1956" r:id="rId41"/>
    <p:sldId id="1924" r:id="rId42"/>
    <p:sldId id="1927" r:id="rId43"/>
    <p:sldId id="1925" r:id="rId44"/>
    <p:sldId id="1958" r:id="rId45"/>
    <p:sldId id="1994" r:id="rId46"/>
    <p:sldId id="1929" r:id="rId47"/>
    <p:sldId id="1969" r:id="rId48"/>
    <p:sldId id="1972" r:id="rId49"/>
    <p:sldId id="1523" r:id="rId50"/>
    <p:sldId id="1898" r:id="rId51"/>
    <p:sldId id="1993"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6636"/>
    <a:srgbClr val="FFFF66"/>
    <a:srgbClr val="FFFF99"/>
    <a:srgbClr val="807262"/>
    <a:srgbClr val="8C7556"/>
    <a:srgbClr val="7C623C"/>
    <a:srgbClr val="463722"/>
    <a:srgbClr val="6D5635"/>
    <a:srgbClr val="AC8854"/>
    <a:srgbClr val="A88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9C9E0F-2A40-40B9-910D-D56DEC8D3B94}" v="2712" dt="2024-10-07T01:37:25.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5" autoAdjust="0"/>
    <p:restoredTop sz="88243" autoAdjust="0"/>
  </p:normalViewPr>
  <p:slideViewPr>
    <p:cSldViewPr>
      <p:cViewPr varScale="1">
        <p:scale>
          <a:sx n="66" d="100"/>
          <a:sy n="66" d="100"/>
        </p:scale>
        <p:origin x="64"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F5C749-4993-4E44-A439-8E1EDE8A1D92}" type="datetimeFigureOut">
              <a:rPr lang="en-US" smtClean="0"/>
              <a:pPr/>
              <a:t>10/14/2024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3B516-1BB5-4C80-B268-F5F2C570A7D0}" type="slidenum">
              <a:rPr lang="en-US" smtClean="0"/>
              <a:pPr/>
              <a:t>‹#›</a:t>
            </a:fld>
            <a:endParaRPr lang="en-US"/>
          </a:p>
        </p:txBody>
      </p:sp>
    </p:spTree>
    <p:extLst>
      <p:ext uri="{BB962C8B-B14F-4D97-AF65-F5344CB8AC3E}">
        <p14:creationId xmlns:p14="http://schemas.microsoft.com/office/powerpoint/2010/main" val="361234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416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059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270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280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849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14</a:t>
            </a:fld>
            <a:endParaRPr lang="en-US"/>
          </a:p>
        </p:txBody>
      </p:sp>
    </p:spTree>
    <p:extLst>
      <p:ext uri="{BB962C8B-B14F-4D97-AF65-F5344CB8AC3E}">
        <p14:creationId xmlns:p14="http://schemas.microsoft.com/office/powerpoint/2010/main" val="193501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15</a:t>
            </a:fld>
            <a:endParaRPr lang="en-US"/>
          </a:p>
        </p:txBody>
      </p:sp>
    </p:spTree>
    <p:extLst>
      <p:ext uri="{BB962C8B-B14F-4D97-AF65-F5344CB8AC3E}">
        <p14:creationId xmlns:p14="http://schemas.microsoft.com/office/powerpoint/2010/main" val="3063918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16</a:t>
            </a:fld>
            <a:endParaRPr lang="en-US"/>
          </a:p>
        </p:txBody>
      </p:sp>
    </p:spTree>
    <p:extLst>
      <p:ext uri="{BB962C8B-B14F-4D97-AF65-F5344CB8AC3E}">
        <p14:creationId xmlns:p14="http://schemas.microsoft.com/office/powerpoint/2010/main" val="199565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293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588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113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7894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20</a:t>
            </a:fld>
            <a:endParaRPr lang="en-US"/>
          </a:p>
        </p:txBody>
      </p:sp>
    </p:spTree>
    <p:extLst>
      <p:ext uri="{BB962C8B-B14F-4D97-AF65-F5344CB8AC3E}">
        <p14:creationId xmlns:p14="http://schemas.microsoft.com/office/powerpoint/2010/main" val="3904574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21</a:t>
            </a:fld>
            <a:endParaRPr lang="en-US"/>
          </a:p>
        </p:txBody>
      </p:sp>
    </p:spTree>
    <p:extLst>
      <p:ext uri="{BB962C8B-B14F-4D97-AF65-F5344CB8AC3E}">
        <p14:creationId xmlns:p14="http://schemas.microsoft.com/office/powerpoint/2010/main" val="1793944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912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23</a:t>
            </a:fld>
            <a:endParaRPr lang="en-US"/>
          </a:p>
        </p:txBody>
      </p:sp>
    </p:spTree>
    <p:extLst>
      <p:ext uri="{BB962C8B-B14F-4D97-AF65-F5344CB8AC3E}">
        <p14:creationId xmlns:p14="http://schemas.microsoft.com/office/powerpoint/2010/main" val="1593062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24</a:t>
            </a:fld>
            <a:endParaRPr lang="en-US"/>
          </a:p>
        </p:txBody>
      </p:sp>
    </p:spTree>
    <p:extLst>
      <p:ext uri="{BB962C8B-B14F-4D97-AF65-F5344CB8AC3E}">
        <p14:creationId xmlns:p14="http://schemas.microsoft.com/office/powerpoint/2010/main" val="2789078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228600" algn="l">
              <a:lnSpc>
                <a:spcPct val="115000"/>
              </a:lnSpc>
              <a:spcBef>
                <a:spcPts val="0"/>
              </a:spcBef>
              <a:spcAft>
                <a:spcPts val="1000"/>
              </a:spcAft>
            </a:pPr>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25</a:t>
            </a:fld>
            <a:endParaRPr lang="en-US"/>
          </a:p>
        </p:txBody>
      </p:sp>
    </p:spTree>
    <p:extLst>
      <p:ext uri="{BB962C8B-B14F-4D97-AF65-F5344CB8AC3E}">
        <p14:creationId xmlns:p14="http://schemas.microsoft.com/office/powerpoint/2010/main" val="2581093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26</a:t>
            </a:fld>
            <a:endParaRPr lang="en-US"/>
          </a:p>
        </p:txBody>
      </p:sp>
    </p:spTree>
    <p:extLst>
      <p:ext uri="{BB962C8B-B14F-4D97-AF65-F5344CB8AC3E}">
        <p14:creationId xmlns:p14="http://schemas.microsoft.com/office/powerpoint/2010/main" val="1645785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27</a:t>
            </a:fld>
            <a:endParaRPr lang="en-US"/>
          </a:p>
        </p:txBody>
      </p:sp>
    </p:spTree>
    <p:extLst>
      <p:ext uri="{BB962C8B-B14F-4D97-AF65-F5344CB8AC3E}">
        <p14:creationId xmlns:p14="http://schemas.microsoft.com/office/powerpoint/2010/main" val="676803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28</a:t>
            </a:fld>
            <a:endParaRPr lang="en-US"/>
          </a:p>
        </p:txBody>
      </p:sp>
    </p:spTree>
    <p:extLst>
      <p:ext uri="{BB962C8B-B14F-4D97-AF65-F5344CB8AC3E}">
        <p14:creationId xmlns:p14="http://schemas.microsoft.com/office/powerpoint/2010/main" val="1245561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29</a:t>
            </a:fld>
            <a:endParaRPr lang="en-US"/>
          </a:p>
        </p:txBody>
      </p:sp>
    </p:spTree>
    <p:extLst>
      <p:ext uri="{BB962C8B-B14F-4D97-AF65-F5344CB8AC3E}">
        <p14:creationId xmlns:p14="http://schemas.microsoft.com/office/powerpoint/2010/main" val="389842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a:t>
            </a:fld>
            <a:endParaRPr lang="en-US"/>
          </a:p>
        </p:txBody>
      </p:sp>
    </p:spTree>
    <p:extLst>
      <p:ext uri="{BB962C8B-B14F-4D97-AF65-F5344CB8AC3E}">
        <p14:creationId xmlns:p14="http://schemas.microsoft.com/office/powerpoint/2010/main" val="3665341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30</a:t>
            </a:fld>
            <a:endParaRPr lang="en-US"/>
          </a:p>
        </p:txBody>
      </p:sp>
    </p:spTree>
    <p:extLst>
      <p:ext uri="{BB962C8B-B14F-4D97-AF65-F5344CB8AC3E}">
        <p14:creationId xmlns:p14="http://schemas.microsoft.com/office/powerpoint/2010/main" val="25723486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31</a:t>
            </a:fld>
            <a:endParaRPr lang="en-US"/>
          </a:p>
        </p:txBody>
      </p:sp>
    </p:spTree>
    <p:extLst>
      <p:ext uri="{BB962C8B-B14F-4D97-AF65-F5344CB8AC3E}">
        <p14:creationId xmlns:p14="http://schemas.microsoft.com/office/powerpoint/2010/main" val="2420641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32</a:t>
            </a:fld>
            <a:endParaRPr lang="en-US"/>
          </a:p>
        </p:txBody>
      </p:sp>
    </p:spTree>
    <p:extLst>
      <p:ext uri="{BB962C8B-B14F-4D97-AF65-F5344CB8AC3E}">
        <p14:creationId xmlns:p14="http://schemas.microsoft.com/office/powerpoint/2010/main" val="25627785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33</a:t>
            </a:fld>
            <a:endParaRPr lang="en-US"/>
          </a:p>
        </p:txBody>
      </p:sp>
    </p:spTree>
    <p:extLst>
      <p:ext uri="{BB962C8B-B14F-4D97-AF65-F5344CB8AC3E}">
        <p14:creationId xmlns:p14="http://schemas.microsoft.com/office/powerpoint/2010/main" val="13776072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34</a:t>
            </a:fld>
            <a:endParaRPr lang="en-US"/>
          </a:p>
        </p:txBody>
      </p:sp>
    </p:spTree>
    <p:extLst>
      <p:ext uri="{BB962C8B-B14F-4D97-AF65-F5344CB8AC3E}">
        <p14:creationId xmlns:p14="http://schemas.microsoft.com/office/powerpoint/2010/main" val="2327279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35</a:t>
            </a:fld>
            <a:endParaRPr lang="en-US"/>
          </a:p>
        </p:txBody>
      </p:sp>
    </p:spTree>
    <p:extLst>
      <p:ext uri="{BB962C8B-B14F-4D97-AF65-F5344CB8AC3E}">
        <p14:creationId xmlns:p14="http://schemas.microsoft.com/office/powerpoint/2010/main" val="2608135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36</a:t>
            </a:fld>
            <a:endParaRPr lang="en-US"/>
          </a:p>
        </p:txBody>
      </p:sp>
    </p:spTree>
    <p:extLst>
      <p:ext uri="{BB962C8B-B14F-4D97-AF65-F5344CB8AC3E}">
        <p14:creationId xmlns:p14="http://schemas.microsoft.com/office/powerpoint/2010/main" val="3877273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1645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38</a:t>
            </a:fld>
            <a:endParaRPr lang="en-US"/>
          </a:p>
        </p:txBody>
      </p:sp>
    </p:spTree>
    <p:extLst>
      <p:ext uri="{BB962C8B-B14F-4D97-AF65-F5344CB8AC3E}">
        <p14:creationId xmlns:p14="http://schemas.microsoft.com/office/powerpoint/2010/main" val="14427107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789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a:t>
            </a:fld>
            <a:endParaRPr lang="en-US"/>
          </a:p>
        </p:txBody>
      </p:sp>
    </p:spTree>
    <p:extLst>
      <p:ext uri="{BB962C8B-B14F-4D97-AF65-F5344CB8AC3E}">
        <p14:creationId xmlns:p14="http://schemas.microsoft.com/office/powerpoint/2010/main" val="1637998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40</a:t>
            </a:fld>
            <a:endParaRPr lang="en-US"/>
          </a:p>
        </p:txBody>
      </p:sp>
    </p:spTree>
    <p:extLst>
      <p:ext uri="{BB962C8B-B14F-4D97-AF65-F5344CB8AC3E}">
        <p14:creationId xmlns:p14="http://schemas.microsoft.com/office/powerpoint/2010/main" val="1223575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16608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42</a:t>
            </a:fld>
            <a:endParaRPr lang="en-US"/>
          </a:p>
        </p:txBody>
      </p:sp>
    </p:spTree>
    <p:extLst>
      <p:ext uri="{BB962C8B-B14F-4D97-AF65-F5344CB8AC3E}">
        <p14:creationId xmlns:p14="http://schemas.microsoft.com/office/powerpoint/2010/main" val="4193938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0242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35889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59406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46</a:t>
            </a:fld>
            <a:endParaRPr lang="en-US"/>
          </a:p>
        </p:txBody>
      </p:sp>
    </p:spTree>
    <p:extLst>
      <p:ext uri="{BB962C8B-B14F-4D97-AF65-F5344CB8AC3E}">
        <p14:creationId xmlns:p14="http://schemas.microsoft.com/office/powerpoint/2010/main" val="1341011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16965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5768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50</a:t>
            </a:fld>
            <a:endParaRPr lang="en-US"/>
          </a:p>
        </p:txBody>
      </p:sp>
    </p:spTree>
    <p:extLst>
      <p:ext uri="{BB962C8B-B14F-4D97-AF65-F5344CB8AC3E}">
        <p14:creationId xmlns:p14="http://schemas.microsoft.com/office/powerpoint/2010/main" val="954714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649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lgn="l"/>
            <a:endParaRPr lang="en-US" dirty="0"/>
          </a:p>
        </p:txBody>
      </p:sp>
      <p:sp>
        <p:nvSpPr>
          <p:cNvPr id="4" name="Slide Number Placeholder 3"/>
          <p:cNvSpPr>
            <a:spLocks noGrp="1"/>
          </p:cNvSpPr>
          <p:nvPr>
            <p:ph type="sldNum" sz="quarter" idx="10"/>
          </p:nvPr>
        </p:nvSpPr>
        <p:spPr/>
        <p:txBody>
          <a:bodyPr/>
          <a:lstStyle/>
          <a:p>
            <a:fld id="{64B3B516-1BB5-4C80-B268-F5F2C570A7D0}" type="slidenum">
              <a:rPr lang="en-US" smtClean="0"/>
              <a:pPr/>
              <a:t>6</a:t>
            </a:fld>
            <a:endParaRPr lang="en-US"/>
          </a:p>
        </p:txBody>
      </p:sp>
    </p:spTree>
    <p:extLst>
      <p:ext uri="{BB962C8B-B14F-4D97-AF65-F5344CB8AC3E}">
        <p14:creationId xmlns:p14="http://schemas.microsoft.com/office/powerpoint/2010/main" val="11571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600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404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3B516-1BB5-4C80-B268-F5F2C570A7D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6798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0BCBE-CB36-41ED-919D-FF973432CD85}"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30089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FEF0AC-57F3-46C3-A067-AF9767D0141E}"/>
              </a:ext>
            </a:extLst>
          </p:cNvPr>
          <p:cNvSpPr/>
          <p:nvPr userDrawn="1"/>
        </p:nvSpPr>
        <p:spPr>
          <a:xfrm>
            <a:off x="982436" y="2008415"/>
            <a:ext cx="7581900" cy="2906486"/>
          </a:xfrm>
          <a:prstGeom prst="rect">
            <a:avLst/>
          </a:prstGeom>
          <a:solidFill>
            <a:srgbClr val="000000">
              <a:alpha val="21176"/>
            </a:srgbClr>
          </a:solidFill>
          <a:ln>
            <a:solidFill>
              <a:srgbClr val="034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ffectLst>
                <a:outerShdw blurRad="38100" dist="38100" dir="2700000" algn="tl">
                  <a:srgbClr val="000000">
                    <a:alpha val="43137"/>
                  </a:srgbClr>
                </a:outerShdw>
              </a:effectLst>
            </a:endParaRPr>
          </a:p>
        </p:txBody>
      </p:sp>
      <p:sp>
        <p:nvSpPr>
          <p:cNvPr id="2" name="Title 1">
            <a:extLst>
              <a:ext uri="{FF2B5EF4-FFF2-40B4-BE49-F238E27FC236}">
                <a16:creationId xmlns:a16="http://schemas.microsoft.com/office/drawing/2014/main" id="{8EC4E82F-64D4-4769-BE3C-6E5329F7A79A}"/>
              </a:ext>
            </a:extLst>
          </p:cNvPr>
          <p:cNvSpPr>
            <a:spLocks noGrp="1"/>
          </p:cNvSpPr>
          <p:nvPr>
            <p:ph type="ctrTitle" hasCustomPrompt="1"/>
          </p:nvPr>
        </p:nvSpPr>
        <p:spPr>
          <a:xfrm>
            <a:off x="566057" y="1231220"/>
            <a:ext cx="8599714" cy="2387600"/>
          </a:xfrm>
        </p:spPr>
        <p:txBody>
          <a:bodyPr anchor="b">
            <a:normAutofit/>
          </a:bodyPr>
          <a:lstStyle>
            <a:lvl1pPr algn="ctr">
              <a:defRPr sz="7200" b="1">
                <a:solidFill>
                  <a:srgbClr val="72DB2B"/>
                </a:solidFill>
                <a:latin typeface="Lao UI" panose="020B0502040204020203" pitchFamily="34" charset="0"/>
                <a:cs typeface="Lao UI" panose="020B0502040204020203" pitchFamily="34" charset="0"/>
              </a:defRPr>
            </a:lvl1pPr>
          </a:lstStyle>
          <a:p>
            <a:r>
              <a:rPr lang="en-US" dirty="0"/>
              <a:t>Title</a:t>
            </a:r>
          </a:p>
        </p:txBody>
      </p:sp>
      <p:sp>
        <p:nvSpPr>
          <p:cNvPr id="3" name="Subtitle 2">
            <a:extLst>
              <a:ext uri="{FF2B5EF4-FFF2-40B4-BE49-F238E27FC236}">
                <a16:creationId xmlns:a16="http://schemas.microsoft.com/office/drawing/2014/main" id="{613C1D05-4FCF-4AE8-B4DD-1BA6EC2A1967}"/>
              </a:ext>
            </a:extLst>
          </p:cNvPr>
          <p:cNvSpPr>
            <a:spLocks noGrp="1"/>
          </p:cNvSpPr>
          <p:nvPr>
            <p:ph type="subTitle" idx="1" hasCustomPrompt="1"/>
          </p:nvPr>
        </p:nvSpPr>
        <p:spPr>
          <a:xfrm>
            <a:off x="566057" y="3710895"/>
            <a:ext cx="8599714" cy="1655762"/>
          </a:xfrm>
        </p:spPr>
        <p:txBody>
          <a:bodyPr>
            <a:normAutofit/>
          </a:bodyPr>
          <a:lstStyle>
            <a:lvl1pPr marL="0" indent="0" algn="ctr">
              <a:buNone/>
              <a:defRPr sz="4800" b="1">
                <a:solidFill>
                  <a:schemeClr val="bg1"/>
                </a:solidFill>
                <a:latin typeface="Lao UI" panose="020B0502040204020203" pitchFamily="34" charset="0"/>
                <a:cs typeface="Lao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Tree>
    <p:extLst>
      <p:ext uri="{BB962C8B-B14F-4D97-AF65-F5344CB8AC3E}">
        <p14:creationId xmlns:p14="http://schemas.microsoft.com/office/powerpoint/2010/main" val="418782380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2143" y="136525"/>
            <a:ext cx="11506200" cy="1325563"/>
          </a:xfrm>
        </p:spPr>
        <p:txBody>
          <a:bodyPr>
            <a:normAutofit/>
          </a:bodyPr>
          <a:lstStyle>
            <a:lvl1pPr>
              <a:lnSpc>
                <a:spcPct val="100000"/>
              </a:lnSpc>
              <a:defRPr sz="5000" b="1">
                <a:solidFill>
                  <a:schemeClr val="bg1"/>
                </a:solidFill>
                <a:latin typeface="Lao UI" panose="020B0502040204020203" pitchFamily="34" charset="0"/>
                <a:cs typeface="Lao UI" panose="020B0502040204020203" pitchFamily="34" charset="0"/>
              </a:defRPr>
            </a:lvl1pPr>
          </a:lstStyle>
          <a:p>
            <a:r>
              <a:rPr lang="en-US"/>
              <a:t>Click to edit Master title style</a:t>
            </a:r>
            <a:endParaRPr lang="en-US" dirty="0"/>
          </a:p>
        </p:txBody>
      </p:sp>
      <p:sp useBgFill="1">
        <p:nvSpPr>
          <p:cNvPr id="3" name="Content Placeholder 2"/>
          <p:cNvSpPr>
            <a:spLocks noGrp="1"/>
          </p:cNvSpPr>
          <p:nvPr>
            <p:ph idx="1"/>
          </p:nvPr>
        </p:nvSpPr>
        <p:spPr>
          <a:xfrm>
            <a:off x="272143" y="1597024"/>
            <a:ext cx="11506200" cy="4945289"/>
          </a:xfrm>
        </p:spPr>
        <p:txBody>
          <a:bodyPr/>
          <a:lstStyle>
            <a:lvl1pPr>
              <a:lnSpc>
                <a:spcPct val="100000"/>
              </a:lnSpc>
              <a:defRPr sz="4600" b="1">
                <a:solidFill>
                  <a:srgbClr val="72DB2B"/>
                </a:solidFill>
                <a:latin typeface="Lao UI" panose="020B0502040204020203" pitchFamily="34" charset="0"/>
                <a:cs typeface="Lao UI" panose="020B0502040204020203" pitchFamily="34" charset="0"/>
              </a:defRPr>
            </a:lvl1pPr>
            <a:lvl2pPr>
              <a:lnSpc>
                <a:spcPct val="100000"/>
              </a:lnSpc>
              <a:defRPr sz="4400">
                <a:solidFill>
                  <a:schemeClr val="bg1"/>
                </a:solidFill>
                <a:latin typeface="Lao UI" panose="020B0502040204020203" pitchFamily="34" charset="0"/>
                <a:cs typeface="Lao UI" panose="020B0502040204020203" pitchFamily="34" charset="0"/>
              </a:defRPr>
            </a:lvl2pPr>
            <a:lvl3pPr>
              <a:lnSpc>
                <a:spcPct val="100000"/>
              </a:lnSpc>
              <a:defRPr sz="4200">
                <a:solidFill>
                  <a:schemeClr val="bg1"/>
                </a:solidFill>
                <a:latin typeface="Lao UI" panose="020B0502040204020203" pitchFamily="34" charset="0"/>
                <a:cs typeface="Lao UI" panose="020B0502040204020203" pitchFamily="34" charset="0"/>
              </a:defRPr>
            </a:lvl3pPr>
            <a:lvl4pPr>
              <a:lnSpc>
                <a:spcPct val="100000"/>
              </a:lnSpc>
              <a:defRPr sz="4000">
                <a:solidFill>
                  <a:schemeClr val="bg1"/>
                </a:solidFill>
                <a:latin typeface="Lao UI" panose="020B0502040204020203" pitchFamily="34" charset="0"/>
                <a:cs typeface="Lao UI" panose="020B0502040204020203" pitchFamily="34" charset="0"/>
              </a:defRPr>
            </a:lvl4pPr>
            <a:lvl5pPr>
              <a:lnSpc>
                <a:spcPct val="100000"/>
              </a:lnSpc>
              <a:defRPr sz="3800">
                <a:solidFill>
                  <a:schemeClr val="bg1"/>
                </a:solidFill>
                <a:latin typeface="Lao UI" panose="020B0502040204020203" pitchFamily="34" charset="0"/>
                <a:cs typeface="Lao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2312145"/>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5400" b="1">
                <a:solidFill>
                  <a:schemeClr val="bg1"/>
                </a:solidFill>
                <a:latin typeface="Lao UI" panose="020B0502040204020203" pitchFamily="34" charset="0"/>
                <a:cs typeface="Lao UI" panose="020B0502040204020203" pitchFamily="34" charset="0"/>
              </a:defRPr>
            </a:lvl1pPr>
          </a:lstStyle>
          <a:p>
            <a:r>
              <a:rPr lang="en-US" dirty="0"/>
              <a:t>Title</a:t>
            </a:r>
          </a:p>
        </p:txBody>
      </p:sp>
      <p:sp>
        <p:nvSpPr>
          <p:cNvPr id="3" name="Content Placeholder 2"/>
          <p:cNvSpPr>
            <a:spLocks noGrp="1"/>
          </p:cNvSpPr>
          <p:nvPr>
            <p:ph sz="half" idx="1"/>
          </p:nvPr>
        </p:nvSpPr>
        <p:spPr>
          <a:xfrm>
            <a:off x="838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lnSpc>
                <a:spcPct val="100000"/>
              </a:lnSpc>
              <a:defRPr sz="4400" b="1">
                <a:solidFill>
                  <a:srgbClr val="72DB2B"/>
                </a:solidFill>
                <a:latin typeface="Lao UI" panose="020B0502040204020203" pitchFamily="34" charset="0"/>
                <a:cs typeface="Lao UI" panose="020B0502040204020203" pitchFamily="34" charset="0"/>
              </a:defRPr>
            </a:lvl1pPr>
            <a:lvl2pPr>
              <a:lnSpc>
                <a:spcPct val="100000"/>
              </a:lnSpc>
              <a:defRPr sz="4200">
                <a:solidFill>
                  <a:schemeClr val="bg1"/>
                </a:solidFill>
                <a:latin typeface="Lao UI" panose="020B0502040204020203" pitchFamily="34" charset="0"/>
                <a:cs typeface="Lao UI" panose="020B0502040204020203" pitchFamily="34" charset="0"/>
              </a:defRPr>
            </a:lvl2pPr>
            <a:lvl3pPr>
              <a:lnSpc>
                <a:spcPct val="100000"/>
              </a:lnSpc>
              <a:defRPr sz="4000">
                <a:solidFill>
                  <a:schemeClr val="bg1"/>
                </a:solidFill>
                <a:latin typeface="Lao UI" panose="020B0502040204020203" pitchFamily="34" charset="0"/>
                <a:cs typeface="Lao UI" panose="020B0502040204020203" pitchFamily="34" charset="0"/>
              </a:defRPr>
            </a:lvl3pPr>
            <a:lvl4pPr>
              <a:lnSpc>
                <a:spcPct val="100000"/>
              </a:lnSpc>
              <a:defRPr sz="3600">
                <a:solidFill>
                  <a:schemeClr val="bg1"/>
                </a:solidFill>
                <a:latin typeface="Lao UI" panose="020B0502040204020203" pitchFamily="34" charset="0"/>
                <a:cs typeface="Lao UI" panose="020B0502040204020203"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33A01C-E34D-4C3C-8E2D-FB95F254D7DE}" type="datetimeFigureOut">
              <a:rPr lang="en-US" smtClean="0">
                <a:solidFill>
                  <a:prstClr val="black">
                    <a:tint val="75000"/>
                  </a:prstClr>
                </a:solidFill>
              </a:rPr>
              <a:pPr/>
              <a:t>10/14/2024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2634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0BCBE-CB36-41ED-919D-FF973432CD85}"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0BCBE-CB36-41ED-919D-FF973432CD85}" type="datetimeFigureOut">
              <a:rPr lang="en-US" smtClean="0"/>
              <a:pPr/>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0BCBE-CB36-41ED-919D-FF973432CD85}"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0BCBE-CB36-41ED-919D-FF973432CD85}" type="datetimeFigureOut">
              <a:rPr lang="en-US" smtClean="0"/>
              <a:pPr/>
              <a:t>10/14/2024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0BCBE-CB36-41ED-919D-FF973432CD85}" type="datetimeFigureOut">
              <a:rPr lang="en-US" smtClean="0"/>
              <a:pPr/>
              <a:t>10/14/2024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0BCBE-CB36-41ED-919D-FF973432CD85}" type="datetimeFigureOut">
              <a:rPr lang="en-US" smtClean="0"/>
              <a:pPr/>
              <a:t>10/14/2024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90BCBE-CB36-41ED-919D-FF973432CD85}" type="datetimeFigureOut">
              <a:rPr lang="en-US" smtClean="0"/>
              <a:pPr/>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6FF551-B652-4769-A5B5-9D36ADF4A06C}"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0BCBE-CB36-41ED-919D-FF973432CD85}" type="datetimeFigureOut">
              <a:rPr lang="en-US" smtClean="0"/>
              <a:pPr/>
              <a:t>10/14/2024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FF551-B652-4769-A5B5-9D36ADF4A06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33A01C-E34D-4C3C-8E2D-FB95F254D7DE}" type="datetimeFigureOut">
              <a:rPr lang="en-US" smtClean="0">
                <a:solidFill>
                  <a:prstClr val="black">
                    <a:tint val="75000"/>
                  </a:prstClr>
                </a:solidFill>
              </a:rPr>
              <a:pPr/>
              <a:t>10/14/2024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B559-7634-44D8-AA3A-E62B6CDFB2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424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54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295400"/>
            <a:ext cx="85344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Climate change?</a:t>
            </a:r>
          </a:p>
        </p:txBody>
      </p:sp>
    </p:spTree>
    <p:extLst>
      <p:ext uri="{BB962C8B-B14F-4D97-AF65-F5344CB8AC3E}">
        <p14:creationId xmlns:p14="http://schemas.microsoft.com/office/powerpoint/2010/main" val="110441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295400"/>
            <a:ext cx="85344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Terrorism?</a:t>
            </a:r>
          </a:p>
        </p:txBody>
      </p:sp>
    </p:spTree>
    <p:extLst>
      <p:ext uri="{BB962C8B-B14F-4D97-AF65-F5344CB8AC3E}">
        <p14:creationId xmlns:p14="http://schemas.microsoft.com/office/powerpoint/2010/main" val="29837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295400"/>
            <a:ext cx="85344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Second Coming of Christ?</a:t>
            </a:r>
          </a:p>
        </p:txBody>
      </p:sp>
    </p:spTree>
    <p:extLst>
      <p:ext uri="{BB962C8B-B14F-4D97-AF65-F5344CB8AC3E}">
        <p14:creationId xmlns:p14="http://schemas.microsoft.com/office/powerpoint/2010/main" val="144233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27200" y="1656814"/>
            <a:ext cx="8788400" cy="3600986"/>
          </a:xfrm>
          <a:prstGeom prst="rect">
            <a:avLst/>
          </a:prstGeom>
          <a:solidFill>
            <a:schemeClr val="bg1">
              <a:alpha val="52000"/>
            </a:schemeClr>
          </a:solidFill>
          <a:effectLst>
            <a:softEdge rad="635000"/>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Do all apocalyptic scenarios include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150" normalizeH="0" baseline="0" noProof="0" dirty="0">
                <a:ln>
                  <a:noFill/>
                </a:ln>
                <a:solidFill>
                  <a:srgbClr val="FF924F"/>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Nicolas Cage??</a:t>
            </a:r>
          </a:p>
        </p:txBody>
      </p:sp>
    </p:spTree>
    <p:extLst>
      <p:ext uri="{BB962C8B-B14F-4D97-AF65-F5344CB8AC3E}">
        <p14:creationId xmlns:p14="http://schemas.microsoft.com/office/powerpoint/2010/main" val="411249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356807"/>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260516"/>
      </p:ext>
    </p:extLst>
  </p:cSld>
  <p:clrMapOvr>
    <a:masterClrMapping/>
  </p:clrMapOvr>
  <mc:AlternateContent xmlns:mc="http://schemas.openxmlformats.org/markup-compatibility/2006" xmlns:p14="http://schemas.microsoft.com/office/powerpoint/2010/main">
    <mc:Choice Requires="p14">
      <p:transition spd="slow" p14:dur="1500">
        <p:wipe dir="u"/>
      </p:transition>
    </mc:Choice>
    <mc:Fallback xmlns="">
      <p:transition spd="slow">
        <p:wipe dir="u"/>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689053"/>
      </p:ext>
    </p:extLst>
  </p:cSld>
  <p:clrMapOvr>
    <a:masterClrMapping/>
  </p:clrMapOvr>
  <p:transition>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1:3) </a:t>
            </a:r>
            <a:r>
              <a:rPr kumimoji="0" lang="en-US"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Blessed</a:t>
            </a: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is the one who reads aloud the words of this prophecy, and </a:t>
            </a:r>
            <a:r>
              <a:rPr kumimoji="0" lang="en-US"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blessed</a:t>
            </a: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are those who hear it and take to heart what is written in it, because the time is near.</a:t>
            </a:r>
          </a:p>
        </p:txBody>
      </p:sp>
      <p:sp>
        <p:nvSpPr>
          <p:cNvPr id="5" name="Rounded Rectangle 4">
            <a:extLst>
              <a:ext uri="{FF2B5EF4-FFF2-40B4-BE49-F238E27FC236}">
                <a16:creationId xmlns:a16="http://schemas.microsoft.com/office/drawing/2014/main" id="{D1F2F4E8-3A10-248F-39C3-EA2821192F69}"/>
              </a:ext>
            </a:extLst>
          </p:cNvPr>
          <p:cNvSpPr/>
          <p:nvPr/>
        </p:nvSpPr>
        <p:spPr>
          <a:xfrm>
            <a:off x="3886200" y="1441704"/>
            <a:ext cx="8001000" cy="19812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“Blessed” (</a:t>
            </a:r>
            <a:r>
              <a:rPr kumimoji="0" lang="en-US" sz="4800" b="1" i="1" u="none" strike="noStrike" kern="1200" cap="none" spc="-150" normalizeH="0" baseline="0" noProof="0" dirty="0" err="1">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makarios</a:t>
            </a: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“Fortunate, happy, privileged.”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BDAG</a:t>
            </a: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 Greek-English Lexicon of the New Testament</a:t>
            </a: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(2000), p.610.</a:t>
            </a:r>
          </a:p>
        </p:txBody>
      </p:sp>
      <p:sp>
        <p:nvSpPr>
          <p:cNvPr id="7" name="Rounded Rectangle 5">
            <a:extLst>
              <a:ext uri="{FF2B5EF4-FFF2-40B4-BE49-F238E27FC236}">
                <a16:creationId xmlns:a16="http://schemas.microsoft.com/office/drawing/2014/main" id="{3D96F204-11CA-90E7-3FCD-EFF1059F8142}"/>
              </a:ext>
            </a:extLst>
          </p:cNvPr>
          <p:cNvSpPr/>
          <p:nvPr/>
        </p:nvSpPr>
        <p:spPr>
          <a:xfrm>
            <a:off x="650631" y="3352800"/>
            <a:ext cx="11388969" cy="28194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u="none" strike="noStrike" kern="1200" cap="none" spc="-30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Does knowing the future bring happiness?</a:t>
            </a:r>
            <a:endParaRPr kumimoji="0" lang="en-US" sz="6000" b="1" u="none" strike="noStrike" kern="1200" cap="none" spc="-30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Knowing the</a:t>
            </a:r>
            <a:r>
              <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future brings urgency to the present.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02232079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wipe(left)">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1:3) </a:t>
            </a:r>
            <a:r>
              <a:rPr kumimoji="0" lang="en-US"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Blessed</a:t>
            </a: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is the one who reads aloud the words of this prophecy, and </a:t>
            </a:r>
            <a:r>
              <a:rPr kumimoji="0" lang="en-US"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blessed</a:t>
            </a: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are those who hear it and take to heart what is written in it, because the time is near.</a:t>
            </a:r>
          </a:p>
        </p:txBody>
      </p:sp>
      <p:sp>
        <p:nvSpPr>
          <p:cNvPr id="5" name="Rounded Rectangle 4">
            <a:extLst>
              <a:ext uri="{FF2B5EF4-FFF2-40B4-BE49-F238E27FC236}">
                <a16:creationId xmlns:a16="http://schemas.microsoft.com/office/drawing/2014/main" id="{D1F2F4E8-3A10-248F-39C3-EA2821192F69}"/>
              </a:ext>
            </a:extLst>
          </p:cNvPr>
          <p:cNvSpPr/>
          <p:nvPr/>
        </p:nvSpPr>
        <p:spPr>
          <a:xfrm>
            <a:off x="3886200" y="1441704"/>
            <a:ext cx="8001000" cy="19812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“Blessed” (</a:t>
            </a:r>
            <a:r>
              <a:rPr kumimoji="0" lang="en-US" sz="4800" b="1" i="1" u="none" strike="noStrike" kern="1200" cap="none" spc="-150" normalizeH="0" baseline="0" noProof="0" dirty="0" err="1">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makarios</a:t>
            </a: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“Fortunate, happy, privileged.”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BDAG</a:t>
            </a: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 Greek-English Lexicon of the New Testament</a:t>
            </a: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(2000), p.610.</a:t>
            </a:r>
          </a:p>
        </p:txBody>
      </p:sp>
      <p:sp>
        <p:nvSpPr>
          <p:cNvPr id="7" name="Rounded Rectangle 5">
            <a:extLst>
              <a:ext uri="{FF2B5EF4-FFF2-40B4-BE49-F238E27FC236}">
                <a16:creationId xmlns:a16="http://schemas.microsoft.com/office/drawing/2014/main" id="{3D96F204-11CA-90E7-3FCD-EFF1059F8142}"/>
              </a:ext>
            </a:extLst>
          </p:cNvPr>
          <p:cNvSpPr/>
          <p:nvPr/>
        </p:nvSpPr>
        <p:spPr>
          <a:xfrm>
            <a:off x="650631" y="3352800"/>
            <a:ext cx="11388969" cy="28194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u="none" strike="noStrike" kern="1200" cap="none" spc="-300" normalizeH="0" baseline="0" noProof="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Does knowing the future bring happiness?</a:t>
            </a:r>
            <a:endParaRPr kumimoji="0" lang="en-US" sz="6000" b="1" u="none" strike="noStrike" kern="1200" cap="none" spc="-30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kumimoji="0" lang="en-US" sz="4000" b="1" u="none" strike="noStrike" kern="1200" cap="none" spc="-150" normalizeH="0" baseline="0" noProof="0" dirty="0">
                <a:ln>
                  <a:noFill/>
                </a:ln>
                <a:solidFill>
                  <a:srgbClr val="80726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lang="en-US" sz="4000" b="1" spc="-150" dirty="0">
                <a:solidFill>
                  <a:srgbClr val="80726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Knowing the</a:t>
            </a:r>
            <a:r>
              <a:rPr kumimoji="0" lang="en-US" sz="4000" b="1" u="none" strike="noStrike" kern="1200" cap="none" spc="-150" normalizeH="0" baseline="0" noProof="0" dirty="0">
                <a:ln>
                  <a:noFill/>
                </a:ln>
                <a:solidFill>
                  <a:srgbClr val="80726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future brings urgency to the present.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Provides security during frightening times.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5036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1:3) </a:t>
            </a:r>
            <a:r>
              <a:rPr kumimoji="0" lang="en-US"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Blessed</a:t>
            </a: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is the one who reads aloud the words of this prophecy, and </a:t>
            </a:r>
            <a:r>
              <a:rPr kumimoji="0" lang="en-US" sz="40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blessed</a:t>
            </a: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are those who hear it and take to heart what is written in it, because the time is near.</a:t>
            </a:r>
          </a:p>
        </p:txBody>
      </p:sp>
      <p:sp>
        <p:nvSpPr>
          <p:cNvPr id="5" name="Rounded Rectangle 4">
            <a:extLst>
              <a:ext uri="{FF2B5EF4-FFF2-40B4-BE49-F238E27FC236}">
                <a16:creationId xmlns:a16="http://schemas.microsoft.com/office/drawing/2014/main" id="{D1F2F4E8-3A10-248F-39C3-EA2821192F69}"/>
              </a:ext>
            </a:extLst>
          </p:cNvPr>
          <p:cNvSpPr/>
          <p:nvPr/>
        </p:nvSpPr>
        <p:spPr>
          <a:xfrm>
            <a:off x="3886200" y="1441704"/>
            <a:ext cx="8001000" cy="19812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“Blessed” (</a:t>
            </a:r>
            <a:r>
              <a:rPr kumimoji="0" lang="en-US" sz="4800" b="1" i="1" u="none" strike="noStrike" kern="1200" cap="none" spc="-150" normalizeH="0" baseline="0" noProof="0" dirty="0" err="1">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makarios</a:t>
            </a: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“Fortunate, happy, privileged.”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BDAG</a:t>
            </a: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20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 Greek-English Lexicon of the New Testament</a:t>
            </a:r>
            <a:r>
              <a:rPr kumimoji="0" lang="en-US" sz="2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(2000), p.610.</a:t>
            </a:r>
          </a:p>
        </p:txBody>
      </p:sp>
      <p:sp>
        <p:nvSpPr>
          <p:cNvPr id="7" name="Rounded Rectangle 5">
            <a:extLst>
              <a:ext uri="{FF2B5EF4-FFF2-40B4-BE49-F238E27FC236}">
                <a16:creationId xmlns:a16="http://schemas.microsoft.com/office/drawing/2014/main" id="{3D96F204-11CA-90E7-3FCD-EFF1059F8142}"/>
              </a:ext>
            </a:extLst>
          </p:cNvPr>
          <p:cNvSpPr/>
          <p:nvPr/>
        </p:nvSpPr>
        <p:spPr>
          <a:xfrm>
            <a:off x="650631" y="3352800"/>
            <a:ext cx="11388969" cy="2819400"/>
          </a:xfrm>
          <a:prstGeom prst="roundRect">
            <a:avLst/>
          </a:prstGeom>
          <a:solidFill>
            <a:srgbClr val="312B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u="none" strike="noStrike" kern="1200" cap="none" spc="-30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Does knowing the future bring happiness?</a:t>
            </a:r>
            <a:endParaRPr kumimoji="0" lang="en-US" sz="6000" b="1" u="none" strike="noStrike" kern="1200" cap="none" spc="-300" normalizeH="0" baseline="0" noProof="0" dirty="0">
              <a:ln>
                <a:noFill/>
              </a:ln>
              <a:solidFill>
                <a:srgbClr val="EEECE1">
                  <a:lumMod val="9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algn="ctr">
              <a:defRPr/>
            </a:pPr>
            <a:r>
              <a:rPr kumimoji="0" lang="en-US" sz="4000" b="1" u="none" strike="noStrike" kern="1200" cap="none" spc="-150" normalizeH="0" baseline="0" noProof="0" dirty="0">
                <a:ln>
                  <a:noFill/>
                </a:ln>
                <a:solidFill>
                  <a:srgbClr val="80726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(1) </a:t>
            </a:r>
            <a:r>
              <a:rPr lang="en-US" sz="4000" b="1" spc="-150" dirty="0">
                <a:solidFill>
                  <a:srgbClr val="80726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Knowing the</a:t>
            </a:r>
            <a:r>
              <a:rPr kumimoji="0" lang="en-US" sz="4000" b="1" u="none" strike="noStrike" kern="1200" cap="none" spc="-150" normalizeH="0" baseline="0" noProof="0" dirty="0">
                <a:ln>
                  <a:noFill/>
                </a:ln>
                <a:solidFill>
                  <a:srgbClr val="80726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future brings urgency to the present.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150" normalizeH="0" baseline="0" noProof="0" dirty="0">
                <a:ln>
                  <a:noFill/>
                </a:ln>
                <a:solidFill>
                  <a:srgbClr val="807262"/>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(2) Provides security during frightening times.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15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(3) Gives us hope in the face of despair.</a:t>
            </a:r>
          </a:p>
        </p:txBody>
      </p:sp>
      <p:sp>
        <p:nvSpPr>
          <p:cNvPr id="4" name="Rounded Rectangle 4">
            <a:extLst>
              <a:ext uri="{FF2B5EF4-FFF2-40B4-BE49-F238E27FC236}">
                <a16:creationId xmlns:a16="http://schemas.microsoft.com/office/drawing/2014/main" id="{DB59614E-276A-3191-A4C9-ABC0C0F590D0}"/>
              </a:ext>
            </a:extLst>
          </p:cNvPr>
          <p:cNvSpPr/>
          <p:nvPr/>
        </p:nvSpPr>
        <p:spPr>
          <a:xfrm>
            <a:off x="533400" y="1829034"/>
            <a:ext cx="9220200" cy="3657600"/>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(Lk. 21:26) “People will faint from </a:t>
            </a:r>
            <a:r>
              <a:rPr lang="en-US" sz="4000" b="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terror</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the heavenly bodies will be shaken…</a:t>
            </a:r>
          </a:p>
          <a:p>
            <a:pPr lvl="0" algn="ctr">
              <a:defRPr/>
            </a:pPr>
            <a:r>
              <a:rPr lang="en-US" sz="4000" b="1" spc="-150" baseline="300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 </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these things begin to take place,</a:t>
            </a:r>
          </a:p>
          <a:p>
            <a:pPr lvl="0" algn="ctr">
              <a:defRPr/>
            </a:pPr>
            <a:r>
              <a:rPr lang="en-US" sz="4000" b="1" u="sng"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stand up and lift up your heads</a:t>
            </a: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your redemption is drawing near.”</a:t>
            </a:r>
          </a:p>
        </p:txBody>
      </p:sp>
    </p:spTree>
    <p:extLst>
      <p:ext uri="{BB962C8B-B14F-4D97-AF65-F5344CB8AC3E}">
        <p14:creationId xmlns:p14="http://schemas.microsoft.com/office/powerpoint/2010/main" val="16181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left)">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left)">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wipe(left)">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32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1:4) John, to the seven churches in the province of Asia Minor: Grace and peace to you from him who is, and who was, and who is to come, and from the seven spirits before his throne.</a:t>
            </a:r>
          </a:p>
        </p:txBody>
      </p:sp>
    </p:spTree>
    <p:extLst>
      <p:ext uri="{BB962C8B-B14F-4D97-AF65-F5344CB8AC3E}">
        <p14:creationId xmlns:p14="http://schemas.microsoft.com/office/powerpoint/2010/main" val="332801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9540458"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1:5) And from Jesus Christ, who is the faithful witness, the firstborn from the dead, and the ruler of the kings of the earth.</a:t>
            </a:r>
          </a:p>
        </p:txBody>
      </p:sp>
    </p:spTree>
    <p:extLst>
      <p:ext uri="{BB962C8B-B14F-4D97-AF65-F5344CB8AC3E}">
        <p14:creationId xmlns:p14="http://schemas.microsoft.com/office/powerpoint/2010/main" val="3407283038"/>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954045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966636"/>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1:5) And from Jesus Christ, who is the faithful witness, the firstborn from the dead, and the ruler of the kings of the earth.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 him who </a:t>
            </a:r>
            <a:r>
              <a:rPr kumimoji="0" lang="en-US" sz="48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loves us</a:t>
            </a:r>
            <a:r>
              <a:rPr kumimoji="0" lang="en-US" sz="48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has </a:t>
            </a:r>
            <a:r>
              <a:rPr kumimoji="0" lang="en-US" sz="4800" b="1" i="0" u="sng"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freed us</a:t>
            </a:r>
            <a:r>
              <a:rPr kumimoji="0" lang="en-US" sz="48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from our sins by his blood.</a:t>
            </a:r>
          </a:p>
        </p:txBody>
      </p:sp>
    </p:spTree>
    <p:extLst>
      <p:ext uri="{BB962C8B-B14F-4D97-AF65-F5344CB8AC3E}">
        <p14:creationId xmlns:p14="http://schemas.microsoft.com/office/powerpoint/2010/main" val="300759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1:6) He has made us to be a kingdom and priests to serve his God and Father—to him be glory and power for ever and ever! Amen.</a:t>
            </a:r>
          </a:p>
        </p:txBody>
      </p:sp>
    </p:spTree>
    <p:extLst>
      <p:ext uri="{BB962C8B-B14F-4D97-AF65-F5344CB8AC3E}">
        <p14:creationId xmlns:p14="http://schemas.microsoft.com/office/powerpoint/2010/main" val="252326687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1:7) Look, he is coming with the clouds!</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Every eye will see him, even those who pierced him.</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all peoples on earth will mourn because of him.</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So shall it be! Amen.</a:t>
            </a:r>
          </a:p>
        </p:txBody>
      </p:sp>
      <p:sp>
        <p:nvSpPr>
          <p:cNvPr id="2" name="Rounded Rectangle 4">
            <a:extLst>
              <a:ext uri="{FF2B5EF4-FFF2-40B4-BE49-F238E27FC236}">
                <a16:creationId xmlns:a16="http://schemas.microsoft.com/office/drawing/2014/main" id="{C955401F-FE8F-1501-D7B9-73884D14CE84}"/>
              </a:ext>
            </a:extLst>
          </p:cNvPr>
          <p:cNvSpPr/>
          <p:nvPr/>
        </p:nvSpPr>
        <p:spPr>
          <a:xfrm>
            <a:off x="9326880" y="201168"/>
            <a:ext cx="2514600" cy="463296"/>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Daniel 7:13-14</a:t>
            </a:r>
          </a:p>
        </p:txBody>
      </p:sp>
      <p:sp>
        <p:nvSpPr>
          <p:cNvPr id="4" name="Rounded Rectangle 4">
            <a:extLst>
              <a:ext uri="{FF2B5EF4-FFF2-40B4-BE49-F238E27FC236}">
                <a16:creationId xmlns:a16="http://schemas.microsoft.com/office/drawing/2014/main" id="{B9DA9101-E8BB-C806-DACF-99D8A8BC1358}"/>
              </a:ext>
            </a:extLst>
          </p:cNvPr>
          <p:cNvSpPr/>
          <p:nvPr/>
        </p:nvSpPr>
        <p:spPr>
          <a:xfrm>
            <a:off x="8878824" y="1965960"/>
            <a:ext cx="2819400" cy="463296"/>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Zechariah 12:10</a:t>
            </a:r>
          </a:p>
        </p:txBody>
      </p:sp>
      <p:sp>
        <p:nvSpPr>
          <p:cNvPr id="3" name="Rounded Rectangle 4">
            <a:extLst>
              <a:ext uri="{FF2B5EF4-FFF2-40B4-BE49-F238E27FC236}">
                <a16:creationId xmlns:a16="http://schemas.microsoft.com/office/drawing/2014/main" id="{290BF82A-F83D-F9EF-7D2A-513E0A5E3C6E}"/>
              </a:ext>
            </a:extLst>
          </p:cNvPr>
          <p:cNvSpPr/>
          <p:nvPr/>
        </p:nvSpPr>
        <p:spPr>
          <a:xfrm>
            <a:off x="8528304" y="2524065"/>
            <a:ext cx="3520440" cy="463296"/>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Matthew 24:26-27, 30</a:t>
            </a:r>
          </a:p>
        </p:txBody>
      </p:sp>
    </p:spTree>
    <p:extLst>
      <p:ext uri="{BB962C8B-B14F-4D97-AF65-F5344CB8AC3E}">
        <p14:creationId xmlns:p14="http://schemas.microsoft.com/office/powerpoint/2010/main" val="5967123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1:8) “I am the Alpha and the Omega,” says the Lord God, “who is, and who was, and who is to come, the Almighty.”</a:t>
            </a:r>
          </a:p>
        </p:txBody>
      </p:sp>
      <p:sp>
        <p:nvSpPr>
          <p:cNvPr id="2" name="Rounded Rectangle 4">
            <a:extLst>
              <a:ext uri="{FF2B5EF4-FFF2-40B4-BE49-F238E27FC236}">
                <a16:creationId xmlns:a16="http://schemas.microsoft.com/office/drawing/2014/main" id="{00944325-F4CC-6F9E-EF0F-418201BCDB65}"/>
              </a:ext>
            </a:extLst>
          </p:cNvPr>
          <p:cNvSpPr/>
          <p:nvPr/>
        </p:nvSpPr>
        <p:spPr>
          <a:xfrm>
            <a:off x="7924800" y="1420368"/>
            <a:ext cx="3916680" cy="1018032"/>
          </a:xfrm>
          <a:prstGeom prst="roundRect">
            <a:avLst/>
          </a:prstGeom>
          <a:gradFill flip="none" rotWithShape="1">
            <a:gsLst>
              <a:gs pos="0">
                <a:schemeClr val="accent2">
                  <a:lumMod val="50000"/>
                  <a:shade val="30000"/>
                  <a:satMod val="115000"/>
                </a:schemeClr>
              </a:gs>
              <a:gs pos="50000">
                <a:schemeClr val="accent2">
                  <a:lumMod val="50000"/>
                  <a:shade val="67500"/>
                  <a:satMod val="115000"/>
                </a:schemeClr>
              </a:gs>
              <a:gs pos="100000">
                <a:schemeClr val="accent2">
                  <a:lumMod val="50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Isaiah 41:4; 44:6; 48:12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Revelation 22:13</a:t>
            </a:r>
          </a:p>
        </p:txBody>
      </p:sp>
    </p:spTree>
    <p:extLst>
      <p:ext uri="{BB962C8B-B14F-4D97-AF65-F5344CB8AC3E}">
        <p14:creationId xmlns:p14="http://schemas.microsoft.com/office/powerpoint/2010/main" val="38253868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1:9) I, John, your brother and companion in the suffering and kingdom and patient endurance that are ours in Jesus, was on the island of Patmos because of the word of God and the testimony of Jesus.</a:t>
            </a:r>
          </a:p>
        </p:txBody>
      </p:sp>
    </p:spTree>
    <p:extLst>
      <p:ext uri="{BB962C8B-B14F-4D97-AF65-F5344CB8AC3E}">
        <p14:creationId xmlns:p14="http://schemas.microsoft.com/office/powerpoint/2010/main" val="156312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1:9) I, John, your brother and companion in the suffering and kingdom and patient endurance that are ours in Jesus, was </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on the island of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Patmos</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because of the word of God and the testimony of Jesus.</a:t>
            </a:r>
          </a:p>
        </p:txBody>
      </p:sp>
    </p:spTree>
    <p:extLst>
      <p:ext uri="{BB962C8B-B14F-4D97-AF65-F5344CB8AC3E}">
        <p14:creationId xmlns:p14="http://schemas.microsoft.com/office/powerpoint/2010/main" val="3463376388"/>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172503"/>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1959752"/>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317009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 The revelation from Jesus Christ, which God gave him to show his servants what must soon take place.</a:t>
            </a:r>
          </a:p>
          <a:p>
            <a:r>
              <a:rPr lang="en-US" sz="4000" b="1" spc="-150" baseline="3000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2 </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He made it known by sending his angel to his servant John, who testifies to everything he saw—that is, the word of God and the testimony of Jesus Christ.</a:t>
            </a:r>
          </a:p>
        </p:txBody>
      </p:sp>
    </p:spTree>
    <p:extLst>
      <p:ext uri="{BB962C8B-B14F-4D97-AF65-F5344CB8AC3E}">
        <p14:creationId xmlns:p14="http://schemas.microsoft.com/office/powerpoint/2010/main" val="702482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2091DC81-30A0-E04A-CFCA-C1A17E31D078}"/>
              </a:ext>
            </a:extLst>
          </p:cNvPr>
          <p:cNvSpPr/>
          <p:nvPr/>
        </p:nvSpPr>
        <p:spPr>
          <a:xfrm>
            <a:off x="228600" y="152400"/>
            <a:ext cx="9094177" cy="4038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is the only surviving apostle (AD 95).</a:t>
            </a:r>
          </a:p>
          <a:p>
            <a:pPr lvl="0" algn="ctr">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Irenaeus, </a:t>
            </a:r>
            <a:r>
              <a:rPr lang="en-US" sz="2400" b="1" i="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Against Heresies</a:t>
            </a: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5.30.3.</a:t>
            </a:r>
          </a:p>
          <a:p>
            <a:pPr algn="ctr">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was “condemned to the labor of the mines by Caeser Domitian.”</a:t>
            </a:r>
          </a:p>
          <a:p>
            <a:pPr lvl="0" algn="ctr">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Victorinus, </a:t>
            </a:r>
            <a:r>
              <a:rPr lang="en-US" sz="2400" b="1" i="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Apocalypse</a:t>
            </a: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10:11; cf. Eusebius, </a:t>
            </a:r>
            <a:r>
              <a:rPr lang="en-US" sz="2400" b="1" i="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Church History</a:t>
            </a: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3.20.9.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“God, where are you??”</a:t>
            </a:r>
            <a:endParaRPr kumimoji="0" lang="en-US" sz="40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436406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wipe(left)">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left)">
                                      <p:cBhvr>
                                        <p:cTn id="28"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2554545"/>
          </a:xfrm>
          <a:prstGeom prst="rect">
            <a:avLst/>
          </a:prstGeom>
          <a:noFill/>
        </p:spPr>
        <p:txBody>
          <a:bodyPr wrap="square" rtlCol="0">
            <a:spAutoFit/>
          </a:bodyPr>
          <a:lstStyle/>
          <a:p>
            <a:r>
              <a:rPr lang="en-US" sz="4000" b="1" spc="-150" dirty="0">
                <a:solidFill>
                  <a:srgbClr val="966636"/>
                </a:solidFill>
                <a:effectLst>
                  <a:outerShdw blurRad="38100" dist="38100" dir="2700000" algn="tl">
                    <a:srgbClr val="000000">
                      <a:alpha val="43137"/>
                    </a:srgbClr>
                  </a:outerShdw>
                </a:effectLst>
                <a:latin typeface="Times New Roman" pitchFamily="18" charset="0"/>
                <a:cs typeface="Times New Roman" pitchFamily="18" charset="0"/>
              </a:rPr>
              <a:t>(Rev. 1:9) I, John, your brother and companion in the suffering and kingdom and patient endurance that are ours in Jesus, was </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on the island of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Patmos</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because of the word of God and the testimony of Jesus.</a:t>
            </a:r>
          </a:p>
        </p:txBody>
      </p:sp>
    </p:spTree>
    <p:extLst>
      <p:ext uri="{BB962C8B-B14F-4D97-AF65-F5344CB8AC3E}">
        <p14:creationId xmlns:p14="http://schemas.microsoft.com/office/powerpoint/2010/main" val="3727498074"/>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1:10) On the Lord’s Day I was in the Spirit,</a:t>
            </a:r>
          </a:p>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I heard behind me a loud voice </a:t>
            </a:r>
            <a:r>
              <a:rPr lang="en-US" sz="4000" b="1" u="sng"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like a trumpet</a:t>
            </a: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724041186"/>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1:11) The voice said: “Write on a scroll what you see and send it to the seven churches: to Ephesus, Smyrna, Pergamum, Thyatira, Sardis, Philadelphia and Laodicea.”</a:t>
            </a:r>
          </a:p>
        </p:txBody>
      </p:sp>
    </p:spTree>
    <p:extLst>
      <p:ext uri="{BB962C8B-B14F-4D97-AF65-F5344CB8AC3E}">
        <p14:creationId xmlns:p14="http://schemas.microsoft.com/office/powerpoint/2010/main" val="4107180418"/>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7025858" cy="1323439"/>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1:12) I turned around to see the voice that was speaking to me.</a:t>
            </a:r>
          </a:p>
        </p:txBody>
      </p:sp>
    </p:spTree>
    <p:extLst>
      <p:ext uri="{BB962C8B-B14F-4D97-AF65-F5344CB8AC3E}">
        <p14:creationId xmlns:p14="http://schemas.microsoft.com/office/powerpoint/2010/main" val="3667392331"/>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338013-8809-630E-6182-4796ABB80FAC}"/>
              </a:ext>
            </a:extLst>
          </p:cNvPr>
          <p:cNvSpPr txBox="1"/>
          <p:nvPr/>
        </p:nvSpPr>
        <p:spPr>
          <a:xfrm>
            <a:off x="60742" y="59615"/>
            <a:ext cx="6949658" cy="2554545"/>
          </a:xfrm>
          <a:prstGeom prst="rect">
            <a:avLst/>
          </a:prstGeom>
          <a:noFill/>
        </p:spPr>
        <p:txBody>
          <a:bodyPr wrap="square" rtlCol="0">
            <a:spAutoFit/>
          </a:bodyPr>
          <a:lstStyle/>
          <a:p>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(Rev. 1:12) I turned around to see the voice that was speaking to me.</a:t>
            </a:r>
          </a:p>
          <a:p>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And when I turned I saw</a:t>
            </a:r>
          </a:p>
          <a:p>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seven golden lampstands.</a:t>
            </a:r>
          </a:p>
        </p:txBody>
      </p:sp>
    </p:spTree>
    <p:extLst>
      <p:ext uri="{BB962C8B-B14F-4D97-AF65-F5344CB8AC3E}">
        <p14:creationId xmlns:p14="http://schemas.microsoft.com/office/powerpoint/2010/main" val="32814153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wipe(left)">
                                      <p:cBhvr>
                                        <p:cTn id="1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29B2CC-7A26-60A4-D22B-52DEE2AF9E58}"/>
              </a:ext>
            </a:extLst>
          </p:cNvPr>
          <p:cNvSpPr txBox="1"/>
          <p:nvPr/>
        </p:nvSpPr>
        <p:spPr>
          <a:xfrm>
            <a:off x="60742" y="59615"/>
            <a:ext cx="6949658" cy="2554545"/>
          </a:xfrm>
          <a:prstGeom prst="rect">
            <a:avLst/>
          </a:prstGeom>
          <a:noFill/>
        </p:spPr>
        <p:txBody>
          <a:bodyPr wrap="square" rtlCol="0">
            <a:spAutoFit/>
          </a:bodyPr>
          <a:lstStyle/>
          <a:p>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(Rev. 1:12) I turned around to see the voice that was speaking to me.</a:t>
            </a:r>
          </a:p>
          <a:p>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And when I turned I saw</a:t>
            </a:r>
          </a:p>
          <a:p>
            <a:r>
              <a:rPr lang="en-US" sz="4000" b="1" u="sng"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seven golden lampstands</a:t>
            </a:r>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5" name="Rounded Rectangle 2">
            <a:extLst>
              <a:ext uri="{FF2B5EF4-FFF2-40B4-BE49-F238E27FC236}">
                <a16:creationId xmlns:a16="http://schemas.microsoft.com/office/drawing/2014/main" id="{A6F39308-82CC-03D8-A524-89E40B64CA32}"/>
              </a:ext>
            </a:extLst>
          </p:cNvPr>
          <p:cNvSpPr/>
          <p:nvPr/>
        </p:nvSpPr>
        <p:spPr>
          <a:xfrm>
            <a:off x="335171" y="2667000"/>
            <a:ext cx="6400800" cy="19812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seven lampstands are the </a:t>
            </a:r>
            <a:r>
              <a:rPr kumimoji="0" lang="en-US" sz="48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seven churches</a:t>
            </a: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Verse 20</a:t>
            </a:r>
            <a:endParaRPr kumimoji="0" lang="en-US" sz="28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4313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F8DA76-E5C8-1C04-3965-D803B2D7C77E}"/>
              </a:ext>
            </a:extLst>
          </p:cNvPr>
          <p:cNvSpPr txBox="1"/>
          <p:nvPr/>
        </p:nvSpPr>
        <p:spPr>
          <a:xfrm>
            <a:off x="60742" y="59615"/>
            <a:ext cx="8016458" cy="2554545"/>
          </a:xfrm>
          <a:prstGeom prst="rect">
            <a:avLst/>
          </a:prstGeom>
          <a:noFill/>
        </p:spPr>
        <p:txBody>
          <a:bodyPr wrap="square" rtlCol="0">
            <a:spAutoFit/>
          </a:bodyPr>
          <a:lstStyle/>
          <a:p>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(Rev. 1:13) Among the lampstands was someone like a son of man, dressed in a robe reaching down to his feet and with a golden sash around his chest.</a:t>
            </a:r>
          </a:p>
        </p:txBody>
      </p:sp>
    </p:spTree>
    <p:extLst>
      <p:ext uri="{BB962C8B-B14F-4D97-AF65-F5344CB8AC3E}">
        <p14:creationId xmlns:p14="http://schemas.microsoft.com/office/powerpoint/2010/main" val="2282524948"/>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8016458" cy="2554545"/>
          </a:xfrm>
          <a:prstGeom prst="rect">
            <a:avLst/>
          </a:prstGeom>
          <a:noFill/>
        </p:spPr>
        <p:txBody>
          <a:bodyPr wrap="square" rtlCol="0">
            <a:spAutoFit/>
          </a:bodyPr>
          <a:lstStyle/>
          <a:p>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(Rev. 1:13) Among the lampstands was someone like a son of man, dressed in a robe reaching down to his feet and with a golden sash around his chest.</a:t>
            </a:r>
          </a:p>
        </p:txBody>
      </p:sp>
    </p:spTree>
    <p:extLst>
      <p:ext uri="{BB962C8B-B14F-4D97-AF65-F5344CB8AC3E}">
        <p14:creationId xmlns:p14="http://schemas.microsoft.com/office/powerpoint/2010/main" val="11884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99CB9E-5B2F-42D0-7FBE-566E181F3B3F}"/>
              </a:ext>
            </a:extLst>
          </p:cNvPr>
          <p:cNvSpPr txBox="1"/>
          <p:nvPr/>
        </p:nvSpPr>
        <p:spPr>
          <a:xfrm>
            <a:off x="60742" y="59615"/>
            <a:ext cx="8016458" cy="3785652"/>
          </a:xfrm>
          <a:prstGeom prst="rect">
            <a:avLst/>
          </a:prstGeom>
          <a:noFill/>
        </p:spPr>
        <p:txBody>
          <a:bodyPr wrap="square" rtlCol="0">
            <a:spAutoFit/>
          </a:bodyPr>
          <a:lstStyle/>
          <a:p>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(Rev. 1:14) The hair on his head was white like wool, as white as snow,</a:t>
            </a:r>
          </a:p>
          <a:p>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and his eyes were like blazing fire.</a:t>
            </a:r>
          </a:p>
          <a:p>
            <a:r>
              <a:rPr lang="en-US" sz="4000" b="1" spc="-150" baseline="3000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15 </a:t>
            </a:r>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His feet were like bronze glowing in a furnace, and his voice was like the sound of rushing waters.</a:t>
            </a:r>
          </a:p>
        </p:txBody>
      </p:sp>
    </p:spTree>
    <p:extLst>
      <p:ext uri="{BB962C8B-B14F-4D97-AF65-F5344CB8AC3E}">
        <p14:creationId xmlns:p14="http://schemas.microsoft.com/office/powerpoint/2010/main" val="38611124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 Blessed is the one who reads aloud the words of this prophecy, and blessed are those who hear it and take to heart what is written in it, because the time is near.</a:t>
            </a:r>
          </a:p>
        </p:txBody>
      </p:sp>
      <p:sp>
        <p:nvSpPr>
          <p:cNvPr id="2" name="Rounded Rectangle 3">
            <a:extLst>
              <a:ext uri="{FF2B5EF4-FFF2-40B4-BE49-F238E27FC236}">
                <a16:creationId xmlns:a16="http://schemas.microsoft.com/office/drawing/2014/main" id="{9F337CE9-BC14-AA55-F52C-723623E0B86E}"/>
              </a:ext>
            </a:extLst>
          </p:cNvPr>
          <p:cNvSpPr/>
          <p:nvPr/>
        </p:nvSpPr>
        <p:spPr>
          <a:xfrm>
            <a:off x="112776" y="1998607"/>
            <a:ext cx="11941110" cy="4751061"/>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“Nobody knows what Revelation means…”</a:t>
            </a:r>
          </a:p>
          <a:p>
            <a:pPr marL="461963">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claims to be “revelation” from “Jesus” (v.1).</a:t>
            </a:r>
          </a:p>
          <a:p>
            <a:pPr marL="914400" lvl="0">
              <a:defRPr/>
            </a:pPr>
            <a:r>
              <a:rPr lang="en-US" sz="2400" b="1" i="1" dirty="0" err="1">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Apokalypsis</a:t>
            </a: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comes from the root words “away” (</a:t>
            </a:r>
            <a:r>
              <a:rPr lang="en-US" sz="2400" b="1" i="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apo</a:t>
            </a: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 cover” (</a:t>
            </a:r>
            <a:r>
              <a:rPr lang="en-US" sz="2400" b="1" i="1" dirty="0" err="1">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kalypsis</a:t>
            </a: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61963">
              <a:defRPr/>
            </a:pPr>
            <a:r>
              <a:rPr lang="en-US" sz="4000" b="1" spc="-15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claims to be Scripture and “prophecy” (v.3).</a:t>
            </a:r>
          </a:p>
          <a:p>
            <a:pPr marL="9144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word of God” (v.2).</a:t>
            </a:r>
          </a:p>
          <a:p>
            <a:pPr marL="9144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Scripture was “read aloud” in gatherings (Luke 4:16; Acts 13:15; 1 Tim. 4:13).</a:t>
            </a:r>
          </a:p>
          <a:p>
            <a:pPr marL="91440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must… take place” (v.1). This claims to be “prophecy” (v.3).</a:t>
            </a:r>
          </a:p>
          <a:p>
            <a:pPr marL="461963" lvl="0">
              <a:defRPr/>
            </a:pPr>
            <a:endPar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914400" lvl="0">
              <a:defRPr/>
            </a:pP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37D5CE27-3846-F9EE-9CC5-94666971E22E}"/>
              </a:ext>
            </a:extLst>
          </p:cNvPr>
          <p:cNvSpPr/>
          <p:nvPr/>
        </p:nvSpPr>
        <p:spPr>
          <a:xfrm>
            <a:off x="6594230" y="108332"/>
            <a:ext cx="2426677" cy="685800"/>
          </a:xfrm>
          <a:prstGeom prst="roundRect">
            <a:avLst/>
          </a:prstGeom>
          <a:noFill/>
          <a:ln w="76200">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01980DB3-CF49-2727-292C-DA945E725B4A}"/>
              </a:ext>
            </a:extLst>
          </p:cNvPr>
          <p:cNvSpPr/>
          <p:nvPr/>
        </p:nvSpPr>
        <p:spPr>
          <a:xfrm>
            <a:off x="852854" y="735517"/>
            <a:ext cx="2118946" cy="685800"/>
          </a:xfrm>
          <a:prstGeom prst="roundRect">
            <a:avLst/>
          </a:prstGeom>
          <a:noFill/>
          <a:ln w="76200">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491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wipe(left)">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left)">
                                      <p:cBhvr>
                                        <p:cTn id="24" dur="500"/>
                                        <p:tgtEl>
                                          <p:spTgt spid="2">
                                            <p:txEl>
                                              <p:pRg st="3" end="3"/>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ipe(left)">
                                      <p:cBhvr>
                                        <p:cTn id="28" dur="500"/>
                                        <p:tgtEl>
                                          <p:spTgt spid="2">
                                            <p:txEl>
                                              <p:pRg st="4" end="4"/>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wipe(left)">
                                      <p:cBhvr>
                                        <p:cTn id="36" dur="500"/>
                                        <p:tgtEl>
                                          <p:spTgt spid="2">
                                            <p:txEl>
                                              <p:pRg st="6" end="6"/>
                                            </p:txEl>
                                          </p:spTgt>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D37F72-0F61-E031-14AB-12FFD90B53E6}"/>
              </a:ext>
            </a:extLst>
          </p:cNvPr>
          <p:cNvSpPr txBox="1"/>
          <p:nvPr/>
        </p:nvSpPr>
        <p:spPr>
          <a:xfrm>
            <a:off x="60742" y="59615"/>
            <a:ext cx="8016458" cy="3785652"/>
          </a:xfrm>
          <a:prstGeom prst="rect">
            <a:avLst/>
          </a:prstGeom>
          <a:noFill/>
        </p:spPr>
        <p:txBody>
          <a:bodyPr wrap="square" rtlCol="0">
            <a:spAutoFit/>
          </a:bodyPr>
          <a:lstStyle/>
          <a:p>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(Rev. 1:14) The hair on his head was </a:t>
            </a:r>
            <a:r>
              <a:rPr lang="en-US" sz="4000" b="1" u="sng"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white like wool</a:t>
            </a:r>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 as white as snow,</a:t>
            </a:r>
          </a:p>
          <a:p>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and his eyes were like </a:t>
            </a:r>
            <a:r>
              <a:rPr lang="en-US" sz="4000" b="1" u="sng"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blazing fire</a:t>
            </a:r>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a:t>
            </a:r>
          </a:p>
          <a:p>
            <a:r>
              <a:rPr lang="en-US" sz="4000" b="1" spc="-150" baseline="3000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15 </a:t>
            </a:r>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His feet were like bronze </a:t>
            </a:r>
            <a:r>
              <a:rPr lang="en-US" sz="4000" b="1" u="sng"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glowing</a:t>
            </a:r>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 in a furnace, and his voice was like the sound of </a:t>
            </a:r>
            <a:r>
              <a:rPr lang="en-US" sz="4000" b="1" u="sng"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rushing waters</a:t>
            </a:r>
            <a:r>
              <a:rPr lang="en-US" sz="4000" b="1" spc="-150" dirty="0">
                <a:solidFill>
                  <a:srgbClr val="FFFFCC"/>
                </a:solidFill>
                <a:effectLst>
                  <a:outerShdw blurRad="38100" dist="38100" dir="2700000" algn="tl">
                    <a:srgbClr val="000000">
                      <a:alpha val="43137"/>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95689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D37F72-0F61-E031-14AB-12FFD90B53E6}"/>
              </a:ext>
            </a:extLst>
          </p:cNvPr>
          <p:cNvSpPr txBox="1"/>
          <p:nvPr/>
        </p:nvSpPr>
        <p:spPr>
          <a:xfrm>
            <a:off x="60742" y="59615"/>
            <a:ext cx="672105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1:16) In his right hand he held seven stars, and coming out of his mouth was a sharp, double-edged sword.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His face was like the sun shining in all its brilliance.</a:t>
            </a:r>
          </a:p>
        </p:txBody>
      </p:sp>
    </p:spTree>
    <p:extLst>
      <p:ext uri="{BB962C8B-B14F-4D97-AF65-F5344CB8AC3E}">
        <p14:creationId xmlns:p14="http://schemas.microsoft.com/office/powerpoint/2010/main" val="47279513"/>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17D06-93C6-197B-E70D-CA992707A495}"/>
              </a:ext>
            </a:extLst>
          </p:cNvPr>
          <p:cNvSpPr txBox="1"/>
          <p:nvPr/>
        </p:nvSpPr>
        <p:spPr>
          <a:xfrm>
            <a:off x="60742" y="59615"/>
            <a:ext cx="672105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1:16) </a:t>
            </a:r>
            <a:r>
              <a:rPr kumimoji="0" lang="en-US" sz="4000" b="1" i="0"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In his right hand he held </a:t>
            </a:r>
            <a:r>
              <a:rPr kumimoji="0" lang="en-US" sz="4000" b="1" i="0" u="sng"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seven stars</a:t>
            </a:r>
            <a:r>
              <a:rPr kumimoji="0" lang="en-US" sz="4000" b="1" i="0" u="none"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coming out of his mouth was a sharp, double-edged sword.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His face was like the sun shining in all its brilliance.</a:t>
            </a:r>
          </a:p>
        </p:txBody>
      </p:sp>
      <p:sp>
        <p:nvSpPr>
          <p:cNvPr id="5" name="Rounded Rectangle 2">
            <a:extLst>
              <a:ext uri="{FF2B5EF4-FFF2-40B4-BE49-F238E27FC236}">
                <a16:creationId xmlns:a16="http://schemas.microsoft.com/office/drawing/2014/main" id="{ED9B2439-D83F-0340-790A-E2FA4066061C}"/>
              </a:ext>
            </a:extLst>
          </p:cNvPr>
          <p:cNvSpPr/>
          <p:nvPr/>
        </p:nvSpPr>
        <p:spPr>
          <a:xfrm>
            <a:off x="3733800" y="4191000"/>
            <a:ext cx="8305800" cy="1371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“The seven stars are the </a:t>
            </a:r>
            <a:r>
              <a:rPr kumimoji="0" lang="en-US" sz="48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angels</a:t>
            </a:r>
            <a:r>
              <a:rPr kumimoji="0" lang="en-US" sz="4800" b="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Verse 20</a:t>
            </a:r>
            <a:endParaRPr kumimoji="0" lang="en-US" sz="28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71226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17D06-93C6-197B-E70D-CA992707A495}"/>
              </a:ext>
            </a:extLst>
          </p:cNvPr>
          <p:cNvSpPr txBox="1"/>
          <p:nvPr/>
        </p:nvSpPr>
        <p:spPr>
          <a:xfrm>
            <a:off x="60742" y="59615"/>
            <a:ext cx="672105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1:16) In his right hand he held seven stars, and coming out </a:t>
            </a:r>
            <a:r>
              <a:rPr kumimoji="0" lang="en-US" sz="4000" b="1" i="0" u="none"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of his mouth was a sharp, </a:t>
            </a:r>
            <a:r>
              <a:rPr kumimoji="0" lang="en-US" sz="4000" b="1" i="0" u="sng"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double-edged sword</a:t>
            </a:r>
            <a:r>
              <a:rPr kumimoji="0" lang="en-US" sz="4000" b="1" i="0" u="none"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His face was like the sun shining in all its brilliance.</a:t>
            </a:r>
          </a:p>
        </p:txBody>
      </p:sp>
      <p:sp>
        <p:nvSpPr>
          <p:cNvPr id="5" name="Rounded Rectangle 2">
            <a:extLst>
              <a:ext uri="{FF2B5EF4-FFF2-40B4-BE49-F238E27FC236}">
                <a16:creationId xmlns:a16="http://schemas.microsoft.com/office/drawing/2014/main" id="{FB5198BF-03F3-D526-0B4B-C669BC98FF30}"/>
              </a:ext>
            </a:extLst>
          </p:cNvPr>
          <p:cNvSpPr/>
          <p:nvPr/>
        </p:nvSpPr>
        <p:spPr>
          <a:xfrm>
            <a:off x="381000" y="2590800"/>
            <a:ext cx="6934200" cy="2133600"/>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God’s words</a:t>
            </a:r>
            <a:r>
              <a:rPr kumimoji="0" lang="en-US" sz="48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are described as a sharp sword.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Hebrews 4:12; Isaiah 11:4; Ephesians 6:17</a:t>
            </a:r>
            <a:endParaRPr kumimoji="0" lang="en-US" sz="2800" b="1" i="0" u="none" strike="noStrike" kern="1200" cap="none"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6958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17D06-93C6-197B-E70D-CA992707A495}"/>
              </a:ext>
            </a:extLst>
          </p:cNvPr>
          <p:cNvSpPr txBox="1"/>
          <p:nvPr/>
        </p:nvSpPr>
        <p:spPr>
          <a:xfrm>
            <a:off x="60742" y="59615"/>
            <a:ext cx="6721058"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1:16) In his right hand he held seven stars, and coming out of his mouth was a sharp, double-edged sword.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His face was like the sun shining in all its brilliance.</a:t>
            </a:r>
          </a:p>
        </p:txBody>
      </p:sp>
    </p:spTree>
    <p:extLst>
      <p:ext uri="{BB962C8B-B14F-4D97-AF65-F5344CB8AC3E}">
        <p14:creationId xmlns:p14="http://schemas.microsoft.com/office/powerpoint/2010/main" val="3728013323"/>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17D06-93C6-197B-E70D-CA992707A495}"/>
              </a:ext>
            </a:extLst>
          </p:cNvPr>
          <p:cNvSpPr txBox="1"/>
          <p:nvPr/>
        </p:nvSpPr>
        <p:spPr>
          <a:xfrm>
            <a:off x="60742" y="59615"/>
            <a:ext cx="816885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1:17) When I saw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FFFFCC"/>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 fell at his feet as though dead.</a:t>
            </a:r>
          </a:p>
        </p:txBody>
      </p:sp>
    </p:spTree>
    <p:extLst>
      <p:ext uri="{BB962C8B-B14F-4D97-AF65-F5344CB8AC3E}">
        <p14:creationId xmlns:p14="http://schemas.microsoft.com/office/powerpoint/2010/main" val="2264978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8CD064-6A28-B0CF-7776-B8A5E1708C9D}"/>
              </a:ext>
            </a:extLst>
          </p:cNvPr>
          <p:cNvSpPr txBox="1"/>
          <p:nvPr/>
        </p:nvSpPr>
        <p:spPr>
          <a:xfrm>
            <a:off x="60742" y="59615"/>
            <a:ext cx="8168858"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1:17) When I saw him,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 fell at his feet as though dead.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Then Jesus placed his right hand on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And he </a:t>
            </a:r>
            <a:r>
              <a:rPr kumimoji="0" lang="en-US" sz="4000" b="1" i="0" u="none" strike="noStrike" kern="120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r>
              <a:rPr kumimoji="0" lang="en-US" sz="4800" b="1" i="0" u="sng" strike="noStrike" kern="120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Do not be afraid.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 am the First and the Last</a:t>
            </a:r>
            <a:r>
              <a:rPr lang="en-US" sz="48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kumimoji="0" lang="en-US" sz="4800" b="1" i="0" u="none" strike="noStrike" kern="1200" cap="none" spc="-150" normalizeH="0" baseline="0" noProof="0" dirty="0">
              <a:ln>
                <a:noFill/>
              </a:ln>
              <a:solidFill>
                <a:schemeClr val="accent2">
                  <a:lumMod val="5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3807707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wipe(left)">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8CD064-6A28-B0CF-7776-B8A5E1708C9D}"/>
              </a:ext>
            </a:extLst>
          </p:cNvPr>
          <p:cNvSpPr txBox="1"/>
          <p:nvPr/>
        </p:nvSpPr>
        <p:spPr>
          <a:xfrm>
            <a:off x="60742" y="59615"/>
            <a:ext cx="12055058"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1:18) Jesus said,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 am the Living One. I was dead, and now look, I am alive for ever and ever! I hold the keys of death and Hades.”</a:t>
            </a:r>
          </a:p>
        </p:txBody>
      </p:sp>
      <p:sp>
        <p:nvSpPr>
          <p:cNvPr id="2" name="Rounded Rectangle 3">
            <a:extLst>
              <a:ext uri="{FF2B5EF4-FFF2-40B4-BE49-F238E27FC236}">
                <a16:creationId xmlns:a16="http://schemas.microsoft.com/office/drawing/2014/main" id="{3796B11E-2C79-E33E-96AB-98569E7A3706}"/>
              </a:ext>
            </a:extLst>
          </p:cNvPr>
          <p:cNvSpPr/>
          <p:nvPr/>
        </p:nvSpPr>
        <p:spPr>
          <a:xfrm>
            <a:off x="3200400" y="94784"/>
            <a:ext cx="8874369" cy="6669431"/>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schemeClr val="accent2">
                    <a:lumMod val="20000"/>
                    <a:lumOff val="8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Who is revealing our future?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rules over </a:t>
            </a:r>
            <a:r>
              <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everything</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and </a:t>
            </a:r>
            <a:r>
              <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everyone</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reigns over the “kings” (v.5).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is overwhelmingly </a:t>
            </a:r>
            <a:r>
              <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powerful</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We would collapse in his presence—just like John (v.17).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is overwhelmingly </a:t>
            </a:r>
            <a:r>
              <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loving</a:t>
            </a: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a:r>
          </a:p>
          <a:p>
            <a:pPr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“Loves us and released us from our sins” (v.5).</a:t>
            </a:r>
          </a:p>
          <a:p>
            <a:pPr algn="ctr">
              <a:defRPr/>
            </a:pPr>
            <a:r>
              <a:rPr kumimoji="0" lang="en-US" sz="2400" b="1" i="0" u="none" strike="noStrike" kern="1200" cap="none" spc="0"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touches John (v.17).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is always </a:t>
            </a:r>
            <a:r>
              <a:rPr kumimoji="0" lang="en-US" sz="4000" b="1" i="1"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with us</a:t>
            </a: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a:t>
            </a:r>
            <a:endPar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2">
                    <a:lumMod val="40000"/>
                    <a:lumOff val="60000"/>
                  </a:scheme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He stands in the “middle of the lampstands” (v.13).</a:t>
            </a:r>
          </a:p>
          <a:p>
            <a:pPr lvl="0" algn="ctr">
              <a:defRPr/>
            </a:pPr>
            <a:r>
              <a:rPr lang="en-US" sz="4000" b="1" spc="-150" dirty="0">
                <a:solidFill>
                  <a:prstClr val="white"/>
                </a:solidFill>
                <a:effectLst>
                  <a:outerShdw blurRad="38100" dist="38100" dir="2700000" algn="tl">
                    <a:srgbClr val="000000">
                      <a:alpha val="43137"/>
                    </a:srgbClr>
                  </a:outerShdw>
                </a:effectLst>
                <a:latin typeface="Times New Roman" pitchFamily="18" charset="0"/>
                <a:cs typeface="Times New Roman" pitchFamily="18" charset="0"/>
              </a:rPr>
              <a:t>…Even into eternity!</a:t>
            </a:r>
          </a:p>
          <a:p>
            <a:pPr lvl="0" algn="ctr">
              <a:defRPr/>
            </a:pPr>
            <a:r>
              <a:rPr lang="en-US" sz="2400" b="1"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“I hold the keys of death” (v.18).</a:t>
            </a:r>
          </a:p>
        </p:txBody>
      </p:sp>
    </p:spTree>
    <p:extLst>
      <p:ext uri="{BB962C8B-B14F-4D97-AF65-F5344CB8AC3E}">
        <p14:creationId xmlns:p14="http://schemas.microsoft.com/office/powerpoint/2010/main" val="15674662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left)">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ipe(left)">
                                      <p:cBhvr>
                                        <p:cTn id="29" dur="500"/>
                                        <p:tgtEl>
                                          <p:spTgt spid="2">
                                            <p:txEl>
                                              <p:pRg st="3" end="3"/>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wipe(left)">
                                      <p:cBhvr>
                                        <p:cTn id="33" dur="500"/>
                                        <p:tgtEl>
                                          <p:spTgt spid="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wipe(left)">
                                      <p:cBhvr>
                                        <p:cTn id="38" dur="500"/>
                                        <p:tgtEl>
                                          <p:spTgt spid="2">
                                            <p:txEl>
                                              <p:pRg st="5" end="5"/>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wipe(left)">
                                      <p:cBhvr>
                                        <p:cTn id="46" dur="500"/>
                                        <p:tgtEl>
                                          <p:spTgt spid="2">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wipe(left)">
                                      <p:cBhvr>
                                        <p:cTn id="51" dur="500"/>
                                        <p:tgtEl>
                                          <p:spTgt spid="2">
                                            <p:txEl>
                                              <p:pRg st="8" end="8"/>
                                            </p:txEl>
                                          </p:spTgt>
                                        </p:tgtEl>
                                      </p:cBhvr>
                                    </p:animEffec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Effect transition="in" filter="wipe(left)">
                                      <p:cBhvr>
                                        <p:cTn id="55" dur="500"/>
                                        <p:tgtEl>
                                          <p:spTgt spid="2">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
                                            <p:txEl>
                                              <p:pRg st="10" end="10"/>
                                            </p:txEl>
                                          </p:spTgt>
                                        </p:tgtEl>
                                        <p:attrNameLst>
                                          <p:attrName>style.visibility</p:attrName>
                                        </p:attrNameLst>
                                      </p:cBhvr>
                                      <p:to>
                                        <p:strVal val="visible"/>
                                      </p:to>
                                    </p:set>
                                    <p:animEffect transition="in" filter="wipe(left)">
                                      <p:cBhvr>
                                        <p:cTn id="60" dur="500"/>
                                        <p:tgtEl>
                                          <p:spTgt spid="2">
                                            <p:txEl>
                                              <p:pRg st="10" end="10"/>
                                            </p:txEl>
                                          </p:spTgt>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2">
                                            <p:txEl>
                                              <p:pRg st="11" end="11"/>
                                            </p:txEl>
                                          </p:spTgt>
                                        </p:tgtEl>
                                        <p:attrNameLst>
                                          <p:attrName>style.visibility</p:attrName>
                                        </p:attrNameLst>
                                      </p:cBhvr>
                                      <p:to>
                                        <p:strVal val="visible"/>
                                      </p:to>
                                    </p:set>
                                    <p:animEffect transition="in" filter="wipe(left)">
                                      <p:cBhvr>
                                        <p:cTn id="6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147768"/>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id="{8E3D9D9F-3EE3-B9F1-5BA1-50EC44EE97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0297" y="304800"/>
            <a:ext cx="6176703" cy="6241960"/>
          </a:xfrm>
          <a:prstGeom prst="rect">
            <a:avLst/>
          </a:prstGeom>
        </p:spPr>
      </p:pic>
    </p:spTree>
    <p:extLst>
      <p:ext uri="{BB962C8B-B14F-4D97-AF65-F5344CB8AC3E}">
        <p14:creationId xmlns:p14="http://schemas.microsoft.com/office/powerpoint/2010/main" val="4009970410"/>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thruBlk="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srgbClr val="C0504D">
                    <a:lumMod val="5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(Rev. 1:3) Blessed is the one who reads aloud the words of this prophecy, and blessed are those who hear it and take to heart what is written in it, because the time is near.</a:t>
            </a:r>
          </a:p>
        </p:txBody>
      </p:sp>
      <p:sp>
        <p:nvSpPr>
          <p:cNvPr id="2" name="Rounded Rectangle 3">
            <a:extLst>
              <a:ext uri="{FF2B5EF4-FFF2-40B4-BE49-F238E27FC236}">
                <a16:creationId xmlns:a16="http://schemas.microsoft.com/office/drawing/2014/main" id="{9F337CE9-BC14-AA55-F52C-723623E0B86E}"/>
              </a:ext>
            </a:extLst>
          </p:cNvPr>
          <p:cNvSpPr/>
          <p:nvPr/>
        </p:nvSpPr>
        <p:spPr>
          <a:xfrm>
            <a:off x="112776" y="1998607"/>
            <a:ext cx="11941110" cy="4751061"/>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150" normalizeH="0" baseline="0" noProof="0" dirty="0">
                <a:ln>
                  <a:noFill/>
                </a:ln>
                <a:solidFill>
                  <a:srgbClr val="C0504D">
                    <a:lumMod val="20000"/>
                    <a:lumOff val="8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“Nobody knows what Revelation means…”</a:t>
            </a:r>
          </a:p>
          <a:p>
            <a:pPr marL="461963"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It claims to be “revelation” from “Jesus” (v.1).</a:t>
            </a:r>
          </a:p>
          <a:p>
            <a:pPr marL="91440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Apokalypsis</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comes from the root words “away” (</a:t>
            </a:r>
            <a:r>
              <a:rPr kumimoji="0" lang="en-US" sz="2400" b="1" i="1"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apo</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and “a cover” (</a:t>
            </a:r>
            <a:r>
              <a:rPr kumimoji="0" lang="en-US" sz="2400" b="1" i="1" u="none" strike="noStrike" kern="1200" cap="none" spc="0" normalizeH="0" baseline="0" noProof="0" dirty="0" err="1">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kalypsis</a:t>
            </a:r>
            <a:r>
              <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p>
          <a:p>
            <a:pPr marL="461963"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It claims to be Scripture and “prophecy” (v.3).</a:t>
            </a:r>
          </a:p>
          <a:p>
            <a:pPr marL="9144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word of God” (v.2).</a:t>
            </a:r>
          </a:p>
          <a:p>
            <a:pPr marL="9144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Scripture was “read aloud” in gatherings (Luke 4:16; Acts 13:15; 1 Tim. 4:13).</a:t>
            </a:r>
          </a:p>
          <a:p>
            <a:pPr marL="91440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must… take place” (v.1). This claims to be “prophecy” (v.3).</a:t>
            </a: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a:p>
            <a:pPr marL="461963"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Why are we “blessed” if we can’t understand it?</a:t>
            </a:r>
          </a:p>
          <a:p>
            <a:pPr marL="91440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C0504D">
                  <a:lumMod val="40000"/>
                  <a:lumOff val="60000"/>
                </a:srgbClr>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5C4354CD-1C56-90A6-D89F-E4A732C8D087}"/>
              </a:ext>
            </a:extLst>
          </p:cNvPr>
          <p:cNvSpPr/>
          <p:nvPr/>
        </p:nvSpPr>
        <p:spPr>
          <a:xfrm>
            <a:off x="2063262" y="120808"/>
            <a:ext cx="1670538" cy="673324"/>
          </a:xfrm>
          <a:prstGeom prst="roundRect">
            <a:avLst/>
          </a:prstGeom>
          <a:noFill/>
          <a:ln w="76200">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Rectangle: Rounded Corners 18">
            <a:extLst>
              <a:ext uri="{FF2B5EF4-FFF2-40B4-BE49-F238E27FC236}">
                <a16:creationId xmlns:a16="http://schemas.microsoft.com/office/drawing/2014/main" id="{9C416648-7592-F735-EDD7-72F293C47F44}"/>
              </a:ext>
            </a:extLst>
          </p:cNvPr>
          <p:cNvSpPr/>
          <p:nvPr/>
        </p:nvSpPr>
        <p:spPr>
          <a:xfrm>
            <a:off x="3833447" y="723045"/>
            <a:ext cx="1600200" cy="673324"/>
          </a:xfrm>
          <a:prstGeom prst="roundRect">
            <a:avLst/>
          </a:prstGeom>
          <a:noFill/>
          <a:ln w="76200">
            <a:solidFill>
              <a:srgbClr val="FFFF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89D54497-221C-E5A5-3659-AEA8230BED1C}"/>
              </a:ext>
            </a:extLst>
          </p:cNvPr>
          <p:cNvCxnSpPr>
            <a:cxnSpLocks/>
          </p:cNvCxnSpPr>
          <p:nvPr/>
        </p:nvCxnSpPr>
        <p:spPr>
          <a:xfrm>
            <a:off x="457200" y="2362200"/>
            <a:ext cx="10591800" cy="457200"/>
          </a:xfrm>
          <a:prstGeom prst="line">
            <a:avLst/>
          </a:prstGeom>
          <a:ln w="76200">
            <a:solidFill>
              <a:srgbClr val="FFFF6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7685D74-5A7E-0E78-FE6C-4228F8A425B4}"/>
              </a:ext>
            </a:extLst>
          </p:cNvPr>
          <p:cNvCxnSpPr>
            <a:cxnSpLocks/>
          </p:cNvCxnSpPr>
          <p:nvPr/>
        </p:nvCxnSpPr>
        <p:spPr>
          <a:xfrm flipV="1">
            <a:off x="457200" y="2362200"/>
            <a:ext cx="10591800" cy="533400"/>
          </a:xfrm>
          <a:prstGeom prst="line">
            <a:avLst/>
          </a:prstGeom>
          <a:ln w="76200">
            <a:solidFill>
              <a:srgbClr val="FFFF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3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wipe(left)">
                                      <p:cBhvr>
                                        <p:cTn id="7" dur="500"/>
                                        <p:tgtEl>
                                          <p:spTgt spid="2">
                                            <p:txEl>
                                              <p:pRg st="7" end="7"/>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4616648"/>
          </a:xfrm>
          <a:prstGeom prst="rect">
            <a:avLst/>
          </a:prstGeom>
          <a:noFill/>
        </p:spPr>
        <p:txBody>
          <a:bodyPr wrap="square" rtlCol="0">
            <a:spAutoFit/>
          </a:bodyPr>
          <a:lstStyle/>
          <a:p>
            <a:pPr lvl="0">
              <a:defRPr/>
            </a:pPr>
            <a:r>
              <a:rPr lang="en-US" sz="5400" b="1" spc="-150" dirty="0">
                <a:solidFill>
                  <a:schemeClr val="bg1">
                    <a:lumMod val="85000"/>
                    <a:lumOff val="15000"/>
                  </a:schemeClr>
                </a:solidFill>
                <a:effectLst>
                  <a:outerShdw blurRad="38100" dist="38100" dir="2700000" algn="tl">
                    <a:srgbClr val="000000">
                      <a:alpha val="43137"/>
                    </a:srgbClr>
                  </a:outerShdw>
                </a:effectLst>
                <a:latin typeface="Times New Roman" pitchFamily="18" charset="0"/>
                <a:cs typeface="Times New Roman" pitchFamily="18" charset="0"/>
              </a:rPr>
              <a:t>Authorship and Canonicity?</a:t>
            </a:r>
          </a:p>
          <a:p>
            <a:pPr marL="457200" lvl="0">
              <a:defRPr/>
            </a:pP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“John” (Rev. 1:1, 4, 9; 22:8).</a:t>
            </a:r>
          </a:p>
          <a:p>
            <a:pPr marL="457200" lvl="0">
              <a:defRPr/>
            </a:pP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Contains many stylistic similarities.</a:t>
            </a:r>
          </a:p>
          <a:p>
            <a:pPr marL="914400" lvl="0"/>
            <a:r>
              <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(Jn. 1:29; Rev. 5:6) “Lamb”</a:t>
            </a:r>
          </a:p>
          <a:p>
            <a:pPr marL="914400" lvl="0"/>
            <a:r>
              <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(Jn. 1:1; Rev. 19:13) “The Word of God.”</a:t>
            </a:r>
          </a:p>
          <a:p>
            <a:pPr marL="914400" lvl="0"/>
            <a:r>
              <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(Jn. 19:37; Rev. 1:7) Both cite Zechariah 12:10</a:t>
            </a:r>
          </a:p>
          <a:p>
            <a:pPr marL="914400" lvl="0"/>
            <a:r>
              <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(Jn. 16:33; Rev. 1:9) “Tribulation”</a:t>
            </a:r>
          </a:p>
          <a:p>
            <a:pPr marL="457200" lvl="0">
              <a:defRPr/>
            </a:pPr>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Affirmed by Church Fathers</a:t>
            </a:r>
          </a:p>
          <a:p>
            <a:pPr marL="914400" lvl="0"/>
            <a:r>
              <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Justin Martyr (</a:t>
            </a:r>
            <a:r>
              <a:rPr lang="en-US" sz="2000" b="1" i="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Dialogue</a:t>
            </a:r>
            <a:r>
              <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81.15), Irenaeus (</a:t>
            </a:r>
            <a:r>
              <a:rPr lang="en-US" sz="2000" b="1" i="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Against Heresies </a:t>
            </a:r>
            <a:r>
              <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4.14.1, 5.26.1), Tertullian (</a:t>
            </a:r>
            <a:r>
              <a:rPr lang="en-US" sz="2000" b="1" i="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Against </a:t>
            </a:r>
            <a:r>
              <a:rPr lang="en-US" sz="2000" b="1" i="1" dirty="0" err="1">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Marcion</a:t>
            </a:r>
            <a:r>
              <a:rPr lang="en-US" sz="2000" b="1" i="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3.14.24), Clement of Alexandria (</a:t>
            </a:r>
            <a:r>
              <a:rPr lang="en-US" sz="2000" b="1" i="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Miscellanies</a:t>
            </a:r>
            <a:r>
              <a:rPr lang="en-US" sz="2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6.106)</a:t>
            </a:r>
          </a:p>
        </p:txBody>
      </p:sp>
      <p:sp>
        <p:nvSpPr>
          <p:cNvPr id="2" name="Rounded Rectangle 3">
            <a:extLst>
              <a:ext uri="{FF2B5EF4-FFF2-40B4-BE49-F238E27FC236}">
                <a16:creationId xmlns:a16="http://schemas.microsoft.com/office/drawing/2014/main" id="{AF63D168-9036-0904-CD91-801576EC2C99}"/>
              </a:ext>
            </a:extLst>
          </p:cNvPr>
          <p:cNvSpPr/>
          <p:nvPr/>
        </p:nvSpPr>
        <p:spPr>
          <a:xfrm>
            <a:off x="5526962" y="2062262"/>
            <a:ext cx="6588369" cy="4700954"/>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Dionysius of Alexandria questioned its authorship.</a:t>
            </a:r>
          </a:p>
          <a:p>
            <a:pPr lvl="0" algn="ctr">
              <a:defRPr/>
            </a:pPr>
            <a:r>
              <a:rPr lang="en-US" sz="2800" b="1" i="1" spc="-150"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Church History</a:t>
            </a:r>
            <a:r>
              <a:rPr lang="en-US" sz="2800" b="1" spc="-150"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7.24-25.</a:t>
            </a:r>
          </a:p>
          <a:p>
            <a:pPr lvl="0" algn="ctr">
              <a:defRPr/>
            </a:pPr>
            <a:r>
              <a:rPr lang="en-US" sz="4000" b="1" spc="-15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Gaius of Rome “rejected it because of its use by the Montanists.”</a:t>
            </a:r>
          </a:p>
          <a:p>
            <a:pPr lvl="0" algn="ctr">
              <a:defRPr/>
            </a:pPr>
            <a:r>
              <a:rPr lang="en-US" sz="2800" b="1" spc="-150"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Grant Osborne, </a:t>
            </a:r>
            <a:r>
              <a:rPr lang="en-US" sz="2800" b="1" i="1" spc="-150"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Revelation</a:t>
            </a:r>
            <a:r>
              <a:rPr lang="en-US" sz="2800" b="1" spc="-150" dirty="0">
                <a:solidFill>
                  <a:schemeClr val="accent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 (Grand Rapids, MI: Baker Academic, 2002), p.23.</a:t>
            </a:r>
          </a:p>
        </p:txBody>
      </p:sp>
    </p:spTree>
    <p:extLst>
      <p:ext uri="{BB962C8B-B14F-4D97-AF65-F5344CB8AC3E}">
        <p14:creationId xmlns:p14="http://schemas.microsoft.com/office/powerpoint/2010/main" val="1078766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left)">
                                      <p:cBhvr>
                                        <p:cTn id="15" dur="500"/>
                                        <p:tgtEl>
                                          <p:spTgt spid="8">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left)">
                                      <p:cBhvr>
                                        <p:cTn id="19" dur="500"/>
                                        <p:tgtEl>
                                          <p:spTgt spid="8">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left)">
                                      <p:cBhvr>
                                        <p:cTn id="23" dur="500"/>
                                        <p:tgtEl>
                                          <p:spTgt spid="8">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wipe(left)">
                                      <p:cBhvr>
                                        <p:cTn id="31" dur="500"/>
                                        <p:tgtEl>
                                          <p:spTgt spid="8">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wipe(left)">
                                      <p:cBhvr>
                                        <p:cTn id="35" dur="500"/>
                                        <p:tgtEl>
                                          <p:spTgt spid="8">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wipe(left)">
                                      <p:cBhvr>
                                        <p:cTn id="39" dur="500"/>
                                        <p:tgtEl>
                                          <p:spTgt spid="8">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904BC8-B3B8-4DDA-AC34-A7847443B253}"/>
              </a:ext>
            </a:extLst>
          </p:cNvPr>
          <p:cNvSpPr txBox="1"/>
          <p:nvPr/>
        </p:nvSpPr>
        <p:spPr>
          <a:xfrm>
            <a:off x="60742" y="59615"/>
            <a:ext cx="12042866" cy="1938992"/>
          </a:xfrm>
          <a:prstGeom prst="rect">
            <a:avLst/>
          </a:prstGeom>
          <a:noFill/>
        </p:spPr>
        <p:txBody>
          <a:bodyPr wrap="square" rtlCol="0">
            <a:spAutoFit/>
          </a:bodyPr>
          <a:lstStyle/>
          <a:p>
            <a:r>
              <a:rPr lang="en-US" sz="4000" b="1" spc="-150" dirty="0">
                <a:solidFill>
                  <a:schemeClr val="accent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(Rev. 1:3) Blessed is the one who reads aloud the words of this prophecy, and blessed are those who hear it and take to heart what is written in it, because the time is near.</a:t>
            </a:r>
          </a:p>
        </p:txBody>
      </p:sp>
      <p:sp>
        <p:nvSpPr>
          <p:cNvPr id="2" name="Rounded Rectangle 3">
            <a:extLst>
              <a:ext uri="{FF2B5EF4-FFF2-40B4-BE49-F238E27FC236}">
                <a16:creationId xmlns:a16="http://schemas.microsoft.com/office/drawing/2014/main" id="{9F337CE9-BC14-AA55-F52C-723623E0B86E}"/>
              </a:ext>
            </a:extLst>
          </p:cNvPr>
          <p:cNvSpPr/>
          <p:nvPr/>
        </p:nvSpPr>
        <p:spPr>
          <a:xfrm>
            <a:off x="112776" y="1998607"/>
            <a:ext cx="11941110" cy="4751061"/>
          </a:xfrm>
          <a:prstGeom prst="round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800" b="1" spc="-150" dirty="0">
                <a:solidFill>
                  <a:schemeClr val="accent2">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Why is it so hard to understand?</a:t>
            </a:r>
          </a:p>
          <a:p>
            <a:pPr marL="461963" lvl="0">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was communicated through </a:t>
            </a:r>
            <a:r>
              <a:rPr lang="en-US" sz="4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visions</a:t>
            </a: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sz="4000" b="1" i="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symbols</a:t>
            </a: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9144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 </a:t>
            </a:r>
            <a:r>
              <a:rPr lang="en-US" sz="2400" b="1" i="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show</a:t>
            </a: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everything he </a:t>
            </a:r>
            <a:r>
              <a:rPr lang="en-US" sz="2400" b="1" i="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saw</a:t>
            </a: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9144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“Made it known” (</a:t>
            </a:r>
            <a:r>
              <a:rPr lang="en-US" sz="2400" b="1" i="1" dirty="0" err="1">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esēmanen</a:t>
            </a: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associated with “symbols” (Osborne, p.55).</a:t>
            </a:r>
          </a:p>
          <a:p>
            <a:pPr marL="461963" lvl="0">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interpretation is often clear.</a:t>
            </a:r>
          </a:p>
          <a:p>
            <a:pPr marL="9144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symbols are interpreted for us 46 times!</a:t>
            </a:r>
          </a:p>
          <a:p>
            <a:pPr marL="9144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See Mark Hitchcock lectures (Credo Courses).</a:t>
            </a:r>
          </a:p>
          <a:p>
            <a:pPr marL="914400" lvl="0">
              <a:defRPr/>
            </a:pPr>
            <a:r>
              <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“Stars” = “angels” and “lampstands” = “churches” (Revelation 1:20).</a:t>
            </a:r>
          </a:p>
          <a:p>
            <a:pPr marL="461963" lvl="0">
              <a:defRPr/>
            </a:pPr>
            <a:r>
              <a:rPr lang="en-US" sz="40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main message is very clear.</a:t>
            </a:r>
            <a:endParaRPr lang="en-US" sz="2400" b="1" dirty="0">
              <a:solidFill>
                <a:srgbClr val="C0504D">
                  <a:lumMod val="40000"/>
                  <a:lumOff val="6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ounded Rectangle 6">
            <a:extLst>
              <a:ext uri="{FF2B5EF4-FFF2-40B4-BE49-F238E27FC236}">
                <a16:creationId xmlns:a16="http://schemas.microsoft.com/office/drawing/2014/main" id="{D1B74057-C964-6FA0-9B6A-E74204C1293E}"/>
              </a:ext>
            </a:extLst>
          </p:cNvPr>
          <p:cNvSpPr/>
          <p:nvPr/>
        </p:nvSpPr>
        <p:spPr>
          <a:xfrm>
            <a:off x="3810000" y="990600"/>
            <a:ext cx="8091486" cy="3276600"/>
          </a:xfrm>
          <a:prstGeom prst="round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600" b="1" spc="-15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Wouldn’t it be nice to know what the future holds for humanity?</a:t>
            </a:r>
          </a:p>
        </p:txBody>
      </p:sp>
    </p:spTree>
    <p:extLst>
      <p:ext uri="{BB962C8B-B14F-4D97-AF65-F5344CB8AC3E}">
        <p14:creationId xmlns:p14="http://schemas.microsoft.com/office/powerpoint/2010/main" val="257920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left)">
                                      <p:cBhvr>
                                        <p:cTn id="25" dur="500"/>
                                        <p:tgtEl>
                                          <p:spTgt spid="2">
                                            <p:txEl>
                                              <p:pRg st="4" end="4"/>
                                            </p:txEl>
                                          </p:spTgt>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wipe(left)">
                                      <p:cBhvr>
                                        <p:cTn id="29" dur="500"/>
                                        <p:tgtEl>
                                          <p:spTgt spid="2">
                                            <p:txEl>
                                              <p:pRg st="5" end="5"/>
                                            </p:txEl>
                                          </p:spTgt>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left)">
                                      <p:cBhvr>
                                        <p:cTn id="33" dur="500"/>
                                        <p:tgtEl>
                                          <p:spTgt spid="2">
                                            <p:txEl>
                                              <p:pRg st="6" end="6"/>
                                            </p:txEl>
                                          </p:spTgt>
                                        </p:tgtEl>
                                      </p:cBhvr>
                                    </p:animEffect>
                                  </p:childTnLst>
                                </p:cTn>
                              </p:par>
                            </p:childTnLst>
                          </p:cTn>
                        </p:par>
                        <p:par>
                          <p:cTn id="34" fill="hold">
                            <p:stCondLst>
                              <p:cond delay="1500"/>
                            </p:stCondLst>
                            <p:childTnLst>
                              <p:par>
                                <p:cTn id="35" presetID="22" presetClass="entr" presetSubtype="8" fill="hold" nodeType="after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left)">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left)">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295400"/>
            <a:ext cx="85344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Deep state conspiracy?</a:t>
            </a:r>
          </a:p>
        </p:txBody>
      </p:sp>
    </p:spTree>
    <p:extLst>
      <p:ext uri="{BB962C8B-B14F-4D97-AF65-F5344CB8AC3E}">
        <p14:creationId xmlns:p14="http://schemas.microsoft.com/office/powerpoint/2010/main" val="22847898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295400"/>
            <a:ext cx="85344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Solar flare?</a:t>
            </a:r>
          </a:p>
        </p:txBody>
      </p:sp>
    </p:spTree>
    <p:extLst>
      <p:ext uri="{BB962C8B-B14F-4D97-AF65-F5344CB8AC3E}">
        <p14:creationId xmlns:p14="http://schemas.microsoft.com/office/powerpoint/2010/main" val="23795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8600" y="1295400"/>
            <a:ext cx="853440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5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Global pandemic?</a:t>
            </a:r>
          </a:p>
        </p:txBody>
      </p:sp>
    </p:spTree>
    <p:extLst>
      <p:ext uri="{BB962C8B-B14F-4D97-AF65-F5344CB8AC3E}">
        <p14:creationId xmlns:p14="http://schemas.microsoft.com/office/powerpoint/2010/main" val="310888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DwellDar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elldark16x9.potx" id="{77470787-3BA3-4BA9-93AB-3419747B99F4}" vid="{A57E8D5C-484E-4496-B0FE-81ED5C54449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2260</Words>
  <Application>Microsoft Office PowerPoint</Application>
  <PresentationFormat>Widescreen</PresentationFormat>
  <Paragraphs>202</Paragraphs>
  <Slides>50</Slides>
  <Notes>49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Calibri</vt:lpstr>
      <vt:lpstr>Calibri Light</vt:lpstr>
      <vt:lpstr>Lao UI</vt:lpstr>
      <vt:lpstr>Times New Roman</vt:lpstr>
      <vt:lpstr>Office Theme</vt:lpstr>
      <vt:lpstr>DwellDark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2024-10-14T13:33:06Z</dcterms:created>
  <dcterms:modified xsi:type="dcterms:W3CDTF">2024-10-14T13:33:14Z</dcterms:modified>
</cp:coreProperties>
</file>