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1273" r:id="rId2"/>
    <p:sldId id="7322" r:id="rId3"/>
    <p:sldId id="7432" r:id="rId4"/>
    <p:sldId id="7435" r:id="rId5"/>
    <p:sldId id="7436" r:id="rId6"/>
    <p:sldId id="7437" r:id="rId7"/>
    <p:sldId id="7438" r:id="rId8"/>
    <p:sldId id="7439" r:id="rId9"/>
    <p:sldId id="7440" r:id="rId10"/>
    <p:sldId id="7441" r:id="rId11"/>
    <p:sldId id="7442" r:id="rId12"/>
    <p:sldId id="7443" r:id="rId13"/>
    <p:sldId id="7444" r:id="rId14"/>
    <p:sldId id="7445" r:id="rId15"/>
    <p:sldId id="7446" r:id="rId16"/>
    <p:sldId id="7448" r:id="rId17"/>
    <p:sldId id="7449" r:id="rId18"/>
    <p:sldId id="7450" r:id="rId19"/>
    <p:sldId id="7451" r:id="rId20"/>
    <p:sldId id="7452" r:id="rId21"/>
    <p:sldId id="7453" r:id="rId22"/>
    <p:sldId id="7455" r:id="rId23"/>
    <p:sldId id="7456" r:id="rId24"/>
    <p:sldId id="7459" r:id="rId25"/>
    <p:sldId id="7458" r:id="rId26"/>
    <p:sldId id="7460" r:id="rId27"/>
    <p:sldId id="7461" r:id="rId28"/>
    <p:sldId id="7462" r:id="rId29"/>
    <p:sldId id="7463" r:id="rId30"/>
    <p:sldId id="7464" r:id="rId31"/>
    <p:sldId id="7465" r:id="rId32"/>
    <p:sldId id="7466" r:id="rId33"/>
    <p:sldId id="7468" r:id="rId34"/>
    <p:sldId id="7469" r:id="rId35"/>
    <p:sldId id="7470" r:id="rId36"/>
    <p:sldId id="7471" r:id="rId37"/>
    <p:sldId id="7472" r:id="rId38"/>
    <p:sldId id="7473" r:id="rId39"/>
    <p:sldId id="7398" r:id="rId40"/>
    <p:sldId id="7434" r:id="rId41"/>
    <p:sldId id="7433" r:id="rId42"/>
    <p:sldId id="6665" r:id="rId43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5" autoAdjust="0"/>
    <p:restoredTop sz="83657" autoAdjust="0"/>
  </p:normalViewPr>
  <p:slideViewPr>
    <p:cSldViewPr>
      <p:cViewPr varScale="1">
        <p:scale>
          <a:sx n="80" d="100"/>
          <a:sy n="80" d="100"/>
        </p:scale>
        <p:origin x="60" y="11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164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365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59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36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16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43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20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383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231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79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203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098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300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9106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7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574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175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418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805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735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33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974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776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722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93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891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819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441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330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824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317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3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268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061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3095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50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79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69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5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9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42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King David’s Downfall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2 Samuel 11-12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David </a:t>
            </a:r>
            <a:r>
              <a:rPr lang="en-US" u="sng" dirty="0"/>
              <a:t>sent</a:t>
            </a:r>
            <a:r>
              <a:rPr lang="en-US" dirty="0"/>
              <a:t> messengers </a:t>
            </a:r>
          </a:p>
          <a:p>
            <a:r>
              <a:rPr lang="en-US" dirty="0"/>
              <a:t>and </a:t>
            </a:r>
            <a:r>
              <a:rPr lang="en-US" u="sng" dirty="0"/>
              <a:t>took</a:t>
            </a:r>
            <a:r>
              <a:rPr lang="en-US" dirty="0"/>
              <a:t> her; </a:t>
            </a:r>
          </a:p>
          <a:p>
            <a:r>
              <a:rPr lang="en-US" dirty="0"/>
              <a:t>and she </a:t>
            </a:r>
            <a:r>
              <a:rPr lang="en-US" u="sng" dirty="0"/>
              <a:t>came</a:t>
            </a:r>
            <a:r>
              <a:rPr lang="en-US" dirty="0"/>
              <a:t> to him, </a:t>
            </a:r>
          </a:p>
          <a:p>
            <a:r>
              <a:rPr lang="en-US" dirty="0"/>
              <a:t>He </a:t>
            </a:r>
            <a:r>
              <a:rPr lang="en-US" u="sng" dirty="0"/>
              <a:t>slept</a:t>
            </a:r>
            <a:r>
              <a:rPr lang="en-US" dirty="0"/>
              <a:t> with her…</a:t>
            </a:r>
          </a:p>
          <a:p>
            <a:r>
              <a:rPr lang="en-US" dirty="0"/>
              <a:t>she </a:t>
            </a:r>
            <a:r>
              <a:rPr lang="en-US" u="sng" dirty="0"/>
              <a:t>returned</a:t>
            </a:r>
            <a:r>
              <a:rPr lang="en-US" dirty="0"/>
              <a:t> home.</a:t>
            </a:r>
          </a:p>
        </p:txBody>
      </p:sp>
    </p:spTree>
    <p:extLst>
      <p:ext uri="{BB962C8B-B14F-4D97-AF65-F5344CB8AC3E}">
        <p14:creationId xmlns:p14="http://schemas.microsoft.com/office/powerpoint/2010/main" val="1342512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David </a:t>
            </a:r>
            <a:r>
              <a:rPr lang="en-US" u="sng" dirty="0"/>
              <a:t>sent</a:t>
            </a:r>
            <a:r>
              <a:rPr lang="en-US" dirty="0"/>
              <a:t> messengers </a:t>
            </a:r>
          </a:p>
          <a:p>
            <a:r>
              <a:rPr lang="en-US" dirty="0"/>
              <a:t>and </a:t>
            </a:r>
            <a:r>
              <a:rPr lang="en-US" u="sng" dirty="0"/>
              <a:t>took</a:t>
            </a:r>
            <a:r>
              <a:rPr lang="en-US" dirty="0"/>
              <a:t> her; </a:t>
            </a:r>
          </a:p>
          <a:p>
            <a:r>
              <a:rPr lang="en-US" dirty="0"/>
              <a:t>and she </a:t>
            </a:r>
            <a:r>
              <a:rPr lang="en-US" u="sng" dirty="0"/>
              <a:t>came</a:t>
            </a:r>
            <a:r>
              <a:rPr lang="en-US" dirty="0"/>
              <a:t> to him, </a:t>
            </a:r>
          </a:p>
          <a:p>
            <a:r>
              <a:rPr lang="en-US" dirty="0"/>
              <a:t>He </a:t>
            </a:r>
            <a:r>
              <a:rPr lang="en-US" u="sng" dirty="0"/>
              <a:t>slept</a:t>
            </a:r>
            <a:r>
              <a:rPr lang="en-US" dirty="0"/>
              <a:t> with her…</a:t>
            </a:r>
          </a:p>
          <a:p>
            <a:r>
              <a:rPr lang="en-US" dirty="0"/>
              <a:t>she </a:t>
            </a:r>
            <a:r>
              <a:rPr lang="en-US" u="sng" dirty="0"/>
              <a:t>returned</a:t>
            </a:r>
            <a:r>
              <a:rPr lang="en-US" dirty="0"/>
              <a:t> home.</a:t>
            </a:r>
          </a:p>
          <a:p>
            <a:r>
              <a:rPr lang="en-US" baseline="30000" dirty="0"/>
              <a:t>5 </a:t>
            </a:r>
            <a:r>
              <a:rPr lang="en-US" dirty="0"/>
              <a:t>The woman </a:t>
            </a:r>
            <a:r>
              <a:rPr lang="en-US" u="sng" dirty="0"/>
              <a:t>conceived</a:t>
            </a:r>
          </a:p>
          <a:p>
            <a:r>
              <a:rPr lang="en-US" dirty="0"/>
              <a:t>and she </a:t>
            </a:r>
            <a:r>
              <a:rPr lang="en-US" u="sng" dirty="0"/>
              <a:t>sent</a:t>
            </a:r>
            <a:r>
              <a:rPr lang="en-US" dirty="0"/>
              <a:t> David a message:</a:t>
            </a:r>
          </a:p>
          <a:p>
            <a:r>
              <a:rPr lang="en-US" i="1" dirty="0" err="1"/>
              <a:t>harah</a:t>
            </a:r>
            <a:r>
              <a:rPr lang="en-US" i="1" dirty="0"/>
              <a:t> </a:t>
            </a:r>
            <a:r>
              <a:rPr lang="en-US" i="1" dirty="0" err="1"/>
              <a:t>anoki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66510C6-8F75-B1B4-D7AE-A2ABDAA3F17F}"/>
              </a:ext>
            </a:extLst>
          </p:cNvPr>
          <p:cNvSpPr/>
          <p:nvPr/>
        </p:nvSpPr>
        <p:spPr bwMode="auto">
          <a:xfrm>
            <a:off x="5461000" y="190500"/>
            <a:ext cx="4529666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hint of caring, affection, love…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conversation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had been off course for many years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design for sex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so much better</a:t>
            </a:r>
          </a:p>
        </p:txBody>
      </p:sp>
    </p:spTree>
    <p:extLst>
      <p:ext uri="{BB962C8B-B14F-4D97-AF65-F5344CB8AC3E}">
        <p14:creationId xmlns:p14="http://schemas.microsoft.com/office/powerpoint/2010/main" val="1371764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messengers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her;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him,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slept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her…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returned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home.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woman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conceived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David a message:</a:t>
            </a:r>
          </a:p>
          <a:p>
            <a:r>
              <a:rPr lang="en-US" i="1" dirty="0"/>
              <a:t>I’m pregnant.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66510C6-8F75-B1B4-D7AE-A2ABDAA3F17F}"/>
              </a:ext>
            </a:extLst>
          </p:cNvPr>
          <p:cNvSpPr/>
          <p:nvPr/>
        </p:nvSpPr>
        <p:spPr bwMode="auto">
          <a:xfrm>
            <a:off x="5461000" y="190500"/>
            <a:ext cx="4529666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demands or threats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powerful words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she feeling?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That bath she took?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Her act of adultery?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passage focuses on David’s failures</a:t>
            </a:r>
          </a:p>
        </p:txBody>
      </p:sp>
    </p:spTree>
    <p:extLst>
      <p:ext uri="{BB962C8B-B14F-4D97-AF65-F5344CB8AC3E}">
        <p14:creationId xmlns:p14="http://schemas.microsoft.com/office/powerpoint/2010/main" val="4799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messengers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her;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him,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slept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her…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returned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home.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woman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conceived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David a message:</a:t>
            </a:r>
          </a:p>
          <a:p>
            <a:r>
              <a:rPr lang="en-US" i="1" dirty="0"/>
              <a:t>I’m pregnant.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66510C6-8F75-B1B4-D7AE-A2ABDAA3F17F}"/>
              </a:ext>
            </a:extLst>
          </p:cNvPr>
          <p:cNvSpPr/>
          <p:nvPr/>
        </p:nvSpPr>
        <p:spPr bwMode="auto">
          <a:xfrm>
            <a:off x="5461000" y="190500"/>
            <a:ext cx="4529666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David feeling?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would you feel?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now David has been in control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he frantically tries to regain control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42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messengers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her;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him,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slept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her…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returned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home.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woman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conceived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David a message:</a:t>
            </a:r>
          </a:p>
          <a:p>
            <a:r>
              <a:rPr lang="en-US" i="1" dirty="0"/>
              <a:t>I’m pregnant.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66510C6-8F75-B1B4-D7AE-A2ABDAA3F17F}"/>
              </a:ext>
            </a:extLst>
          </p:cNvPr>
          <p:cNvSpPr/>
          <p:nvPr/>
        </p:nvSpPr>
        <p:spPr bwMode="auto">
          <a:xfrm>
            <a:off x="5461000" y="190500"/>
            <a:ext cx="4529666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David feeling?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should have confessed and handed over control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(Leviticus 20:10)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Instead, he adds more guilt to cover up his guilt</a:t>
            </a:r>
          </a:p>
        </p:txBody>
      </p:sp>
    </p:spTree>
    <p:extLst>
      <p:ext uri="{BB962C8B-B14F-4D97-AF65-F5344CB8AC3E}">
        <p14:creationId xmlns:p14="http://schemas.microsoft.com/office/powerpoint/2010/main" val="3851192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Then David sent word to Joab:</a:t>
            </a:r>
          </a:p>
          <a:p>
            <a:r>
              <a:rPr lang="en-US" dirty="0"/>
              <a:t>“Send me Uriah the Hittite.”</a:t>
            </a:r>
          </a:p>
          <a:p>
            <a:r>
              <a:rPr lang="en-US" dirty="0"/>
              <a:t>So Joab sent him to David.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B7E1BD-E8B9-1A48-87F5-A80217883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A</a:t>
            </a:r>
          </a:p>
        </p:txBody>
      </p:sp>
    </p:spTree>
    <p:extLst>
      <p:ext uri="{BB962C8B-B14F-4D97-AF65-F5344CB8AC3E}">
        <p14:creationId xmlns:p14="http://schemas.microsoft.com/office/powerpoint/2010/main" val="3247027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4536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When Uriah arrived, David asked </a:t>
            </a:r>
            <a:br>
              <a:rPr lang="en-US" dirty="0"/>
            </a:br>
            <a:r>
              <a:rPr lang="en-US" dirty="0"/>
              <a:t>him how Joab and the army were getting along and how the war was progressing.</a:t>
            </a:r>
          </a:p>
          <a:p>
            <a:r>
              <a:rPr lang="en-US" baseline="30000" dirty="0"/>
              <a:t>8 </a:t>
            </a:r>
            <a:r>
              <a:rPr lang="en-US" dirty="0"/>
              <a:t>Then he told Uriah, “Go on home and relax.” </a:t>
            </a:r>
          </a:p>
          <a:p>
            <a:r>
              <a:rPr lang="en-US" dirty="0"/>
              <a:t>David even </a:t>
            </a:r>
            <a:r>
              <a:rPr lang="en-US" u="sng" dirty="0"/>
              <a:t>sent a gift</a:t>
            </a:r>
            <a:r>
              <a:rPr lang="en-US" dirty="0"/>
              <a:t> to Uriah </a:t>
            </a:r>
            <a:br>
              <a:rPr lang="en-US" dirty="0"/>
            </a:br>
            <a:r>
              <a:rPr lang="en-US" dirty="0"/>
              <a:t>after he had left the palace.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A5E6754-EE83-F0C1-241E-ACC005459F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A</a:t>
            </a:r>
          </a:p>
        </p:txBody>
      </p:sp>
    </p:spTree>
    <p:extLst>
      <p:ext uri="{BB962C8B-B14F-4D97-AF65-F5344CB8AC3E}">
        <p14:creationId xmlns:p14="http://schemas.microsoft.com/office/powerpoint/2010/main" val="25972195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But Uriah didn’t go home.</a:t>
            </a:r>
          </a:p>
          <a:p>
            <a:r>
              <a:rPr lang="en-US" dirty="0"/>
              <a:t>He slept that night at the palace entrance </a:t>
            </a:r>
            <a:br>
              <a:rPr lang="en-US" dirty="0"/>
            </a:br>
            <a:r>
              <a:rPr lang="en-US" dirty="0"/>
              <a:t>with the king’s palace guard.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070E4B-978F-04FD-F4FE-C7D57BD5A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A</a:t>
            </a:r>
          </a:p>
        </p:txBody>
      </p:sp>
    </p:spTree>
    <p:extLst>
      <p:ext uri="{BB962C8B-B14F-4D97-AF65-F5344CB8AC3E}">
        <p14:creationId xmlns:p14="http://schemas.microsoft.com/office/powerpoint/2010/main" val="22873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When David heard that Uriah had not gone home, he summoned him and asked,</a:t>
            </a:r>
          </a:p>
          <a:p>
            <a:r>
              <a:rPr lang="en-US" dirty="0"/>
              <a:t>“What’s the matter? </a:t>
            </a:r>
          </a:p>
          <a:p>
            <a:r>
              <a:rPr lang="en-US" dirty="0"/>
              <a:t>Why didn’t you go home last night </a:t>
            </a:r>
            <a:br>
              <a:rPr lang="en-US" dirty="0"/>
            </a:br>
            <a:r>
              <a:rPr lang="en-US" dirty="0"/>
              <a:t>after being away for so long?”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BF2B2A-A66E-1101-CB10-0B51C56C5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A</a:t>
            </a:r>
          </a:p>
        </p:txBody>
      </p:sp>
    </p:spTree>
    <p:extLst>
      <p:ext uri="{BB962C8B-B14F-4D97-AF65-F5344CB8AC3E}">
        <p14:creationId xmlns:p14="http://schemas.microsoft.com/office/powerpoint/2010/main" val="36130277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Uriah replied, “The Ark and the armies </a:t>
            </a:r>
            <a:br>
              <a:rPr lang="en-US" dirty="0"/>
            </a:br>
            <a:r>
              <a:rPr lang="en-US" dirty="0"/>
              <a:t>of Israel and Judah are living in tents,</a:t>
            </a:r>
          </a:p>
          <a:p>
            <a:r>
              <a:rPr lang="en-US" dirty="0"/>
              <a:t>and Joab and my master’s men </a:t>
            </a:r>
            <a:br>
              <a:rPr lang="en-US" dirty="0"/>
            </a:br>
            <a:r>
              <a:rPr lang="en-US" dirty="0"/>
              <a:t>are camping in the open fields.</a:t>
            </a:r>
          </a:p>
          <a:p>
            <a:r>
              <a:rPr lang="en-US" dirty="0"/>
              <a:t>How could I go home </a:t>
            </a:r>
            <a:br>
              <a:rPr lang="en-US" dirty="0"/>
            </a:br>
            <a:r>
              <a:rPr lang="en-US" dirty="0"/>
              <a:t>to wine and dine and sleep with my wife?</a:t>
            </a:r>
          </a:p>
          <a:p>
            <a:r>
              <a:rPr lang="en-US" dirty="0"/>
              <a:t>I swear by your life </a:t>
            </a:r>
            <a:br>
              <a:rPr lang="en-US" dirty="0"/>
            </a:br>
            <a:r>
              <a:rPr lang="en-US" dirty="0"/>
              <a:t>that I would never do such a thing.”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2C23F0-2228-FEF9-BBA3-E5FCB00DAD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A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7DA9E29-4451-6800-CAE3-E6E7202EFFFD}"/>
              </a:ext>
            </a:extLst>
          </p:cNvPr>
          <p:cNvSpPr/>
          <p:nvPr/>
        </p:nvSpPr>
        <p:spPr bwMode="auto">
          <a:xfrm>
            <a:off x="4529667" y="4792564"/>
            <a:ext cx="369146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Does Uriah know?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78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969D8-68AD-0BB4-A5A5-610438DA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David’s Downfall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65ADE4-F0C7-FF5B-25D3-8AC73927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Shepherd, Warrior, King, Musician, Writer</a:t>
            </a:r>
          </a:p>
          <a:p>
            <a:r>
              <a:rPr lang="en-US" dirty="0"/>
              <a:t>His fall is shocking</a:t>
            </a:r>
          </a:p>
          <a:p>
            <a:r>
              <a:rPr lang="en-US" dirty="0"/>
              <a:t>This is the watershed moment in his reign</a:t>
            </a:r>
          </a:p>
          <a:p>
            <a:r>
              <a:rPr lang="en-US" dirty="0"/>
              <a:t>We learn “more than we want to know about David and more than we can bear to understand about ourselves.” </a:t>
            </a:r>
            <a:r>
              <a:rPr lang="en-US" sz="1200" i="1" dirty="0"/>
              <a:t>(Walter Brueggemann, First and Second Samuel, 272)</a:t>
            </a:r>
            <a:endParaRPr lang="en-US" i="1" dirty="0"/>
          </a:p>
          <a:p>
            <a:r>
              <a:rPr lang="en-US" dirty="0"/>
              <a:t>We will learn about more than David’s fall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“Well, stay here today,” David told him, </a:t>
            </a:r>
            <a:br>
              <a:rPr lang="en-US" dirty="0"/>
            </a:br>
            <a:r>
              <a:rPr lang="en-US" dirty="0"/>
              <a:t>“and tomorrow you may return to the army.”</a:t>
            </a:r>
          </a:p>
          <a:p>
            <a:r>
              <a:rPr lang="en-US" dirty="0"/>
              <a:t>So Uriah stayed in Jerusalem </a:t>
            </a:r>
            <a:r>
              <a:rPr lang="en-US" u="sng" dirty="0"/>
              <a:t>that day and the next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F32200-FB3D-D96D-11D8-F3F52520C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B</a:t>
            </a:r>
          </a:p>
        </p:txBody>
      </p:sp>
    </p:spTree>
    <p:extLst>
      <p:ext uri="{BB962C8B-B14F-4D97-AF65-F5344CB8AC3E}">
        <p14:creationId xmlns:p14="http://schemas.microsoft.com/office/powerpoint/2010/main" val="3104060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Then David invited him to dinner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got him drunk</a:t>
            </a:r>
            <a:r>
              <a:rPr lang="en-US" dirty="0"/>
              <a:t>.</a:t>
            </a:r>
          </a:p>
          <a:p>
            <a:r>
              <a:rPr lang="en-US" dirty="0"/>
              <a:t>But even then he couldn’t get Uriah </a:t>
            </a:r>
            <a:br>
              <a:rPr lang="en-US" dirty="0"/>
            </a:br>
            <a:r>
              <a:rPr lang="en-US" dirty="0"/>
              <a:t>to go home to his wife.</a:t>
            </a:r>
          </a:p>
          <a:p>
            <a:r>
              <a:rPr lang="en-US" dirty="0"/>
              <a:t>Again he slept at the palace entrance </a:t>
            </a:r>
            <a:br>
              <a:rPr lang="en-US" dirty="0"/>
            </a:br>
            <a:r>
              <a:rPr lang="en-US" dirty="0"/>
              <a:t>with the king’s palace guard.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94EE6F-74A3-D634-5D98-29734D71F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B</a:t>
            </a:r>
          </a:p>
        </p:txBody>
      </p:sp>
    </p:spTree>
    <p:extLst>
      <p:ext uri="{BB962C8B-B14F-4D97-AF65-F5344CB8AC3E}">
        <p14:creationId xmlns:p14="http://schemas.microsoft.com/office/powerpoint/2010/main" val="41874303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So the next morning David wrote a letter to Joab and gave it to Uriah to deliver.</a:t>
            </a:r>
          </a:p>
          <a:p>
            <a:r>
              <a:rPr lang="en-US" baseline="30000" dirty="0"/>
              <a:t>15 </a:t>
            </a:r>
            <a:r>
              <a:rPr lang="en-US" dirty="0"/>
              <a:t>The letter instructed Joab, </a:t>
            </a:r>
            <a:br>
              <a:rPr lang="en-US" dirty="0"/>
            </a:br>
            <a:r>
              <a:rPr lang="en-US" dirty="0"/>
              <a:t>“Station Uriah on the front lines </a:t>
            </a:r>
            <a:br>
              <a:rPr lang="en-US" dirty="0"/>
            </a:br>
            <a:r>
              <a:rPr lang="en-US" dirty="0"/>
              <a:t>where the battle is fiercest.</a:t>
            </a:r>
          </a:p>
          <a:p>
            <a:r>
              <a:rPr lang="en-US" dirty="0"/>
              <a:t>	Then pull back so that he will be killed.”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94EE6F-74A3-D634-5D98-29734D71F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C</a:t>
            </a:r>
          </a:p>
        </p:txBody>
      </p:sp>
    </p:spTree>
    <p:extLst>
      <p:ext uri="{BB962C8B-B14F-4D97-AF65-F5344CB8AC3E}">
        <p14:creationId xmlns:p14="http://schemas.microsoft.com/office/powerpoint/2010/main" val="878243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So the next morning David wrote a letter to Joab and gave it to Uriah to deliver.</a:t>
            </a:r>
          </a:p>
          <a:p>
            <a:r>
              <a:rPr lang="en-US" baseline="30000" dirty="0"/>
              <a:t>15 </a:t>
            </a:r>
            <a:r>
              <a:rPr lang="en-US" dirty="0"/>
              <a:t>The letter instructed Joab, </a:t>
            </a:r>
            <a:br>
              <a:rPr lang="en-US" dirty="0"/>
            </a:br>
            <a:r>
              <a:rPr lang="en-US" dirty="0"/>
              <a:t>“Station Uriah on the front lines </a:t>
            </a:r>
            <a:br>
              <a:rPr lang="en-US" dirty="0"/>
            </a:br>
            <a:r>
              <a:rPr lang="en-US" dirty="0"/>
              <a:t>where the battle is fiercest.</a:t>
            </a:r>
          </a:p>
          <a:p>
            <a:r>
              <a:rPr lang="en-US" dirty="0"/>
              <a:t>	Then pull back so that he will be killed.”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94EE6F-74A3-D634-5D98-29734D71F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C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78087A54-174A-1ED4-691B-C1C463458FC8}"/>
              </a:ext>
            </a:extLst>
          </p:cNvPr>
          <p:cNvSpPr/>
          <p:nvPr/>
        </p:nvSpPr>
        <p:spPr bwMode="auto">
          <a:xfrm>
            <a:off x="2379134" y="3467100"/>
            <a:ext cx="75776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adds to his guilt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Uriah carries his own death sentence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Joab think?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needs to change the plan…</a:t>
            </a:r>
          </a:p>
        </p:txBody>
      </p:sp>
    </p:spTree>
    <p:extLst>
      <p:ext uri="{BB962C8B-B14F-4D97-AF65-F5344CB8AC3E}">
        <p14:creationId xmlns:p14="http://schemas.microsoft.com/office/powerpoint/2010/main" val="2594611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So Joab assigned Uriah to a spot </a:t>
            </a:r>
            <a:br>
              <a:rPr lang="en-US" dirty="0"/>
            </a:br>
            <a:r>
              <a:rPr lang="en-US" dirty="0"/>
              <a:t>close to the city wall </a:t>
            </a:r>
            <a:br>
              <a:rPr lang="en-US" dirty="0"/>
            </a:br>
            <a:r>
              <a:rPr lang="en-US" dirty="0"/>
              <a:t>where he knew the enemy’s </a:t>
            </a:r>
            <a:br>
              <a:rPr lang="en-US" dirty="0"/>
            </a:br>
            <a:r>
              <a:rPr lang="en-US" dirty="0"/>
              <a:t>strongest men were fighting.</a:t>
            </a:r>
          </a:p>
          <a:p>
            <a:r>
              <a:rPr lang="en-US" baseline="30000" dirty="0"/>
              <a:t>17 </a:t>
            </a:r>
            <a:r>
              <a:rPr lang="en-US" dirty="0"/>
              <a:t>And when the enemy soldiers </a:t>
            </a:r>
            <a:br>
              <a:rPr lang="en-US" dirty="0"/>
            </a:br>
            <a:r>
              <a:rPr lang="en-US" dirty="0"/>
              <a:t>came out of the city to fight,</a:t>
            </a:r>
          </a:p>
          <a:p>
            <a:r>
              <a:rPr lang="en-US" dirty="0"/>
              <a:t>Uriah the Hittite was killed </a:t>
            </a:r>
            <a:br>
              <a:rPr lang="en-US" dirty="0"/>
            </a:br>
            <a:r>
              <a:rPr lang="en-US" dirty="0"/>
              <a:t>along with </a:t>
            </a:r>
            <a:r>
              <a:rPr lang="en-US" u="sng" dirty="0"/>
              <a:t>several other Israelite soldiers</a:t>
            </a:r>
            <a:r>
              <a:rPr lang="en-US" dirty="0"/>
              <a:t>.</a:t>
            </a:r>
          </a:p>
          <a:p>
            <a:r>
              <a:rPr lang="en-US" baseline="30000" dirty="0"/>
              <a:t>18 </a:t>
            </a:r>
            <a:r>
              <a:rPr lang="en-US" dirty="0"/>
              <a:t>Then Joab sent a battle report to David…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94EE6F-74A3-D634-5D98-29734D71F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C</a:t>
            </a:r>
          </a:p>
        </p:txBody>
      </p:sp>
    </p:spTree>
    <p:extLst>
      <p:ext uri="{BB962C8B-B14F-4D97-AF65-F5344CB8AC3E}">
        <p14:creationId xmlns:p14="http://schemas.microsoft.com/office/powerpoint/2010/main" val="31584767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So the messenger went to Jerusalem </a:t>
            </a:r>
            <a:br>
              <a:rPr lang="en-US" dirty="0"/>
            </a:br>
            <a:r>
              <a:rPr lang="en-US" dirty="0"/>
              <a:t>and gave a complete report to David.</a:t>
            </a:r>
          </a:p>
          <a:p>
            <a:r>
              <a:rPr lang="en-US" baseline="30000" dirty="0"/>
              <a:t>23 </a:t>
            </a:r>
            <a:r>
              <a:rPr lang="en-US" dirty="0"/>
              <a:t>“The enemy came out against us </a:t>
            </a:r>
            <a:br>
              <a:rPr lang="en-US" dirty="0"/>
            </a:br>
            <a:r>
              <a:rPr lang="en-US" dirty="0"/>
              <a:t>in the open fields,” he said.</a:t>
            </a:r>
          </a:p>
          <a:p>
            <a:r>
              <a:rPr lang="en-US" dirty="0"/>
              <a:t>“And as we chased them back to the city gate,</a:t>
            </a:r>
          </a:p>
          <a:p>
            <a:r>
              <a:rPr lang="en-US" baseline="30000" dirty="0"/>
              <a:t>24 </a:t>
            </a:r>
            <a:r>
              <a:rPr lang="en-US" dirty="0"/>
              <a:t>the archers on the wall shot arrows at us.</a:t>
            </a:r>
          </a:p>
          <a:p>
            <a:r>
              <a:rPr lang="en-US" dirty="0"/>
              <a:t>Some of the king’s men were killed, </a:t>
            </a:r>
            <a:br>
              <a:rPr lang="en-US" dirty="0"/>
            </a:br>
            <a:r>
              <a:rPr lang="en-US" dirty="0"/>
              <a:t>including Uriah the Hittite.”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94EE6F-74A3-D634-5D98-29734D71F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C</a:t>
            </a:r>
          </a:p>
        </p:txBody>
      </p:sp>
    </p:spTree>
    <p:extLst>
      <p:ext uri="{BB962C8B-B14F-4D97-AF65-F5344CB8AC3E}">
        <p14:creationId xmlns:p14="http://schemas.microsoft.com/office/powerpoint/2010/main" val="3152851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David replied, “Well, tell Joab </a:t>
            </a:r>
            <a:br>
              <a:rPr lang="en-US" dirty="0"/>
            </a:br>
            <a:r>
              <a:rPr lang="en-US" dirty="0"/>
              <a:t>‘Do not let this thing be evil in your eyes.</a:t>
            </a:r>
          </a:p>
          <a:p>
            <a:r>
              <a:rPr lang="en-US" dirty="0"/>
              <a:t>The sword devours this one today </a:t>
            </a:r>
            <a:br>
              <a:rPr lang="en-US" dirty="0"/>
            </a:br>
            <a:r>
              <a:rPr lang="en-US" dirty="0"/>
              <a:t>and that one tomorrow!</a:t>
            </a:r>
          </a:p>
          <a:p>
            <a:r>
              <a:rPr lang="en-US" dirty="0"/>
              <a:t>Fight harder next time, and conquer the city!’”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94EE6F-74A3-D634-5D98-29734D71F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C</a:t>
            </a:r>
          </a:p>
        </p:txBody>
      </p:sp>
    </p:spTree>
    <p:extLst>
      <p:ext uri="{BB962C8B-B14F-4D97-AF65-F5344CB8AC3E}">
        <p14:creationId xmlns:p14="http://schemas.microsoft.com/office/powerpoint/2010/main" val="15689982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 </a:t>
            </a:r>
            <a:r>
              <a:rPr lang="en-US" dirty="0"/>
              <a:t>When Uriah’s wife heard that her husband was dead, she mourned for him.</a:t>
            </a:r>
          </a:p>
          <a:p>
            <a:r>
              <a:rPr lang="en-US" baseline="30000" dirty="0"/>
              <a:t>27 </a:t>
            </a:r>
            <a:r>
              <a:rPr lang="en-US" dirty="0"/>
              <a:t>When the period of mourning was over,</a:t>
            </a:r>
          </a:p>
          <a:p>
            <a:r>
              <a:rPr lang="en-US" dirty="0"/>
              <a:t>David sent for her </a:t>
            </a:r>
            <a:br>
              <a:rPr lang="en-US" dirty="0"/>
            </a:br>
            <a:r>
              <a:rPr lang="en-US" dirty="0"/>
              <a:t>and brought her to the palace, </a:t>
            </a:r>
            <a:br>
              <a:rPr lang="en-US" dirty="0"/>
            </a:br>
            <a:r>
              <a:rPr lang="en-US" dirty="0"/>
              <a:t>and she became one of his wives.</a:t>
            </a:r>
          </a:p>
          <a:p>
            <a:r>
              <a:rPr lang="en-US" dirty="0"/>
              <a:t>Then </a:t>
            </a:r>
            <a:r>
              <a:rPr lang="en-US" u="sng" dirty="0"/>
              <a:t>she gave birth to a son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646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But the thing that David had done </a:t>
            </a:r>
            <a:br>
              <a:rPr lang="en-US" dirty="0"/>
            </a:br>
            <a:r>
              <a:rPr lang="en-US" dirty="0"/>
              <a:t>was evil in the sight of Yahweh. </a:t>
            </a:r>
            <a:r>
              <a:rPr lang="en-US" sz="1800" i="1" dirty="0"/>
              <a:t>(cf. 11:25)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2DE044F-95B2-788A-4C41-B0FD9B0EDA51}"/>
              </a:ext>
            </a:extLst>
          </p:cNvPr>
          <p:cNvSpPr/>
          <p:nvPr/>
        </p:nvSpPr>
        <p:spPr bwMode="auto">
          <a:xfrm>
            <a:off x="736600" y="3467100"/>
            <a:ext cx="8686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matter how blind King David has become…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David feeling?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BD482F6-6789-A88B-5D55-E3BC2DD93BBE}"/>
              </a:ext>
            </a:extLst>
          </p:cNvPr>
          <p:cNvSpPr/>
          <p:nvPr/>
        </p:nvSpPr>
        <p:spPr bwMode="auto">
          <a:xfrm>
            <a:off x="736600" y="1409700"/>
            <a:ext cx="8686800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32:3-4)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I refused to confess my sin, my body wasted away, and I groaned all day long.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52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But the thing that David had done </a:t>
            </a:r>
            <a:br>
              <a:rPr lang="en-US" dirty="0"/>
            </a:br>
            <a:r>
              <a:rPr lang="en-US" dirty="0"/>
              <a:t>was evil in the sight of Yahweh. </a:t>
            </a:r>
            <a:r>
              <a:rPr lang="en-US" sz="1800" i="1" dirty="0"/>
              <a:t>(cf. 11:25)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2DE044F-95B2-788A-4C41-B0FD9B0EDA51}"/>
              </a:ext>
            </a:extLst>
          </p:cNvPr>
          <p:cNvSpPr/>
          <p:nvPr/>
        </p:nvSpPr>
        <p:spPr bwMode="auto">
          <a:xfrm>
            <a:off x="736600" y="3467100"/>
            <a:ext cx="8686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matter how blind King David has become…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David feeling?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BD482F6-6789-A88B-5D55-E3BC2DD93BBE}"/>
              </a:ext>
            </a:extLst>
          </p:cNvPr>
          <p:cNvSpPr/>
          <p:nvPr/>
        </p:nvSpPr>
        <p:spPr bwMode="auto">
          <a:xfrm>
            <a:off x="736600" y="1409700"/>
            <a:ext cx="8686800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32:3-4)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 and night your hand of discipline was heavy on me. My strength evaporated like water in the summer heat.</a:t>
            </a:r>
          </a:p>
        </p:txBody>
      </p:sp>
    </p:spTree>
    <p:extLst>
      <p:ext uri="{BB962C8B-B14F-4D97-AF65-F5344CB8AC3E}">
        <p14:creationId xmlns:p14="http://schemas.microsoft.com/office/powerpoint/2010/main" val="156492150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In the spring of the year, </a:t>
            </a:r>
            <a:br>
              <a:rPr lang="en-US" dirty="0"/>
            </a:br>
            <a:r>
              <a:rPr lang="en-US" dirty="0"/>
              <a:t>when kings normally go out to war,</a:t>
            </a:r>
          </a:p>
          <a:p>
            <a:r>
              <a:rPr lang="en-US" dirty="0"/>
              <a:t>David sent Joab and the Israelite army </a:t>
            </a:r>
            <a:br>
              <a:rPr lang="en-US" dirty="0"/>
            </a:br>
            <a:r>
              <a:rPr lang="en-US" dirty="0"/>
              <a:t>to fight the Ammonites.</a:t>
            </a:r>
          </a:p>
          <a:p>
            <a:r>
              <a:rPr lang="en-US" dirty="0"/>
              <a:t>They destroyed the Ammonite army </a:t>
            </a:r>
            <a:br>
              <a:rPr lang="en-US" dirty="0"/>
            </a:br>
            <a:r>
              <a:rPr lang="en-US" dirty="0"/>
              <a:t>and laid siege to the city of Rabbah.</a:t>
            </a:r>
          </a:p>
          <a:p>
            <a:r>
              <a:rPr lang="en-US" dirty="0"/>
              <a:t>However, David stayed behind in Jerusalem. </a:t>
            </a:r>
          </a:p>
        </p:txBody>
      </p:sp>
    </p:spTree>
    <p:extLst>
      <p:ext uri="{BB962C8B-B14F-4D97-AF65-F5344CB8AC3E}">
        <p14:creationId xmlns:p14="http://schemas.microsoft.com/office/powerpoint/2010/main" val="10097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So Yahweh sent Nathan the prophet </a:t>
            </a:r>
            <a:br>
              <a:rPr lang="en-US" dirty="0"/>
            </a:br>
            <a:r>
              <a:rPr lang="en-US" dirty="0"/>
              <a:t>to tell David this story:</a:t>
            </a:r>
          </a:p>
          <a:p>
            <a:r>
              <a:rPr lang="en-US" dirty="0"/>
              <a:t>“There were two men in a certain town.</a:t>
            </a:r>
            <a:br>
              <a:rPr lang="en-US" dirty="0"/>
            </a:br>
            <a:r>
              <a:rPr lang="en-US" dirty="0"/>
              <a:t>One was rich, and one was poor.</a:t>
            </a:r>
          </a:p>
          <a:p>
            <a:r>
              <a:rPr lang="en-US" baseline="30000" dirty="0"/>
              <a:t>2 </a:t>
            </a:r>
            <a:r>
              <a:rPr lang="en-US" dirty="0"/>
              <a:t>The rich man owned a great many sheep and cattle.</a:t>
            </a:r>
          </a:p>
        </p:txBody>
      </p:sp>
    </p:spTree>
    <p:extLst>
      <p:ext uri="{BB962C8B-B14F-4D97-AF65-F5344CB8AC3E}">
        <p14:creationId xmlns:p14="http://schemas.microsoft.com/office/powerpoint/2010/main" val="2015552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poor man owned nothing </a:t>
            </a:r>
            <a:br>
              <a:rPr lang="en-US" dirty="0"/>
            </a:br>
            <a:r>
              <a:rPr lang="en-US" dirty="0"/>
              <a:t>but one little lamb he had bought.</a:t>
            </a:r>
          </a:p>
          <a:p>
            <a:r>
              <a:rPr lang="en-US" dirty="0"/>
              <a:t>He raised that little lamb, </a:t>
            </a:r>
            <a:br>
              <a:rPr lang="en-US" dirty="0"/>
            </a:br>
            <a:r>
              <a:rPr lang="en-US" dirty="0"/>
              <a:t>and it grew up with his children.</a:t>
            </a:r>
          </a:p>
          <a:p>
            <a:r>
              <a:rPr lang="en-US" dirty="0"/>
              <a:t>It ate from the man’s own plate </a:t>
            </a:r>
            <a:br>
              <a:rPr lang="en-US" dirty="0"/>
            </a:br>
            <a:r>
              <a:rPr lang="en-US" dirty="0"/>
              <a:t>and drank from his cup.</a:t>
            </a:r>
          </a:p>
          <a:p>
            <a:r>
              <a:rPr lang="en-US" dirty="0"/>
              <a:t>He cuddled it in his arms like a baby daughter.</a:t>
            </a:r>
          </a:p>
        </p:txBody>
      </p:sp>
    </p:spTree>
    <p:extLst>
      <p:ext uri="{BB962C8B-B14F-4D97-AF65-F5344CB8AC3E}">
        <p14:creationId xmlns:p14="http://schemas.microsoft.com/office/powerpoint/2010/main" val="256450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One day a guest arrived </a:t>
            </a:r>
            <a:br>
              <a:rPr lang="en-US" dirty="0"/>
            </a:br>
            <a:r>
              <a:rPr lang="en-US" dirty="0"/>
              <a:t>at the home of the rich man.</a:t>
            </a:r>
          </a:p>
          <a:p>
            <a:r>
              <a:rPr lang="en-US" dirty="0"/>
              <a:t>But instead of killing an animal </a:t>
            </a:r>
            <a:br>
              <a:rPr lang="en-US" dirty="0"/>
            </a:br>
            <a:r>
              <a:rPr lang="en-US" dirty="0"/>
              <a:t>from his own flock or herd,</a:t>
            </a:r>
          </a:p>
          <a:p>
            <a:r>
              <a:rPr lang="en-US" dirty="0"/>
              <a:t>he took the poor man’s lamb and killed it </a:t>
            </a:r>
            <a:br>
              <a:rPr lang="en-US" dirty="0"/>
            </a:br>
            <a:r>
              <a:rPr lang="en-US" dirty="0"/>
              <a:t>and prepared it for his guest.”</a:t>
            </a:r>
          </a:p>
        </p:txBody>
      </p:sp>
    </p:spTree>
    <p:extLst>
      <p:ext uri="{BB962C8B-B14F-4D97-AF65-F5344CB8AC3E}">
        <p14:creationId xmlns:p14="http://schemas.microsoft.com/office/powerpoint/2010/main" val="755537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David was furious.</a:t>
            </a:r>
          </a:p>
          <a:p>
            <a:r>
              <a:rPr lang="en-US" dirty="0"/>
              <a:t>“As surely as Yahweh lives,” he vowed, </a:t>
            </a:r>
          </a:p>
          <a:p>
            <a:r>
              <a:rPr lang="en-US" dirty="0"/>
              <a:t>“any man who would do such a thing </a:t>
            </a:r>
            <a:br>
              <a:rPr lang="en-US" dirty="0"/>
            </a:br>
            <a:r>
              <a:rPr lang="en-US" u="sng" dirty="0"/>
              <a:t>deserves to die</a:t>
            </a:r>
            <a:r>
              <a:rPr lang="en-US" dirty="0"/>
              <a:t>!</a:t>
            </a:r>
          </a:p>
          <a:p>
            <a:r>
              <a:rPr lang="en-US" baseline="30000" dirty="0"/>
              <a:t>6 </a:t>
            </a:r>
            <a:r>
              <a:rPr lang="en-US" dirty="0"/>
              <a:t>He must </a:t>
            </a:r>
            <a:r>
              <a:rPr lang="en-US" u="sng" dirty="0"/>
              <a:t>repay four lambs</a:t>
            </a:r>
            <a:r>
              <a:rPr lang="en-US" dirty="0"/>
              <a:t> to the poor man </a:t>
            </a:r>
            <a:br>
              <a:rPr lang="en-US" dirty="0"/>
            </a:br>
            <a:r>
              <a:rPr lang="en-US" dirty="0"/>
              <a:t>for the one he stole and for having no pity.”</a:t>
            </a:r>
          </a:p>
        </p:txBody>
      </p:sp>
    </p:spTree>
    <p:extLst>
      <p:ext uri="{BB962C8B-B14F-4D97-AF65-F5344CB8AC3E}">
        <p14:creationId xmlns:p14="http://schemas.microsoft.com/office/powerpoint/2010/main" val="2790940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Then Nathan said to David, “You are that man!</a:t>
            </a:r>
          </a:p>
          <a:p>
            <a:r>
              <a:rPr lang="en-US" dirty="0"/>
              <a:t>Yahweh, the God of Israel, says:</a:t>
            </a:r>
          </a:p>
          <a:p>
            <a:r>
              <a:rPr lang="en-US" dirty="0"/>
              <a:t>I </a:t>
            </a:r>
            <a:r>
              <a:rPr lang="en-US" u="sng" dirty="0"/>
              <a:t>anointed</a:t>
            </a:r>
            <a:r>
              <a:rPr lang="en-US" dirty="0"/>
              <a:t> you king of Israel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saved</a:t>
            </a:r>
            <a:r>
              <a:rPr lang="en-US" dirty="0"/>
              <a:t> you from the power of Saul.</a:t>
            </a:r>
          </a:p>
          <a:p>
            <a:r>
              <a:rPr lang="en-US" baseline="30000" dirty="0"/>
              <a:t>8 </a:t>
            </a:r>
            <a:r>
              <a:rPr lang="en-US" dirty="0"/>
              <a:t>I </a:t>
            </a:r>
            <a:r>
              <a:rPr lang="en-US" u="sng" dirty="0"/>
              <a:t>gave</a:t>
            </a:r>
            <a:r>
              <a:rPr lang="en-US" dirty="0"/>
              <a:t> you your master’s house and his wives </a:t>
            </a:r>
            <a:br>
              <a:rPr lang="en-US" dirty="0"/>
            </a:br>
            <a:r>
              <a:rPr lang="en-US" dirty="0"/>
              <a:t>and the kingdoms of Israel and Judah.</a:t>
            </a:r>
          </a:p>
          <a:p>
            <a:r>
              <a:rPr lang="en-US" dirty="0"/>
              <a:t>And </a:t>
            </a:r>
            <a:r>
              <a:rPr lang="en-US" u="sng" dirty="0"/>
              <a:t>if that had not been enough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 </a:t>
            </a:r>
            <a:r>
              <a:rPr lang="en-US" u="sng" dirty="0"/>
              <a:t>would have given you much, much more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047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Why, then, have you </a:t>
            </a:r>
            <a:r>
              <a:rPr lang="en-US" u="sng" dirty="0"/>
              <a:t>despised the word of Yahweh</a:t>
            </a:r>
            <a:r>
              <a:rPr lang="en-US" dirty="0"/>
              <a:t> and done this horrible deed?</a:t>
            </a:r>
          </a:p>
          <a:p>
            <a:r>
              <a:rPr lang="en-US" dirty="0"/>
              <a:t>For you have murdered Uriah the Hittite with </a:t>
            </a:r>
            <a:br>
              <a:rPr lang="en-US" dirty="0"/>
            </a:br>
            <a:r>
              <a:rPr lang="en-US" u="sng" dirty="0"/>
              <a:t>the sword</a:t>
            </a:r>
            <a:r>
              <a:rPr lang="en-US" dirty="0"/>
              <a:t> of the Ammonites and stolen his wife.</a:t>
            </a:r>
          </a:p>
          <a:p>
            <a:r>
              <a:rPr lang="en-US" baseline="30000" dirty="0"/>
              <a:t>10 </a:t>
            </a:r>
            <a:r>
              <a:rPr lang="en-US" dirty="0"/>
              <a:t>Now, therefore, </a:t>
            </a:r>
            <a:br>
              <a:rPr lang="en-US" dirty="0"/>
            </a:br>
            <a:r>
              <a:rPr lang="en-US" u="sng" dirty="0"/>
              <a:t>the sword</a:t>
            </a:r>
            <a:r>
              <a:rPr lang="en-US" dirty="0"/>
              <a:t> will never depart from your house </a:t>
            </a:r>
          </a:p>
          <a:p>
            <a:r>
              <a:rPr lang="en-US" dirty="0"/>
              <a:t>because </a:t>
            </a:r>
            <a:r>
              <a:rPr lang="en-US" u="sng" dirty="0"/>
              <a:t>you have despised 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have taken Uriah’s wife to be your own.</a:t>
            </a:r>
          </a:p>
        </p:txBody>
      </p:sp>
    </p:spTree>
    <p:extLst>
      <p:ext uri="{BB962C8B-B14F-4D97-AF65-F5344CB8AC3E}">
        <p14:creationId xmlns:p14="http://schemas.microsoft.com/office/powerpoint/2010/main" val="406489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“This is what Yahweh says:</a:t>
            </a:r>
          </a:p>
          <a:p>
            <a:r>
              <a:rPr lang="en-US" dirty="0"/>
              <a:t>	Because of what you have done, I will cause your own household to rebel against you.</a:t>
            </a:r>
          </a:p>
          <a:p>
            <a:r>
              <a:rPr lang="en-US" dirty="0"/>
              <a:t>I will give your wives to another man </a:t>
            </a:r>
            <a:br>
              <a:rPr lang="en-US" dirty="0"/>
            </a:br>
            <a:r>
              <a:rPr lang="en-US" dirty="0"/>
              <a:t>before your very eyes, </a:t>
            </a:r>
          </a:p>
          <a:p>
            <a:r>
              <a:rPr lang="en-US" dirty="0"/>
              <a:t>and he will go to bed with them in public view.</a:t>
            </a:r>
          </a:p>
          <a:p>
            <a:r>
              <a:rPr lang="en-US" baseline="30000" dirty="0"/>
              <a:t>12 </a:t>
            </a:r>
            <a:r>
              <a:rPr lang="en-US" dirty="0"/>
              <a:t>You did it secretly, but I will make this happen </a:t>
            </a:r>
            <a:br>
              <a:rPr lang="en-US" dirty="0"/>
            </a:br>
            <a:r>
              <a:rPr lang="en-US" dirty="0"/>
              <a:t>to you openly in the sight of all Israel.” </a:t>
            </a:r>
          </a:p>
        </p:txBody>
      </p:sp>
    </p:spTree>
    <p:extLst>
      <p:ext uri="{BB962C8B-B14F-4D97-AF65-F5344CB8AC3E}">
        <p14:creationId xmlns:p14="http://schemas.microsoft.com/office/powerpoint/2010/main" val="19388060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Then David said to Nathan,</a:t>
            </a:r>
          </a:p>
          <a:p>
            <a:r>
              <a:rPr lang="en-US" dirty="0"/>
              <a:t>“I have sinned against Yahweh.”</a:t>
            </a:r>
          </a:p>
          <a:p>
            <a:r>
              <a:rPr lang="en-US" dirty="0"/>
              <a:t>Nathan replied, “Yes, </a:t>
            </a:r>
          </a:p>
          <a:p>
            <a:r>
              <a:rPr lang="en-US" dirty="0"/>
              <a:t>	but Yahweh has forgiven you,</a:t>
            </a:r>
            <a:br>
              <a:rPr lang="en-US" dirty="0"/>
            </a:br>
            <a:r>
              <a:rPr lang="en-US" dirty="0"/>
              <a:t>and you won’t die for this sin </a:t>
            </a:r>
            <a:r>
              <a:rPr lang="en-US" sz="1800" i="1" dirty="0"/>
              <a:t>(Psalm 51:16-17)</a:t>
            </a:r>
            <a:endParaRPr lang="en-US" i="1" dirty="0"/>
          </a:p>
          <a:p>
            <a:r>
              <a:rPr lang="en-US" baseline="30000" dirty="0"/>
              <a:t>14 </a:t>
            </a:r>
            <a:r>
              <a:rPr lang="en-US" dirty="0"/>
              <a:t>Nevertheless…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65572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Then David comforted Bathsheba, his wife, </a:t>
            </a:r>
            <a:br>
              <a:rPr lang="en-US" dirty="0"/>
            </a:br>
            <a:r>
              <a:rPr lang="en-US" dirty="0"/>
              <a:t>and slept with her.</a:t>
            </a:r>
          </a:p>
          <a:p>
            <a:r>
              <a:rPr lang="en-US" dirty="0"/>
              <a:t>She became pregnant and gave birth to a son,</a:t>
            </a:r>
          </a:p>
          <a:p>
            <a:r>
              <a:rPr lang="en-US" dirty="0"/>
              <a:t>and David named him Solomon. [“His Peace”]</a:t>
            </a:r>
          </a:p>
          <a:p>
            <a:r>
              <a:rPr lang="en-US" dirty="0"/>
              <a:t>Yahweh loved the child</a:t>
            </a:r>
          </a:p>
          <a:p>
            <a:r>
              <a:rPr lang="en-US" baseline="30000" dirty="0"/>
              <a:t>25 </a:t>
            </a:r>
            <a:r>
              <a:rPr lang="en-US" dirty="0"/>
              <a:t>and sent word through Nathan the prophet </a:t>
            </a:r>
            <a:br>
              <a:rPr lang="en-US" dirty="0"/>
            </a:br>
            <a:r>
              <a:rPr lang="en-US" dirty="0"/>
              <a:t>that they should name him Jedidiah </a:t>
            </a:r>
          </a:p>
          <a:p>
            <a:r>
              <a:rPr lang="en-US" dirty="0"/>
              <a:t>	(which means “beloved of Yahweh”)</a:t>
            </a:r>
          </a:p>
        </p:txBody>
      </p:sp>
    </p:spTree>
    <p:extLst>
      <p:ext uri="{BB962C8B-B14F-4D97-AF65-F5344CB8AC3E}">
        <p14:creationId xmlns:p14="http://schemas.microsoft.com/office/powerpoint/2010/main" val="2035255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lesson of Nathan</a:t>
            </a:r>
          </a:p>
          <a:p>
            <a:pPr marL="0" indent="0"/>
            <a:r>
              <a:rPr lang="en-US" dirty="0"/>
              <a:t>The lesson of David</a:t>
            </a:r>
          </a:p>
          <a:p>
            <a:pPr marL="0" indent="0"/>
            <a:r>
              <a:rPr lang="en-US" dirty="0"/>
              <a:t>- When he hid, he was miserable </a:t>
            </a:r>
            <a:r>
              <a:rPr lang="en-US" sz="1800" i="1" dirty="0"/>
              <a:t>(Psalm 32:3-4)</a:t>
            </a:r>
            <a:endParaRPr lang="en-US" i="1" dirty="0"/>
          </a:p>
          <a:p>
            <a:pPr marL="0" indent="0"/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CBFCB20-245E-0F1E-8A4C-1434C249DC7A}"/>
              </a:ext>
            </a:extLst>
          </p:cNvPr>
          <p:cNvSpPr/>
          <p:nvPr/>
        </p:nvSpPr>
        <p:spPr bwMode="auto">
          <a:xfrm>
            <a:off x="279400" y="3555373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joy for those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whose record Yahweh has cleared of guilt,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whose lives are lived in complete honesty!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32:2)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u="sng" dirty="0"/>
              <a:t>Late one afternoon</a:t>
            </a:r>
            <a:r>
              <a:rPr lang="en-US" dirty="0"/>
              <a:t>, after his </a:t>
            </a:r>
            <a:r>
              <a:rPr lang="en-US" u="sng" dirty="0"/>
              <a:t>midday rest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David got out of bed </a:t>
            </a:r>
          </a:p>
          <a:p>
            <a:r>
              <a:rPr lang="en-US" dirty="0"/>
              <a:t>and was walking on the roof of the palace.</a:t>
            </a:r>
          </a:p>
          <a:p>
            <a:r>
              <a:rPr lang="en-US" dirty="0"/>
              <a:t>As he looked out over the city, he noticed </a:t>
            </a:r>
          </a:p>
          <a:p>
            <a:r>
              <a:rPr lang="en-US" dirty="0"/>
              <a:t>	a woman of unusual beauty taking a bath.</a:t>
            </a:r>
          </a:p>
        </p:txBody>
      </p:sp>
    </p:spTree>
    <p:extLst>
      <p:ext uri="{BB962C8B-B14F-4D97-AF65-F5344CB8AC3E}">
        <p14:creationId xmlns:p14="http://schemas.microsoft.com/office/powerpoint/2010/main" val="1750077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lesson of Nathan</a:t>
            </a:r>
          </a:p>
          <a:p>
            <a:pPr marL="0" indent="0"/>
            <a:r>
              <a:rPr lang="en-US" dirty="0"/>
              <a:t>The lesson of David</a:t>
            </a:r>
          </a:p>
          <a:p>
            <a:pPr marL="0" indent="0"/>
            <a:r>
              <a:rPr lang="en-US" dirty="0"/>
              <a:t>- When he hid, he was miserable </a:t>
            </a:r>
            <a:r>
              <a:rPr lang="en-US" sz="1800" i="1" dirty="0"/>
              <a:t>(Psalm 32:3-4)</a:t>
            </a:r>
            <a:endParaRPr lang="en-US" i="1" dirty="0"/>
          </a:p>
          <a:p>
            <a:pPr marL="0" indent="0"/>
            <a:r>
              <a:rPr lang="en-US" dirty="0"/>
              <a:t>- Thanks to Jesus, it’s never too late to turn back</a:t>
            </a:r>
          </a:p>
          <a:p>
            <a:pPr marL="0" indent="0"/>
            <a:r>
              <a:rPr lang="en-US" dirty="0"/>
              <a:t>- There were still consequences</a:t>
            </a:r>
          </a:p>
        </p:txBody>
      </p:sp>
    </p:spTree>
    <p:extLst>
      <p:ext uri="{BB962C8B-B14F-4D97-AF65-F5344CB8AC3E}">
        <p14:creationId xmlns:p14="http://schemas.microsoft.com/office/powerpoint/2010/main" val="458195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lesson of Nathan</a:t>
            </a:r>
          </a:p>
          <a:p>
            <a:pPr marL="0" indent="0"/>
            <a:r>
              <a:rPr lang="en-US" dirty="0"/>
              <a:t>The lesson of David</a:t>
            </a:r>
          </a:p>
          <a:p>
            <a:pPr marL="0" indent="0"/>
            <a:r>
              <a:rPr lang="en-US" dirty="0"/>
              <a:t>The lesson of baby Solomon</a:t>
            </a:r>
          </a:p>
        </p:txBody>
      </p:sp>
    </p:spTree>
    <p:extLst>
      <p:ext uri="{BB962C8B-B14F-4D97-AF65-F5344CB8AC3E}">
        <p14:creationId xmlns:p14="http://schemas.microsoft.com/office/powerpoint/2010/main" val="4153151761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King David’s Downfall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6734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2 Samuel 13-19 – Family Troubles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baseline="30000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 one afternoon, after his midday rest,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David got out of bed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was walking on the roof of the palace.</a:t>
            </a:r>
          </a:p>
          <a:p>
            <a:r>
              <a:rPr lang="en-US" dirty="0"/>
              <a:t>As he looked out over the city, he noticed </a:t>
            </a:r>
          </a:p>
          <a:p>
            <a:r>
              <a:rPr lang="en-US" dirty="0"/>
              <a:t>	a woman of unusual beauty taking a bath.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93709AD-CB25-5022-3E34-BA8D1B89A89B}"/>
              </a:ext>
            </a:extLst>
          </p:cNvPr>
          <p:cNvSpPr/>
          <p:nvPr/>
        </p:nvSpPr>
        <p:spPr bwMode="auto">
          <a:xfrm>
            <a:off x="279400" y="33147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secret thrill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go back and linger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Horrible decisions often start with an “accident”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10C1470-57BC-388C-372F-862E7106C5B6}"/>
              </a:ext>
            </a:extLst>
          </p:cNvPr>
          <p:cNvSpPr/>
          <p:nvPr/>
        </p:nvSpPr>
        <p:spPr bwMode="auto">
          <a:xfrm>
            <a:off x="584200" y="114300"/>
            <a:ext cx="8991600" cy="18097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1:14-15)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Temptation comes from our own desires,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entice us and drag us away.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86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 one afternoon, after his midday rest,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David got out of bed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was walking on the roof of the palace.</a:t>
            </a:r>
          </a:p>
          <a:p>
            <a:r>
              <a:rPr lang="en-US" dirty="0"/>
              <a:t>As he looked out over the city, he noticed </a:t>
            </a:r>
          </a:p>
          <a:p>
            <a:r>
              <a:rPr lang="en-US" dirty="0"/>
              <a:t>	a woman of unusual beauty taking a bath.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93709AD-CB25-5022-3E34-BA8D1B89A89B}"/>
              </a:ext>
            </a:extLst>
          </p:cNvPr>
          <p:cNvSpPr/>
          <p:nvPr/>
        </p:nvSpPr>
        <p:spPr bwMode="auto">
          <a:xfrm>
            <a:off x="279400" y="33147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secret thrill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go back and linger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Horrible decisions often start with an “accident”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10C1470-57BC-388C-372F-862E7106C5B6}"/>
              </a:ext>
            </a:extLst>
          </p:cNvPr>
          <p:cNvSpPr/>
          <p:nvPr/>
        </p:nvSpPr>
        <p:spPr bwMode="auto">
          <a:xfrm>
            <a:off x="584200" y="114300"/>
            <a:ext cx="8991600" cy="18097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1:14-15)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desires give birth to sinful actions.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when sin is allowed to grow,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gives birth to death. </a:t>
            </a:r>
          </a:p>
        </p:txBody>
      </p:sp>
    </p:spTree>
    <p:extLst>
      <p:ext uri="{BB962C8B-B14F-4D97-AF65-F5344CB8AC3E}">
        <p14:creationId xmlns:p14="http://schemas.microsoft.com/office/powerpoint/2010/main" val="4284206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 one afternoon, after his midday rest,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David got out of bed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was walking on the roof of the palace.</a:t>
            </a:r>
          </a:p>
          <a:p>
            <a:r>
              <a:rPr lang="en-US" dirty="0"/>
              <a:t>As he looked out over the city, he noticed </a:t>
            </a:r>
          </a:p>
          <a:p>
            <a:r>
              <a:rPr lang="en-US" dirty="0"/>
              <a:t>	a woman of unusual beauty taking a bath.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93709AD-CB25-5022-3E34-BA8D1B89A89B}"/>
              </a:ext>
            </a:extLst>
          </p:cNvPr>
          <p:cNvSpPr/>
          <p:nvPr/>
        </p:nvSpPr>
        <p:spPr bwMode="auto">
          <a:xfrm>
            <a:off x="279400" y="33147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should have told a friend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5:16)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stopped going to the roof alone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Tim 2:22)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just run away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6:18; Gen 38:8-12)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0702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 one afternoon, after his midday rest,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David got out of bed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was walking on the roof of the palace.</a:t>
            </a:r>
          </a:p>
          <a:p>
            <a:r>
              <a:rPr lang="en-US" dirty="0"/>
              <a:t>As he looked out over the city, he noticed </a:t>
            </a:r>
          </a:p>
          <a:p>
            <a:r>
              <a:rPr lang="en-US" dirty="0"/>
              <a:t>	a woman of unusual beauty taking a bath.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93709AD-CB25-5022-3E34-BA8D1B89A89B}"/>
              </a:ext>
            </a:extLst>
          </p:cNvPr>
          <p:cNvSpPr/>
          <p:nvPr/>
        </p:nvSpPr>
        <p:spPr bwMode="auto">
          <a:xfrm>
            <a:off x="279400" y="33147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Instead that thrilling thought grew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takes the next step…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He sent someone to find out who she was,</a:t>
            </a:r>
          </a:p>
          <a:p>
            <a:r>
              <a:rPr lang="en-US" dirty="0"/>
              <a:t>and he was told, </a:t>
            </a:r>
            <a:br>
              <a:rPr lang="en-US" dirty="0"/>
            </a:br>
            <a:r>
              <a:rPr lang="en-US" dirty="0"/>
              <a:t>“She is Bathsheba,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daughter</a:t>
            </a:r>
            <a:r>
              <a:rPr lang="en-US" dirty="0"/>
              <a:t> of Eliam </a:t>
            </a:r>
            <a:r>
              <a:rPr lang="en-US" sz="1800" i="1" dirty="0"/>
              <a:t>(2 Samuel 23:34)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the </a:t>
            </a:r>
            <a:r>
              <a:rPr lang="en-US" u="sng" dirty="0"/>
              <a:t>wife</a:t>
            </a:r>
            <a:r>
              <a:rPr lang="en-US" dirty="0"/>
              <a:t> of Uriah the Hittite.” </a:t>
            </a:r>
            <a:r>
              <a:rPr lang="en-US" sz="1800" i="1" dirty="0"/>
              <a:t>(2 Samuel 23:39)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94241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1227</Words>
  <Application>Microsoft Office PowerPoint</Application>
  <PresentationFormat>Custom</PresentationFormat>
  <Paragraphs>314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King David’s Downfall</vt:lpstr>
      <vt:lpstr>King David’s Downfall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11</vt:lpstr>
      <vt:lpstr>2 Samuel 12</vt:lpstr>
      <vt:lpstr>2 Samuel 12</vt:lpstr>
      <vt:lpstr>2 Samuel 12</vt:lpstr>
      <vt:lpstr>2 Samuel 12</vt:lpstr>
      <vt:lpstr>2 Samuel 12</vt:lpstr>
      <vt:lpstr>2 Samuel 12</vt:lpstr>
      <vt:lpstr>2 Samuel 12</vt:lpstr>
      <vt:lpstr>2 Samuel 12</vt:lpstr>
      <vt:lpstr>2 Samuel 12</vt:lpstr>
      <vt:lpstr>Lessons</vt:lpstr>
      <vt:lpstr>Lessons</vt:lpstr>
      <vt:lpstr>Lessons</vt:lpstr>
      <vt:lpstr>King David’s Downfall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2023-12-18T21:04:41Z</dcterms:modified>
</cp:coreProperties>
</file>