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61"/>
  </p:notesMasterIdLst>
  <p:sldIdLst>
    <p:sldId id="6226" r:id="rId2"/>
    <p:sldId id="6721" r:id="rId3"/>
    <p:sldId id="6776" r:id="rId4"/>
    <p:sldId id="6777" r:id="rId5"/>
    <p:sldId id="6778" r:id="rId6"/>
    <p:sldId id="6779" r:id="rId7"/>
    <p:sldId id="6589" r:id="rId8"/>
    <p:sldId id="6620" r:id="rId9"/>
    <p:sldId id="6722" r:id="rId10"/>
    <p:sldId id="6723" r:id="rId11"/>
    <p:sldId id="6724" r:id="rId12"/>
    <p:sldId id="6781" r:id="rId13"/>
    <p:sldId id="6726" r:id="rId14"/>
    <p:sldId id="6727" r:id="rId15"/>
    <p:sldId id="6556" r:id="rId16"/>
    <p:sldId id="6728" r:id="rId17"/>
    <p:sldId id="6729" r:id="rId18"/>
    <p:sldId id="6730" r:id="rId19"/>
    <p:sldId id="6782" r:id="rId20"/>
    <p:sldId id="6731" r:id="rId21"/>
    <p:sldId id="6732" r:id="rId22"/>
    <p:sldId id="6733" r:id="rId23"/>
    <p:sldId id="6734" r:id="rId24"/>
    <p:sldId id="6735" r:id="rId25"/>
    <p:sldId id="6737" r:id="rId26"/>
    <p:sldId id="6738" r:id="rId27"/>
    <p:sldId id="6739" r:id="rId28"/>
    <p:sldId id="6740" r:id="rId29"/>
    <p:sldId id="6741" r:id="rId30"/>
    <p:sldId id="6742" r:id="rId31"/>
    <p:sldId id="6743" r:id="rId32"/>
    <p:sldId id="6744" r:id="rId33"/>
    <p:sldId id="6746" r:id="rId34"/>
    <p:sldId id="6747" r:id="rId35"/>
    <p:sldId id="6748" r:id="rId36"/>
    <p:sldId id="6749" r:id="rId37"/>
    <p:sldId id="6750" r:id="rId38"/>
    <p:sldId id="6751" r:id="rId39"/>
    <p:sldId id="6752" r:id="rId40"/>
    <p:sldId id="6753" r:id="rId41"/>
    <p:sldId id="6754" r:id="rId42"/>
    <p:sldId id="6755" r:id="rId43"/>
    <p:sldId id="6757" r:id="rId44"/>
    <p:sldId id="6756" r:id="rId45"/>
    <p:sldId id="6758" r:id="rId46"/>
    <p:sldId id="6759" r:id="rId47"/>
    <p:sldId id="6762" r:id="rId48"/>
    <p:sldId id="6763" r:id="rId49"/>
    <p:sldId id="6764" r:id="rId50"/>
    <p:sldId id="6765" r:id="rId51"/>
    <p:sldId id="6659" r:id="rId52"/>
    <p:sldId id="6766" r:id="rId53"/>
    <p:sldId id="6769" r:id="rId54"/>
    <p:sldId id="6770" r:id="rId55"/>
    <p:sldId id="6771" r:id="rId56"/>
    <p:sldId id="6772" r:id="rId57"/>
    <p:sldId id="6775" r:id="rId58"/>
    <p:sldId id="6773" r:id="rId59"/>
    <p:sldId id="672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320D"/>
    <a:srgbClr val="680000"/>
    <a:srgbClr val="6C2008"/>
    <a:srgbClr val="002060"/>
    <a:srgbClr val="004C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1E79B6-4040-4F1F-9473-51EF41F42526}" v="3381" dt="2025-02-24T23:51:17.4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78" autoAdjust="0"/>
    <p:restoredTop sz="89165" autoAdjust="0"/>
  </p:normalViewPr>
  <p:slideViewPr>
    <p:cSldViewPr snapToGrid="0">
      <p:cViewPr varScale="1">
        <p:scale>
          <a:sx n="66" d="100"/>
          <a:sy n="66" d="100"/>
        </p:scale>
        <p:origin x="60" y="68"/>
      </p:cViewPr>
      <p:guideLst/>
    </p:cSldViewPr>
  </p:slideViewPr>
  <p:notesTextViewPr>
    <p:cViewPr>
      <p:scale>
        <a:sx n="3" d="2"/>
        <a:sy n="3" d="2"/>
      </p:scale>
      <p:origin x="0" y="0"/>
    </p:cViewPr>
  </p:notesTextViewPr>
  <p:notesViewPr>
    <p:cSldViewPr snapToGrid="0">
      <p:cViewPr varScale="1">
        <p:scale>
          <a:sx n="70" d="100"/>
          <a:sy n="70" d="100"/>
        </p:scale>
        <p:origin x="3240"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A0213-B28A-4CB2-812D-990230FA6FF3}"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80140-4816-450C-AE2B-F5C59B1DC9D0}" type="slidenum">
              <a:rPr lang="en-US" smtClean="0"/>
              <a:t>‹#›</a:t>
            </a:fld>
            <a:endParaRPr lang="en-US"/>
          </a:p>
        </p:txBody>
      </p:sp>
    </p:spTree>
    <p:extLst>
      <p:ext uri="{BB962C8B-B14F-4D97-AF65-F5344CB8AC3E}">
        <p14:creationId xmlns:p14="http://schemas.microsoft.com/office/powerpoint/2010/main" val="3047784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6F864E-3332-406C-9257-B538C02137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91704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2492C-1076-34F0-338E-AA66289F03EE}"/>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28D9E8-5AAA-B5D3-D33F-0AE7E38214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1675E70B-4E87-44B1-23A6-B51616F881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754B17A9-5051-BB64-70DB-370CF7DEC8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26422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2492C-1076-34F0-338E-AA66289F03EE}"/>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28D9E8-5AAA-B5D3-D33F-0AE7E38214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1675E70B-4E87-44B1-23A6-B51616F881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754B17A9-5051-BB64-70DB-370CF7DEC8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81902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8783B-FEA9-9083-9615-B1263D928ECD}"/>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81DA7824-5B61-2D8F-910A-210B1F1DD5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C2A1A505-CDA5-8786-DC01-914FEC370B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9F3F5C06-0EB1-9962-4307-A140228277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91902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BB379-5A1F-7062-FE1A-31624C893746}"/>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53BD483-24E4-4A76-9129-A4C5E7812B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FD2EAB6B-CE40-DD63-E0EC-FEB37212E3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40CA2CAF-3696-F655-8312-CBCBD709F2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60543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22CD2-5418-1813-3D12-7C4DDD1E740F}"/>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2DC2060-314C-A6C3-2689-616C7EE177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8A01EE5-B208-5821-B268-03853776A1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83BBA999-5A4E-9741-CEE8-5B94507F8D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81222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C35EB-497B-1591-4952-2FAE98DE0A8B}"/>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15D8E428-B966-5503-A83C-99FF34D004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F506A919-CA2B-A2FC-6E15-1E9805D07B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6546FC31-4213-A136-9E35-A416BD991D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36379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1C58B-4445-2392-19E6-DB1194198C92}"/>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6A819DF0-B101-4EB4-32C8-DF6542B0E4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EB3457D7-AAE7-5BAC-B30F-60DF7C144A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7F583037-767B-8C12-D6BA-7EDBD4A7F1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43250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14147-19CC-1353-DFA6-8D128E7C0097}"/>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5535275F-3701-2B14-C1DA-A5E9B5B3BF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5D8EEA30-0C9C-1052-B63B-9C24BD513A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C76568E9-17E6-D20E-2AA7-139B89E83C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37339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BC1F9-34C0-55D7-0594-200F21F5AE0B}"/>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2946DEF-15D8-C65C-E106-B13674680B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E261655B-C323-C99F-D542-35A4F6BB7E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9A8713A7-6D55-CF30-3F1F-D75F5C7C9A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37489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AE807-7254-3027-5CE5-A5791C77C382}"/>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3DAB5594-F815-4D85-32A0-DB7FEE8909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144C0898-E108-44DA-BFF7-99011B149D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C78386AE-6A37-C12F-B872-D150E65B74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89728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DB32A-75DE-5982-C2D1-38F8C27DDB13}"/>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A37A0173-FE6C-7376-CE94-2D5B1CD8C7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289E9447-DCF5-367C-2E8B-DFFB8CA1FB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CDE27684-7F8D-F490-6F7B-03CE45177B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39057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9A6E7-2310-0186-B97C-04AD690CB959}"/>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86AB8AF0-1300-7430-BCB6-5E2718F98E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73B0C43-A477-2260-51EA-89E3DCD71F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58A85867-F124-0160-0281-E55CE0D107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41768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D3311-A890-E936-7F70-8A0E9E5BDC05}"/>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533577D7-F434-0B6F-7747-955B83F34D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73D95CD-F3BB-38FD-B7E4-283F74CA64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44827532-3E86-FABF-CFD6-11520946DD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3477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39C36-679C-27B1-321E-47996CBBA46E}"/>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13514523-F0EC-AEC1-3CA1-3255A32176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302730C-62A7-D1A8-E0EE-AFB70E923A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BAC6B12C-078F-8F5B-F7F4-BCBDB27780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72454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C0DE1-7F7B-9CB2-F339-76CF6F220835}"/>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E8FDC9A0-9A3B-35AC-E34F-76B19EBA52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1846DF52-5C66-A033-2428-F1A86C993B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0701C0E5-0703-52A4-C7BB-40CF14FA90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27529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BAC2E-C4D5-20B9-C79C-2BA444EB32ED}"/>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AB916F9C-11EB-E5C4-2942-EA9CF08148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7DE5E8FE-4138-7227-21B6-42D7A89F96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109F1C37-8BD3-14DF-3D2E-8B413CF0B9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1154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86AF9-89BE-BE8A-3C83-6E49682497F0}"/>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27393E2-15AA-DCD4-5F91-0135EC854D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62F735CE-7A13-698C-240A-E2F52B1D75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15D82BEB-6E86-AB8F-4B84-28DE46CC1B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04425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C821E-1866-127D-8CDC-1CEF1AA77563}"/>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E6E7F8A6-FEC9-7AEF-5737-3B61EEAE99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ED02048A-D853-FF04-5903-5F7CF7EB79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094CF123-26A5-40AB-9BBC-A09B79380F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52126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85C6D-3133-5A56-5436-24E0D5460D8A}"/>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D1231CA5-F613-81ED-F5E5-8F3592A7DC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08DF028D-A7FB-9AC8-FCEB-C03161706B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F780F554-3957-7AC2-2229-C2A4BEAC72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8101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A72D4-11FA-18F9-D18E-AA6BFBD5C9AA}"/>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8CD3455D-7860-EEAE-D38D-B4ABC34297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60B8C061-FDEB-F936-8A4D-636810219E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48067AA0-AFEA-2804-4D78-3E77061674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72649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97456-A21B-A138-4774-77451FDB4CC2}"/>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BECC5E3A-DEFD-BD0B-E49A-40B01229C4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2D37DBF2-5EF8-DFDB-55C6-46C8B4BA3C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C45E8787-BE1F-47D6-06EC-6D6F5BD5A6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94343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3DF5C-E1D2-2A36-70FF-B2BA11EBECB9}"/>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3B2CC147-994D-7704-DE18-F1CB90C36F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EFDA1E76-5FE9-FF96-7682-E54D054B1E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C810FA8D-4DD3-6625-DC53-C4C99E32F4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81135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69FA7-D1E2-6501-C821-9B38CC3461E1}"/>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F24A862-349C-3F4A-D77B-88774C2157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B89D40CD-23F7-A8CE-FF15-7BB8839043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83CAB80A-AE93-F062-F8F4-0B3343F151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17652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80140-4816-450C-AE2B-F5C59B1DC9D0}" type="slidenum">
              <a:rPr lang="en-US" smtClean="0"/>
              <a:t>43</a:t>
            </a:fld>
            <a:endParaRPr lang="en-US"/>
          </a:p>
        </p:txBody>
      </p:sp>
    </p:spTree>
    <p:extLst>
      <p:ext uri="{BB962C8B-B14F-4D97-AF65-F5344CB8AC3E}">
        <p14:creationId xmlns:p14="http://schemas.microsoft.com/office/powerpoint/2010/main" val="5958890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B102E-7B42-FA4C-7BA7-C54EC6EF532A}"/>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04E83F50-B2E0-3AD1-B8BD-A77E4243F1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178A18B3-FD61-07BB-F0BA-1C76BBFE6D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03F1F85E-B0FE-6300-D32F-578A65DC33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530076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068CC-7C77-D20B-61A6-7FFFF93A1BD9}"/>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1EA0DEF-7094-E992-9AC1-61BD178BF3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CD4165B-BAB1-89BC-422F-7744E8DD98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DFCB1578-4EC0-8518-5A4B-ABC3587887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1962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84096-3891-BB06-2EBB-13E253706CBF}"/>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A30859D-6ECC-9B1D-CDAC-B8504AA247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4558036-3134-0060-30AB-46FDC12C92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D55D2641-DF9C-2A46-B53B-D2BA9AE510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53330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BEC21-F210-B69B-8F7F-3ED7D6462873}"/>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830664C-AE91-B670-3331-C884CC6602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42951AAD-4CA9-97AA-5B39-3695EE5179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DC1F04A2-49B0-150F-D0BB-A50379B06A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43229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BD0D5-E326-9DB7-472E-C55DA440F7B1}"/>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B12A06DD-E957-8595-9C8D-E3DA022AA5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AC0F5A57-A869-9870-06E2-792286D113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01825F6F-1109-F6C7-62E5-E7BD71A3B1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121211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27E16-6AE7-73DD-9C89-37AF4283FF4A}"/>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6CAA92B2-66A9-8E50-46CA-82DB0AF609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B6AD909A-D209-F889-9647-F4DD4BF2E2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AEE700DB-69F3-3B96-9667-CD22326952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12514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E586E-A87C-DD9A-9345-37BB6E992A5C}"/>
            </a:ext>
          </a:extLst>
        </p:cNvPr>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917751C8-E820-E86A-795B-BF7113CFAE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18921E62-BC84-F6C2-A991-CD57A7BEB4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5124" name="Slide Number Placeholder 3">
            <a:extLst>
              <a:ext uri="{FF2B5EF4-FFF2-40B4-BE49-F238E27FC236}">
                <a16:creationId xmlns:a16="http://schemas.microsoft.com/office/drawing/2014/main" id="{91D03E8E-7485-0578-CF44-770BF3F9C8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6F864E-3332-406C-9257-B538C02137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96581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7582C-0231-910E-6422-F6B18BE9D3F5}"/>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39F16CA-1D01-0F86-A90C-9D8237B8CA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F1CDFB06-D4AE-60FB-1AC1-21BCF8D502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A402056C-A4DC-CA17-07FA-DB4D4CA89F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21599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D183A-D7EE-6B4C-2B80-B46C312555EE}"/>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AAD13E2-02B2-8C45-6AA9-657F8B9D77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66326C69-3628-4FD6-54D2-ED97CED31F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37A17FC5-8A29-4A47-4C15-FA47CF8CEF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09975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D183A-D7EE-6B4C-2B80-B46C312555EE}"/>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AAD13E2-02B2-8C45-6AA9-657F8B9D77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66326C69-3628-4FD6-54D2-ED97CED31F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37A17FC5-8A29-4A47-4C15-FA47CF8CEF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4039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4CD72-C492-5240-E41E-2EA2997B16ED}"/>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BBA4F16-C264-D5E5-9FB3-5A92F768D5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A33F4787-72B6-C6BE-0882-8ACCC1160D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7EA19738-0443-2BA0-F241-7602B73836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76272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A05D2-D951-67A7-DAEF-C9676B9AD24A}"/>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A26D42A6-5A24-5867-8411-DD33E91A3A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37C0DC96-A250-F309-BFEC-16DDE1CD1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DFE9B663-0C37-AF70-AF9E-878CB26907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33015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29D59-19A5-BB8C-F896-486D69D4C5AB}"/>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1845D812-CE26-81F7-8CD8-D350FF3A65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B9D78153-ED0D-D261-1BCC-9CA8EDE884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p>
        </p:txBody>
      </p:sp>
      <p:sp>
        <p:nvSpPr>
          <p:cNvPr id="7172" name="Slide Number Placeholder 3">
            <a:extLst>
              <a:ext uri="{FF2B5EF4-FFF2-40B4-BE49-F238E27FC236}">
                <a16:creationId xmlns:a16="http://schemas.microsoft.com/office/drawing/2014/main" id="{63F58696-2332-3597-9A1D-9BC957DB44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F7E24-54CF-447B-B928-ACF47B519A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60349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3BD256C-FC3C-4D68-A0FE-27C1396AD01D}" type="datetimeFigureOut">
              <a:rPr lang="en-US"/>
              <a:pPr>
                <a:defRPr/>
              </a:pPr>
              <a:t>2/27/2025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F981A1-4845-4BB8-9D43-F6882A9DA1E3}" type="slidenum">
              <a:rPr lang="en-US" altLang="en-US"/>
              <a:pPr>
                <a:defRPr/>
              </a:pPr>
              <a:t>‹#›</a:t>
            </a:fld>
            <a:endParaRPr lang="en-US" altLang="en-US"/>
          </a:p>
        </p:txBody>
      </p:sp>
    </p:spTree>
    <p:extLst>
      <p:ext uri="{BB962C8B-B14F-4D97-AF65-F5344CB8AC3E}">
        <p14:creationId xmlns:p14="http://schemas.microsoft.com/office/powerpoint/2010/main" val="578038813"/>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930AB7-94FF-4A12-87B6-12BF6B060502}" type="datetimeFigureOut">
              <a:rPr lang="en-US"/>
              <a:pPr>
                <a:defRPr/>
              </a:pPr>
              <a:t>2/27/2025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675A1C-5711-4518-9FD1-0737E439512F}" type="slidenum">
              <a:rPr lang="en-US" altLang="en-US"/>
              <a:pPr>
                <a:defRPr/>
              </a:pPr>
              <a:t>‹#›</a:t>
            </a:fld>
            <a:endParaRPr lang="en-US" altLang="en-US"/>
          </a:p>
        </p:txBody>
      </p:sp>
    </p:spTree>
    <p:extLst>
      <p:ext uri="{BB962C8B-B14F-4D97-AF65-F5344CB8AC3E}">
        <p14:creationId xmlns:p14="http://schemas.microsoft.com/office/powerpoint/2010/main" val="427855537"/>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9C0892F-64E3-4E4D-A779-4AC117A7042A}" type="datetimeFigureOut">
              <a:rPr lang="en-US"/>
              <a:pPr>
                <a:defRPr/>
              </a:pPr>
              <a:t>2/27/2025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B55791-5D71-41CA-ADEF-30150793F3DB}" type="slidenum">
              <a:rPr lang="en-US" altLang="en-US"/>
              <a:pPr>
                <a:defRPr/>
              </a:pPr>
              <a:t>‹#›</a:t>
            </a:fld>
            <a:endParaRPr lang="en-US" altLang="en-US"/>
          </a:p>
        </p:txBody>
      </p:sp>
    </p:spTree>
    <p:extLst>
      <p:ext uri="{BB962C8B-B14F-4D97-AF65-F5344CB8AC3E}">
        <p14:creationId xmlns:p14="http://schemas.microsoft.com/office/powerpoint/2010/main" val="4015958070"/>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7800" b="1">
                <a:latin typeface="Perpetua" panose="02020502060401020303"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3800">
                <a:latin typeface="Perpetua" panose="02020502060401020303" pitchFamily="18" charset="0"/>
              </a:defRPr>
            </a:lvl1pPr>
            <a:lvl2pPr>
              <a:defRPr sz="3800">
                <a:latin typeface="Perpetua" panose="02020502060401020303" pitchFamily="18" charset="0"/>
              </a:defRPr>
            </a:lvl2pPr>
            <a:lvl3pPr>
              <a:defRPr sz="3500">
                <a:latin typeface="Perpetua" panose="02020502060401020303" pitchFamily="18" charset="0"/>
              </a:defRPr>
            </a:lvl3pPr>
            <a:lvl4pPr>
              <a:defRPr>
                <a:latin typeface="Perpetua" panose="02020502060401020303" pitchFamily="18" charset="0"/>
              </a:defRPr>
            </a:lvl4pPr>
            <a:lvl5pPr>
              <a:defRPr>
                <a:latin typeface="Perpetua" panose="02020502060401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1CD21051-A16A-427C-8899-C35613957D83}" type="datetimeFigureOut">
              <a:rPr lang="en-US"/>
              <a:pPr>
                <a:defRPr/>
              </a:pPr>
              <a:t>2/27/2025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BBD3AF-902B-469E-A6D9-B77733F4B5E1}" type="slidenum">
              <a:rPr lang="en-US" altLang="en-US"/>
              <a:pPr>
                <a:defRPr/>
              </a:pPr>
              <a:t>‹#›</a:t>
            </a:fld>
            <a:endParaRPr lang="en-US" altLang="en-US"/>
          </a:p>
        </p:txBody>
      </p:sp>
    </p:spTree>
    <p:extLst>
      <p:ext uri="{BB962C8B-B14F-4D97-AF65-F5344CB8AC3E}">
        <p14:creationId xmlns:p14="http://schemas.microsoft.com/office/powerpoint/2010/main" val="376465615"/>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A59A3BB-9766-4096-8FE5-15E95B6C98DB}" type="datetimeFigureOut">
              <a:rPr lang="en-US"/>
              <a:pPr>
                <a:defRPr/>
              </a:pPr>
              <a:t>2/27/2025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F3F273-6B82-4A41-B97F-88FABCE2BC35}" type="slidenum">
              <a:rPr lang="en-US" altLang="en-US"/>
              <a:pPr>
                <a:defRPr/>
              </a:pPr>
              <a:t>‹#›</a:t>
            </a:fld>
            <a:endParaRPr lang="en-US" altLang="en-US"/>
          </a:p>
        </p:txBody>
      </p:sp>
    </p:spTree>
    <p:extLst>
      <p:ext uri="{BB962C8B-B14F-4D97-AF65-F5344CB8AC3E}">
        <p14:creationId xmlns:p14="http://schemas.microsoft.com/office/powerpoint/2010/main" val="4184698951"/>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88D21A2-18DF-4662-B9EF-CDBC5477518B}" type="datetimeFigureOut">
              <a:rPr lang="en-US"/>
              <a:pPr>
                <a:defRPr/>
              </a:pPr>
              <a:t>2/27/2025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A25FB5-0516-4E4D-B2B5-A7F094E378BF}" type="slidenum">
              <a:rPr lang="en-US" altLang="en-US"/>
              <a:pPr>
                <a:defRPr/>
              </a:pPr>
              <a:t>‹#›</a:t>
            </a:fld>
            <a:endParaRPr lang="en-US" altLang="en-US"/>
          </a:p>
        </p:txBody>
      </p:sp>
    </p:spTree>
    <p:extLst>
      <p:ext uri="{BB962C8B-B14F-4D97-AF65-F5344CB8AC3E}">
        <p14:creationId xmlns:p14="http://schemas.microsoft.com/office/powerpoint/2010/main" val="107313706"/>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DDB6D34-BA4E-4F32-A7BA-3F0CFF91848E}" type="datetimeFigureOut">
              <a:rPr lang="en-US"/>
              <a:pPr>
                <a:defRPr/>
              </a:pPr>
              <a:t>2/27/2025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390A413-04E4-435A-9179-602D01E89ADE}" type="slidenum">
              <a:rPr lang="en-US" altLang="en-US"/>
              <a:pPr>
                <a:defRPr/>
              </a:pPr>
              <a:t>‹#›</a:t>
            </a:fld>
            <a:endParaRPr lang="en-US" altLang="en-US"/>
          </a:p>
        </p:txBody>
      </p:sp>
    </p:spTree>
    <p:extLst>
      <p:ext uri="{BB962C8B-B14F-4D97-AF65-F5344CB8AC3E}">
        <p14:creationId xmlns:p14="http://schemas.microsoft.com/office/powerpoint/2010/main" val="3011214134"/>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541B3BF-C193-4091-8F7F-50CA82A7AE6A}" type="datetimeFigureOut">
              <a:rPr lang="en-US"/>
              <a:pPr>
                <a:defRPr/>
              </a:pPr>
              <a:t>2/27/2025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5E46C55-15AA-40E2-96B8-644A4561C123}" type="slidenum">
              <a:rPr lang="en-US" altLang="en-US"/>
              <a:pPr>
                <a:defRPr/>
              </a:pPr>
              <a:t>‹#›</a:t>
            </a:fld>
            <a:endParaRPr lang="en-US" altLang="en-US"/>
          </a:p>
        </p:txBody>
      </p:sp>
    </p:spTree>
    <p:extLst>
      <p:ext uri="{BB962C8B-B14F-4D97-AF65-F5344CB8AC3E}">
        <p14:creationId xmlns:p14="http://schemas.microsoft.com/office/powerpoint/2010/main" val="2398546813"/>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19C2AF3-96BB-4DF7-BEED-8CA7EB7663EB}" type="datetimeFigureOut">
              <a:rPr lang="en-US"/>
              <a:pPr>
                <a:defRPr/>
              </a:pPr>
              <a:t>2/27/2025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94B0B05-6BB4-4AE0-BE15-7EF11E40A173}" type="slidenum">
              <a:rPr lang="en-US" altLang="en-US"/>
              <a:pPr>
                <a:defRPr/>
              </a:pPr>
              <a:t>‹#›</a:t>
            </a:fld>
            <a:endParaRPr lang="en-US" altLang="en-US"/>
          </a:p>
        </p:txBody>
      </p:sp>
    </p:spTree>
    <p:extLst>
      <p:ext uri="{BB962C8B-B14F-4D97-AF65-F5344CB8AC3E}">
        <p14:creationId xmlns:p14="http://schemas.microsoft.com/office/powerpoint/2010/main" val="3607625830"/>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4EA64FA-08FF-4583-881C-E434C3AA3999}" type="datetimeFigureOut">
              <a:rPr lang="en-US"/>
              <a:pPr>
                <a:defRPr/>
              </a:pPr>
              <a:t>2/27/2025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4C1C39-2802-4575-9D6E-ECDBD10DC4E6}" type="slidenum">
              <a:rPr lang="en-US" altLang="en-US"/>
              <a:pPr>
                <a:defRPr/>
              </a:pPr>
              <a:t>‹#›</a:t>
            </a:fld>
            <a:endParaRPr lang="en-US" altLang="en-US"/>
          </a:p>
        </p:txBody>
      </p:sp>
    </p:spTree>
    <p:extLst>
      <p:ext uri="{BB962C8B-B14F-4D97-AF65-F5344CB8AC3E}">
        <p14:creationId xmlns:p14="http://schemas.microsoft.com/office/powerpoint/2010/main" val="1248024354"/>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6FDA91D-8149-4669-B53C-738122626FB4}" type="datetimeFigureOut">
              <a:rPr lang="en-US"/>
              <a:pPr>
                <a:defRPr/>
              </a:pPr>
              <a:t>2/27/2025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798DB6-7A1E-4948-9F4F-7C73CA98C041}" type="slidenum">
              <a:rPr lang="en-US" altLang="en-US"/>
              <a:pPr>
                <a:defRPr/>
              </a:pPr>
              <a:t>‹#›</a:t>
            </a:fld>
            <a:endParaRPr lang="en-US" altLang="en-US"/>
          </a:p>
        </p:txBody>
      </p:sp>
    </p:spTree>
    <p:extLst>
      <p:ext uri="{BB962C8B-B14F-4D97-AF65-F5344CB8AC3E}">
        <p14:creationId xmlns:p14="http://schemas.microsoft.com/office/powerpoint/2010/main" val="127592388"/>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304EC063-737A-4011-A470-CDA529CC06EA}" type="datetimeFigureOut">
              <a:rPr lang="en-US"/>
              <a:pPr>
                <a:defRPr/>
              </a:pPr>
              <a:t>2/27/2025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latin typeface="Calibri" panose="020F0502020204030204" pitchFamily="34" charset="0"/>
              </a:defRPr>
            </a:lvl1pPr>
          </a:lstStyle>
          <a:p>
            <a:pPr>
              <a:defRPr/>
            </a:pPr>
            <a:fld id="{2325029F-3199-43D2-869F-5577BEC1BC0C}" type="slidenum">
              <a:rPr lang="en-US" altLang="en-US"/>
              <a:pPr>
                <a:defRPr/>
              </a:pPr>
              <a:t>‹#›</a:t>
            </a:fld>
            <a:endParaRPr lang="en-US" altLang="en-US"/>
          </a:p>
        </p:txBody>
      </p:sp>
    </p:spTree>
    <p:extLst>
      <p:ext uri="{BB962C8B-B14F-4D97-AF65-F5344CB8AC3E}">
        <p14:creationId xmlns:p14="http://schemas.microsoft.com/office/powerpoint/2010/main" val="219786076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ipe dir="r"/>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721360" y="304800"/>
            <a:ext cx="10749280" cy="4419600"/>
          </a:xfrm>
        </p:spPr>
        <p:txBody>
          <a:bodyPr/>
          <a:lstStyle/>
          <a:p>
            <a:pPr eaLnBrk="1" hangingPunct="1"/>
            <a:r>
              <a:rPr lang="en-US" altLang="en-US" sz="13800" dirty="0">
                <a:latin typeface="Haettenschweiler" panose="020B0706040902060204" pitchFamily="34" charset="0"/>
              </a:rPr>
              <a:t>REVELATION 20-22</a:t>
            </a:r>
            <a:endParaRPr lang="en-US" altLang="en-US" sz="7200" dirty="0">
              <a:latin typeface="Haettenschweiler" panose="020B0706040902060204" pitchFamily="34" charset="0"/>
            </a:endParaRPr>
          </a:p>
        </p:txBody>
      </p:sp>
      <p:sp>
        <p:nvSpPr>
          <p:cNvPr id="2" name="TextBox 1">
            <a:extLst>
              <a:ext uri="{FF2B5EF4-FFF2-40B4-BE49-F238E27FC236}">
                <a16:creationId xmlns:a16="http://schemas.microsoft.com/office/drawing/2014/main" id="{38880140-7AEB-80C9-15F1-E354BAACEB8E}"/>
              </a:ext>
            </a:extLst>
          </p:cNvPr>
          <p:cNvSpPr txBox="1">
            <a:spLocks noChangeArrowheads="1"/>
          </p:cNvSpPr>
          <p:nvPr/>
        </p:nvSpPr>
        <p:spPr bwMode="auto">
          <a:xfrm>
            <a:off x="1687229" y="4062680"/>
            <a:ext cx="881754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8000" dirty="0">
                <a:solidFill>
                  <a:prstClr val="white"/>
                </a:solidFill>
                <a:latin typeface="Haettenschweiler" panose="020B0706040902060204" pitchFamily="34" charset="0"/>
                <a:cs typeface="AngsanaUPC" panose="020B0502040204020203" pitchFamily="18" charset="-34"/>
              </a:rPr>
              <a:t>Eternity</a:t>
            </a:r>
          </a:p>
        </p:txBody>
      </p:sp>
    </p:spTree>
    <p:extLst>
      <p:ext uri="{BB962C8B-B14F-4D97-AF65-F5344CB8AC3E}">
        <p14:creationId xmlns:p14="http://schemas.microsoft.com/office/powerpoint/2010/main" val="407644791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28BD3-D047-3741-74C8-CF00750E5137}"/>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BBCA1362-AA06-5133-4E5E-CCABAEF6762E}"/>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20</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23CA0775-7050-B00A-8788-294CFC9B3E36}"/>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baseline="30000" dirty="0"/>
              <a:t>13</a:t>
            </a:r>
            <a:r>
              <a:rPr lang="en-US" dirty="0"/>
              <a:t>The sea gave up the dead that were in it, and death and Hades gave up the dead that were in them, and each person was judged according to what they had done. </a:t>
            </a:r>
          </a:p>
        </p:txBody>
      </p:sp>
    </p:spTree>
    <p:extLst>
      <p:ext uri="{BB962C8B-B14F-4D97-AF65-F5344CB8AC3E}">
        <p14:creationId xmlns:p14="http://schemas.microsoft.com/office/powerpoint/2010/main" val="2084977851"/>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7A771-6EAF-5BCF-ACCA-74CD65EAF7DA}"/>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A2004228-8EFE-AC9C-9ED2-A6630BE56F80}"/>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20</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798FC0DF-FA65-6761-E670-4F58F8606134}"/>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baseline="30000" dirty="0"/>
              <a:t>14</a:t>
            </a:r>
            <a:r>
              <a:rPr lang="en-US" dirty="0"/>
              <a:t>Then death and Hades were throne into the lake of fire. The lake of fire is the second death.</a:t>
            </a:r>
          </a:p>
          <a:p>
            <a:pPr marL="0" marR="0" indent="0">
              <a:lnSpc>
                <a:spcPct val="107000"/>
              </a:lnSpc>
              <a:spcAft>
                <a:spcPts val="800"/>
              </a:spcAft>
              <a:buNone/>
            </a:pPr>
            <a:r>
              <a:rPr lang="en-US" baseline="30000" dirty="0"/>
              <a:t>15</a:t>
            </a:r>
            <a:r>
              <a:rPr lang="en-US" dirty="0"/>
              <a:t>Anyone whose name was not found written in the book of life was thrown into the lake of fire.</a:t>
            </a:r>
            <a:endParaRPr lang="en-US" kern="100" dirty="0">
              <a:effectLst/>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B156DF53-730B-E59C-E630-FB1A7F6B16BF}"/>
              </a:ext>
            </a:extLst>
          </p:cNvPr>
          <p:cNvSpPr txBox="1"/>
          <p:nvPr/>
        </p:nvSpPr>
        <p:spPr>
          <a:xfrm>
            <a:off x="1442186" y="4387632"/>
            <a:ext cx="5765532" cy="2277547"/>
          </a:xfrm>
          <a:prstGeom prst="rect">
            <a:avLst/>
          </a:prstGeom>
          <a:solidFill>
            <a:srgbClr val="002060"/>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God’s standard isn’t good vs bad</a:t>
            </a:r>
          </a:p>
          <a:p>
            <a:pPr algn="ctr"/>
            <a:r>
              <a:rPr lang="en-US" sz="3800" dirty="0">
                <a:latin typeface="Aptos" panose="020B0004020202020204" pitchFamily="34" charset="0"/>
              </a:rPr>
              <a:t>It’s perfect vs imperfect</a:t>
            </a:r>
          </a:p>
          <a:p>
            <a:pPr algn="ctr"/>
            <a:r>
              <a:rPr lang="en-US" sz="2800" dirty="0">
                <a:latin typeface="Aptos" panose="020B0004020202020204" pitchFamily="34" charset="0"/>
              </a:rPr>
              <a:t>(Mt. 5:48; Jas. 2:10)</a:t>
            </a:r>
            <a:endParaRPr lang="en-US" sz="3800" dirty="0">
              <a:latin typeface="Aptos" panose="020B0004020202020204" pitchFamily="34" charset="0"/>
            </a:endParaRPr>
          </a:p>
        </p:txBody>
      </p:sp>
    </p:spTree>
    <p:extLst>
      <p:ext uri="{BB962C8B-B14F-4D97-AF65-F5344CB8AC3E}">
        <p14:creationId xmlns:p14="http://schemas.microsoft.com/office/powerpoint/2010/main" val="323876487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left)">
                                      <p:cBhvr>
                                        <p:cTn id="24" dur="500"/>
                                        <p:tgtEl>
                                          <p:spTgt spid="2">
                                            <p:txEl>
                                              <p:pRg st="2" end="2"/>
                                            </p:txEl>
                                          </p:spTgt>
                                        </p:tgtEl>
                                      </p:cBhvr>
                                    </p:animEffect>
                                  </p:childTnLst>
                                </p:cTn>
                              </p:par>
                              <p:par>
                                <p:cTn id="25" presetID="10" presetClass="exit" presetSubtype="0" fill="hold" grpId="1" nodeType="withEffect">
                                  <p:stCondLst>
                                    <p:cond delay="0"/>
                                  </p:stCondLst>
                                  <p:childTnLst>
                                    <p:animEffect transition="out" filter="fade">
                                      <p:cBhvr>
                                        <p:cTn id="26" dur="500"/>
                                        <p:tgtEl>
                                          <p:spTgt spid="2">
                                            <p:txEl>
                                              <p:pRg st="0" end="0"/>
                                            </p:txEl>
                                          </p:spTgt>
                                        </p:tgtEl>
                                      </p:cBhvr>
                                    </p:animEffect>
                                    <p:set>
                                      <p:cBhvr>
                                        <p:cTn id="27" dur="1" fill="hold">
                                          <p:stCondLst>
                                            <p:cond delay="499"/>
                                          </p:stCondLst>
                                        </p:cTn>
                                        <p:tgtEl>
                                          <p:spTgt spid="2">
                                            <p:txEl>
                                              <p:pRg st="0" end="0"/>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2">
                                            <p:txEl>
                                              <p:pRg st="1" end="1"/>
                                            </p:txEl>
                                          </p:spTgt>
                                        </p:tgtEl>
                                      </p:cBhvr>
                                    </p:animEffect>
                                    <p:set>
                                      <p:cBhvr>
                                        <p:cTn id="30" dur="1" fill="hold">
                                          <p:stCondLst>
                                            <p:cond delay="499"/>
                                          </p:stCondLst>
                                        </p:cTn>
                                        <p:tgtEl>
                                          <p:spTgt spid="2">
                                            <p:txEl>
                                              <p:pRg st="1" end="1"/>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
                                            <p:txEl>
                                              <p:pRg st="2" end="2"/>
                                            </p:txEl>
                                          </p:spTgt>
                                        </p:tgtEl>
                                      </p:cBhvr>
                                    </p:animEffect>
                                    <p:set>
                                      <p:cBhvr>
                                        <p:cTn id="33" dur="1" fill="hold">
                                          <p:stCondLst>
                                            <p:cond delay="499"/>
                                          </p:stCondLst>
                                        </p:cTn>
                                        <p:tgtEl>
                                          <p:spTgt spid="2">
                                            <p:txEl>
                                              <p:pRg st="2" end="2"/>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2">
                                            <p:bg/>
                                          </p:spTgt>
                                        </p:tgtEl>
                                      </p:cBhvr>
                                    </p:animEffect>
                                    <p:set>
                                      <p:cBhvr>
                                        <p:cTn id="36" dur="1" fill="hold">
                                          <p:stCondLst>
                                            <p:cond delay="499"/>
                                          </p:stCondLst>
                                        </p:cTn>
                                        <p:tgtEl>
                                          <p:spTgt spid="2">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7A771-6EAF-5BCF-ACCA-74CD65EAF7DA}"/>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A2004228-8EFE-AC9C-9ED2-A6630BE56F80}"/>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20</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798FC0DF-FA65-6761-E670-4F58F8606134}"/>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baseline="30000" dirty="0"/>
              <a:t>14</a:t>
            </a:r>
            <a:r>
              <a:rPr lang="en-US" dirty="0"/>
              <a:t>Then death and Hades were throne into the lake of fire. The lake of fire is the second death.</a:t>
            </a:r>
          </a:p>
          <a:p>
            <a:pPr marL="0" marR="0" indent="0">
              <a:lnSpc>
                <a:spcPct val="107000"/>
              </a:lnSpc>
              <a:spcAft>
                <a:spcPts val="800"/>
              </a:spcAft>
              <a:buNone/>
            </a:pPr>
            <a:r>
              <a:rPr lang="en-US" baseline="30000" dirty="0"/>
              <a:t>15</a:t>
            </a:r>
            <a:r>
              <a:rPr lang="en-US" dirty="0"/>
              <a:t>Anyone whose name was not found written in the book of life was thrown into the lake of fire.</a:t>
            </a:r>
            <a:endParaRPr lang="en-US" kern="100" dirty="0">
              <a:effectLst/>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B156DF53-730B-E59C-E630-FB1A7F6B16BF}"/>
              </a:ext>
            </a:extLst>
          </p:cNvPr>
          <p:cNvSpPr txBox="1"/>
          <p:nvPr/>
        </p:nvSpPr>
        <p:spPr>
          <a:xfrm>
            <a:off x="1403684" y="4373192"/>
            <a:ext cx="5765532" cy="2277547"/>
          </a:xfrm>
          <a:prstGeom prst="rect">
            <a:avLst/>
          </a:prstGeom>
          <a:solidFill>
            <a:srgbClr val="002060"/>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God’s standard isn’t good vs bad</a:t>
            </a:r>
          </a:p>
          <a:p>
            <a:pPr algn="ctr"/>
            <a:r>
              <a:rPr lang="en-US" sz="3800" dirty="0">
                <a:latin typeface="Aptos" panose="020B0004020202020204" pitchFamily="34" charset="0"/>
              </a:rPr>
              <a:t>It’s perfect vs imperfect</a:t>
            </a:r>
          </a:p>
          <a:p>
            <a:pPr algn="ctr"/>
            <a:r>
              <a:rPr lang="en-US" sz="2800" dirty="0">
                <a:latin typeface="Aptos" panose="020B0004020202020204" pitchFamily="34" charset="0"/>
              </a:rPr>
              <a:t>(Mt. 5:48; Jas. 2:10)</a:t>
            </a:r>
            <a:endParaRPr lang="en-US" sz="3800" dirty="0">
              <a:latin typeface="Aptos" panose="020B0004020202020204" pitchFamily="34" charset="0"/>
            </a:endParaRPr>
          </a:p>
        </p:txBody>
      </p:sp>
      <p:sp>
        <p:nvSpPr>
          <p:cNvPr id="3" name="TextBox 2">
            <a:extLst>
              <a:ext uri="{FF2B5EF4-FFF2-40B4-BE49-F238E27FC236}">
                <a16:creationId xmlns:a16="http://schemas.microsoft.com/office/drawing/2014/main" id="{E0135CFD-2B8E-5137-9330-037D1A72A241}"/>
              </a:ext>
            </a:extLst>
          </p:cNvPr>
          <p:cNvSpPr txBox="1"/>
          <p:nvPr/>
        </p:nvSpPr>
        <p:spPr>
          <a:xfrm>
            <a:off x="728610" y="1662261"/>
            <a:ext cx="10426767" cy="1754326"/>
          </a:xfrm>
          <a:prstGeom prst="rect">
            <a:avLst/>
          </a:prstGeom>
          <a:gradFill>
            <a:gsLst>
              <a:gs pos="0">
                <a:srgbClr val="B27775"/>
              </a:gs>
              <a:gs pos="0">
                <a:schemeClr val="accent2">
                  <a:lumMod val="40000"/>
                  <a:lumOff val="60000"/>
                </a:schemeClr>
              </a:gs>
              <a:gs pos="0">
                <a:schemeClr val="accent2">
                  <a:lumMod val="95000"/>
                  <a:lumOff val="5000"/>
                </a:schemeClr>
              </a:gs>
              <a:gs pos="0">
                <a:schemeClr val="accent2">
                  <a:lumMod val="60000"/>
                </a:schemeClr>
              </a:gs>
            </a:gsLst>
            <a:path path="rect">
              <a:fillToRect l="100000" t="100000"/>
            </a:path>
          </a:gra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600" dirty="0">
                <a:latin typeface="Aptos" panose="020B0004020202020204" pitchFamily="34" charset="0"/>
              </a:rPr>
              <a:t>2 Cor. 5:21 – </a:t>
            </a:r>
            <a:r>
              <a:rPr lang="en-US" sz="3600" baseline="30000" dirty="0">
                <a:latin typeface="Aptos" panose="020B0004020202020204" pitchFamily="34" charset="0"/>
              </a:rPr>
              <a:t>21</a:t>
            </a:r>
            <a:r>
              <a:rPr lang="en-US" sz="3600" dirty="0">
                <a:latin typeface="Aptos" panose="020B0004020202020204" pitchFamily="34" charset="0"/>
              </a:rPr>
              <a:t>God made him who had no sin to be sin for us, so that in him we might become the righteousness of God.</a:t>
            </a:r>
            <a:endParaRPr lang="en-US" sz="3600" baseline="30000" dirty="0">
              <a:latin typeface="Aptos" panose="020B0004020202020204" pitchFamily="34" charset="0"/>
            </a:endParaRPr>
          </a:p>
        </p:txBody>
      </p:sp>
    </p:spTree>
    <p:extLst>
      <p:ext uri="{BB962C8B-B14F-4D97-AF65-F5344CB8AC3E}">
        <p14:creationId xmlns:p14="http://schemas.microsoft.com/office/powerpoint/2010/main" val="98721270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left)">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22" presetClass="entr" presetSubtype="8" fill="hold" nodeType="with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wipe(left)">
                                      <p:cBhvr>
                                        <p:cTn id="32" dur="500"/>
                                        <p:tgtEl>
                                          <p:spTgt spid="3">
                                            <p:txEl>
                                              <p:pRg st="0" end="0"/>
                                            </p:txEl>
                                          </p:spTgt>
                                        </p:tgtEl>
                                      </p:cBhvr>
                                    </p:animEffect>
                                  </p:childTnLst>
                                </p:cTn>
                              </p:par>
                              <p:par>
                                <p:cTn id="33" presetID="10" presetClass="exit" presetSubtype="0" fill="hold" grpId="1" nodeType="withEffect">
                                  <p:stCondLst>
                                    <p:cond delay="0"/>
                                  </p:stCondLst>
                                  <p:childTnLst>
                                    <p:animEffect transition="out" filter="fade">
                                      <p:cBhvr>
                                        <p:cTn id="34" dur="500"/>
                                        <p:tgtEl>
                                          <p:spTgt spid="2">
                                            <p:txEl>
                                              <p:pRg st="0" end="0"/>
                                            </p:txEl>
                                          </p:spTgt>
                                        </p:tgtEl>
                                      </p:cBhvr>
                                    </p:animEffect>
                                    <p:set>
                                      <p:cBhvr>
                                        <p:cTn id="35" dur="1" fill="hold">
                                          <p:stCondLst>
                                            <p:cond delay="499"/>
                                          </p:stCondLst>
                                        </p:cTn>
                                        <p:tgtEl>
                                          <p:spTgt spid="2">
                                            <p:txEl>
                                              <p:pRg st="0" end="0"/>
                                            </p:txEl>
                                          </p:spTgt>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
                                            <p:txEl>
                                              <p:pRg st="1" end="1"/>
                                            </p:txEl>
                                          </p:spTgt>
                                        </p:tgtEl>
                                      </p:cBhvr>
                                    </p:animEffect>
                                    <p:set>
                                      <p:cBhvr>
                                        <p:cTn id="38" dur="1" fill="hold">
                                          <p:stCondLst>
                                            <p:cond delay="499"/>
                                          </p:stCondLst>
                                        </p:cTn>
                                        <p:tgtEl>
                                          <p:spTgt spid="2">
                                            <p:txEl>
                                              <p:pRg st="1" end="1"/>
                                            </p:txEl>
                                          </p:spTgt>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2">
                                            <p:txEl>
                                              <p:pRg st="2" end="2"/>
                                            </p:txEl>
                                          </p:spTgt>
                                        </p:tgtEl>
                                      </p:cBhvr>
                                    </p:animEffect>
                                    <p:set>
                                      <p:cBhvr>
                                        <p:cTn id="41" dur="1" fill="hold">
                                          <p:stCondLst>
                                            <p:cond delay="499"/>
                                          </p:stCondLst>
                                        </p:cTn>
                                        <p:tgtEl>
                                          <p:spTgt spid="2">
                                            <p:txEl>
                                              <p:pRg st="2" end="2"/>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
                                            <p:bg/>
                                          </p:spTgt>
                                        </p:tgtEl>
                                      </p:cBhvr>
                                    </p:animEffect>
                                    <p:set>
                                      <p:cBhvr>
                                        <p:cTn id="44" dur="1" fill="hold">
                                          <p:stCondLst>
                                            <p:cond delay="499"/>
                                          </p:stCondLst>
                                        </p:cTn>
                                        <p:tgtEl>
                                          <p:spTgt spid="2">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build="allAtOnce"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6000">
              <a:schemeClr val="accent2">
                <a:lumMod val="95000"/>
                <a:lumOff val="5000"/>
              </a:schemeClr>
            </a:gs>
            <a:gs pos="100000">
              <a:schemeClr val="accent2">
                <a:lumMod val="6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27EE3846-125D-1D4D-3101-E0E563C3841B}"/>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BF86A9B6-38BC-F540-4D1B-AB499C190C86}"/>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Hell</a:t>
            </a:r>
          </a:p>
        </p:txBody>
      </p:sp>
      <p:sp>
        <p:nvSpPr>
          <p:cNvPr id="7" name="Content Placeholder 2">
            <a:extLst>
              <a:ext uri="{FF2B5EF4-FFF2-40B4-BE49-F238E27FC236}">
                <a16:creationId xmlns:a16="http://schemas.microsoft.com/office/drawing/2014/main" id="{0D4C80B5-5B6D-EA95-C894-96661F6D994B}"/>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b="1" kern="100" dirty="0">
                <a:ea typeface="Aptos" panose="020B0004020202020204" pitchFamily="34" charset="0"/>
                <a:cs typeface="Times New Roman" panose="02020603050405020304" pitchFamily="18" charset="0"/>
              </a:rPr>
              <a:t>What is Hell?</a:t>
            </a:r>
            <a:endParaRPr lang="en-US" kern="100" dirty="0">
              <a:ea typeface="Aptos" panose="020B0004020202020204" pitchFamily="34" charset="0"/>
              <a:cs typeface="Times New Roman" panose="02020603050405020304" pitchFamily="18" charset="0"/>
            </a:endParaRPr>
          </a:p>
          <a:p>
            <a:pPr>
              <a:lnSpc>
                <a:spcPct val="107000"/>
              </a:lnSpc>
              <a:spcAft>
                <a:spcPts val="800"/>
              </a:spcAft>
            </a:pPr>
            <a:r>
              <a:rPr lang="en-US" kern="100" dirty="0">
                <a:effectLst/>
                <a:ea typeface="Aptos" panose="020B0004020202020204" pitchFamily="34" charset="0"/>
                <a:cs typeface="Times New Roman" panose="02020603050405020304" pitchFamily="18" charset="0"/>
              </a:rPr>
              <a:t>Separation from God and all He embodies </a:t>
            </a:r>
            <a:r>
              <a:rPr lang="en-US" sz="2400" kern="100" dirty="0">
                <a:effectLst/>
                <a:ea typeface="Aptos" panose="020B0004020202020204" pitchFamily="34" charset="0"/>
                <a:cs typeface="Times New Roman" panose="02020603050405020304" pitchFamily="18" charset="0"/>
              </a:rPr>
              <a:t>(2 Thess. 1:9; Rev. 20:11ff)</a:t>
            </a:r>
            <a:endParaRPr lang="en-US" kern="100" dirty="0">
              <a:effectLst/>
              <a:ea typeface="Aptos" panose="020B0004020202020204" pitchFamily="34" charset="0"/>
              <a:cs typeface="Times New Roman" panose="02020603050405020304" pitchFamily="18" charset="0"/>
            </a:endParaRPr>
          </a:p>
          <a:p>
            <a:pPr>
              <a:lnSpc>
                <a:spcPct val="107000"/>
              </a:lnSpc>
              <a:spcAft>
                <a:spcPts val="800"/>
              </a:spcAft>
            </a:pPr>
            <a:r>
              <a:rPr lang="en-US" kern="100" dirty="0">
                <a:ea typeface="Aptos" panose="020B0004020202020204" pitchFamily="34" charset="0"/>
                <a:cs typeface="Times New Roman" panose="02020603050405020304" pitchFamily="18" charset="0"/>
              </a:rPr>
              <a:t>Eternal </a:t>
            </a:r>
            <a:r>
              <a:rPr lang="en-US" sz="2800" kern="100" dirty="0">
                <a:ea typeface="Aptos" panose="020B0004020202020204" pitchFamily="34" charset="0"/>
                <a:cs typeface="Times New Roman" panose="02020603050405020304" pitchFamily="18" charset="0"/>
              </a:rPr>
              <a:t>(Mt. 25:31-46; Rev. 21:27)</a:t>
            </a:r>
            <a:endParaRPr lang="en-US" kern="100" dirty="0">
              <a:ea typeface="Aptos" panose="020B0004020202020204" pitchFamily="34" charset="0"/>
              <a:cs typeface="Times New Roman" panose="02020603050405020304" pitchFamily="18" charset="0"/>
            </a:endParaRPr>
          </a:p>
          <a:p>
            <a:pPr>
              <a:lnSpc>
                <a:spcPct val="107000"/>
              </a:lnSpc>
              <a:spcAft>
                <a:spcPts val="800"/>
              </a:spcAft>
            </a:pPr>
            <a:r>
              <a:rPr lang="en-US" kern="100" dirty="0">
                <a:effectLst/>
                <a:ea typeface="Aptos" panose="020B0004020202020204" pitchFamily="34" charset="0"/>
                <a:cs typeface="Times New Roman" panose="02020603050405020304" pitchFamily="18" charset="0"/>
              </a:rPr>
              <a:t>Torment, not torture </a:t>
            </a:r>
            <a:r>
              <a:rPr lang="en-US" sz="2800" kern="100" dirty="0">
                <a:effectLst/>
                <a:ea typeface="Aptos" panose="020B0004020202020204" pitchFamily="34" charset="0"/>
                <a:cs typeface="Times New Roman" panose="02020603050405020304" pitchFamily="18" charset="0"/>
              </a:rPr>
              <a:t>(Mt. 8:12; Lk. 12:47-48; 16:23)</a:t>
            </a:r>
            <a:endParaRPr lang="en-US"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764996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6000">
              <a:schemeClr val="accent2">
                <a:lumMod val="95000"/>
                <a:lumOff val="5000"/>
              </a:schemeClr>
            </a:gs>
            <a:gs pos="100000">
              <a:schemeClr val="accent2">
                <a:lumMod val="6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534991CE-7B3C-6247-D54B-8F46F1BD4F86}"/>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96541237-BD28-3845-DC92-CBAA61D60CAE}"/>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Hell</a:t>
            </a:r>
          </a:p>
        </p:txBody>
      </p:sp>
      <p:sp>
        <p:nvSpPr>
          <p:cNvPr id="7" name="Content Placeholder 2">
            <a:extLst>
              <a:ext uri="{FF2B5EF4-FFF2-40B4-BE49-F238E27FC236}">
                <a16:creationId xmlns:a16="http://schemas.microsoft.com/office/drawing/2014/main" id="{3A86F855-B667-6B38-7CFC-AAEF919A6568}"/>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b="1" kern="100" dirty="0">
                <a:ea typeface="Aptos" panose="020B0004020202020204" pitchFamily="34" charset="0"/>
                <a:cs typeface="Times New Roman" panose="02020603050405020304" pitchFamily="18" charset="0"/>
              </a:rPr>
              <a:t>How could a loving God send people to Hell?</a:t>
            </a:r>
            <a:endParaRPr lang="en-US" kern="100" dirty="0">
              <a:ea typeface="Aptos" panose="020B0004020202020204" pitchFamily="34" charset="0"/>
              <a:cs typeface="Times New Roman" panose="02020603050405020304" pitchFamily="18" charset="0"/>
            </a:endParaRPr>
          </a:p>
          <a:p>
            <a:pPr>
              <a:lnSpc>
                <a:spcPct val="107000"/>
              </a:lnSpc>
              <a:spcAft>
                <a:spcPts val="800"/>
              </a:spcAft>
            </a:pPr>
            <a:r>
              <a:rPr lang="en-US" kern="100" dirty="0">
                <a:effectLst/>
                <a:ea typeface="Aptos" panose="020B0004020202020204" pitchFamily="34" charset="0"/>
                <a:cs typeface="Times New Roman" panose="02020603050405020304" pitchFamily="18" charset="0"/>
              </a:rPr>
              <a:t>God has the right to judge </a:t>
            </a:r>
            <a:r>
              <a:rPr lang="en-US" sz="2800" kern="100" dirty="0">
                <a:effectLst/>
                <a:ea typeface="Aptos" panose="020B0004020202020204" pitchFamily="34" charset="0"/>
                <a:cs typeface="Times New Roman" panose="02020603050405020304" pitchFamily="18" charset="0"/>
              </a:rPr>
              <a:t>(Gen. 18:25; Hab. 1:13)</a:t>
            </a:r>
            <a:endParaRPr lang="en-US" kern="100" dirty="0">
              <a:effectLst/>
              <a:ea typeface="Aptos" panose="020B0004020202020204" pitchFamily="34" charset="0"/>
              <a:cs typeface="Times New Roman" panose="02020603050405020304" pitchFamily="18" charset="0"/>
            </a:endParaRPr>
          </a:p>
          <a:p>
            <a:pPr>
              <a:lnSpc>
                <a:spcPct val="107000"/>
              </a:lnSpc>
              <a:spcAft>
                <a:spcPts val="800"/>
              </a:spcAft>
            </a:pPr>
            <a:r>
              <a:rPr lang="en-US" kern="100" dirty="0">
                <a:ea typeface="Aptos" panose="020B0004020202020204" pitchFamily="34" charset="0"/>
                <a:cs typeface="Times New Roman" panose="02020603050405020304" pitchFamily="18" charset="0"/>
              </a:rPr>
              <a:t>Love and justice are not mutually exclusive</a:t>
            </a:r>
          </a:p>
          <a:p>
            <a:pPr>
              <a:lnSpc>
                <a:spcPct val="107000"/>
              </a:lnSpc>
              <a:spcAft>
                <a:spcPts val="800"/>
              </a:spcAft>
            </a:pPr>
            <a:r>
              <a:rPr lang="en-US" kern="100" dirty="0">
                <a:effectLst/>
                <a:ea typeface="Aptos" panose="020B0004020202020204" pitchFamily="34" charset="0"/>
                <a:cs typeface="Times New Roman" panose="02020603050405020304" pitchFamily="18" charset="0"/>
              </a:rPr>
              <a:t>People send themselves to Hell</a:t>
            </a:r>
          </a:p>
        </p:txBody>
      </p:sp>
    </p:spTree>
    <p:extLst>
      <p:ext uri="{BB962C8B-B14F-4D97-AF65-F5344CB8AC3E}">
        <p14:creationId xmlns:p14="http://schemas.microsoft.com/office/powerpoint/2010/main" val="427411580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left)">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wipe(left)">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Open quotation mark outline">
            <a:extLst>
              <a:ext uri="{FF2B5EF4-FFF2-40B4-BE49-F238E27FC236}">
                <a16:creationId xmlns:a16="http://schemas.microsoft.com/office/drawing/2014/main" id="{E891C34F-E0C2-FF5A-8F37-1F3374AE52DA}"/>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973" y="43985"/>
            <a:ext cx="1415143" cy="1415143"/>
          </a:xfrm>
        </p:spPr>
      </p:pic>
      <p:sp>
        <p:nvSpPr>
          <p:cNvPr id="6" name="TextBox 5">
            <a:extLst>
              <a:ext uri="{FF2B5EF4-FFF2-40B4-BE49-F238E27FC236}">
                <a16:creationId xmlns:a16="http://schemas.microsoft.com/office/drawing/2014/main" id="{B641E505-B92C-6F5D-71C9-193BC56D75FE}"/>
              </a:ext>
            </a:extLst>
          </p:cNvPr>
          <p:cNvSpPr txBox="1"/>
          <p:nvPr/>
        </p:nvSpPr>
        <p:spPr>
          <a:xfrm>
            <a:off x="1317170" y="268056"/>
            <a:ext cx="6118799" cy="3477875"/>
          </a:xfrm>
          <a:prstGeom prst="rect">
            <a:avLst/>
          </a:prstGeom>
          <a:noFill/>
          <a:ln w="25400">
            <a:noFill/>
          </a:ln>
        </p:spPr>
        <p:txBody>
          <a:bodyPr wrap="square" rtlCol="0">
            <a:spAutoFit/>
          </a:bodyPr>
          <a:lstStyle/>
          <a:p>
            <a:r>
              <a:rPr lang="en-US" sz="4400" dirty="0">
                <a:latin typeface="Perpetua" panose="02020502060401020303" pitchFamily="18" charset="0"/>
              </a:rPr>
              <a:t>There are only two kinds of people in the end:</a:t>
            </a:r>
          </a:p>
          <a:p>
            <a:endParaRPr lang="en-US" sz="4400" dirty="0">
              <a:latin typeface="Perpetua" panose="02020502060401020303" pitchFamily="18" charset="0"/>
            </a:endParaRPr>
          </a:p>
          <a:p>
            <a:r>
              <a:rPr lang="en-US" sz="4400" dirty="0">
                <a:latin typeface="Perpetua" panose="02020502060401020303" pitchFamily="18" charset="0"/>
              </a:rPr>
              <a:t>those who say to God, ‘Thy will be done.’ </a:t>
            </a:r>
          </a:p>
        </p:txBody>
      </p:sp>
      <p:sp>
        <p:nvSpPr>
          <p:cNvPr id="3" name="TextBox 2">
            <a:extLst>
              <a:ext uri="{FF2B5EF4-FFF2-40B4-BE49-F238E27FC236}">
                <a16:creationId xmlns:a16="http://schemas.microsoft.com/office/drawing/2014/main" id="{614BB981-5F4E-6B78-179B-1ABB50B87177}"/>
              </a:ext>
            </a:extLst>
          </p:cNvPr>
          <p:cNvSpPr txBox="1"/>
          <p:nvPr/>
        </p:nvSpPr>
        <p:spPr>
          <a:xfrm>
            <a:off x="9139144" y="2233859"/>
            <a:ext cx="3052856" cy="1877437"/>
          </a:xfrm>
          <a:prstGeom prst="rect">
            <a:avLst/>
          </a:prstGeom>
          <a:noFill/>
          <a:ln w="25400">
            <a:noFill/>
          </a:ln>
        </p:spPr>
        <p:txBody>
          <a:bodyPr wrap="square" rtlCol="0">
            <a:spAutoFit/>
          </a:bodyPr>
          <a:lstStyle/>
          <a:p>
            <a:r>
              <a:rPr lang="en-US" sz="2800" dirty="0">
                <a:latin typeface="Perpetua" panose="02020502060401020303" pitchFamily="18" charset="0"/>
              </a:rPr>
              <a:t>CS Lewis</a:t>
            </a:r>
          </a:p>
          <a:p>
            <a:r>
              <a:rPr lang="en-US" sz="2800" dirty="0">
                <a:latin typeface="Perpetua" panose="02020502060401020303" pitchFamily="18" charset="0"/>
              </a:rPr>
              <a:t>Christian Author</a:t>
            </a:r>
          </a:p>
          <a:p>
            <a:r>
              <a:rPr lang="en-US" sz="2800" i="1" dirty="0">
                <a:latin typeface="Perpetua" panose="02020502060401020303" pitchFamily="18" charset="0"/>
              </a:rPr>
              <a:t>The Great Divorce</a:t>
            </a:r>
            <a:r>
              <a:rPr lang="en-US" sz="2800" dirty="0">
                <a:latin typeface="Perpetua" panose="02020502060401020303" pitchFamily="18" charset="0"/>
              </a:rPr>
              <a:t>, 69</a:t>
            </a:r>
            <a:endParaRPr lang="en-US" sz="2800" i="1" dirty="0">
              <a:latin typeface="Perpetua" panose="02020502060401020303" pitchFamily="18" charset="0"/>
            </a:endParaRPr>
          </a:p>
          <a:p>
            <a:endParaRPr lang="en-US" sz="3200" i="1" dirty="0">
              <a:latin typeface="Perpetua" panose="02020502060401020303" pitchFamily="18" charset="0"/>
            </a:endParaRPr>
          </a:p>
        </p:txBody>
      </p:sp>
    </p:spTree>
    <p:extLst>
      <p:ext uri="{BB962C8B-B14F-4D97-AF65-F5344CB8AC3E}">
        <p14:creationId xmlns:p14="http://schemas.microsoft.com/office/powerpoint/2010/main" val="229524726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left)">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F0FA5-7E3B-BE30-4771-47C47CBB1B6C}"/>
            </a:ext>
          </a:extLst>
        </p:cNvPr>
        <p:cNvGrpSpPr/>
        <p:nvPr/>
      </p:nvGrpSpPr>
      <p:grpSpPr>
        <a:xfrm>
          <a:off x="0" y="0"/>
          <a:ext cx="0" cy="0"/>
          <a:chOff x="0" y="0"/>
          <a:chExt cx="0" cy="0"/>
        </a:xfrm>
      </p:grpSpPr>
      <p:pic>
        <p:nvPicPr>
          <p:cNvPr id="5" name="Content Placeholder 4" descr="Open quotation mark outline">
            <a:extLst>
              <a:ext uri="{FF2B5EF4-FFF2-40B4-BE49-F238E27FC236}">
                <a16:creationId xmlns:a16="http://schemas.microsoft.com/office/drawing/2014/main" id="{C9B02910-9281-7482-7A4F-A51A73B8B7D8}"/>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973" y="43985"/>
            <a:ext cx="1415143" cy="1415143"/>
          </a:xfrm>
        </p:spPr>
      </p:pic>
      <p:sp>
        <p:nvSpPr>
          <p:cNvPr id="6" name="TextBox 5">
            <a:extLst>
              <a:ext uri="{FF2B5EF4-FFF2-40B4-BE49-F238E27FC236}">
                <a16:creationId xmlns:a16="http://schemas.microsoft.com/office/drawing/2014/main" id="{401B294E-9544-50A9-8FBE-81DA9A37DC5F}"/>
              </a:ext>
            </a:extLst>
          </p:cNvPr>
          <p:cNvSpPr txBox="1"/>
          <p:nvPr/>
        </p:nvSpPr>
        <p:spPr>
          <a:xfrm>
            <a:off x="1317170" y="268056"/>
            <a:ext cx="6118799" cy="2800767"/>
          </a:xfrm>
          <a:prstGeom prst="rect">
            <a:avLst/>
          </a:prstGeom>
          <a:noFill/>
          <a:ln w="25400">
            <a:noFill/>
          </a:ln>
        </p:spPr>
        <p:txBody>
          <a:bodyPr wrap="square" rtlCol="0">
            <a:spAutoFit/>
          </a:bodyPr>
          <a:lstStyle/>
          <a:p>
            <a:r>
              <a:rPr lang="en-US" sz="4400" dirty="0">
                <a:latin typeface="Perpetua" panose="02020502060401020303" pitchFamily="18" charset="0"/>
              </a:rPr>
              <a:t>And those to whom God says, in the end, </a:t>
            </a:r>
          </a:p>
          <a:p>
            <a:endParaRPr lang="en-US" sz="4400" dirty="0">
              <a:latin typeface="Perpetua" panose="02020502060401020303" pitchFamily="18" charset="0"/>
            </a:endParaRPr>
          </a:p>
          <a:p>
            <a:r>
              <a:rPr lang="en-US" sz="4400" dirty="0">
                <a:latin typeface="Perpetua" panose="02020502060401020303" pitchFamily="18" charset="0"/>
              </a:rPr>
              <a:t>‘</a:t>
            </a:r>
            <a:r>
              <a:rPr lang="en-US" sz="4400" i="1" dirty="0">
                <a:latin typeface="Perpetua" panose="02020502060401020303" pitchFamily="18" charset="0"/>
              </a:rPr>
              <a:t>Thy</a:t>
            </a:r>
            <a:r>
              <a:rPr lang="en-US" sz="4400" dirty="0">
                <a:latin typeface="Perpetua" panose="02020502060401020303" pitchFamily="18" charset="0"/>
              </a:rPr>
              <a:t> will be done.’</a:t>
            </a:r>
          </a:p>
        </p:txBody>
      </p:sp>
      <p:sp>
        <p:nvSpPr>
          <p:cNvPr id="3" name="TextBox 2">
            <a:extLst>
              <a:ext uri="{FF2B5EF4-FFF2-40B4-BE49-F238E27FC236}">
                <a16:creationId xmlns:a16="http://schemas.microsoft.com/office/drawing/2014/main" id="{FB28BADE-BF27-01E7-C2C0-811B0D1C84B8}"/>
              </a:ext>
            </a:extLst>
          </p:cNvPr>
          <p:cNvSpPr txBox="1"/>
          <p:nvPr/>
        </p:nvSpPr>
        <p:spPr>
          <a:xfrm>
            <a:off x="9139144" y="2233859"/>
            <a:ext cx="3052856" cy="1877437"/>
          </a:xfrm>
          <a:prstGeom prst="rect">
            <a:avLst/>
          </a:prstGeom>
          <a:noFill/>
          <a:ln w="25400">
            <a:noFill/>
          </a:ln>
        </p:spPr>
        <p:txBody>
          <a:bodyPr wrap="square" rtlCol="0">
            <a:spAutoFit/>
          </a:bodyPr>
          <a:lstStyle/>
          <a:p>
            <a:r>
              <a:rPr lang="en-US" sz="2800" dirty="0">
                <a:latin typeface="Perpetua" panose="02020502060401020303" pitchFamily="18" charset="0"/>
              </a:rPr>
              <a:t>CS Lewis</a:t>
            </a:r>
          </a:p>
          <a:p>
            <a:r>
              <a:rPr lang="en-US" sz="2800" dirty="0">
                <a:latin typeface="Perpetua" panose="02020502060401020303" pitchFamily="18" charset="0"/>
              </a:rPr>
              <a:t>Christian Author</a:t>
            </a:r>
          </a:p>
          <a:p>
            <a:r>
              <a:rPr lang="en-US" sz="2800" i="1" dirty="0">
                <a:latin typeface="Perpetua" panose="02020502060401020303" pitchFamily="18" charset="0"/>
              </a:rPr>
              <a:t>The Great Divorce</a:t>
            </a:r>
            <a:r>
              <a:rPr lang="en-US" sz="2800" dirty="0">
                <a:latin typeface="Perpetua" panose="02020502060401020303" pitchFamily="18" charset="0"/>
              </a:rPr>
              <a:t>, 69</a:t>
            </a:r>
            <a:endParaRPr lang="en-US" sz="2800" i="1" dirty="0">
              <a:latin typeface="Perpetua" panose="02020502060401020303" pitchFamily="18" charset="0"/>
            </a:endParaRPr>
          </a:p>
          <a:p>
            <a:endParaRPr lang="en-US" sz="3200" i="1" dirty="0">
              <a:latin typeface="Perpetua" panose="02020502060401020303" pitchFamily="18" charset="0"/>
            </a:endParaRPr>
          </a:p>
        </p:txBody>
      </p:sp>
    </p:spTree>
    <p:extLst>
      <p:ext uri="{BB962C8B-B14F-4D97-AF65-F5344CB8AC3E}">
        <p14:creationId xmlns:p14="http://schemas.microsoft.com/office/powerpoint/2010/main" val="127372914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6000">
              <a:schemeClr val="accent2">
                <a:lumMod val="95000"/>
                <a:lumOff val="5000"/>
              </a:schemeClr>
            </a:gs>
            <a:gs pos="100000">
              <a:schemeClr val="accent2">
                <a:lumMod val="6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00E5CD6A-DFD0-9967-3D2C-B0C33A055BEC}"/>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1DA95746-E0BC-2499-30E6-80099096E520}"/>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Hell</a:t>
            </a:r>
          </a:p>
        </p:txBody>
      </p:sp>
      <p:sp>
        <p:nvSpPr>
          <p:cNvPr id="7" name="Content Placeholder 2">
            <a:extLst>
              <a:ext uri="{FF2B5EF4-FFF2-40B4-BE49-F238E27FC236}">
                <a16:creationId xmlns:a16="http://schemas.microsoft.com/office/drawing/2014/main" id="{5E40D728-50B2-6008-0D59-A11085211419}"/>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b="1" kern="100" dirty="0">
                <a:ea typeface="Aptos" panose="020B0004020202020204" pitchFamily="34" charset="0"/>
                <a:cs typeface="Times New Roman" panose="02020603050405020304" pitchFamily="18" charset="0"/>
              </a:rPr>
              <a:t>Why eternal punishment for finite sin?</a:t>
            </a:r>
            <a:endParaRPr lang="en-US" kern="100" dirty="0">
              <a:ea typeface="Aptos" panose="020B0004020202020204" pitchFamily="34" charset="0"/>
              <a:cs typeface="Times New Roman" panose="02020603050405020304" pitchFamily="18" charset="0"/>
            </a:endParaRPr>
          </a:p>
          <a:p>
            <a:pPr>
              <a:lnSpc>
                <a:spcPct val="107000"/>
              </a:lnSpc>
              <a:spcAft>
                <a:spcPts val="800"/>
              </a:spcAft>
            </a:pPr>
            <a:r>
              <a:rPr lang="en-US" kern="100" dirty="0">
                <a:effectLst/>
                <a:ea typeface="Aptos" panose="020B0004020202020204" pitchFamily="34" charset="0"/>
                <a:cs typeface="Times New Roman" panose="02020603050405020304" pitchFamily="18" charset="0"/>
              </a:rPr>
              <a:t>The duration of a crime is rarely equivalent to the duration of punishment </a:t>
            </a:r>
          </a:p>
          <a:p>
            <a:pPr>
              <a:lnSpc>
                <a:spcPct val="107000"/>
              </a:lnSpc>
              <a:spcAft>
                <a:spcPts val="800"/>
              </a:spcAft>
            </a:pPr>
            <a:r>
              <a:rPr lang="en-US" kern="100" dirty="0">
                <a:ea typeface="Aptos" panose="020B0004020202020204" pitchFamily="34" charset="0"/>
                <a:cs typeface="Times New Roman" panose="02020603050405020304" pitchFamily="18" charset="0"/>
              </a:rPr>
              <a:t>Criminals don’t decide their own sentence </a:t>
            </a:r>
          </a:p>
          <a:p>
            <a:pPr>
              <a:lnSpc>
                <a:spcPct val="107000"/>
              </a:lnSpc>
              <a:spcAft>
                <a:spcPts val="800"/>
              </a:spcAft>
            </a:pPr>
            <a:r>
              <a:rPr lang="en-US" kern="100" dirty="0">
                <a:effectLst/>
                <a:ea typeface="Aptos" panose="020B0004020202020204" pitchFamily="34" charset="0"/>
                <a:cs typeface="Times New Roman" panose="02020603050405020304" pitchFamily="18" charset="0"/>
              </a:rPr>
              <a:t>Look at the Person violated more than the violation</a:t>
            </a:r>
          </a:p>
        </p:txBody>
      </p:sp>
    </p:spTree>
    <p:extLst>
      <p:ext uri="{BB962C8B-B14F-4D97-AF65-F5344CB8AC3E}">
        <p14:creationId xmlns:p14="http://schemas.microsoft.com/office/powerpoint/2010/main" val="313596673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left)">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wipe(left)">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9DBCB-8597-2C4F-17FD-2BFCF52EED11}"/>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C371B841-899F-08EC-5DE1-C959AC2948BE}"/>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20</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F9F47000-C49F-579B-95D4-876E983E7485}"/>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baseline="30000" dirty="0"/>
              <a:t>14</a:t>
            </a:r>
            <a:r>
              <a:rPr lang="en-US" dirty="0"/>
              <a:t>Then death and Hades were throne into the lake of fire. The lake of fire is the second death.</a:t>
            </a:r>
          </a:p>
          <a:p>
            <a:pPr marL="0" marR="0" indent="0">
              <a:lnSpc>
                <a:spcPct val="107000"/>
              </a:lnSpc>
              <a:spcAft>
                <a:spcPts val="800"/>
              </a:spcAft>
              <a:buNone/>
            </a:pPr>
            <a:r>
              <a:rPr lang="en-US" baseline="30000" dirty="0"/>
              <a:t>15</a:t>
            </a:r>
            <a:r>
              <a:rPr lang="en-US" dirty="0"/>
              <a:t>Anyone whose name was not found written in the book of life was thrown into the lake of fire.</a:t>
            </a:r>
            <a:endParaRPr lang="en-US"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6126391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9DBCB-8597-2C4F-17FD-2BFCF52EED11}"/>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C371B841-899F-08EC-5DE1-C959AC2948BE}"/>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20</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F9F47000-C49F-579B-95D4-876E983E7485}"/>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baseline="30000" dirty="0"/>
              <a:t>14</a:t>
            </a:r>
            <a:r>
              <a:rPr lang="en-US" dirty="0"/>
              <a:t>Then death and Hades were throne into the lake of fire. The lake of fire is the second death.</a:t>
            </a:r>
          </a:p>
          <a:p>
            <a:pPr marL="0" marR="0" indent="0">
              <a:lnSpc>
                <a:spcPct val="107000"/>
              </a:lnSpc>
              <a:spcAft>
                <a:spcPts val="800"/>
              </a:spcAft>
              <a:buNone/>
            </a:pPr>
            <a:r>
              <a:rPr lang="en-US" baseline="30000" dirty="0"/>
              <a:t>15</a:t>
            </a:r>
            <a:r>
              <a:rPr lang="en-US" dirty="0"/>
              <a:t>Anyone whose name was not found written in the book of life was thrown into the lake of fire.</a:t>
            </a:r>
            <a:endParaRPr lang="en-US" kern="100" dirty="0">
              <a:effectLst/>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708E18D9-2295-BB3B-361F-7B53382F3F59}"/>
              </a:ext>
            </a:extLst>
          </p:cNvPr>
          <p:cNvSpPr txBox="1"/>
          <p:nvPr/>
        </p:nvSpPr>
        <p:spPr>
          <a:xfrm>
            <a:off x="3213232" y="500228"/>
            <a:ext cx="5765532" cy="3231654"/>
          </a:xfrm>
          <a:prstGeom prst="rect">
            <a:avLst/>
          </a:prstGeom>
          <a:solidFill>
            <a:srgbClr val="002060"/>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Does God enjoy judging? </a:t>
            </a:r>
          </a:p>
          <a:p>
            <a:pPr algn="ctr"/>
            <a:r>
              <a:rPr lang="en-US" sz="13800" b="1" u="sng" dirty="0">
                <a:latin typeface="Aptos" panose="020B0004020202020204" pitchFamily="34" charset="0"/>
              </a:rPr>
              <a:t>NO!</a:t>
            </a:r>
            <a:endParaRPr lang="en-US" sz="13800" dirty="0">
              <a:latin typeface="Aptos" panose="020B0004020202020204" pitchFamily="34" charset="0"/>
            </a:endParaRPr>
          </a:p>
          <a:p>
            <a:pPr algn="ctr"/>
            <a:r>
              <a:rPr lang="en-US" sz="2800" dirty="0">
                <a:latin typeface="Aptos" panose="020B0004020202020204" pitchFamily="34" charset="0"/>
              </a:rPr>
              <a:t>(2 Cor. 5:21; 1 Tim. 2:4; 2 Pet. 3:9)</a:t>
            </a:r>
          </a:p>
        </p:txBody>
      </p:sp>
      <p:sp>
        <p:nvSpPr>
          <p:cNvPr id="3" name="TextBox 2">
            <a:extLst>
              <a:ext uri="{FF2B5EF4-FFF2-40B4-BE49-F238E27FC236}">
                <a16:creationId xmlns:a16="http://schemas.microsoft.com/office/drawing/2014/main" id="{3ACCF24B-B823-9308-7BD0-E90522798A8E}"/>
              </a:ext>
            </a:extLst>
          </p:cNvPr>
          <p:cNvSpPr txBox="1"/>
          <p:nvPr/>
        </p:nvSpPr>
        <p:spPr>
          <a:xfrm>
            <a:off x="882615" y="4049448"/>
            <a:ext cx="10426767" cy="2308324"/>
          </a:xfrm>
          <a:prstGeom prst="rect">
            <a:avLst/>
          </a:prstGeom>
          <a:gradFill>
            <a:gsLst>
              <a:gs pos="0">
                <a:srgbClr val="B27775"/>
              </a:gs>
              <a:gs pos="0">
                <a:schemeClr val="accent2">
                  <a:lumMod val="40000"/>
                  <a:lumOff val="60000"/>
                </a:schemeClr>
              </a:gs>
              <a:gs pos="0">
                <a:schemeClr val="accent2">
                  <a:lumMod val="95000"/>
                  <a:lumOff val="5000"/>
                </a:schemeClr>
              </a:gs>
              <a:gs pos="0">
                <a:schemeClr val="accent2">
                  <a:lumMod val="60000"/>
                </a:schemeClr>
              </a:gs>
            </a:gsLst>
            <a:path path="rect">
              <a:fillToRect l="100000" t="100000"/>
            </a:path>
          </a:gra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600" dirty="0">
                <a:latin typeface="Aptos" panose="020B0004020202020204" pitchFamily="34" charset="0"/>
              </a:rPr>
              <a:t>Ezekiel 33:11 – </a:t>
            </a:r>
            <a:r>
              <a:rPr lang="en-US" sz="3600" baseline="30000" dirty="0">
                <a:latin typeface="Aptos" panose="020B0004020202020204" pitchFamily="34" charset="0"/>
              </a:rPr>
              <a:t>11</a:t>
            </a:r>
            <a:r>
              <a:rPr lang="en-US" sz="3600" dirty="0">
                <a:latin typeface="Aptos" panose="020B0004020202020204" pitchFamily="34" charset="0"/>
              </a:rPr>
              <a:t>As surely as I live, I take </a:t>
            </a:r>
            <a:r>
              <a:rPr lang="en-US" sz="3600" b="1" u="sng" dirty="0">
                <a:latin typeface="Aptos" panose="020B0004020202020204" pitchFamily="34" charset="0"/>
              </a:rPr>
              <a:t>no pleasure</a:t>
            </a:r>
            <a:r>
              <a:rPr lang="en-US" sz="3600" dirty="0">
                <a:latin typeface="Aptos" panose="020B0004020202020204" pitchFamily="34" charset="0"/>
              </a:rPr>
              <a:t> in the death of the wicked, but rather that they turn from their ways and live. Turn! Turn from your evil ways! Why will you die, people of Israel? </a:t>
            </a:r>
            <a:endParaRPr lang="en-US" sz="3600" baseline="30000" dirty="0">
              <a:latin typeface="Aptos" panose="020B0004020202020204" pitchFamily="34" charset="0"/>
            </a:endParaRPr>
          </a:p>
        </p:txBody>
      </p:sp>
    </p:spTree>
    <p:extLst>
      <p:ext uri="{BB962C8B-B14F-4D97-AF65-F5344CB8AC3E}">
        <p14:creationId xmlns:p14="http://schemas.microsoft.com/office/powerpoint/2010/main" val="190130470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left)">
                                      <p:cBhvr>
                                        <p:cTn id="15" dur="500"/>
                                        <p:tgtEl>
                                          <p:spTgt spid="2">
                                            <p:txEl>
                                              <p:pRg st="1" end="1"/>
                                            </p:txEl>
                                          </p:spTgt>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left)">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22" presetClass="entr" presetSubtype="8" fill="hold"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5C07B-3BBE-5B96-3EA3-0F1D103EAE1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D164AF-2214-C23D-0E7A-545D51F19092}"/>
              </a:ext>
            </a:extLst>
          </p:cNvPr>
          <p:cNvSpPr>
            <a:spLocks noGrp="1"/>
          </p:cNvSpPr>
          <p:nvPr>
            <p:ph idx="1"/>
          </p:nvPr>
        </p:nvSpPr>
        <p:spPr/>
        <p:txBody>
          <a:bodyPr/>
          <a:lstStyle/>
          <a:p>
            <a:endParaRPr lang="en-US"/>
          </a:p>
        </p:txBody>
      </p:sp>
      <p:pic>
        <p:nvPicPr>
          <p:cNvPr id="4" name="Picture 3" descr="A diagram of the first period of the first period of the first period of the first period of the first period of the first period of the first period of the first period of the first period of&#10;&#10;Description automatically generated">
            <a:extLst>
              <a:ext uri="{FF2B5EF4-FFF2-40B4-BE49-F238E27FC236}">
                <a16:creationId xmlns:a16="http://schemas.microsoft.com/office/drawing/2014/main" id="{1600ECFF-BEE0-AAF6-49E1-EEC00FD6027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195" y="0"/>
            <a:ext cx="11759609" cy="6861029"/>
          </a:xfrm>
          <a:prstGeom prst="rect">
            <a:avLst/>
          </a:prstGeom>
          <a:noFill/>
          <a:ln>
            <a:noFill/>
          </a:ln>
        </p:spPr>
      </p:pic>
      <p:sp>
        <p:nvSpPr>
          <p:cNvPr id="5" name="Rectangle 4">
            <a:extLst>
              <a:ext uri="{FF2B5EF4-FFF2-40B4-BE49-F238E27FC236}">
                <a16:creationId xmlns:a16="http://schemas.microsoft.com/office/drawing/2014/main" id="{378A53DE-58B7-4547-D3C6-3C0050250D86}"/>
              </a:ext>
            </a:extLst>
          </p:cNvPr>
          <p:cNvSpPr/>
          <p:nvPr/>
        </p:nvSpPr>
        <p:spPr>
          <a:xfrm>
            <a:off x="4263390" y="3565843"/>
            <a:ext cx="1188720" cy="1086167"/>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64684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7ACDD-B364-88C6-AE18-0667B3CAEC75}"/>
            </a:ext>
          </a:extLst>
        </p:cNvPr>
        <p:cNvGrpSpPr/>
        <p:nvPr/>
      </p:nvGrpSpPr>
      <p:grpSpPr>
        <a:xfrm>
          <a:off x="0" y="0"/>
          <a:ext cx="0" cy="0"/>
          <a:chOff x="0" y="0"/>
          <a:chExt cx="0" cy="0"/>
        </a:xfrm>
      </p:grpSpPr>
      <p:pic>
        <p:nvPicPr>
          <p:cNvPr id="5" name="Content Placeholder 4" descr="Open quotation mark outline">
            <a:extLst>
              <a:ext uri="{FF2B5EF4-FFF2-40B4-BE49-F238E27FC236}">
                <a16:creationId xmlns:a16="http://schemas.microsoft.com/office/drawing/2014/main" id="{C8E5C4E6-6E45-97F7-86EC-1D14A31FF542}"/>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973" y="43985"/>
            <a:ext cx="1415143" cy="1415143"/>
          </a:xfrm>
        </p:spPr>
      </p:pic>
      <p:sp>
        <p:nvSpPr>
          <p:cNvPr id="6" name="TextBox 5">
            <a:extLst>
              <a:ext uri="{FF2B5EF4-FFF2-40B4-BE49-F238E27FC236}">
                <a16:creationId xmlns:a16="http://schemas.microsoft.com/office/drawing/2014/main" id="{8681477A-6F98-A6CF-738D-29C84385EA41}"/>
              </a:ext>
            </a:extLst>
          </p:cNvPr>
          <p:cNvSpPr txBox="1"/>
          <p:nvPr/>
        </p:nvSpPr>
        <p:spPr>
          <a:xfrm>
            <a:off x="1317170" y="268056"/>
            <a:ext cx="6118799" cy="2800767"/>
          </a:xfrm>
          <a:prstGeom prst="rect">
            <a:avLst/>
          </a:prstGeom>
          <a:noFill/>
          <a:ln w="25400">
            <a:noFill/>
          </a:ln>
        </p:spPr>
        <p:txBody>
          <a:bodyPr wrap="square" rtlCol="0">
            <a:spAutoFit/>
          </a:bodyPr>
          <a:lstStyle/>
          <a:p>
            <a:r>
              <a:rPr lang="en-US" sz="4400" dirty="0">
                <a:latin typeface="Perpetua" panose="02020502060401020303" pitchFamily="18" charset="0"/>
              </a:rPr>
              <a:t>When I was a boy, the thought of Heaven used to frighten me more than the thought of Hell.</a:t>
            </a:r>
          </a:p>
        </p:txBody>
      </p:sp>
      <p:sp>
        <p:nvSpPr>
          <p:cNvPr id="3" name="TextBox 2">
            <a:extLst>
              <a:ext uri="{FF2B5EF4-FFF2-40B4-BE49-F238E27FC236}">
                <a16:creationId xmlns:a16="http://schemas.microsoft.com/office/drawing/2014/main" id="{85FEAEF0-2F40-C628-B40B-0538BA517A81}"/>
              </a:ext>
            </a:extLst>
          </p:cNvPr>
          <p:cNvSpPr txBox="1"/>
          <p:nvPr/>
        </p:nvSpPr>
        <p:spPr>
          <a:xfrm>
            <a:off x="9332843" y="4599373"/>
            <a:ext cx="2859157" cy="1446550"/>
          </a:xfrm>
          <a:prstGeom prst="rect">
            <a:avLst/>
          </a:prstGeom>
          <a:noFill/>
          <a:ln w="25400">
            <a:noFill/>
          </a:ln>
        </p:spPr>
        <p:txBody>
          <a:bodyPr wrap="square" rtlCol="0">
            <a:spAutoFit/>
          </a:bodyPr>
          <a:lstStyle/>
          <a:p>
            <a:r>
              <a:rPr lang="en-US" sz="2800" dirty="0">
                <a:latin typeface="Perpetua" panose="02020502060401020303" pitchFamily="18" charset="0"/>
              </a:rPr>
              <a:t>David Lloyd George, quoted in </a:t>
            </a:r>
            <a:r>
              <a:rPr lang="en-US" sz="2800" i="1" dirty="0">
                <a:latin typeface="Perpetua" panose="02020502060401020303" pitchFamily="18" charset="0"/>
              </a:rPr>
              <a:t>Heaven</a:t>
            </a:r>
            <a:r>
              <a:rPr lang="en-US" sz="2800" dirty="0">
                <a:latin typeface="Perpetua" panose="02020502060401020303" pitchFamily="18" charset="0"/>
              </a:rPr>
              <a:t>, 65</a:t>
            </a:r>
            <a:endParaRPr lang="en-US" sz="2800" i="1" dirty="0">
              <a:latin typeface="Perpetua" panose="02020502060401020303" pitchFamily="18" charset="0"/>
            </a:endParaRPr>
          </a:p>
          <a:p>
            <a:endParaRPr lang="en-US" sz="3200" i="1" dirty="0">
              <a:latin typeface="Perpetua" panose="02020502060401020303" pitchFamily="18" charset="0"/>
            </a:endParaRPr>
          </a:p>
        </p:txBody>
      </p:sp>
    </p:spTree>
    <p:extLst>
      <p:ext uri="{BB962C8B-B14F-4D97-AF65-F5344CB8AC3E}">
        <p14:creationId xmlns:p14="http://schemas.microsoft.com/office/powerpoint/2010/main" val="203497966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FA35D-E9AE-772F-B754-6A3E91F57C44}"/>
            </a:ext>
          </a:extLst>
        </p:cNvPr>
        <p:cNvGrpSpPr/>
        <p:nvPr/>
      </p:nvGrpSpPr>
      <p:grpSpPr>
        <a:xfrm>
          <a:off x="0" y="0"/>
          <a:ext cx="0" cy="0"/>
          <a:chOff x="0" y="0"/>
          <a:chExt cx="0" cy="0"/>
        </a:xfrm>
      </p:grpSpPr>
      <p:pic>
        <p:nvPicPr>
          <p:cNvPr id="5" name="Content Placeholder 4" descr="Open quotation mark outline">
            <a:extLst>
              <a:ext uri="{FF2B5EF4-FFF2-40B4-BE49-F238E27FC236}">
                <a16:creationId xmlns:a16="http://schemas.microsoft.com/office/drawing/2014/main" id="{DDBC2DD6-EC85-5450-2F56-B68BB7851BFD}"/>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973" y="43985"/>
            <a:ext cx="1415143" cy="1415143"/>
          </a:xfrm>
        </p:spPr>
      </p:pic>
      <p:sp>
        <p:nvSpPr>
          <p:cNvPr id="6" name="TextBox 5">
            <a:extLst>
              <a:ext uri="{FF2B5EF4-FFF2-40B4-BE49-F238E27FC236}">
                <a16:creationId xmlns:a16="http://schemas.microsoft.com/office/drawing/2014/main" id="{BA5E4A0F-A39A-688D-F3C1-A5F31BB74ECB}"/>
              </a:ext>
            </a:extLst>
          </p:cNvPr>
          <p:cNvSpPr txBox="1"/>
          <p:nvPr/>
        </p:nvSpPr>
        <p:spPr>
          <a:xfrm>
            <a:off x="1317170" y="268056"/>
            <a:ext cx="6118799" cy="4154984"/>
          </a:xfrm>
          <a:prstGeom prst="rect">
            <a:avLst/>
          </a:prstGeom>
          <a:noFill/>
          <a:ln w="25400">
            <a:noFill/>
          </a:ln>
        </p:spPr>
        <p:txBody>
          <a:bodyPr wrap="square" rtlCol="0">
            <a:spAutoFit/>
          </a:bodyPr>
          <a:lstStyle/>
          <a:p>
            <a:r>
              <a:rPr lang="en-US" sz="4400" dirty="0">
                <a:latin typeface="Perpetua" panose="02020502060401020303" pitchFamily="18" charset="0"/>
              </a:rPr>
              <a:t>I pictured Heaven as a place where time would be perpetual Sundays, with perpetual services from which there would be no escape.</a:t>
            </a:r>
          </a:p>
        </p:txBody>
      </p:sp>
      <p:sp>
        <p:nvSpPr>
          <p:cNvPr id="3" name="TextBox 2">
            <a:extLst>
              <a:ext uri="{FF2B5EF4-FFF2-40B4-BE49-F238E27FC236}">
                <a16:creationId xmlns:a16="http://schemas.microsoft.com/office/drawing/2014/main" id="{17EBCEC2-99FA-5619-C3A0-4EB2ACBFEF87}"/>
              </a:ext>
            </a:extLst>
          </p:cNvPr>
          <p:cNvSpPr txBox="1"/>
          <p:nvPr/>
        </p:nvSpPr>
        <p:spPr>
          <a:xfrm>
            <a:off x="9332843" y="4599373"/>
            <a:ext cx="2859157" cy="1446550"/>
          </a:xfrm>
          <a:prstGeom prst="rect">
            <a:avLst/>
          </a:prstGeom>
          <a:noFill/>
          <a:ln w="25400">
            <a:noFill/>
          </a:ln>
        </p:spPr>
        <p:txBody>
          <a:bodyPr wrap="square" rtlCol="0">
            <a:spAutoFit/>
          </a:bodyPr>
          <a:lstStyle/>
          <a:p>
            <a:r>
              <a:rPr lang="en-US" sz="2800" dirty="0">
                <a:latin typeface="Perpetua" panose="02020502060401020303" pitchFamily="18" charset="0"/>
              </a:rPr>
              <a:t>David Lloyd George, quoted in </a:t>
            </a:r>
            <a:r>
              <a:rPr lang="en-US" sz="2800" i="1" dirty="0">
                <a:latin typeface="Perpetua" panose="02020502060401020303" pitchFamily="18" charset="0"/>
              </a:rPr>
              <a:t>Heaven</a:t>
            </a:r>
            <a:r>
              <a:rPr lang="en-US" sz="2800" dirty="0">
                <a:latin typeface="Perpetua" panose="02020502060401020303" pitchFamily="18" charset="0"/>
              </a:rPr>
              <a:t>, 65</a:t>
            </a:r>
            <a:endParaRPr lang="en-US" sz="2800" i="1" dirty="0">
              <a:latin typeface="Perpetua" panose="02020502060401020303" pitchFamily="18" charset="0"/>
            </a:endParaRPr>
          </a:p>
          <a:p>
            <a:endParaRPr lang="en-US" sz="3200" i="1" dirty="0">
              <a:latin typeface="Perpetua" panose="02020502060401020303" pitchFamily="18" charset="0"/>
            </a:endParaRPr>
          </a:p>
        </p:txBody>
      </p:sp>
    </p:spTree>
    <p:extLst>
      <p:ext uri="{BB962C8B-B14F-4D97-AF65-F5344CB8AC3E}">
        <p14:creationId xmlns:p14="http://schemas.microsoft.com/office/powerpoint/2010/main" val="3944904504"/>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56AC9-010F-0885-EC08-8AD3A9BB4FD7}"/>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B3240031-4C4B-A7A0-BFE9-CA6E995A7CD6}"/>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21</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B14FA38E-2B62-A0F7-A6BE-A554590E528E}"/>
              </a:ext>
            </a:extLst>
          </p:cNvPr>
          <p:cNvSpPr>
            <a:spLocks noGrp="1"/>
          </p:cNvSpPr>
          <p:nvPr>
            <p:ph idx="1"/>
          </p:nvPr>
        </p:nvSpPr>
        <p:spPr>
          <a:xfrm>
            <a:off x="609600" y="1600201"/>
            <a:ext cx="10972800" cy="4525963"/>
          </a:xfrm>
        </p:spPr>
        <p:txBody>
          <a:bodyPr/>
          <a:lstStyle/>
          <a:p>
            <a:pPr marL="0" indent="0">
              <a:buNone/>
            </a:pPr>
            <a:r>
              <a:rPr lang="en-US" baseline="30000" dirty="0"/>
              <a:t>1</a:t>
            </a:r>
            <a:r>
              <a:rPr lang="en-US" dirty="0"/>
              <a:t>Then I saw “a new heaven and a new earth,” for the first heaven and the first earth had passed away, and there was no longer any sea.</a:t>
            </a:r>
          </a:p>
        </p:txBody>
      </p:sp>
      <p:sp>
        <p:nvSpPr>
          <p:cNvPr id="4" name="TextBox 3">
            <a:extLst>
              <a:ext uri="{FF2B5EF4-FFF2-40B4-BE49-F238E27FC236}">
                <a16:creationId xmlns:a16="http://schemas.microsoft.com/office/drawing/2014/main" id="{45C36138-4E9F-D42F-7686-04286531FEBB}"/>
              </a:ext>
            </a:extLst>
          </p:cNvPr>
          <p:cNvSpPr txBox="1"/>
          <p:nvPr/>
        </p:nvSpPr>
        <p:spPr>
          <a:xfrm>
            <a:off x="3213234" y="3848617"/>
            <a:ext cx="5765532" cy="1692771"/>
          </a:xfrm>
          <a:prstGeom prst="rect">
            <a:avLst/>
          </a:prstGeom>
          <a:solidFill>
            <a:srgbClr val="002060"/>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“New” (</a:t>
            </a:r>
            <a:r>
              <a:rPr lang="en-US" sz="3800" i="1" dirty="0" err="1">
                <a:latin typeface="Aptos" panose="020B0004020202020204" pitchFamily="34" charset="0"/>
              </a:rPr>
              <a:t>kainos</a:t>
            </a:r>
            <a:r>
              <a:rPr lang="en-US" sz="3800" dirty="0">
                <a:latin typeface="Aptos" panose="020B0004020202020204" pitchFamily="34" charset="0"/>
              </a:rPr>
              <a:t>) – qualitative newness </a:t>
            </a:r>
          </a:p>
          <a:p>
            <a:pPr algn="ctr"/>
            <a:r>
              <a:rPr lang="en-US" sz="2800" dirty="0">
                <a:latin typeface="Aptos" panose="020B0004020202020204" pitchFamily="34" charset="0"/>
              </a:rPr>
              <a:t>(2 Cor. 5:17)</a:t>
            </a:r>
            <a:endParaRPr lang="en-US" sz="3800" dirty="0">
              <a:latin typeface="Aptos" panose="020B0004020202020204" pitchFamily="34" charset="0"/>
            </a:endParaRPr>
          </a:p>
        </p:txBody>
      </p:sp>
    </p:spTree>
    <p:extLst>
      <p:ext uri="{BB962C8B-B14F-4D97-AF65-F5344CB8AC3E}">
        <p14:creationId xmlns:p14="http://schemas.microsoft.com/office/powerpoint/2010/main" val="328813145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500"/>
                                        <p:tgtEl>
                                          <p:spTgt spid="4">
                                            <p:txEl>
                                              <p:pRg st="0" end="0"/>
                                            </p:txEl>
                                          </p:spTgt>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2DBB4-C808-2F26-BAC4-E5F55B9F1212}"/>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494F507B-1969-9A84-EB5F-9BFB0EFB321B}"/>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21</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EE1B1D00-B4B4-E426-D1FC-B325FD8CDA20}"/>
              </a:ext>
            </a:extLst>
          </p:cNvPr>
          <p:cNvSpPr>
            <a:spLocks noGrp="1"/>
          </p:cNvSpPr>
          <p:nvPr>
            <p:ph idx="1"/>
          </p:nvPr>
        </p:nvSpPr>
        <p:spPr>
          <a:xfrm>
            <a:off x="609600" y="1600201"/>
            <a:ext cx="10972800" cy="4525963"/>
          </a:xfrm>
        </p:spPr>
        <p:txBody>
          <a:bodyPr/>
          <a:lstStyle/>
          <a:p>
            <a:pPr marL="0" indent="0">
              <a:buNone/>
            </a:pPr>
            <a:r>
              <a:rPr lang="en-US" baseline="30000" dirty="0"/>
              <a:t>1</a:t>
            </a:r>
            <a:r>
              <a:rPr lang="en-US" dirty="0"/>
              <a:t>Then I saw “a new heaven and a new earth,” for the first heaven and the first earth had passed away, and there was no longer any sea.</a:t>
            </a:r>
          </a:p>
        </p:txBody>
      </p:sp>
      <p:sp>
        <p:nvSpPr>
          <p:cNvPr id="4" name="TextBox 3">
            <a:extLst>
              <a:ext uri="{FF2B5EF4-FFF2-40B4-BE49-F238E27FC236}">
                <a16:creationId xmlns:a16="http://schemas.microsoft.com/office/drawing/2014/main" id="{6027B972-88C8-AE0A-EE44-CC66B2C59CD0}"/>
              </a:ext>
            </a:extLst>
          </p:cNvPr>
          <p:cNvSpPr txBox="1"/>
          <p:nvPr/>
        </p:nvSpPr>
        <p:spPr>
          <a:xfrm>
            <a:off x="3213234" y="3848617"/>
            <a:ext cx="5765532" cy="1261884"/>
          </a:xfrm>
          <a:prstGeom prst="rect">
            <a:avLst/>
          </a:prstGeom>
          <a:solidFill>
            <a:srgbClr val="002060"/>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Heaven is not “up there”</a:t>
            </a:r>
          </a:p>
          <a:p>
            <a:pPr algn="ctr"/>
            <a:r>
              <a:rPr lang="en-US" sz="3800" dirty="0">
                <a:latin typeface="Aptos" panose="020B0004020202020204" pitchFamily="34" charset="0"/>
              </a:rPr>
              <a:t>Heaven will be right here</a:t>
            </a:r>
          </a:p>
        </p:txBody>
      </p:sp>
    </p:spTree>
    <p:extLst>
      <p:ext uri="{BB962C8B-B14F-4D97-AF65-F5344CB8AC3E}">
        <p14:creationId xmlns:p14="http://schemas.microsoft.com/office/powerpoint/2010/main" val="75391223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left)">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89C8B5-00F5-12C0-AA05-0BE19284FA55}"/>
              </a:ext>
            </a:extLst>
          </p:cNvPr>
          <p:cNvSpPr txBox="1"/>
          <p:nvPr/>
        </p:nvSpPr>
        <p:spPr>
          <a:xfrm>
            <a:off x="3213234" y="3848617"/>
            <a:ext cx="5765532" cy="1261884"/>
          </a:xfrm>
          <a:prstGeom prst="rect">
            <a:avLst/>
          </a:prstGeom>
          <a:solidFill>
            <a:srgbClr val="002060"/>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Imagine this world without flaws</a:t>
            </a:r>
          </a:p>
        </p:txBody>
      </p:sp>
    </p:spTree>
    <p:extLst>
      <p:ext uri="{BB962C8B-B14F-4D97-AF65-F5344CB8AC3E}">
        <p14:creationId xmlns:p14="http://schemas.microsoft.com/office/powerpoint/2010/main" val="148912194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786AD-D6A6-8824-7321-8268DDABB721}"/>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74C2CCAE-7E56-1130-A2D6-E30E6C60077E}"/>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21</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CA90E449-247C-0024-03C5-B86982C1A7EF}"/>
              </a:ext>
            </a:extLst>
          </p:cNvPr>
          <p:cNvSpPr>
            <a:spLocks noGrp="1"/>
          </p:cNvSpPr>
          <p:nvPr>
            <p:ph idx="1"/>
          </p:nvPr>
        </p:nvSpPr>
        <p:spPr>
          <a:xfrm>
            <a:off x="609600" y="1600201"/>
            <a:ext cx="10972800" cy="4525963"/>
          </a:xfrm>
        </p:spPr>
        <p:txBody>
          <a:bodyPr/>
          <a:lstStyle/>
          <a:p>
            <a:pPr marL="0" indent="0">
              <a:buNone/>
            </a:pPr>
            <a:r>
              <a:rPr lang="en-US" baseline="30000" dirty="0">
                <a:solidFill>
                  <a:schemeClr val="tx1">
                    <a:lumMod val="50000"/>
                  </a:schemeClr>
                </a:solidFill>
              </a:rPr>
              <a:t>1</a:t>
            </a:r>
            <a:r>
              <a:rPr lang="en-US" dirty="0">
                <a:solidFill>
                  <a:schemeClr val="tx1">
                    <a:lumMod val="50000"/>
                  </a:schemeClr>
                </a:solidFill>
              </a:rPr>
              <a:t>Then I saw “a new heaven and a new earth,” for the first heaven and the first earth had passed away, </a:t>
            </a:r>
            <a:r>
              <a:rPr lang="en-US" dirty="0"/>
              <a:t>and there was no longer any sea.</a:t>
            </a:r>
          </a:p>
        </p:txBody>
      </p:sp>
      <p:sp>
        <p:nvSpPr>
          <p:cNvPr id="2" name="TextBox 1">
            <a:extLst>
              <a:ext uri="{FF2B5EF4-FFF2-40B4-BE49-F238E27FC236}">
                <a16:creationId xmlns:a16="http://schemas.microsoft.com/office/drawing/2014/main" id="{55A77BFC-E71E-E2F3-E257-99B1FE03F22B}"/>
              </a:ext>
            </a:extLst>
          </p:cNvPr>
          <p:cNvSpPr txBox="1"/>
          <p:nvPr/>
        </p:nvSpPr>
        <p:spPr>
          <a:xfrm>
            <a:off x="882616" y="4334469"/>
            <a:ext cx="10426767" cy="1846659"/>
          </a:xfrm>
          <a:prstGeom prst="rect">
            <a:avLst/>
          </a:prstGeom>
          <a:gradFill>
            <a:gsLst>
              <a:gs pos="0">
                <a:srgbClr val="B27775"/>
              </a:gs>
              <a:gs pos="0">
                <a:schemeClr val="accent2">
                  <a:lumMod val="40000"/>
                  <a:lumOff val="60000"/>
                </a:schemeClr>
              </a:gs>
              <a:gs pos="0">
                <a:schemeClr val="accent2">
                  <a:lumMod val="95000"/>
                  <a:lumOff val="5000"/>
                </a:schemeClr>
              </a:gs>
              <a:gs pos="0">
                <a:schemeClr val="accent2">
                  <a:lumMod val="60000"/>
                </a:schemeClr>
              </a:gs>
            </a:gsLst>
            <a:path path="rect">
              <a:fillToRect l="100000" t="100000"/>
            </a:path>
          </a:gra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Rev. 22:3 – </a:t>
            </a:r>
            <a:r>
              <a:rPr lang="en-US" sz="3800" baseline="30000" dirty="0">
                <a:latin typeface="Aptos" panose="020B0004020202020204" pitchFamily="34" charset="0"/>
              </a:rPr>
              <a:t>3</a:t>
            </a:r>
            <a:r>
              <a:rPr lang="en-US" sz="3800" dirty="0">
                <a:latin typeface="Aptos" panose="020B0004020202020204" pitchFamily="34" charset="0"/>
              </a:rPr>
              <a:t>No longer will there be any curse. The throne of God and of the Lamb will be in the city, and his servants will serve him.</a:t>
            </a:r>
          </a:p>
        </p:txBody>
      </p:sp>
      <p:sp>
        <p:nvSpPr>
          <p:cNvPr id="3" name="TextBox 2">
            <a:extLst>
              <a:ext uri="{FF2B5EF4-FFF2-40B4-BE49-F238E27FC236}">
                <a16:creationId xmlns:a16="http://schemas.microsoft.com/office/drawing/2014/main" id="{D6A3B20A-9414-4173-135A-4FD9E4B04D5D}"/>
              </a:ext>
            </a:extLst>
          </p:cNvPr>
          <p:cNvSpPr txBox="1"/>
          <p:nvPr/>
        </p:nvSpPr>
        <p:spPr>
          <a:xfrm>
            <a:off x="3583998" y="2961555"/>
            <a:ext cx="5563018" cy="1107996"/>
          </a:xfrm>
          <a:prstGeom prst="rect">
            <a:avLst/>
          </a:prstGeom>
          <a:solidFill>
            <a:srgbClr val="002060"/>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New, resurrected bodies</a:t>
            </a:r>
          </a:p>
          <a:p>
            <a:pPr algn="ctr"/>
            <a:r>
              <a:rPr lang="en-US" sz="2800" dirty="0">
                <a:latin typeface="Aptos" panose="020B0004020202020204" pitchFamily="34" charset="0"/>
              </a:rPr>
              <a:t>(1 Cor. 15:35ff)</a:t>
            </a:r>
            <a:endParaRPr lang="en-US" sz="3800" dirty="0">
              <a:latin typeface="Aptos" panose="020B0004020202020204" pitchFamily="34" charset="0"/>
            </a:endParaRPr>
          </a:p>
        </p:txBody>
      </p:sp>
    </p:spTree>
    <p:extLst>
      <p:ext uri="{BB962C8B-B14F-4D97-AF65-F5344CB8AC3E}">
        <p14:creationId xmlns:p14="http://schemas.microsoft.com/office/powerpoint/2010/main" val="364526469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par>
                                <p:cTn id="23" presetID="10" presetClass="exit" presetSubtype="0" fill="hold" grpId="1" nodeType="withEffect">
                                  <p:stCondLst>
                                    <p:cond delay="0"/>
                                  </p:stCondLst>
                                  <p:childTnLst>
                                    <p:animEffect transition="out" filter="fade">
                                      <p:cBhvr>
                                        <p:cTn id="24" dur="500"/>
                                        <p:tgtEl>
                                          <p:spTgt spid="2">
                                            <p:txEl>
                                              <p:pRg st="0" end="0"/>
                                            </p:txEl>
                                          </p:spTgt>
                                        </p:tgtEl>
                                      </p:cBhvr>
                                    </p:animEffect>
                                    <p:set>
                                      <p:cBhvr>
                                        <p:cTn id="25" dur="1" fill="hold">
                                          <p:stCondLst>
                                            <p:cond delay="499"/>
                                          </p:stCondLst>
                                        </p:cTn>
                                        <p:tgtEl>
                                          <p:spTgt spid="2">
                                            <p:txEl>
                                              <p:pRg st="0" end="0"/>
                                            </p:txEl>
                                          </p:spTgt>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2">
                                            <p:bg/>
                                          </p:spTgt>
                                        </p:tgtEl>
                                      </p:cBhvr>
                                    </p:animEffect>
                                    <p:set>
                                      <p:cBhvr>
                                        <p:cTn id="28" dur="1" fill="hold">
                                          <p:stCondLst>
                                            <p:cond delay="499"/>
                                          </p:stCondLst>
                                        </p:cTn>
                                        <p:tgtEl>
                                          <p:spTgt spid="2">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build="allAtOnce"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AC8B4-47E6-3625-BD1E-C2D94D5467FA}"/>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6F5F3E6D-2CA9-D7AC-B805-BA05A6447082}"/>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21</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F408AC5E-3F6C-AC23-0CC2-14F1EA144EED}"/>
              </a:ext>
            </a:extLst>
          </p:cNvPr>
          <p:cNvSpPr>
            <a:spLocks noGrp="1"/>
          </p:cNvSpPr>
          <p:nvPr>
            <p:ph idx="1"/>
          </p:nvPr>
        </p:nvSpPr>
        <p:spPr>
          <a:xfrm>
            <a:off x="609600" y="1600201"/>
            <a:ext cx="10972800" cy="4525963"/>
          </a:xfrm>
        </p:spPr>
        <p:txBody>
          <a:bodyPr/>
          <a:lstStyle/>
          <a:p>
            <a:pPr marL="0" indent="0">
              <a:buNone/>
            </a:pPr>
            <a:r>
              <a:rPr lang="en-US" baseline="30000" dirty="0">
                <a:effectLst/>
                <a:ea typeface="Aptos" panose="020B0004020202020204" pitchFamily="34" charset="0"/>
                <a:cs typeface="Times New Roman" panose="02020603050405020304" pitchFamily="18" charset="0"/>
              </a:rPr>
              <a:t>2</a:t>
            </a:r>
            <a:r>
              <a:rPr lang="en-US" dirty="0">
                <a:effectLst/>
                <a:ea typeface="Aptos" panose="020B0004020202020204" pitchFamily="34" charset="0"/>
                <a:cs typeface="Times New Roman" panose="02020603050405020304" pitchFamily="18" charset="0"/>
              </a:rPr>
              <a:t>I saw the Holy City, the new Jerusalem, coming down out of heaven from God, prepared as a bride beautifully dressed for her husband. </a:t>
            </a:r>
          </a:p>
          <a:p>
            <a:pPr marL="0" indent="0">
              <a:buNone/>
            </a:pPr>
            <a:r>
              <a:rPr lang="en-US" baseline="30000" dirty="0">
                <a:effectLst/>
                <a:ea typeface="Aptos" panose="020B0004020202020204" pitchFamily="34" charset="0"/>
                <a:cs typeface="Times New Roman" panose="02020603050405020304" pitchFamily="18" charset="0"/>
              </a:rPr>
              <a:t>3</a:t>
            </a:r>
            <a:r>
              <a:rPr lang="en-US" dirty="0">
                <a:effectLst/>
                <a:ea typeface="Aptos" panose="020B0004020202020204" pitchFamily="34" charset="0"/>
                <a:cs typeface="Times New Roman" panose="02020603050405020304" pitchFamily="18" charset="0"/>
              </a:rPr>
              <a:t>And I heard a loud voice from the throne saying, “Look! God’s dwelling place is now among the people, and he will dwell with them. </a:t>
            </a:r>
          </a:p>
        </p:txBody>
      </p:sp>
    </p:spTree>
    <p:extLst>
      <p:ext uri="{BB962C8B-B14F-4D97-AF65-F5344CB8AC3E}">
        <p14:creationId xmlns:p14="http://schemas.microsoft.com/office/powerpoint/2010/main" val="225680386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32687-1754-A77A-D293-54B070BFC252}"/>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56F708E6-BEB4-ABF3-E057-9162988C1972}"/>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21</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AC92EF56-798B-48CE-989E-BEDD905F91DF}"/>
              </a:ext>
            </a:extLst>
          </p:cNvPr>
          <p:cNvSpPr>
            <a:spLocks noGrp="1"/>
          </p:cNvSpPr>
          <p:nvPr>
            <p:ph idx="1"/>
          </p:nvPr>
        </p:nvSpPr>
        <p:spPr>
          <a:xfrm>
            <a:off x="609600" y="1600201"/>
            <a:ext cx="10972800" cy="4525963"/>
          </a:xfrm>
        </p:spPr>
        <p:txBody>
          <a:bodyPr/>
          <a:lstStyle/>
          <a:p>
            <a:pPr marL="0" indent="0">
              <a:buNone/>
            </a:pPr>
            <a:r>
              <a:rPr lang="en-US" baseline="30000" dirty="0">
                <a:effectLst/>
                <a:ea typeface="Aptos" panose="020B0004020202020204" pitchFamily="34" charset="0"/>
                <a:cs typeface="Times New Roman" panose="02020603050405020304" pitchFamily="18" charset="0"/>
              </a:rPr>
              <a:t>3</a:t>
            </a:r>
            <a:r>
              <a:rPr lang="en-US" dirty="0">
                <a:effectLst/>
                <a:ea typeface="Aptos" panose="020B0004020202020204" pitchFamily="34" charset="0"/>
                <a:cs typeface="Times New Roman" panose="02020603050405020304" pitchFamily="18" charset="0"/>
              </a:rPr>
              <a:t>They will be his people, and God himself will be with them and be their God.</a:t>
            </a:r>
            <a:endParaRPr lang="en-US" baseline="30000" dirty="0">
              <a:effectLst/>
              <a:ea typeface="Aptos" panose="020B0004020202020204" pitchFamily="34" charset="0"/>
              <a:cs typeface="Times New Roman" panose="02020603050405020304" pitchFamily="18" charset="0"/>
            </a:endParaRPr>
          </a:p>
          <a:p>
            <a:pPr marL="0" indent="0">
              <a:buNone/>
            </a:pPr>
            <a:r>
              <a:rPr lang="en-US" baseline="30000" dirty="0">
                <a:effectLst/>
                <a:ea typeface="Aptos" panose="020B0004020202020204" pitchFamily="34" charset="0"/>
                <a:cs typeface="Times New Roman" panose="02020603050405020304" pitchFamily="18" charset="0"/>
              </a:rPr>
              <a:t>4</a:t>
            </a:r>
            <a:r>
              <a:rPr lang="en-US" dirty="0">
                <a:effectLst/>
                <a:ea typeface="Aptos" panose="020B0004020202020204" pitchFamily="34" charset="0"/>
                <a:cs typeface="Times New Roman" panose="02020603050405020304" pitchFamily="18" charset="0"/>
              </a:rPr>
              <a:t>He will wipe every tear from their eyes. There will be no more death or mourning or crying or pain, for the old order of things has passed away.”</a:t>
            </a:r>
            <a:endParaRPr lang="en-US" dirty="0"/>
          </a:p>
        </p:txBody>
      </p:sp>
      <p:sp>
        <p:nvSpPr>
          <p:cNvPr id="2" name="TextBox 1">
            <a:extLst>
              <a:ext uri="{FF2B5EF4-FFF2-40B4-BE49-F238E27FC236}">
                <a16:creationId xmlns:a16="http://schemas.microsoft.com/office/drawing/2014/main" id="{C294ABB3-E7C1-7B1A-6534-64B0352FBA8F}"/>
              </a:ext>
            </a:extLst>
          </p:cNvPr>
          <p:cNvSpPr txBox="1"/>
          <p:nvPr/>
        </p:nvSpPr>
        <p:spPr>
          <a:xfrm>
            <a:off x="6317574" y="519300"/>
            <a:ext cx="5563018" cy="677108"/>
          </a:xfrm>
          <a:prstGeom prst="rect">
            <a:avLst/>
          </a:prstGeom>
          <a:solidFill>
            <a:srgbClr val="002060"/>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God will heal all your grief </a:t>
            </a:r>
          </a:p>
        </p:txBody>
      </p:sp>
    </p:spTree>
    <p:extLst>
      <p:ext uri="{BB962C8B-B14F-4D97-AF65-F5344CB8AC3E}">
        <p14:creationId xmlns:p14="http://schemas.microsoft.com/office/powerpoint/2010/main" val="344588937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85F22-3489-CD4C-FFD2-B18E3E45ACA5}"/>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F45DF626-2176-A4E6-8281-E06CB17E9080}"/>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21</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284F41D9-672F-FBCB-578D-5A259FB2111F}"/>
              </a:ext>
            </a:extLst>
          </p:cNvPr>
          <p:cNvSpPr>
            <a:spLocks noGrp="1"/>
          </p:cNvSpPr>
          <p:nvPr>
            <p:ph idx="1"/>
          </p:nvPr>
        </p:nvSpPr>
        <p:spPr>
          <a:xfrm>
            <a:off x="609600" y="1600201"/>
            <a:ext cx="10972800" cy="4525963"/>
          </a:xfrm>
        </p:spPr>
        <p:txBody>
          <a:bodyPr/>
          <a:lstStyle/>
          <a:p>
            <a:pPr marL="0" indent="0">
              <a:buNone/>
            </a:pPr>
            <a:r>
              <a:rPr lang="en-US" baseline="30000" dirty="0">
                <a:effectLst/>
                <a:ea typeface="Aptos" panose="020B0004020202020204" pitchFamily="34" charset="0"/>
                <a:cs typeface="Times New Roman" panose="02020603050405020304" pitchFamily="18" charset="0"/>
              </a:rPr>
              <a:t>9</a:t>
            </a:r>
            <a:r>
              <a:rPr lang="en-US" dirty="0">
                <a:effectLst/>
                <a:ea typeface="Aptos" panose="020B0004020202020204" pitchFamily="34" charset="0"/>
                <a:cs typeface="Times New Roman" panose="02020603050405020304" pitchFamily="18" charset="0"/>
              </a:rPr>
              <a:t>One of the seven angels who had the seven bowls full of the seven last plagues came and said to me, “Come, I will show you the bride, the wife of the Lamb.” </a:t>
            </a:r>
            <a:endParaRPr lang="en-US" dirty="0"/>
          </a:p>
        </p:txBody>
      </p:sp>
    </p:spTree>
    <p:extLst>
      <p:ext uri="{BB962C8B-B14F-4D97-AF65-F5344CB8AC3E}">
        <p14:creationId xmlns:p14="http://schemas.microsoft.com/office/powerpoint/2010/main" val="1821616317"/>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4D437-7839-B0C7-797E-17D7062D596F}"/>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6E66692D-0FA6-8577-D234-E5EB03ABAD40}"/>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21</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1F65ADF3-9712-BD29-AA8B-13DCB0ADB799}"/>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10</a:t>
            </a:r>
            <a:r>
              <a:rPr lang="en-US" kern="100" dirty="0">
                <a:effectLst/>
                <a:ea typeface="Aptos" panose="020B0004020202020204" pitchFamily="34" charset="0"/>
                <a:cs typeface="Times New Roman" panose="02020603050405020304" pitchFamily="18" charset="0"/>
              </a:rPr>
              <a:t>And he carried me away in the Spirit to a mountain great and high, and showed me the Holy City, Jerusalem, coming down out of heaven from God. </a:t>
            </a:r>
          </a:p>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11</a:t>
            </a:r>
            <a:r>
              <a:rPr lang="en-US" kern="100" dirty="0">
                <a:effectLst/>
                <a:ea typeface="Aptos" panose="020B0004020202020204" pitchFamily="34" charset="0"/>
                <a:cs typeface="Times New Roman" panose="02020603050405020304" pitchFamily="18" charset="0"/>
              </a:rPr>
              <a:t>It shone with the glory of God, and its brilliance was like that of a very precious jewel, like a jasper, clear as crystal.</a:t>
            </a:r>
          </a:p>
        </p:txBody>
      </p:sp>
      <p:sp>
        <p:nvSpPr>
          <p:cNvPr id="4" name="TextBox 3">
            <a:extLst>
              <a:ext uri="{FF2B5EF4-FFF2-40B4-BE49-F238E27FC236}">
                <a16:creationId xmlns:a16="http://schemas.microsoft.com/office/drawing/2014/main" id="{76022446-2D86-D6FB-5BEA-D1C45DDA9376}"/>
              </a:ext>
            </a:extLst>
          </p:cNvPr>
          <p:cNvSpPr txBox="1"/>
          <p:nvPr/>
        </p:nvSpPr>
        <p:spPr>
          <a:xfrm>
            <a:off x="6355865" y="507584"/>
            <a:ext cx="5563018" cy="677108"/>
          </a:xfrm>
          <a:prstGeom prst="rect">
            <a:avLst/>
          </a:prstGeom>
          <a:solidFill>
            <a:srgbClr val="002060"/>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Probably a literal city</a:t>
            </a:r>
          </a:p>
        </p:txBody>
      </p:sp>
    </p:spTree>
    <p:extLst>
      <p:ext uri="{BB962C8B-B14F-4D97-AF65-F5344CB8AC3E}">
        <p14:creationId xmlns:p14="http://schemas.microsoft.com/office/powerpoint/2010/main" val="374478979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233E9-A5A2-0D9E-529F-6FA6B5D42E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DA7C73-FE5A-1797-9A11-1DC902D954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5EBF3C9-9FA3-C633-C947-45002C1426FA}"/>
              </a:ext>
            </a:extLst>
          </p:cNvPr>
          <p:cNvSpPr>
            <a:spLocks noGrp="1"/>
          </p:cNvSpPr>
          <p:nvPr>
            <p:ph idx="1"/>
          </p:nvPr>
        </p:nvSpPr>
        <p:spPr/>
        <p:txBody>
          <a:bodyPr/>
          <a:lstStyle/>
          <a:p>
            <a:endParaRPr lang="en-US"/>
          </a:p>
        </p:txBody>
      </p:sp>
      <p:pic>
        <p:nvPicPr>
          <p:cNvPr id="4" name="Picture 3" descr="A diagram of the first period of the first period of the first period of the first period of the first period of the first period of the first period of the first period of the first period of&#10;&#10;Description automatically generated">
            <a:extLst>
              <a:ext uri="{FF2B5EF4-FFF2-40B4-BE49-F238E27FC236}">
                <a16:creationId xmlns:a16="http://schemas.microsoft.com/office/drawing/2014/main" id="{C71BB25B-33ED-593E-3B0B-A4016D11F4C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195" y="0"/>
            <a:ext cx="11759609" cy="6861029"/>
          </a:xfrm>
          <a:prstGeom prst="rect">
            <a:avLst/>
          </a:prstGeom>
          <a:noFill/>
          <a:ln>
            <a:noFill/>
          </a:ln>
        </p:spPr>
      </p:pic>
      <p:sp>
        <p:nvSpPr>
          <p:cNvPr id="5" name="Rectangle 4">
            <a:extLst>
              <a:ext uri="{FF2B5EF4-FFF2-40B4-BE49-F238E27FC236}">
                <a16:creationId xmlns:a16="http://schemas.microsoft.com/office/drawing/2014/main" id="{B8FC4D95-531A-4951-0018-56F8DA6C8FAE}"/>
              </a:ext>
            </a:extLst>
          </p:cNvPr>
          <p:cNvSpPr/>
          <p:nvPr/>
        </p:nvSpPr>
        <p:spPr>
          <a:xfrm>
            <a:off x="5006340" y="2560003"/>
            <a:ext cx="1188720" cy="1086167"/>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3068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FF6CC-4E9F-1146-E26E-2C618A7546F2}"/>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85D3623E-EFFB-A5E0-9AB9-DB02D27B9EA2}"/>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21</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D05BD44B-1D88-7C6A-3845-8B65692BA64D}"/>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12</a:t>
            </a:r>
            <a:r>
              <a:rPr lang="en-US" kern="100" dirty="0">
                <a:effectLst/>
                <a:ea typeface="Aptos" panose="020B0004020202020204" pitchFamily="34" charset="0"/>
                <a:cs typeface="Times New Roman" panose="02020603050405020304" pitchFamily="18" charset="0"/>
              </a:rPr>
              <a:t>It had a great, high wall with twelve gates, and with twelve angels at the gates. On the gates were written the twelve tribes of Israel…</a:t>
            </a:r>
          </a:p>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14</a:t>
            </a:r>
            <a:r>
              <a:rPr lang="en-US" kern="100" dirty="0">
                <a:effectLst/>
                <a:ea typeface="Aptos" panose="020B0004020202020204" pitchFamily="34" charset="0"/>
                <a:cs typeface="Times New Roman" panose="02020603050405020304" pitchFamily="18" charset="0"/>
              </a:rPr>
              <a:t>The wall of the city had twelve foundations, and on them were the names of the twelve apostles of the Lamb. </a:t>
            </a:r>
          </a:p>
        </p:txBody>
      </p:sp>
      <p:sp>
        <p:nvSpPr>
          <p:cNvPr id="4" name="TextBox 3">
            <a:extLst>
              <a:ext uri="{FF2B5EF4-FFF2-40B4-BE49-F238E27FC236}">
                <a16:creationId xmlns:a16="http://schemas.microsoft.com/office/drawing/2014/main" id="{84F98D70-4FFC-85C2-D5FA-709AE0B0C824}"/>
              </a:ext>
            </a:extLst>
          </p:cNvPr>
          <p:cNvSpPr txBox="1"/>
          <p:nvPr/>
        </p:nvSpPr>
        <p:spPr>
          <a:xfrm>
            <a:off x="6405561" y="338317"/>
            <a:ext cx="5563018" cy="1261884"/>
          </a:xfrm>
          <a:prstGeom prst="rect">
            <a:avLst/>
          </a:prstGeom>
          <a:solidFill>
            <a:srgbClr val="002060"/>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Believers from Old &amp; New Covenants present</a:t>
            </a:r>
          </a:p>
        </p:txBody>
      </p:sp>
    </p:spTree>
    <p:extLst>
      <p:ext uri="{BB962C8B-B14F-4D97-AF65-F5344CB8AC3E}">
        <p14:creationId xmlns:p14="http://schemas.microsoft.com/office/powerpoint/2010/main" val="277398272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541B6-704E-F17E-D4ED-59F563727552}"/>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A518CB92-CBAC-F166-F9C2-2E83661892AE}"/>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21</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8520231E-EC62-9791-5CBF-70A8DAFC7445}"/>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15</a:t>
            </a:r>
            <a:r>
              <a:rPr lang="en-US" kern="100" dirty="0">
                <a:effectLst/>
                <a:ea typeface="Aptos" panose="020B0004020202020204" pitchFamily="34" charset="0"/>
                <a:cs typeface="Times New Roman" panose="02020603050405020304" pitchFamily="18" charset="0"/>
              </a:rPr>
              <a:t>The angel who talked with me had a measuring rod of gold to measure the city, its gates and its walls. </a:t>
            </a:r>
          </a:p>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16</a:t>
            </a:r>
            <a:r>
              <a:rPr lang="en-US" kern="100" dirty="0">
                <a:effectLst/>
                <a:ea typeface="Aptos" panose="020B0004020202020204" pitchFamily="34" charset="0"/>
                <a:cs typeface="Times New Roman" panose="02020603050405020304" pitchFamily="18" charset="0"/>
              </a:rPr>
              <a:t>The city was laid out like a square, as long as it was wide. He measured the city with the rod and found it to be 1,500 miles in length, and as wide and high as it is long. </a:t>
            </a:r>
          </a:p>
        </p:txBody>
      </p:sp>
    </p:spTree>
    <p:extLst>
      <p:ext uri="{BB962C8B-B14F-4D97-AF65-F5344CB8AC3E}">
        <p14:creationId xmlns:p14="http://schemas.microsoft.com/office/powerpoint/2010/main" val="203038044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C64AD9-B37E-6A63-4989-3256FAA6ECDB}"/>
              </a:ext>
            </a:extLst>
          </p:cNvPr>
          <p:cNvSpPr txBox="1"/>
          <p:nvPr/>
        </p:nvSpPr>
        <p:spPr>
          <a:xfrm>
            <a:off x="6095999" y="1591643"/>
            <a:ext cx="5563018" cy="2862322"/>
          </a:xfrm>
          <a:prstGeom prst="rect">
            <a:avLst/>
          </a:prstGeom>
          <a:solidFill>
            <a:srgbClr val="002060"/>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Could house 588 billion people…</a:t>
            </a:r>
          </a:p>
          <a:p>
            <a:pPr algn="ctr"/>
            <a:r>
              <a:rPr lang="en-US" sz="3800" dirty="0">
                <a:latin typeface="Aptos" panose="020B0004020202020204" pitchFamily="34" charset="0"/>
              </a:rPr>
              <a:t>…with a full square mile of real estate each! </a:t>
            </a:r>
          </a:p>
          <a:p>
            <a:pPr algn="ctr"/>
            <a:r>
              <a:rPr lang="en-US" sz="2800" dirty="0">
                <a:latin typeface="Aptos" panose="020B0004020202020204" pitchFamily="34" charset="0"/>
              </a:rPr>
              <a:t>(Jn. 14:2-3)</a:t>
            </a:r>
            <a:endParaRPr lang="en-US" sz="3800" dirty="0">
              <a:latin typeface="Aptos" panose="020B0004020202020204" pitchFamily="34" charset="0"/>
            </a:endParaRPr>
          </a:p>
        </p:txBody>
      </p:sp>
    </p:spTree>
    <p:extLst>
      <p:ext uri="{BB962C8B-B14F-4D97-AF65-F5344CB8AC3E}">
        <p14:creationId xmlns:p14="http://schemas.microsoft.com/office/powerpoint/2010/main" val="75498726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left)">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left)">
                                      <p:cBhvr>
                                        <p:cTn id="15" dur="500"/>
                                        <p:tgtEl>
                                          <p:spTgt spid="6">
                                            <p:txEl>
                                              <p:pRg st="1" end="1"/>
                                            </p:txEl>
                                          </p:spTgt>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wipe(left)">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A1365-F724-D6A6-CBBB-966EEAD7A733}"/>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6BF05CD1-9396-3BD4-6EB9-FA33EF5517BF}"/>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21</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A6511DAC-7463-97BD-5F3F-AEC3AC0595E5}"/>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15</a:t>
            </a:r>
            <a:r>
              <a:rPr lang="en-US" kern="100" dirty="0">
                <a:effectLst/>
                <a:ea typeface="Aptos" panose="020B0004020202020204" pitchFamily="34" charset="0"/>
                <a:cs typeface="Times New Roman" panose="02020603050405020304" pitchFamily="18" charset="0"/>
              </a:rPr>
              <a:t>The angel who talked with me had a measuring rod of gold to measure the city, its gates and its walls. </a:t>
            </a:r>
          </a:p>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16</a:t>
            </a:r>
            <a:r>
              <a:rPr lang="en-US" kern="100" dirty="0">
                <a:effectLst/>
                <a:ea typeface="Aptos" panose="020B0004020202020204" pitchFamily="34" charset="0"/>
                <a:cs typeface="Times New Roman" panose="02020603050405020304" pitchFamily="18" charset="0"/>
              </a:rPr>
              <a:t>The city was laid out like a square, as long as it was wide. He measured the city with the rod and found it to be 1,500 miles in length, and as wide and high as it is long. </a:t>
            </a:r>
          </a:p>
        </p:txBody>
      </p:sp>
      <p:sp>
        <p:nvSpPr>
          <p:cNvPr id="2" name="TextBox 1">
            <a:extLst>
              <a:ext uri="{FF2B5EF4-FFF2-40B4-BE49-F238E27FC236}">
                <a16:creationId xmlns:a16="http://schemas.microsoft.com/office/drawing/2014/main" id="{AC206BFA-19B3-CA3D-9C0E-8C694F0F0C82}"/>
              </a:ext>
            </a:extLst>
          </p:cNvPr>
          <p:cNvSpPr txBox="1"/>
          <p:nvPr/>
        </p:nvSpPr>
        <p:spPr>
          <a:xfrm>
            <a:off x="7132982" y="317753"/>
            <a:ext cx="4449418" cy="1107996"/>
          </a:xfrm>
          <a:prstGeom prst="rect">
            <a:avLst/>
          </a:prstGeom>
          <a:solidFill>
            <a:srgbClr val="002060"/>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Could be symbolic </a:t>
            </a:r>
            <a:br>
              <a:rPr lang="en-US" sz="3800" dirty="0">
                <a:latin typeface="Aptos" panose="020B0004020202020204" pitchFamily="34" charset="0"/>
              </a:rPr>
            </a:br>
            <a:r>
              <a:rPr lang="en-US" sz="2800" dirty="0">
                <a:latin typeface="Aptos" panose="020B0004020202020204" pitchFamily="34" charset="0"/>
              </a:rPr>
              <a:t>(1 Kings 6:19-20)</a:t>
            </a:r>
            <a:endParaRPr lang="en-US" sz="3800" dirty="0">
              <a:latin typeface="Aptos" panose="020B0004020202020204" pitchFamily="34" charset="0"/>
            </a:endParaRPr>
          </a:p>
        </p:txBody>
      </p:sp>
    </p:spTree>
    <p:extLst>
      <p:ext uri="{BB962C8B-B14F-4D97-AF65-F5344CB8AC3E}">
        <p14:creationId xmlns:p14="http://schemas.microsoft.com/office/powerpoint/2010/main" val="3249299337"/>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1CC91-E72B-2309-0A6B-7CCD75221A13}"/>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B597F980-D791-3AEF-C4D4-8AAF8A267676}"/>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21</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A96FBF7F-256E-93AF-1D93-324E44771020}"/>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baseline="30000" dirty="0">
                <a:effectLst/>
                <a:ea typeface="Aptos" panose="020B0004020202020204" pitchFamily="34" charset="0"/>
                <a:cs typeface="Times New Roman" panose="02020603050405020304" pitchFamily="18" charset="0"/>
              </a:rPr>
              <a:t>18</a:t>
            </a:r>
            <a:r>
              <a:rPr lang="en-US" dirty="0">
                <a:effectLst/>
                <a:ea typeface="Aptos" panose="020B0004020202020204" pitchFamily="34" charset="0"/>
                <a:cs typeface="Times New Roman" panose="02020603050405020304" pitchFamily="18" charset="0"/>
              </a:rPr>
              <a:t>The wall was made of jasper, and the city of pure gold, as pure as glass. </a:t>
            </a:r>
          </a:p>
          <a:p>
            <a:pPr marL="0" marR="0" indent="0">
              <a:lnSpc>
                <a:spcPct val="107000"/>
              </a:lnSpc>
              <a:spcAft>
                <a:spcPts val="800"/>
              </a:spcAft>
              <a:buNone/>
            </a:pPr>
            <a:r>
              <a:rPr lang="en-US" baseline="30000" dirty="0">
                <a:effectLst/>
                <a:ea typeface="Aptos" panose="020B0004020202020204" pitchFamily="34" charset="0"/>
                <a:cs typeface="Times New Roman" panose="02020603050405020304" pitchFamily="18" charset="0"/>
              </a:rPr>
              <a:t>19</a:t>
            </a:r>
            <a:r>
              <a:rPr lang="en-US" dirty="0">
                <a:effectLst/>
                <a:ea typeface="Aptos" panose="020B0004020202020204" pitchFamily="34" charset="0"/>
                <a:cs typeface="Times New Roman" panose="02020603050405020304" pitchFamily="18" charset="0"/>
              </a:rPr>
              <a:t>The foundations of the city walls were decorated with every kind of precious stone. </a:t>
            </a:r>
            <a:endParaRPr lang="en-US"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9167917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795F9-3248-D710-AC0B-270A55CFAE25}"/>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6D8B4C71-2F72-8BE9-CEC0-1C7E52642713}"/>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21</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35F3F1A6-6AFD-AEF3-9719-24CCA3FA2854}"/>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baseline="30000" dirty="0">
                <a:effectLst/>
                <a:ea typeface="Aptos" panose="020B0004020202020204" pitchFamily="34" charset="0"/>
                <a:cs typeface="Times New Roman" panose="02020603050405020304" pitchFamily="18" charset="0"/>
              </a:rPr>
              <a:t>19</a:t>
            </a:r>
            <a:r>
              <a:rPr lang="en-US" dirty="0">
                <a:effectLst/>
                <a:ea typeface="Aptos" panose="020B0004020202020204" pitchFamily="34" charset="0"/>
                <a:cs typeface="Times New Roman" panose="02020603050405020304" pitchFamily="18" charset="0"/>
              </a:rPr>
              <a:t>The first foundation was jasper, the second sapphire, the third agate, the fourth emerald, </a:t>
            </a:r>
          </a:p>
          <a:p>
            <a:pPr marL="0" marR="0" indent="0">
              <a:lnSpc>
                <a:spcPct val="107000"/>
              </a:lnSpc>
              <a:spcAft>
                <a:spcPts val="800"/>
              </a:spcAft>
              <a:buNone/>
            </a:pPr>
            <a:r>
              <a:rPr lang="en-US" baseline="30000" dirty="0">
                <a:effectLst/>
                <a:ea typeface="Aptos" panose="020B0004020202020204" pitchFamily="34" charset="0"/>
                <a:cs typeface="Times New Roman" panose="02020603050405020304" pitchFamily="18" charset="0"/>
              </a:rPr>
              <a:t>20</a:t>
            </a:r>
            <a:r>
              <a:rPr lang="en-US" dirty="0">
                <a:effectLst/>
                <a:ea typeface="Aptos" panose="020B0004020202020204" pitchFamily="34" charset="0"/>
                <a:cs typeface="Times New Roman" panose="02020603050405020304" pitchFamily="18" charset="0"/>
              </a:rPr>
              <a:t>the fifth onyx, the sixth ruby, the seventh chrysolite, the eighth beryl, the ninth topaz, the tenth turquoise, the eleventh jacinth, and the twelfth amethyst.</a:t>
            </a:r>
            <a:endParaRPr lang="en-US" kern="100" dirty="0">
              <a:effectLst/>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3D30D90A-AF86-A831-3823-61C1557C3FFE}"/>
              </a:ext>
            </a:extLst>
          </p:cNvPr>
          <p:cNvSpPr txBox="1"/>
          <p:nvPr/>
        </p:nvSpPr>
        <p:spPr>
          <a:xfrm>
            <a:off x="6858000" y="89153"/>
            <a:ext cx="5062330" cy="1692771"/>
          </a:xfrm>
          <a:prstGeom prst="rect">
            <a:avLst/>
          </a:prstGeom>
          <a:solidFill>
            <a:srgbClr val="002060"/>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Might refer to the High Priest’s breastplate </a:t>
            </a:r>
            <a:br>
              <a:rPr lang="en-US" sz="3800" dirty="0">
                <a:latin typeface="Aptos" panose="020B0004020202020204" pitchFamily="34" charset="0"/>
              </a:rPr>
            </a:br>
            <a:r>
              <a:rPr lang="en-US" sz="2800" dirty="0">
                <a:latin typeface="Aptos" panose="020B0004020202020204" pitchFamily="34" charset="0"/>
              </a:rPr>
              <a:t>(Ex. 28:17-20)</a:t>
            </a:r>
            <a:endParaRPr lang="en-US" sz="3800" dirty="0">
              <a:latin typeface="Aptos" panose="020B0004020202020204" pitchFamily="34" charset="0"/>
            </a:endParaRPr>
          </a:p>
        </p:txBody>
      </p:sp>
    </p:spTree>
    <p:extLst>
      <p:ext uri="{BB962C8B-B14F-4D97-AF65-F5344CB8AC3E}">
        <p14:creationId xmlns:p14="http://schemas.microsoft.com/office/powerpoint/2010/main" val="346299371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BEBA9-419E-CC08-8927-73136B27B014}"/>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6A336B12-DB46-CCA3-18C1-2E7CF9DEC578}"/>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21</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1098FAD7-3088-2ACC-5302-B130262965AE}"/>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baseline="30000" dirty="0">
                <a:effectLst/>
                <a:ea typeface="Aptos" panose="020B0004020202020204" pitchFamily="34" charset="0"/>
                <a:cs typeface="Times New Roman" panose="02020603050405020304" pitchFamily="18" charset="0"/>
              </a:rPr>
              <a:t>21</a:t>
            </a:r>
            <a:r>
              <a:rPr lang="en-US" dirty="0">
                <a:effectLst/>
                <a:ea typeface="Aptos" panose="020B0004020202020204" pitchFamily="34" charset="0"/>
                <a:cs typeface="Times New Roman" panose="02020603050405020304" pitchFamily="18" charset="0"/>
              </a:rPr>
              <a:t>The twelve gates were twelve pearls, each gate made of a single pearl. The great street of the city was of gold, as pure as transparent glass. </a:t>
            </a:r>
            <a:endParaRPr lang="en-US"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55112573"/>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0E414-594A-8BA2-5636-04D822BC1BA9}"/>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B0C257D1-A055-DE48-D1CF-6A851AAFFEC1}"/>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21</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81E13410-1FB4-10E1-A661-2D9231928341}"/>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baseline="30000" dirty="0">
                <a:effectLst/>
                <a:ea typeface="Aptos" panose="020B0004020202020204" pitchFamily="34" charset="0"/>
                <a:cs typeface="Times New Roman" panose="02020603050405020304" pitchFamily="18" charset="0"/>
              </a:rPr>
              <a:t>21</a:t>
            </a:r>
            <a:r>
              <a:rPr lang="en-US" dirty="0">
                <a:effectLst/>
                <a:ea typeface="Aptos" panose="020B0004020202020204" pitchFamily="34" charset="0"/>
                <a:cs typeface="Times New Roman" panose="02020603050405020304" pitchFamily="18" charset="0"/>
              </a:rPr>
              <a:t>The twelve gates were twelve pearls, each gate made of a single pearl. </a:t>
            </a:r>
            <a:r>
              <a:rPr lang="en-US" dirty="0">
                <a:solidFill>
                  <a:schemeClr val="tx1">
                    <a:lumMod val="50000"/>
                  </a:schemeClr>
                </a:solidFill>
                <a:effectLst/>
                <a:ea typeface="Aptos" panose="020B0004020202020204" pitchFamily="34" charset="0"/>
                <a:cs typeface="Times New Roman" panose="02020603050405020304" pitchFamily="18" charset="0"/>
              </a:rPr>
              <a:t>The great street of the city was of gold, as pure as transparent glass. </a:t>
            </a:r>
            <a:endParaRPr lang="en-US" kern="100" dirty="0">
              <a:solidFill>
                <a:schemeClr val="tx1">
                  <a:lumMod val="50000"/>
                </a:schemeClr>
              </a:solidFill>
              <a:effectLst/>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60793913-EB1B-33B6-7B09-A6EADAAE4365}"/>
              </a:ext>
            </a:extLst>
          </p:cNvPr>
          <p:cNvSpPr txBox="1"/>
          <p:nvPr/>
        </p:nvSpPr>
        <p:spPr>
          <a:xfrm>
            <a:off x="3564835" y="3525252"/>
            <a:ext cx="5062330" cy="1261884"/>
          </a:xfrm>
          <a:prstGeom prst="rect">
            <a:avLst/>
          </a:prstGeom>
          <a:solidFill>
            <a:srgbClr val="002060"/>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Giant clams?</a:t>
            </a:r>
          </a:p>
          <a:p>
            <a:pPr algn="ctr"/>
            <a:r>
              <a:rPr lang="en-US" sz="3800" dirty="0">
                <a:latin typeface="Aptos" panose="020B0004020202020204" pitchFamily="34" charset="0"/>
              </a:rPr>
              <a:t>Pearlescent?</a:t>
            </a:r>
          </a:p>
        </p:txBody>
      </p:sp>
    </p:spTree>
    <p:extLst>
      <p:ext uri="{BB962C8B-B14F-4D97-AF65-F5344CB8AC3E}">
        <p14:creationId xmlns:p14="http://schemas.microsoft.com/office/powerpoint/2010/main" val="63936778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left)">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56DFB-9F4A-22CA-FBDA-43FAC4B96C1B}"/>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1895CE1B-8E63-A542-E3B1-3BCD1F29B5F6}"/>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21</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AD565433-69A0-526A-224F-163DA30E2DDA}"/>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baseline="30000" dirty="0">
                <a:solidFill>
                  <a:schemeClr val="tx1">
                    <a:lumMod val="50000"/>
                  </a:schemeClr>
                </a:solidFill>
                <a:effectLst/>
                <a:ea typeface="Aptos" panose="020B0004020202020204" pitchFamily="34" charset="0"/>
                <a:cs typeface="Times New Roman" panose="02020603050405020304" pitchFamily="18" charset="0"/>
              </a:rPr>
              <a:t>21</a:t>
            </a:r>
            <a:r>
              <a:rPr lang="en-US" dirty="0">
                <a:solidFill>
                  <a:schemeClr val="tx1">
                    <a:lumMod val="50000"/>
                  </a:schemeClr>
                </a:solidFill>
                <a:effectLst/>
                <a:ea typeface="Aptos" panose="020B0004020202020204" pitchFamily="34" charset="0"/>
                <a:cs typeface="Times New Roman" panose="02020603050405020304" pitchFamily="18" charset="0"/>
              </a:rPr>
              <a:t>The twelve gates were twelve pearls, each gate made of a single pearl. </a:t>
            </a:r>
            <a:r>
              <a:rPr lang="en-US" dirty="0">
                <a:effectLst/>
                <a:ea typeface="Aptos" panose="020B0004020202020204" pitchFamily="34" charset="0"/>
                <a:cs typeface="Times New Roman" panose="02020603050405020304" pitchFamily="18" charset="0"/>
              </a:rPr>
              <a:t>The great street of the city was of gold, as pure as transparent glass. </a:t>
            </a:r>
            <a:endParaRPr lang="en-US" kern="100" dirty="0">
              <a:effectLst/>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A8F61CFC-3FB1-7A6C-9DF8-E42E9F068FDE}"/>
              </a:ext>
            </a:extLst>
          </p:cNvPr>
          <p:cNvSpPr txBox="1"/>
          <p:nvPr/>
        </p:nvSpPr>
        <p:spPr>
          <a:xfrm>
            <a:off x="3937552" y="3863182"/>
            <a:ext cx="4316895" cy="677108"/>
          </a:xfrm>
          <a:prstGeom prst="rect">
            <a:avLst/>
          </a:prstGeom>
          <a:solidFill>
            <a:srgbClr val="002060"/>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Gold is common</a:t>
            </a:r>
          </a:p>
        </p:txBody>
      </p:sp>
    </p:spTree>
    <p:extLst>
      <p:ext uri="{BB962C8B-B14F-4D97-AF65-F5344CB8AC3E}">
        <p14:creationId xmlns:p14="http://schemas.microsoft.com/office/powerpoint/2010/main" val="147462733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ADA9B-8AE4-ACBB-A1C9-0BC0DEA5BFB9}"/>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BF513689-8053-2B48-FE69-864A1299B0B5}"/>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21</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D7A28D9C-5466-4245-6617-A67D58D559F7}"/>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22</a:t>
            </a:r>
            <a:r>
              <a:rPr lang="en-US" kern="100" dirty="0">
                <a:effectLst/>
                <a:ea typeface="Aptos" panose="020B0004020202020204" pitchFamily="34" charset="0"/>
                <a:cs typeface="Times New Roman" panose="02020603050405020304" pitchFamily="18" charset="0"/>
              </a:rPr>
              <a:t>I did not see a temple in the city, because the Lord God Almighty and the Lamb are its temple. </a:t>
            </a:r>
          </a:p>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23</a:t>
            </a:r>
            <a:r>
              <a:rPr lang="en-US" kern="100" dirty="0">
                <a:effectLst/>
                <a:ea typeface="Aptos" panose="020B0004020202020204" pitchFamily="34" charset="0"/>
                <a:cs typeface="Times New Roman" panose="02020603050405020304" pitchFamily="18" charset="0"/>
              </a:rPr>
              <a:t>The city does not need the sun or the moon to shine on it, for the glory of God gives it light, and the Lamb is its lamp. </a:t>
            </a:r>
          </a:p>
        </p:txBody>
      </p:sp>
      <p:sp>
        <p:nvSpPr>
          <p:cNvPr id="2" name="TextBox 1">
            <a:extLst>
              <a:ext uri="{FF2B5EF4-FFF2-40B4-BE49-F238E27FC236}">
                <a16:creationId xmlns:a16="http://schemas.microsoft.com/office/drawing/2014/main" id="{957E05E6-BDB2-A5DB-0606-ED957B350A88}"/>
              </a:ext>
            </a:extLst>
          </p:cNvPr>
          <p:cNvSpPr txBox="1"/>
          <p:nvPr/>
        </p:nvSpPr>
        <p:spPr>
          <a:xfrm>
            <a:off x="3937552" y="4580691"/>
            <a:ext cx="4316895" cy="1846659"/>
          </a:xfrm>
          <a:prstGeom prst="rect">
            <a:avLst/>
          </a:prstGeom>
          <a:solidFill>
            <a:srgbClr val="002060"/>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Doesn’t say we won’t </a:t>
            </a:r>
            <a:r>
              <a:rPr lang="en-US" sz="3800" i="1" dirty="0">
                <a:latin typeface="Aptos" panose="020B0004020202020204" pitchFamily="34" charset="0"/>
              </a:rPr>
              <a:t>have</a:t>
            </a:r>
            <a:r>
              <a:rPr lang="en-US" sz="3800" dirty="0">
                <a:latin typeface="Aptos" panose="020B0004020202020204" pitchFamily="34" charset="0"/>
              </a:rPr>
              <a:t> a sun or moon</a:t>
            </a:r>
          </a:p>
        </p:txBody>
      </p:sp>
    </p:spTree>
    <p:extLst>
      <p:ext uri="{BB962C8B-B14F-4D97-AF65-F5344CB8AC3E}">
        <p14:creationId xmlns:p14="http://schemas.microsoft.com/office/powerpoint/2010/main" val="358372618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6DFAF-8337-A113-0F8B-B89CDDF7A6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D7EFF2-65F5-A60B-DE30-8ADCA69460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80A39E4-9557-AA07-1FC7-7506A8732288}"/>
              </a:ext>
            </a:extLst>
          </p:cNvPr>
          <p:cNvSpPr>
            <a:spLocks noGrp="1"/>
          </p:cNvSpPr>
          <p:nvPr>
            <p:ph idx="1"/>
          </p:nvPr>
        </p:nvSpPr>
        <p:spPr/>
        <p:txBody>
          <a:bodyPr/>
          <a:lstStyle/>
          <a:p>
            <a:endParaRPr lang="en-US"/>
          </a:p>
        </p:txBody>
      </p:sp>
      <p:pic>
        <p:nvPicPr>
          <p:cNvPr id="4" name="Picture 3" descr="A diagram of the first period of the first period of the first period of the first period of the first period of the first period of the first period of the first period of the first period of&#10;&#10;Description automatically generated">
            <a:extLst>
              <a:ext uri="{FF2B5EF4-FFF2-40B4-BE49-F238E27FC236}">
                <a16:creationId xmlns:a16="http://schemas.microsoft.com/office/drawing/2014/main" id="{1B18C65D-CC4C-BF45-3C4B-BA5FA71193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195" y="0"/>
            <a:ext cx="11759609" cy="6861029"/>
          </a:xfrm>
          <a:prstGeom prst="rect">
            <a:avLst/>
          </a:prstGeom>
          <a:noFill/>
          <a:ln>
            <a:noFill/>
          </a:ln>
        </p:spPr>
      </p:pic>
      <p:sp>
        <p:nvSpPr>
          <p:cNvPr id="5" name="Rectangle 4">
            <a:extLst>
              <a:ext uri="{FF2B5EF4-FFF2-40B4-BE49-F238E27FC236}">
                <a16:creationId xmlns:a16="http://schemas.microsoft.com/office/drawing/2014/main" id="{28B5F4B1-866D-71B6-1696-842BA73F05C4}"/>
              </a:ext>
            </a:extLst>
          </p:cNvPr>
          <p:cNvSpPr/>
          <p:nvPr/>
        </p:nvSpPr>
        <p:spPr>
          <a:xfrm>
            <a:off x="5829300" y="4571683"/>
            <a:ext cx="3566160" cy="1634807"/>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3828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D5315-8639-CC2E-34D1-C2972C177864}"/>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47D3B64F-1FEF-F691-A22D-A5B26DCFFE2A}"/>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21</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E4A16464-2086-7128-CB78-F10C308DF13F}"/>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24</a:t>
            </a:r>
            <a:r>
              <a:rPr lang="en-US" kern="100" dirty="0">
                <a:effectLst/>
                <a:ea typeface="Aptos" panose="020B0004020202020204" pitchFamily="34" charset="0"/>
                <a:cs typeface="Times New Roman" panose="02020603050405020304" pitchFamily="18" charset="0"/>
              </a:rPr>
              <a:t>The nations will walk by its light, and the kings of the earth will bring their splendor into it…</a:t>
            </a:r>
          </a:p>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26</a:t>
            </a:r>
            <a:r>
              <a:rPr lang="en-US" kern="100" dirty="0">
                <a:effectLst/>
                <a:ea typeface="Aptos" panose="020B0004020202020204" pitchFamily="34" charset="0"/>
                <a:cs typeface="Times New Roman" panose="02020603050405020304" pitchFamily="18" charset="0"/>
              </a:rPr>
              <a:t>The glory and honor of the nations will be brought into it. </a:t>
            </a:r>
          </a:p>
        </p:txBody>
      </p:sp>
    </p:spTree>
    <p:extLst>
      <p:ext uri="{BB962C8B-B14F-4D97-AF65-F5344CB8AC3E}">
        <p14:creationId xmlns:p14="http://schemas.microsoft.com/office/powerpoint/2010/main" val="56659138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AF018-9119-E1F8-B9D6-5FF1407A6B26}"/>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43EE204C-D18A-09A5-944F-EA6A839DED5C}"/>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21</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97AA173F-31B9-F349-DC8A-4E1CE67C6A17}"/>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24</a:t>
            </a:r>
            <a:r>
              <a:rPr lang="en-US" kern="100" dirty="0">
                <a:effectLst/>
                <a:ea typeface="Aptos" panose="020B0004020202020204" pitchFamily="34" charset="0"/>
                <a:cs typeface="Times New Roman" panose="02020603050405020304" pitchFamily="18" charset="0"/>
              </a:rPr>
              <a:t>The nations </a:t>
            </a:r>
            <a:r>
              <a:rPr lang="en-US" kern="100" dirty="0">
                <a:solidFill>
                  <a:schemeClr val="tx1">
                    <a:lumMod val="50000"/>
                  </a:schemeClr>
                </a:solidFill>
                <a:effectLst/>
                <a:ea typeface="Aptos" panose="020B0004020202020204" pitchFamily="34" charset="0"/>
                <a:cs typeface="Times New Roman" panose="02020603050405020304" pitchFamily="18" charset="0"/>
              </a:rPr>
              <a:t>will walk by its light, and the kings of the earth will bring their splendor into it…</a:t>
            </a:r>
          </a:p>
          <a:p>
            <a:pPr marL="0" marR="0" indent="0">
              <a:lnSpc>
                <a:spcPct val="107000"/>
              </a:lnSpc>
              <a:spcAft>
                <a:spcPts val="800"/>
              </a:spcAft>
              <a:buNone/>
            </a:pPr>
            <a:r>
              <a:rPr lang="en-US" kern="100" baseline="30000" dirty="0">
                <a:solidFill>
                  <a:schemeClr val="tx1">
                    <a:lumMod val="50000"/>
                  </a:schemeClr>
                </a:solidFill>
                <a:effectLst/>
                <a:ea typeface="Aptos" panose="020B0004020202020204" pitchFamily="34" charset="0"/>
                <a:cs typeface="Times New Roman" panose="02020603050405020304" pitchFamily="18" charset="0"/>
              </a:rPr>
              <a:t>26</a:t>
            </a:r>
            <a:r>
              <a:rPr lang="en-US" kern="100" dirty="0">
                <a:solidFill>
                  <a:schemeClr val="tx1">
                    <a:lumMod val="50000"/>
                  </a:schemeClr>
                </a:solidFill>
                <a:effectLst/>
                <a:ea typeface="Aptos" panose="020B0004020202020204" pitchFamily="34" charset="0"/>
                <a:cs typeface="Times New Roman" panose="02020603050405020304" pitchFamily="18" charset="0"/>
              </a:rPr>
              <a:t>The glory and honor of the nations will be brought into it. </a:t>
            </a:r>
          </a:p>
        </p:txBody>
      </p:sp>
      <p:sp>
        <p:nvSpPr>
          <p:cNvPr id="2" name="TextBox 1">
            <a:extLst>
              <a:ext uri="{FF2B5EF4-FFF2-40B4-BE49-F238E27FC236}">
                <a16:creationId xmlns:a16="http://schemas.microsoft.com/office/drawing/2014/main" id="{8B2F98DF-E9EC-4F5C-916B-1800DD9E89D5}"/>
              </a:ext>
            </a:extLst>
          </p:cNvPr>
          <p:cNvSpPr txBox="1"/>
          <p:nvPr/>
        </p:nvSpPr>
        <p:spPr>
          <a:xfrm>
            <a:off x="3937552" y="4252700"/>
            <a:ext cx="4316895" cy="1107996"/>
          </a:xfrm>
          <a:prstGeom prst="rect">
            <a:avLst/>
          </a:prstGeom>
          <a:solidFill>
            <a:srgbClr val="002060"/>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Multicultural </a:t>
            </a:r>
            <a:br>
              <a:rPr lang="en-US" sz="3800" dirty="0">
                <a:latin typeface="Aptos" panose="020B0004020202020204" pitchFamily="34" charset="0"/>
              </a:rPr>
            </a:br>
            <a:r>
              <a:rPr lang="en-US" sz="2800" dirty="0">
                <a:latin typeface="Aptos" panose="020B0004020202020204" pitchFamily="34" charset="0"/>
              </a:rPr>
              <a:t>(Rev. 7:9)</a:t>
            </a:r>
            <a:endParaRPr lang="en-US" sz="3800" dirty="0">
              <a:latin typeface="Aptos" panose="020B0004020202020204" pitchFamily="34" charset="0"/>
            </a:endParaRPr>
          </a:p>
        </p:txBody>
      </p:sp>
    </p:spTree>
    <p:extLst>
      <p:ext uri="{BB962C8B-B14F-4D97-AF65-F5344CB8AC3E}">
        <p14:creationId xmlns:p14="http://schemas.microsoft.com/office/powerpoint/2010/main" val="309479038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0177A-62D0-4AE5-8E6B-F755BBFCB368}"/>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FBD7040E-07B9-9274-A308-14E1530E2277}"/>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21</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A0A45C25-E6C7-F7EC-D6AF-212C4ECC2842}"/>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kern="100" baseline="30000" dirty="0">
                <a:solidFill>
                  <a:schemeClr val="tx1">
                    <a:lumMod val="50000"/>
                  </a:schemeClr>
                </a:solidFill>
                <a:effectLst/>
                <a:ea typeface="Aptos" panose="020B0004020202020204" pitchFamily="34" charset="0"/>
                <a:cs typeface="Times New Roman" panose="02020603050405020304" pitchFamily="18" charset="0"/>
              </a:rPr>
              <a:t>24</a:t>
            </a:r>
            <a:r>
              <a:rPr lang="en-US" kern="100" dirty="0">
                <a:solidFill>
                  <a:schemeClr val="tx1">
                    <a:lumMod val="50000"/>
                  </a:schemeClr>
                </a:solidFill>
                <a:effectLst/>
                <a:ea typeface="Aptos" panose="020B0004020202020204" pitchFamily="34" charset="0"/>
                <a:cs typeface="Times New Roman" panose="02020603050405020304" pitchFamily="18" charset="0"/>
              </a:rPr>
              <a:t>The nations will walk by its light, and </a:t>
            </a:r>
            <a:r>
              <a:rPr lang="en-US" kern="100" dirty="0">
                <a:effectLst/>
                <a:ea typeface="Aptos" panose="020B0004020202020204" pitchFamily="34" charset="0"/>
                <a:cs typeface="Times New Roman" panose="02020603050405020304" pitchFamily="18" charset="0"/>
              </a:rPr>
              <a:t>the kings of the earth will bring their splendor into it…</a:t>
            </a:r>
          </a:p>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26</a:t>
            </a:r>
            <a:r>
              <a:rPr lang="en-US" kern="100" dirty="0">
                <a:effectLst/>
                <a:ea typeface="Aptos" panose="020B0004020202020204" pitchFamily="34" charset="0"/>
                <a:cs typeface="Times New Roman" panose="02020603050405020304" pitchFamily="18" charset="0"/>
              </a:rPr>
              <a:t>The glory and honor of the nations will be brought into it. </a:t>
            </a:r>
          </a:p>
        </p:txBody>
      </p:sp>
      <p:sp>
        <p:nvSpPr>
          <p:cNvPr id="2" name="TextBox 1">
            <a:extLst>
              <a:ext uri="{FF2B5EF4-FFF2-40B4-BE49-F238E27FC236}">
                <a16:creationId xmlns:a16="http://schemas.microsoft.com/office/drawing/2014/main" id="{8352430C-EDF3-BA82-38B8-33087F3DADBF}"/>
              </a:ext>
            </a:extLst>
          </p:cNvPr>
          <p:cNvSpPr txBox="1"/>
          <p:nvPr/>
        </p:nvSpPr>
        <p:spPr>
          <a:xfrm>
            <a:off x="3937552" y="4252700"/>
            <a:ext cx="4316895" cy="1846659"/>
          </a:xfrm>
          <a:prstGeom prst="rect">
            <a:avLst/>
          </a:prstGeom>
          <a:solidFill>
            <a:srgbClr val="002060"/>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How could we bring splendor, glory and honor to Heaven?</a:t>
            </a:r>
          </a:p>
        </p:txBody>
      </p:sp>
    </p:spTree>
    <p:extLst>
      <p:ext uri="{BB962C8B-B14F-4D97-AF65-F5344CB8AC3E}">
        <p14:creationId xmlns:p14="http://schemas.microsoft.com/office/powerpoint/2010/main" val="148290682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C9CB9-5B27-7A93-673A-034C496979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550C5B9-7318-9BA7-637B-4B34367D78C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3E0839C-179E-002C-DB91-411904421805}"/>
              </a:ext>
            </a:extLst>
          </p:cNvPr>
          <p:cNvPicPr>
            <a:picLocks noChangeAspect="1"/>
          </p:cNvPicPr>
          <p:nvPr/>
        </p:nvPicPr>
        <p:blipFill>
          <a:blip r:embed="rId3"/>
          <a:stretch>
            <a:fillRect/>
          </a:stretch>
        </p:blipFill>
        <p:spPr>
          <a:xfrm>
            <a:off x="3408747" y="0"/>
            <a:ext cx="5143500" cy="6858000"/>
          </a:xfrm>
          <a:prstGeom prst="rect">
            <a:avLst/>
          </a:prstGeom>
        </p:spPr>
      </p:pic>
    </p:spTree>
    <p:extLst>
      <p:ext uri="{BB962C8B-B14F-4D97-AF65-F5344CB8AC3E}">
        <p14:creationId xmlns:p14="http://schemas.microsoft.com/office/powerpoint/2010/main" val="4236586360"/>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23438-5C30-1A01-2DC2-55E0A76DEBDB}"/>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2CC7FF39-CA53-54D6-920F-5FD8CC48D188}"/>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21</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8CDDE04E-2CA7-60E0-38BF-B1534E4F5697}"/>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25</a:t>
            </a:r>
            <a:r>
              <a:rPr lang="en-US" kern="100" dirty="0">
                <a:effectLst/>
                <a:ea typeface="Aptos" panose="020B0004020202020204" pitchFamily="34" charset="0"/>
                <a:cs typeface="Times New Roman" panose="02020603050405020304" pitchFamily="18" charset="0"/>
              </a:rPr>
              <a:t>On no day will its gates ever be shut, for there will be no night there…</a:t>
            </a:r>
          </a:p>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27</a:t>
            </a:r>
            <a:r>
              <a:rPr lang="en-US" kern="100" dirty="0">
                <a:effectLst/>
                <a:ea typeface="Aptos" panose="020B0004020202020204" pitchFamily="34" charset="0"/>
                <a:cs typeface="Times New Roman" panose="02020603050405020304" pitchFamily="18" charset="0"/>
              </a:rPr>
              <a:t>Nothing impure will ever enter it, nor will anyone who does what is shameful or deceitful, but only those whose names are written in the Lamb’s book of life.</a:t>
            </a:r>
          </a:p>
        </p:txBody>
      </p:sp>
      <p:sp>
        <p:nvSpPr>
          <p:cNvPr id="2" name="TextBox 1">
            <a:extLst>
              <a:ext uri="{FF2B5EF4-FFF2-40B4-BE49-F238E27FC236}">
                <a16:creationId xmlns:a16="http://schemas.microsoft.com/office/drawing/2014/main" id="{D1AD4767-A39F-B23E-6526-A3CAFE90CBD1}"/>
              </a:ext>
            </a:extLst>
          </p:cNvPr>
          <p:cNvSpPr txBox="1"/>
          <p:nvPr/>
        </p:nvSpPr>
        <p:spPr>
          <a:xfrm>
            <a:off x="4981161" y="5010915"/>
            <a:ext cx="7015971" cy="1692771"/>
          </a:xfrm>
          <a:prstGeom prst="rect">
            <a:avLst/>
          </a:prstGeom>
          <a:solidFill>
            <a:srgbClr val="002060"/>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Nothing evil in Heaven </a:t>
            </a:r>
            <a:r>
              <a:rPr lang="en-US" sz="2800" dirty="0">
                <a:latin typeface="Aptos" panose="020B0004020202020204" pitchFamily="34" charset="0"/>
              </a:rPr>
              <a:t>(21:8; 22:11; 15)</a:t>
            </a:r>
          </a:p>
          <a:p>
            <a:pPr algn="ctr"/>
            <a:r>
              <a:rPr lang="en-US" sz="3800" dirty="0">
                <a:latin typeface="Aptos" panose="020B0004020202020204" pitchFamily="34" charset="0"/>
              </a:rPr>
              <a:t>Absolute safety &amp; security</a:t>
            </a:r>
          </a:p>
        </p:txBody>
      </p:sp>
      <p:sp>
        <p:nvSpPr>
          <p:cNvPr id="3" name="TextBox 2">
            <a:extLst>
              <a:ext uri="{FF2B5EF4-FFF2-40B4-BE49-F238E27FC236}">
                <a16:creationId xmlns:a16="http://schemas.microsoft.com/office/drawing/2014/main" id="{938F99C7-25C3-BF80-788A-50D19AD665E1}"/>
              </a:ext>
            </a:extLst>
          </p:cNvPr>
          <p:cNvSpPr txBox="1"/>
          <p:nvPr/>
        </p:nvSpPr>
        <p:spPr>
          <a:xfrm>
            <a:off x="425874" y="5036352"/>
            <a:ext cx="4371561" cy="1692771"/>
          </a:xfrm>
          <a:prstGeom prst="rect">
            <a:avLst/>
          </a:prstGeom>
          <a:solidFill>
            <a:srgbClr val="002060"/>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No night might only refer to Jerusalem </a:t>
            </a:r>
            <a:r>
              <a:rPr lang="en-US" sz="2800" dirty="0">
                <a:latin typeface="Aptos" panose="020B0004020202020204" pitchFamily="34" charset="0"/>
              </a:rPr>
              <a:t>(Ps. 19:1)</a:t>
            </a:r>
            <a:endParaRPr lang="en-US" sz="3800" dirty="0">
              <a:latin typeface="Aptos" panose="020B0004020202020204" pitchFamily="34" charset="0"/>
            </a:endParaRPr>
          </a:p>
        </p:txBody>
      </p:sp>
    </p:spTree>
    <p:extLst>
      <p:ext uri="{BB962C8B-B14F-4D97-AF65-F5344CB8AC3E}">
        <p14:creationId xmlns:p14="http://schemas.microsoft.com/office/powerpoint/2010/main" val="380809640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par>
                                <p:cTn id="13" presetID="10" presetClass="exit" presetSubtype="0" fill="hold" grpId="1"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22" presetClass="entr" presetSubtype="8" fill="hold" nodeType="with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left)">
                                      <p:cBhvr>
                                        <p:cTn id="23" dur="5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wipe(left)">
                                      <p:cBhvr>
                                        <p:cTn id="2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32359-AC6E-0B9E-7AC1-AF3A97C65C18}"/>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6B058DE7-93AE-3FBB-A12B-397017DEE34E}"/>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22</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90FDC7C2-4525-7122-FAED-C8960A61548C}"/>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1</a:t>
            </a:r>
            <a:r>
              <a:rPr lang="en-US" kern="100" dirty="0">
                <a:effectLst/>
                <a:ea typeface="Aptos" panose="020B0004020202020204" pitchFamily="34" charset="0"/>
                <a:cs typeface="Times New Roman" panose="02020603050405020304" pitchFamily="18" charset="0"/>
              </a:rPr>
              <a:t>Then the angel showed me the river of the water of life, as clear as crystal, flowing from the throne of God and of the Lamb </a:t>
            </a:r>
          </a:p>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2</a:t>
            </a:r>
            <a:r>
              <a:rPr lang="en-US" kern="100" dirty="0">
                <a:effectLst/>
                <a:ea typeface="Aptos" panose="020B0004020202020204" pitchFamily="34" charset="0"/>
                <a:cs typeface="Times New Roman" panose="02020603050405020304" pitchFamily="18" charset="0"/>
              </a:rPr>
              <a:t>down the middle of the great street of the city. On each side of the river stood the tree of life, bearing twelve crops of fruit, yielding its fruit every month. And the leaves of the tree are for the healing of the nations. </a:t>
            </a:r>
          </a:p>
        </p:txBody>
      </p:sp>
      <p:sp>
        <p:nvSpPr>
          <p:cNvPr id="3" name="TextBox 2">
            <a:extLst>
              <a:ext uri="{FF2B5EF4-FFF2-40B4-BE49-F238E27FC236}">
                <a16:creationId xmlns:a16="http://schemas.microsoft.com/office/drawing/2014/main" id="{6EAE0FD2-7386-EDAA-4541-6AFDD6BC0AA1}"/>
              </a:ext>
            </a:extLst>
          </p:cNvPr>
          <p:cNvSpPr txBox="1"/>
          <p:nvPr/>
        </p:nvSpPr>
        <p:spPr>
          <a:xfrm>
            <a:off x="8343072" y="393282"/>
            <a:ext cx="3146564" cy="677108"/>
          </a:xfrm>
          <a:prstGeom prst="rect">
            <a:avLst/>
          </a:prstGeom>
          <a:solidFill>
            <a:srgbClr val="002060"/>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Eternal life</a:t>
            </a:r>
          </a:p>
        </p:txBody>
      </p:sp>
    </p:spTree>
    <p:extLst>
      <p:ext uri="{BB962C8B-B14F-4D97-AF65-F5344CB8AC3E}">
        <p14:creationId xmlns:p14="http://schemas.microsoft.com/office/powerpoint/2010/main" val="50072815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6A2C1-876A-2298-670D-1101AE4F51C4}"/>
            </a:ext>
          </a:extLst>
        </p:cNvPr>
        <p:cNvGrpSpPr/>
        <p:nvPr/>
      </p:nvGrpSpPr>
      <p:grpSpPr>
        <a:xfrm>
          <a:off x="0" y="0"/>
          <a:ext cx="0" cy="0"/>
          <a:chOff x="0" y="0"/>
          <a:chExt cx="0" cy="0"/>
        </a:xfrm>
      </p:grpSpPr>
      <p:pic>
        <p:nvPicPr>
          <p:cNvPr id="5" name="Content Placeholder 4" descr="Open quotation mark outline">
            <a:extLst>
              <a:ext uri="{FF2B5EF4-FFF2-40B4-BE49-F238E27FC236}">
                <a16:creationId xmlns:a16="http://schemas.microsoft.com/office/drawing/2014/main" id="{5D2D3BCE-63EF-A324-A288-5523EF63A022}"/>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973" y="43985"/>
            <a:ext cx="1415143" cy="1415143"/>
          </a:xfrm>
        </p:spPr>
      </p:pic>
      <p:sp>
        <p:nvSpPr>
          <p:cNvPr id="6" name="TextBox 5">
            <a:extLst>
              <a:ext uri="{FF2B5EF4-FFF2-40B4-BE49-F238E27FC236}">
                <a16:creationId xmlns:a16="http://schemas.microsoft.com/office/drawing/2014/main" id="{EA63C400-13B4-C9DF-2242-8F91EE191835}"/>
              </a:ext>
            </a:extLst>
          </p:cNvPr>
          <p:cNvSpPr txBox="1"/>
          <p:nvPr/>
        </p:nvSpPr>
        <p:spPr>
          <a:xfrm>
            <a:off x="1317170" y="268056"/>
            <a:ext cx="6118799" cy="4832092"/>
          </a:xfrm>
          <a:prstGeom prst="rect">
            <a:avLst/>
          </a:prstGeom>
          <a:noFill/>
          <a:ln w="25400">
            <a:noFill/>
          </a:ln>
        </p:spPr>
        <p:txBody>
          <a:bodyPr wrap="square" rtlCol="0">
            <a:spAutoFit/>
          </a:bodyPr>
          <a:lstStyle/>
          <a:p>
            <a:r>
              <a:rPr lang="en-US" sz="4400" dirty="0">
                <a:latin typeface="Perpetua" panose="02020502060401020303" pitchFamily="18" charset="0"/>
              </a:rPr>
              <a:t>Despite the staunchest, most venerable defenses, we can never subdue death anxiety:</a:t>
            </a:r>
          </a:p>
          <a:p>
            <a:endParaRPr lang="en-US" sz="4400" dirty="0">
              <a:latin typeface="Perpetua" panose="02020502060401020303" pitchFamily="18" charset="0"/>
            </a:endParaRPr>
          </a:p>
          <a:p>
            <a:r>
              <a:rPr lang="en-US" sz="4400" dirty="0">
                <a:latin typeface="Perpetua" panose="02020502060401020303" pitchFamily="18" charset="0"/>
              </a:rPr>
              <a:t>It is always there, lurking in some hidden ravine of the mind.</a:t>
            </a:r>
          </a:p>
        </p:txBody>
      </p:sp>
      <p:sp>
        <p:nvSpPr>
          <p:cNvPr id="3" name="TextBox 2">
            <a:extLst>
              <a:ext uri="{FF2B5EF4-FFF2-40B4-BE49-F238E27FC236}">
                <a16:creationId xmlns:a16="http://schemas.microsoft.com/office/drawing/2014/main" id="{FA44E152-1689-F33A-FB31-1D5DD13CD766}"/>
              </a:ext>
            </a:extLst>
          </p:cNvPr>
          <p:cNvSpPr txBox="1"/>
          <p:nvPr/>
        </p:nvSpPr>
        <p:spPr>
          <a:xfrm>
            <a:off x="9332843" y="4132234"/>
            <a:ext cx="2859157" cy="2246769"/>
          </a:xfrm>
          <a:prstGeom prst="rect">
            <a:avLst/>
          </a:prstGeom>
          <a:noFill/>
          <a:ln w="25400">
            <a:noFill/>
          </a:ln>
        </p:spPr>
        <p:txBody>
          <a:bodyPr wrap="square" rtlCol="0">
            <a:spAutoFit/>
          </a:bodyPr>
          <a:lstStyle/>
          <a:p>
            <a:r>
              <a:rPr lang="en-US" sz="2800" dirty="0">
                <a:latin typeface="Perpetua" panose="02020502060401020303" pitchFamily="18" charset="0"/>
              </a:rPr>
              <a:t>Irvin D. Yalom</a:t>
            </a:r>
          </a:p>
          <a:p>
            <a:r>
              <a:rPr lang="en-US" sz="2800" dirty="0">
                <a:latin typeface="Perpetua" panose="02020502060401020303" pitchFamily="18" charset="0"/>
              </a:rPr>
              <a:t>Psychiatrist</a:t>
            </a:r>
          </a:p>
          <a:p>
            <a:r>
              <a:rPr lang="en-US" sz="2800" i="1" dirty="0">
                <a:latin typeface="Perpetua" panose="02020502060401020303" pitchFamily="18" charset="0"/>
              </a:rPr>
              <a:t>Staring at the Sun: Overcoming the Fear of Death</a:t>
            </a:r>
            <a:r>
              <a:rPr lang="en-US" sz="2800" dirty="0">
                <a:latin typeface="Perpetua" panose="02020502060401020303" pitchFamily="18" charset="0"/>
              </a:rPr>
              <a:t>, 5-6.</a:t>
            </a:r>
            <a:endParaRPr lang="en-US" sz="2800" i="1" dirty="0">
              <a:latin typeface="Perpetua" panose="02020502060401020303" pitchFamily="18" charset="0"/>
            </a:endParaRPr>
          </a:p>
        </p:txBody>
      </p:sp>
      <p:sp>
        <p:nvSpPr>
          <p:cNvPr id="7" name="TextBox 6">
            <a:extLst>
              <a:ext uri="{FF2B5EF4-FFF2-40B4-BE49-F238E27FC236}">
                <a16:creationId xmlns:a16="http://schemas.microsoft.com/office/drawing/2014/main" id="{8FBD91DD-D27D-6F7B-DEA6-36F8850DDFA0}"/>
              </a:ext>
            </a:extLst>
          </p:cNvPr>
          <p:cNvSpPr txBox="1"/>
          <p:nvPr/>
        </p:nvSpPr>
        <p:spPr>
          <a:xfrm>
            <a:off x="7435969" y="658209"/>
            <a:ext cx="4371561" cy="3016210"/>
          </a:xfrm>
          <a:prstGeom prst="rect">
            <a:avLst/>
          </a:prstGeom>
          <a:solidFill>
            <a:srgbClr val="002060"/>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We won’t always be able to avoid our mortality</a:t>
            </a:r>
          </a:p>
          <a:p>
            <a:pPr algn="ctr"/>
            <a:r>
              <a:rPr lang="en-US" sz="3800" dirty="0">
                <a:latin typeface="Aptos" panose="020B0004020202020204" pitchFamily="34" charset="0"/>
              </a:rPr>
              <a:t>Until we get to Heaven!</a:t>
            </a:r>
          </a:p>
        </p:txBody>
      </p:sp>
    </p:spTree>
    <p:extLst>
      <p:ext uri="{BB962C8B-B14F-4D97-AF65-F5344CB8AC3E}">
        <p14:creationId xmlns:p14="http://schemas.microsoft.com/office/powerpoint/2010/main" val="214046894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left)">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22" presetClass="entr" presetSubtype="8" fill="hold" nodeType="with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left)">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D4EBC-7F4A-2152-310D-C2A1AD413798}"/>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437E6A4E-88BC-0A23-B0A9-034595F27F70}"/>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22</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2F88651F-6222-1782-4A53-86125429D980}"/>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4</a:t>
            </a:r>
            <a:r>
              <a:rPr lang="en-US" kern="100" dirty="0">
                <a:effectLst/>
                <a:ea typeface="Aptos" panose="020B0004020202020204" pitchFamily="34" charset="0"/>
                <a:cs typeface="Times New Roman" panose="02020603050405020304" pitchFamily="18" charset="0"/>
              </a:rPr>
              <a:t>They will see his face, and his name will be on their foreheads. </a:t>
            </a:r>
          </a:p>
        </p:txBody>
      </p:sp>
      <p:sp>
        <p:nvSpPr>
          <p:cNvPr id="2" name="TextBox 1">
            <a:extLst>
              <a:ext uri="{FF2B5EF4-FFF2-40B4-BE49-F238E27FC236}">
                <a16:creationId xmlns:a16="http://schemas.microsoft.com/office/drawing/2014/main" id="{73ACFBD1-A367-FF13-F4C7-2CBEA047EF13}"/>
              </a:ext>
            </a:extLst>
          </p:cNvPr>
          <p:cNvSpPr txBox="1"/>
          <p:nvPr/>
        </p:nvSpPr>
        <p:spPr>
          <a:xfrm>
            <a:off x="3769001" y="2939852"/>
            <a:ext cx="4653997" cy="1846659"/>
          </a:xfrm>
          <a:prstGeom prst="rect">
            <a:avLst/>
          </a:prstGeom>
          <a:solidFill>
            <a:srgbClr val="002060"/>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There will be nothing greater than seeing God face-to-face</a:t>
            </a:r>
          </a:p>
        </p:txBody>
      </p:sp>
    </p:spTree>
    <p:extLst>
      <p:ext uri="{BB962C8B-B14F-4D97-AF65-F5344CB8AC3E}">
        <p14:creationId xmlns:p14="http://schemas.microsoft.com/office/powerpoint/2010/main" val="4196584793"/>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AA7F7-C981-D48A-3E04-875B9D27B2DC}"/>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F5508E36-C021-13AE-232D-44FF33D4197C}"/>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22</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D8603BBA-2BAE-6F3E-6338-D1D4A67FEDF0}"/>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7</a:t>
            </a:r>
            <a:r>
              <a:rPr lang="en-US" kern="100" dirty="0">
                <a:effectLst/>
                <a:ea typeface="Aptos" panose="020B0004020202020204" pitchFamily="34" charset="0"/>
                <a:cs typeface="Times New Roman" panose="02020603050405020304" pitchFamily="18" charset="0"/>
              </a:rPr>
              <a:t>Look, I am coming soon! Blessed is the one who keeps the words of the prophecy written in this scroll…</a:t>
            </a:r>
          </a:p>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12</a:t>
            </a:r>
            <a:r>
              <a:rPr lang="en-US" kern="100" dirty="0">
                <a:effectLst/>
                <a:ea typeface="Aptos" panose="020B0004020202020204" pitchFamily="34" charset="0"/>
                <a:cs typeface="Times New Roman" panose="02020603050405020304" pitchFamily="18" charset="0"/>
              </a:rPr>
              <a:t>Look, I am coming soon! My reward is with me, and I will give to each person according to what they have done. </a:t>
            </a:r>
          </a:p>
        </p:txBody>
      </p:sp>
    </p:spTree>
    <p:extLst>
      <p:ext uri="{BB962C8B-B14F-4D97-AF65-F5344CB8AC3E}">
        <p14:creationId xmlns:p14="http://schemas.microsoft.com/office/powerpoint/2010/main" val="191301374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72CB0-CED6-87E8-842A-700B7AE4A9B4}"/>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71C900EF-6FDC-BCD2-28E8-AE522071FB02}"/>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22</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D0355D4F-9E60-C332-B6DC-206510C2A525}"/>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16</a:t>
            </a:r>
            <a:r>
              <a:rPr lang="en-US" kern="100" dirty="0">
                <a:effectLst/>
                <a:ea typeface="Aptos" panose="020B0004020202020204" pitchFamily="34" charset="0"/>
                <a:cs typeface="Times New Roman" panose="02020603050405020304" pitchFamily="18" charset="0"/>
              </a:rPr>
              <a:t>I, Jesus, have sent my angel to give you this testimony for the churches. I am the Root and the Offspring of David, and the bright Morning Star. </a:t>
            </a:r>
          </a:p>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17</a:t>
            </a:r>
            <a:r>
              <a:rPr lang="en-US" kern="100" dirty="0">
                <a:effectLst/>
                <a:ea typeface="Aptos" panose="020B0004020202020204" pitchFamily="34" charset="0"/>
                <a:cs typeface="Times New Roman" panose="02020603050405020304" pitchFamily="18" charset="0"/>
              </a:rPr>
              <a:t>The Spirit and the bride say, “Come!” And let the one who hears say, “Come!” Let the one who is thirsty come; and let the one who wishes take the free gift of the water of life.</a:t>
            </a:r>
          </a:p>
        </p:txBody>
      </p:sp>
    </p:spTree>
    <p:extLst>
      <p:ext uri="{BB962C8B-B14F-4D97-AF65-F5344CB8AC3E}">
        <p14:creationId xmlns:p14="http://schemas.microsoft.com/office/powerpoint/2010/main" val="67655313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B167B-1CAD-858F-A583-72E42319FF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038642-1E43-F5C4-22D0-72D535A5335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BF714A3-FD8A-4A3C-CF81-E9AEC23B9CC3}"/>
              </a:ext>
            </a:extLst>
          </p:cNvPr>
          <p:cNvSpPr>
            <a:spLocks noGrp="1"/>
          </p:cNvSpPr>
          <p:nvPr>
            <p:ph idx="1"/>
          </p:nvPr>
        </p:nvSpPr>
        <p:spPr/>
        <p:txBody>
          <a:bodyPr/>
          <a:lstStyle/>
          <a:p>
            <a:endParaRPr lang="en-US"/>
          </a:p>
        </p:txBody>
      </p:sp>
      <p:pic>
        <p:nvPicPr>
          <p:cNvPr id="4" name="Picture 3" descr="A diagram of the first period of the first period of the first period of the first period of the first period of the first period of the first period of the first period of the first period of&#10;&#10;Description automatically generated">
            <a:extLst>
              <a:ext uri="{FF2B5EF4-FFF2-40B4-BE49-F238E27FC236}">
                <a16:creationId xmlns:a16="http://schemas.microsoft.com/office/drawing/2014/main" id="{FA503DEA-E283-3E9A-2809-EBAB2F2811E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195" y="0"/>
            <a:ext cx="11759609" cy="6861029"/>
          </a:xfrm>
          <a:prstGeom prst="rect">
            <a:avLst/>
          </a:prstGeom>
          <a:noFill/>
          <a:ln>
            <a:noFill/>
          </a:ln>
        </p:spPr>
      </p:pic>
      <p:sp>
        <p:nvSpPr>
          <p:cNvPr id="5" name="Rectangle 4">
            <a:extLst>
              <a:ext uri="{FF2B5EF4-FFF2-40B4-BE49-F238E27FC236}">
                <a16:creationId xmlns:a16="http://schemas.microsoft.com/office/drawing/2014/main" id="{ECB4C996-119E-AACC-AAEC-D80BB295528E}"/>
              </a:ext>
            </a:extLst>
          </p:cNvPr>
          <p:cNvSpPr/>
          <p:nvPr/>
        </p:nvSpPr>
        <p:spPr>
          <a:xfrm>
            <a:off x="8103870" y="3794760"/>
            <a:ext cx="1325880" cy="808526"/>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8091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F6AEF-53A7-1B28-ADBD-57FD2EE10AB7}"/>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FC901D45-822E-68BC-756E-16963A3C0001}"/>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22</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5107097F-9163-B82B-13D6-95FF0EC8133E}"/>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20</a:t>
            </a:r>
            <a:r>
              <a:rPr lang="en-US" kern="100" dirty="0">
                <a:effectLst/>
                <a:ea typeface="Aptos" panose="020B0004020202020204" pitchFamily="34" charset="0"/>
                <a:cs typeface="Times New Roman" panose="02020603050405020304" pitchFamily="18" charset="0"/>
              </a:rPr>
              <a:t>He who testifies to these things says, “Yes, I am coming soon.” Amen. Come, Lord Jesus. </a:t>
            </a:r>
          </a:p>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21</a:t>
            </a:r>
            <a:r>
              <a:rPr lang="en-US" kern="100" dirty="0">
                <a:effectLst/>
                <a:ea typeface="Aptos" panose="020B0004020202020204" pitchFamily="34" charset="0"/>
                <a:cs typeface="Times New Roman" panose="02020603050405020304" pitchFamily="18" charset="0"/>
              </a:rPr>
              <a:t>The grace of the Lord Jesus be with God’s people. Amen. </a:t>
            </a:r>
          </a:p>
        </p:txBody>
      </p:sp>
    </p:spTree>
    <p:extLst>
      <p:ext uri="{BB962C8B-B14F-4D97-AF65-F5344CB8AC3E}">
        <p14:creationId xmlns:p14="http://schemas.microsoft.com/office/powerpoint/2010/main" val="361919112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7D0A7-3DF3-4E30-8364-1DDE2C6EB3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9C22A3-E82E-795C-32C1-1E642C3533A7}"/>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1E0A6CED-2CBE-D318-DFBA-D0F7BA9D0BF9}"/>
              </a:ext>
            </a:extLst>
          </p:cNvPr>
          <p:cNvSpPr>
            <a:spLocks noGrp="1"/>
          </p:cNvSpPr>
          <p:nvPr>
            <p:ph idx="1"/>
          </p:nvPr>
        </p:nvSpPr>
        <p:spPr/>
        <p:txBody>
          <a:bodyPr/>
          <a:lstStyle/>
          <a:p>
            <a:r>
              <a:rPr lang="en-US" dirty="0"/>
              <a:t>Consider your days</a:t>
            </a:r>
          </a:p>
          <a:p>
            <a:pPr lvl="1"/>
            <a:r>
              <a:rPr lang="en-US" dirty="0"/>
              <a:t>Make this life count!</a:t>
            </a:r>
          </a:p>
        </p:txBody>
      </p:sp>
      <p:sp>
        <p:nvSpPr>
          <p:cNvPr id="4" name="TextBox 3">
            <a:extLst>
              <a:ext uri="{FF2B5EF4-FFF2-40B4-BE49-F238E27FC236}">
                <a16:creationId xmlns:a16="http://schemas.microsoft.com/office/drawing/2014/main" id="{A8312B2D-B8A4-B9EF-07DD-0A45F06544ED}"/>
              </a:ext>
            </a:extLst>
          </p:cNvPr>
          <p:cNvSpPr txBox="1"/>
          <p:nvPr/>
        </p:nvSpPr>
        <p:spPr>
          <a:xfrm>
            <a:off x="1065496" y="2982376"/>
            <a:ext cx="10426767" cy="3600986"/>
          </a:xfrm>
          <a:prstGeom prst="rect">
            <a:avLst/>
          </a:prstGeom>
          <a:gradFill>
            <a:gsLst>
              <a:gs pos="0">
                <a:srgbClr val="B27775"/>
              </a:gs>
              <a:gs pos="0">
                <a:schemeClr val="accent2">
                  <a:lumMod val="40000"/>
                  <a:lumOff val="60000"/>
                </a:schemeClr>
              </a:gs>
              <a:gs pos="0">
                <a:schemeClr val="accent2">
                  <a:lumMod val="95000"/>
                  <a:lumOff val="5000"/>
                </a:schemeClr>
              </a:gs>
              <a:gs pos="0">
                <a:schemeClr val="accent2">
                  <a:lumMod val="60000"/>
                </a:schemeClr>
              </a:gs>
            </a:gsLst>
            <a:path path="rect">
              <a:fillToRect l="100000" t="100000"/>
            </a:path>
          </a:gra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Psalm 39:4-5 – </a:t>
            </a:r>
            <a:r>
              <a:rPr lang="en-US" sz="3800" baseline="30000" dirty="0">
                <a:latin typeface="Aptos" panose="020B0004020202020204" pitchFamily="34" charset="0"/>
              </a:rPr>
              <a:t>4</a:t>
            </a:r>
            <a:r>
              <a:rPr lang="en-US" sz="3800" dirty="0">
                <a:latin typeface="Aptos" panose="020B0004020202020204" pitchFamily="34" charset="0"/>
              </a:rPr>
              <a:t>Show me, LORD, my life’s end and the number of my days; let me know how fleeting my life is. </a:t>
            </a:r>
            <a:r>
              <a:rPr lang="en-US" sz="3800" baseline="30000" dirty="0">
                <a:latin typeface="Aptos" panose="020B0004020202020204" pitchFamily="34" charset="0"/>
              </a:rPr>
              <a:t>5</a:t>
            </a:r>
            <a:r>
              <a:rPr lang="en-US" sz="3800" dirty="0">
                <a:latin typeface="Aptos" panose="020B0004020202020204" pitchFamily="34" charset="0"/>
              </a:rPr>
              <a:t>You have made my days a mere handbreadth; the span of my years is as nothing before you. Everyone is but a breath, even those who seem secure.</a:t>
            </a:r>
          </a:p>
        </p:txBody>
      </p:sp>
    </p:spTree>
    <p:extLst>
      <p:ext uri="{BB962C8B-B14F-4D97-AF65-F5344CB8AC3E}">
        <p14:creationId xmlns:p14="http://schemas.microsoft.com/office/powerpoint/2010/main" val="200557467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par>
                                <p:cTn id="21" presetID="10" presetClass="exit" presetSubtype="0" fill="hold" grpId="1" nodeType="withEffect">
                                  <p:stCondLst>
                                    <p:cond delay="0"/>
                                  </p:stCondLst>
                                  <p:childTnLst>
                                    <p:animEffect transition="out" filter="fade">
                                      <p:cBhvr>
                                        <p:cTn id="22" dur="500"/>
                                        <p:tgtEl>
                                          <p:spTgt spid="4">
                                            <p:txEl>
                                              <p:pRg st="0" end="0"/>
                                            </p:txEl>
                                          </p:spTgt>
                                        </p:tgtEl>
                                      </p:cBhvr>
                                    </p:animEffect>
                                    <p:set>
                                      <p:cBhvr>
                                        <p:cTn id="23" dur="1" fill="hold">
                                          <p:stCondLst>
                                            <p:cond delay="499"/>
                                          </p:stCondLst>
                                        </p:cTn>
                                        <p:tgtEl>
                                          <p:spTgt spid="4">
                                            <p:txEl>
                                              <p:pRg st="0" end="0"/>
                                            </p:txEl>
                                          </p:spTgt>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4">
                                            <p:bg/>
                                          </p:spTgt>
                                        </p:tgtEl>
                                      </p:cBhvr>
                                    </p:animEffect>
                                    <p:set>
                                      <p:cBhvr>
                                        <p:cTn id="26" dur="1" fill="hold">
                                          <p:stCondLst>
                                            <p:cond delay="499"/>
                                          </p:stCondLst>
                                        </p:cTn>
                                        <p:tgtEl>
                                          <p:spTgt spid="4">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build="allAtOnce"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E6192-99EF-9606-9308-9A1E1F7668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3F51E3-32FC-57FC-FD0F-9575BB21B5AD}"/>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95DF5F2E-6826-F3F8-25D9-B4C69A0149A2}"/>
              </a:ext>
            </a:extLst>
          </p:cNvPr>
          <p:cNvSpPr>
            <a:spLocks noGrp="1"/>
          </p:cNvSpPr>
          <p:nvPr>
            <p:ph idx="1"/>
          </p:nvPr>
        </p:nvSpPr>
        <p:spPr/>
        <p:txBody>
          <a:bodyPr/>
          <a:lstStyle/>
          <a:p>
            <a:r>
              <a:rPr lang="en-US" dirty="0"/>
              <a:t>Set your mind on your eternal home</a:t>
            </a:r>
          </a:p>
          <a:p>
            <a:pPr lvl="1"/>
            <a:r>
              <a:rPr lang="en-US" dirty="0"/>
              <a:t>Lots of ways you can do this</a:t>
            </a:r>
          </a:p>
          <a:p>
            <a:pPr lvl="1"/>
            <a:r>
              <a:rPr lang="en-US" dirty="0"/>
              <a:t>What are you going to change about your lifestyle?</a:t>
            </a:r>
          </a:p>
        </p:txBody>
      </p:sp>
      <p:sp>
        <p:nvSpPr>
          <p:cNvPr id="4" name="TextBox 3">
            <a:extLst>
              <a:ext uri="{FF2B5EF4-FFF2-40B4-BE49-F238E27FC236}">
                <a16:creationId xmlns:a16="http://schemas.microsoft.com/office/drawing/2014/main" id="{7356FF93-EB6C-9A2D-271B-003FCC09C6C3}"/>
              </a:ext>
            </a:extLst>
          </p:cNvPr>
          <p:cNvSpPr txBox="1"/>
          <p:nvPr/>
        </p:nvSpPr>
        <p:spPr>
          <a:xfrm>
            <a:off x="1339143" y="4295727"/>
            <a:ext cx="9513714" cy="1261884"/>
          </a:xfrm>
          <a:prstGeom prst="rect">
            <a:avLst/>
          </a:prstGeom>
          <a:gradFill>
            <a:gsLst>
              <a:gs pos="0">
                <a:srgbClr val="B27775"/>
              </a:gs>
              <a:gs pos="0">
                <a:schemeClr val="accent2">
                  <a:lumMod val="40000"/>
                  <a:lumOff val="60000"/>
                </a:schemeClr>
              </a:gs>
              <a:gs pos="0">
                <a:schemeClr val="accent2">
                  <a:lumMod val="95000"/>
                  <a:lumOff val="5000"/>
                </a:schemeClr>
              </a:gs>
              <a:gs pos="0">
                <a:schemeClr val="accent2">
                  <a:lumMod val="60000"/>
                </a:schemeClr>
              </a:gs>
            </a:gsLst>
            <a:path path="rect">
              <a:fillToRect l="100000" t="100000"/>
            </a:path>
          </a:gra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Colossians 3:2 – </a:t>
            </a:r>
            <a:r>
              <a:rPr lang="en-US" sz="3800" baseline="30000" dirty="0">
                <a:latin typeface="Aptos" panose="020B0004020202020204" pitchFamily="34" charset="0"/>
              </a:rPr>
              <a:t>2</a:t>
            </a:r>
            <a:r>
              <a:rPr lang="en-US" sz="3800" dirty="0">
                <a:latin typeface="Aptos" panose="020B0004020202020204" pitchFamily="34" charset="0"/>
              </a:rPr>
              <a:t>Set your minds on things above, not on earthly things.</a:t>
            </a:r>
          </a:p>
        </p:txBody>
      </p:sp>
    </p:spTree>
    <p:extLst>
      <p:ext uri="{BB962C8B-B14F-4D97-AF65-F5344CB8AC3E}">
        <p14:creationId xmlns:p14="http://schemas.microsoft.com/office/powerpoint/2010/main" val="341035187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48A51-A550-4D3B-0236-F68654465050}"/>
            </a:ext>
          </a:extLst>
        </p:cNvPr>
        <p:cNvGrpSpPr/>
        <p:nvPr/>
      </p:nvGrpSpPr>
      <p:grpSpPr>
        <a:xfrm>
          <a:off x="0" y="0"/>
          <a:ext cx="0" cy="0"/>
          <a:chOff x="0" y="0"/>
          <a:chExt cx="0" cy="0"/>
        </a:xfrm>
      </p:grpSpPr>
      <p:pic>
        <p:nvPicPr>
          <p:cNvPr id="5" name="Content Placeholder 4" descr="Open quotation mark outline">
            <a:extLst>
              <a:ext uri="{FF2B5EF4-FFF2-40B4-BE49-F238E27FC236}">
                <a16:creationId xmlns:a16="http://schemas.microsoft.com/office/drawing/2014/main" id="{651CE44F-44AA-73EF-FE03-89A19CDDA9C6}"/>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973" y="43985"/>
            <a:ext cx="1415143" cy="1415143"/>
          </a:xfrm>
        </p:spPr>
      </p:pic>
      <p:sp>
        <p:nvSpPr>
          <p:cNvPr id="6" name="TextBox 5">
            <a:extLst>
              <a:ext uri="{FF2B5EF4-FFF2-40B4-BE49-F238E27FC236}">
                <a16:creationId xmlns:a16="http://schemas.microsoft.com/office/drawing/2014/main" id="{BC9061AD-3067-8D77-DC15-E69707A90E7F}"/>
              </a:ext>
            </a:extLst>
          </p:cNvPr>
          <p:cNvSpPr txBox="1"/>
          <p:nvPr/>
        </p:nvSpPr>
        <p:spPr>
          <a:xfrm>
            <a:off x="1317170" y="268056"/>
            <a:ext cx="7001882" cy="2431435"/>
          </a:xfrm>
          <a:prstGeom prst="rect">
            <a:avLst/>
          </a:prstGeom>
          <a:noFill/>
          <a:ln w="25400">
            <a:noFill/>
          </a:ln>
        </p:spPr>
        <p:txBody>
          <a:bodyPr wrap="square" rtlCol="0">
            <a:spAutoFit/>
          </a:bodyPr>
          <a:lstStyle/>
          <a:p>
            <a:r>
              <a:rPr lang="en-US" sz="3800" dirty="0">
                <a:latin typeface="Perpetua" panose="02020502060401020303" pitchFamily="18" charset="0"/>
              </a:rPr>
              <a:t>If you read history, you will find that the Christians who did most for the present world were just those who thought most of the next.</a:t>
            </a:r>
          </a:p>
        </p:txBody>
      </p:sp>
      <p:sp>
        <p:nvSpPr>
          <p:cNvPr id="3" name="TextBox 2">
            <a:extLst>
              <a:ext uri="{FF2B5EF4-FFF2-40B4-BE49-F238E27FC236}">
                <a16:creationId xmlns:a16="http://schemas.microsoft.com/office/drawing/2014/main" id="{FD7C2821-2212-B9B3-A36A-A1E2BC465A0F}"/>
              </a:ext>
            </a:extLst>
          </p:cNvPr>
          <p:cNvSpPr txBox="1"/>
          <p:nvPr/>
        </p:nvSpPr>
        <p:spPr>
          <a:xfrm>
            <a:off x="8851113" y="4599373"/>
            <a:ext cx="3340888" cy="2000548"/>
          </a:xfrm>
          <a:prstGeom prst="rect">
            <a:avLst/>
          </a:prstGeom>
          <a:noFill/>
          <a:ln w="25400">
            <a:noFill/>
          </a:ln>
        </p:spPr>
        <p:txBody>
          <a:bodyPr wrap="square" rtlCol="0">
            <a:spAutoFit/>
          </a:bodyPr>
          <a:lstStyle/>
          <a:p>
            <a:r>
              <a:rPr lang="en-US" sz="2800" dirty="0">
                <a:latin typeface="Perpetua" panose="02020502060401020303" pitchFamily="18" charset="0"/>
              </a:rPr>
              <a:t>CS Lewis</a:t>
            </a:r>
            <a:endParaRPr lang="en-US" sz="3200" i="1" dirty="0">
              <a:latin typeface="Perpetua" panose="02020502060401020303" pitchFamily="18" charset="0"/>
            </a:endParaRPr>
          </a:p>
          <a:p>
            <a:r>
              <a:rPr lang="en-US" sz="3200" dirty="0">
                <a:latin typeface="Perpetua" panose="02020502060401020303" pitchFamily="18" charset="0"/>
              </a:rPr>
              <a:t>Christian Author</a:t>
            </a:r>
          </a:p>
          <a:p>
            <a:r>
              <a:rPr lang="en-US" sz="3200" i="1" dirty="0">
                <a:latin typeface="Perpetua" panose="02020502060401020303" pitchFamily="18" charset="0"/>
              </a:rPr>
              <a:t>Mere Christianity</a:t>
            </a:r>
            <a:r>
              <a:rPr lang="en-US" sz="3200" dirty="0">
                <a:latin typeface="Perpetua" panose="02020502060401020303" pitchFamily="18" charset="0"/>
              </a:rPr>
              <a:t>, 118.</a:t>
            </a:r>
            <a:endParaRPr lang="en-US" sz="2800" i="1" dirty="0">
              <a:latin typeface="Perpetua" panose="02020502060401020303" pitchFamily="18" charset="0"/>
            </a:endParaRPr>
          </a:p>
        </p:txBody>
      </p:sp>
    </p:spTree>
    <p:extLst>
      <p:ext uri="{BB962C8B-B14F-4D97-AF65-F5344CB8AC3E}">
        <p14:creationId xmlns:p14="http://schemas.microsoft.com/office/powerpoint/2010/main" val="357971690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880DB-8838-5CDF-C98D-90CC9EC6743C}"/>
            </a:ext>
          </a:extLst>
        </p:cNvPr>
        <p:cNvGrpSpPr/>
        <p:nvPr/>
      </p:nvGrpSpPr>
      <p:grpSpPr>
        <a:xfrm>
          <a:off x="0" y="0"/>
          <a:ext cx="0" cy="0"/>
          <a:chOff x="0" y="0"/>
          <a:chExt cx="0" cy="0"/>
        </a:xfrm>
      </p:grpSpPr>
      <p:pic>
        <p:nvPicPr>
          <p:cNvPr id="5" name="Content Placeholder 4" descr="Open quotation mark outline">
            <a:extLst>
              <a:ext uri="{FF2B5EF4-FFF2-40B4-BE49-F238E27FC236}">
                <a16:creationId xmlns:a16="http://schemas.microsoft.com/office/drawing/2014/main" id="{DFFC7A4F-13CD-E48D-3932-82C8A18560B5}"/>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973" y="43985"/>
            <a:ext cx="1415143" cy="1415143"/>
          </a:xfrm>
        </p:spPr>
      </p:pic>
      <p:sp>
        <p:nvSpPr>
          <p:cNvPr id="6" name="TextBox 5">
            <a:extLst>
              <a:ext uri="{FF2B5EF4-FFF2-40B4-BE49-F238E27FC236}">
                <a16:creationId xmlns:a16="http://schemas.microsoft.com/office/drawing/2014/main" id="{F4F4C333-A3C0-21E6-CF3D-0860455F0419}"/>
              </a:ext>
            </a:extLst>
          </p:cNvPr>
          <p:cNvSpPr txBox="1"/>
          <p:nvPr/>
        </p:nvSpPr>
        <p:spPr>
          <a:xfrm>
            <a:off x="1317170" y="268056"/>
            <a:ext cx="7001882" cy="4770537"/>
          </a:xfrm>
          <a:prstGeom prst="rect">
            <a:avLst/>
          </a:prstGeom>
          <a:noFill/>
          <a:ln w="25400">
            <a:noFill/>
          </a:ln>
        </p:spPr>
        <p:txBody>
          <a:bodyPr wrap="square" rtlCol="0">
            <a:spAutoFit/>
          </a:bodyPr>
          <a:lstStyle/>
          <a:p>
            <a:r>
              <a:rPr lang="en-US" sz="3800" dirty="0">
                <a:latin typeface="Perpetua" panose="02020502060401020303" pitchFamily="18" charset="0"/>
              </a:rPr>
              <a:t>The Apostles themselves, who set on foot the conversion of the Roman Empire, the great men who built up the Middle Ages, the English Evangelicals who abolished the Slave Trade, all left their mark on Earth, precisely because their minds were occupied with Heaven.</a:t>
            </a:r>
          </a:p>
        </p:txBody>
      </p:sp>
      <p:sp>
        <p:nvSpPr>
          <p:cNvPr id="3" name="TextBox 2">
            <a:extLst>
              <a:ext uri="{FF2B5EF4-FFF2-40B4-BE49-F238E27FC236}">
                <a16:creationId xmlns:a16="http://schemas.microsoft.com/office/drawing/2014/main" id="{36EE7E7E-7E89-D5DD-ECFE-0FD7B7B72F7D}"/>
              </a:ext>
            </a:extLst>
          </p:cNvPr>
          <p:cNvSpPr txBox="1"/>
          <p:nvPr/>
        </p:nvSpPr>
        <p:spPr>
          <a:xfrm>
            <a:off x="8851113" y="4599373"/>
            <a:ext cx="3340888" cy="2000548"/>
          </a:xfrm>
          <a:prstGeom prst="rect">
            <a:avLst/>
          </a:prstGeom>
          <a:noFill/>
          <a:ln w="25400">
            <a:noFill/>
          </a:ln>
        </p:spPr>
        <p:txBody>
          <a:bodyPr wrap="square" rtlCol="0">
            <a:spAutoFit/>
          </a:bodyPr>
          <a:lstStyle/>
          <a:p>
            <a:r>
              <a:rPr lang="en-US" sz="2800" dirty="0">
                <a:latin typeface="Perpetua" panose="02020502060401020303" pitchFamily="18" charset="0"/>
              </a:rPr>
              <a:t>CS Lewis</a:t>
            </a:r>
            <a:endParaRPr lang="en-US" sz="3200" i="1" dirty="0">
              <a:latin typeface="Perpetua" panose="02020502060401020303" pitchFamily="18" charset="0"/>
            </a:endParaRPr>
          </a:p>
          <a:p>
            <a:r>
              <a:rPr lang="en-US" sz="3200" dirty="0">
                <a:latin typeface="Perpetua" panose="02020502060401020303" pitchFamily="18" charset="0"/>
              </a:rPr>
              <a:t>Christian Author</a:t>
            </a:r>
          </a:p>
          <a:p>
            <a:r>
              <a:rPr lang="en-US" sz="3200" i="1" dirty="0">
                <a:latin typeface="Perpetua" panose="02020502060401020303" pitchFamily="18" charset="0"/>
              </a:rPr>
              <a:t>Mere Christianity</a:t>
            </a:r>
            <a:r>
              <a:rPr lang="en-US" sz="3200" dirty="0">
                <a:latin typeface="Perpetua" panose="02020502060401020303" pitchFamily="18" charset="0"/>
              </a:rPr>
              <a:t>, 118.</a:t>
            </a:r>
            <a:endParaRPr lang="en-US" sz="2800" i="1" dirty="0">
              <a:latin typeface="Perpetua" panose="02020502060401020303" pitchFamily="18" charset="0"/>
            </a:endParaRPr>
          </a:p>
        </p:txBody>
      </p:sp>
    </p:spTree>
    <p:extLst>
      <p:ext uri="{BB962C8B-B14F-4D97-AF65-F5344CB8AC3E}">
        <p14:creationId xmlns:p14="http://schemas.microsoft.com/office/powerpoint/2010/main" val="1405623302"/>
      </p:ext>
    </p:extLst>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50358-01C6-2AF4-194E-A852D6526C94}"/>
            </a:ext>
          </a:extLst>
        </p:cNvPr>
        <p:cNvGrpSpPr/>
        <p:nvPr/>
      </p:nvGrpSpPr>
      <p:grpSpPr>
        <a:xfrm>
          <a:off x="0" y="0"/>
          <a:ext cx="0" cy="0"/>
          <a:chOff x="0" y="0"/>
          <a:chExt cx="0" cy="0"/>
        </a:xfrm>
      </p:grpSpPr>
      <p:pic>
        <p:nvPicPr>
          <p:cNvPr id="5" name="Content Placeholder 4" descr="Open quotation mark outline">
            <a:extLst>
              <a:ext uri="{FF2B5EF4-FFF2-40B4-BE49-F238E27FC236}">
                <a16:creationId xmlns:a16="http://schemas.microsoft.com/office/drawing/2014/main" id="{6221FAF1-2FCD-D674-05B0-24C1FCF840A0}"/>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973" y="43985"/>
            <a:ext cx="1415143" cy="1415143"/>
          </a:xfrm>
        </p:spPr>
      </p:pic>
      <p:sp>
        <p:nvSpPr>
          <p:cNvPr id="6" name="TextBox 5">
            <a:extLst>
              <a:ext uri="{FF2B5EF4-FFF2-40B4-BE49-F238E27FC236}">
                <a16:creationId xmlns:a16="http://schemas.microsoft.com/office/drawing/2014/main" id="{7B11D234-6587-38FF-B162-55C7D3DA4A4D}"/>
              </a:ext>
            </a:extLst>
          </p:cNvPr>
          <p:cNvSpPr txBox="1"/>
          <p:nvPr/>
        </p:nvSpPr>
        <p:spPr>
          <a:xfrm>
            <a:off x="1317170" y="268056"/>
            <a:ext cx="7001882" cy="4770537"/>
          </a:xfrm>
          <a:prstGeom prst="rect">
            <a:avLst/>
          </a:prstGeom>
          <a:noFill/>
          <a:ln w="25400">
            <a:noFill/>
          </a:ln>
        </p:spPr>
        <p:txBody>
          <a:bodyPr wrap="square" rtlCol="0">
            <a:spAutoFit/>
          </a:bodyPr>
          <a:lstStyle/>
          <a:p>
            <a:r>
              <a:rPr lang="en-US" sz="3800" dirty="0">
                <a:latin typeface="Perpetua" panose="02020502060401020303" pitchFamily="18" charset="0"/>
              </a:rPr>
              <a:t>It is since Christians have largely ceased to think of the other world that they have become so ineffective in this.</a:t>
            </a:r>
          </a:p>
          <a:p>
            <a:endParaRPr lang="en-US" sz="3800" dirty="0">
              <a:latin typeface="Perpetua" panose="02020502060401020303" pitchFamily="18" charset="0"/>
            </a:endParaRPr>
          </a:p>
          <a:p>
            <a:r>
              <a:rPr lang="en-US" sz="3800" dirty="0">
                <a:latin typeface="Perpetua" panose="02020502060401020303" pitchFamily="18" charset="0"/>
              </a:rPr>
              <a:t>Aim at Heaven and you will get earth thrown in.</a:t>
            </a:r>
          </a:p>
          <a:p>
            <a:endParaRPr lang="en-US" sz="3800" dirty="0">
              <a:latin typeface="Perpetua" panose="02020502060401020303" pitchFamily="18" charset="0"/>
            </a:endParaRPr>
          </a:p>
          <a:p>
            <a:r>
              <a:rPr lang="en-US" sz="3800" dirty="0">
                <a:latin typeface="Perpetua" panose="02020502060401020303" pitchFamily="18" charset="0"/>
              </a:rPr>
              <a:t>Aim at earth and you will get neither.</a:t>
            </a:r>
          </a:p>
        </p:txBody>
      </p:sp>
      <p:sp>
        <p:nvSpPr>
          <p:cNvPr id="3" name="TextBox 2">
            <a:extLst>
              <a:ext uri="{FF2B5EF4-FFF2-40B4-BE49-F238E27FC236}">
                <a16:creationId xmlns:a16="http://schemas.microsoft.com/office/drawing/2014/main" id="{E4B285A5-FA67-FD5C-0D48-935EAD536ED7}"/>
              </a:ext>
            </a:extLst>
          </p:cNvPr>
          <p:cNvSpPr txBox="1"/>
          <p:nvPr/>
        </p:nvSpPr>
        <p:spPr>
          <a:xfrm>
            <a:off x="8851113" y="4599373"/>
            <a:ext cx="3340888" cy="2000548"/>
          </a:xfrm>
          <a:prstGeom prst="rect">
            <a:avLst/>
          </a:prstGeom>
          <a:noFill/>
          <a:ln w="25400">
            <a:noFill/>
          </a:ln>
        </p:spPr>
        <p:txBody>
          <a:bodyPr wrap="square" rtlCol="0">
            <a:spAutoFit/>
          </a:bodyPr>
          <a:lstStyle/>
          <a:p>
            <a:r>
              <a:rPr lang="en-US" sz="2800" dirty="0">
                <a:latin typeface="Perpetua" panose="02020502060401020303" pitchFamily="18" charset="0"/>
              </a:rPr>
              <a:t>CS Lewis</a:t>
            </a:r>
            <a:endParaRPr lang="en-US" sz="3200" i="1" dirty="0">
              <a:latin typeface="Perpetua" panose="02020502060401020303" pitchFamily="18" charset="0"/>
            </a:endParaRPr>
          </a:p>
          <a:p>
            <a:r>
              <a:rPr lang="en-US" sz="3200" dirty="0">
                <a:latin typeface="Perpetua" panose="02020502060401020303" pitchFamily="18" charset="0"/>
              </a:rPr>
              <a:t>Christian Author</a:t>
            </a:r>
          </a:p>
          <a:p>
            <a:r>
              <a:rPr lang="en-US" sz="3200" i="1" dirty="0">
                <a:latin typeface="Perpetua" panose="02020502060401020303" pitchFamily="18" charset="0"/>
              </a:rPr>
              <a:t>Mere Christianity</a:t>
            </a:r>
            <a:r>
              <a:rPr lang="en-US" sz="3200" dirty="0">
                <a:latin typeface="Perpetua" panose="02020502060401020303" pitchFamily="18" charset="0"/>
              </a:rPr>
              <a:t>, 118.</a:t>
            </a:r>
            <a:endParaRPr lang="en-US" sz="2800" i="1" dirty="0">
              <a:latin typeface="Perpetua" panose="02020502060401020303" pitchFamily="18" charset="0"/>
            </a:endParaRPr>
          </a:p>
        </p:txBody>
      </p:sp>
    </p:spTree>
    <p:extLst>
      <p:ext uri="{BB962C8B-B14F-4D97-AF65-F5344CB8AC3E}">
        <p14:creationId xmlns:p14="http://schemas.microsoft.com/office/powerpoint/2010/main" val="50606007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wipe(left)">
                                      <p:cBhvr>
                                        <p:cTn id="1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AFD03-2BAE-A08D-DAD3-2E65DBF023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F82666-9A8E-A014-1D19-749CF3C733BD}"/>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ECE9D75E-F53A-B710-6265-1530A59B9E1D}"/>
              </a:ext>
            </a:extLst>
          </p:cNvPr>
          <p:cNvSpPr>
            <a:spLocks noGrp="1"/>
          </p:cNvSpPr>
          <p:nvPr>
            <p:ph idx="1"/>
          </p:nvPr>
        </p:nvSpPr>
        <p:spPr/>
        <p:txBody>
          <a:bodyPr/>
          <a:lstStyle/>
          <a:p>
            <a:r>
              <a:rPr lang="en-US" dirty="0"/>
              <a:t>RSVP</a:t>
            </a:r>
          </a:p>
        </p:txBody>
      </p:sp>
    </p:spTree>
    <p:extLst>
      <p:ext uri="{BB962C8B-B14F-4D97-AF65-F5344CB8AC3E}">
        <p14:creationId xmlns:p14="http://schemas.microsoft.com/office/powerpoint/2010/main" val="131464508"/>
      </p:ext>
    </p:extLst>
  </p:cSld>
  <p:clrMapOvr>
    <a:masterClrMapping/>
  </p:clrMapOvr>
  <p:transition spd="slow">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36C01-A20B-C3F9-EE60-0E3050EE03F5}"/>
            </a:ext>
          </a:extLst>
        </p:cNvPr>
        <p:cNvGrpSpPr/>
        <p:nvPr/>
      </p:nvGrpSpPr>
      <p:grpSpPr>
        <a:xfrm>
          <a:off x="0" y="0"/>
          <a:ext cx="0" cy="0"/>
          <a:chOff x="0" y="0"/>
          <a:chExt cx="0" cy="0"/>
        </a:xfrm>
      </p:grpSpPr>
      <p:pic>
        <p:nvPicPr>
          <p:cNvPr id="2" name="Content Placeholder 4" descr="Open quotation mark outline">
            <a:extLst>
              <a:ext uri="{FF2B5EF4-FFF2-40B4-BE49-F238E27FC236}">
                <a16:creationId xmlns:a16="http://schemas.microsoft.com/office/drawing/2014/main" id="{65354760-F46A-60EE-0763-5238B16274B5}"/>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973" y="43985"/>
            <a:ext cx="1415143" cy="1415143"/>
          </a:xfrm>
        </p:spPr>
      </p:pic>
      <p:sp>
        <p:nvSpPr>
          <p:cNvPr id="3" name="TextBox 2">
            <a:extLst>
              <a:ext uri="{FF2B5EF4-FFF2-40B4-BE49-F238E27FC236}">
                <a16:creationId xmlns:a16="http://schemas.microsoft.com/office/drawing/2014/main" id="{C501734E-EC38-AF5B-EDC7-9964A3C5429D}"/>
              </a:ext>
            </a:extLst>
          </p:cNvPr>
          <p:cNvSpPr txBox="1"/>
          <p:nvPr/>
        </p:nvSpPr>
        <p:spPr>
          <a:xfrm>
            <a:off x="1317170" y="268056"/>
            <a:ext cx="6494987" cy="4185761"/>
          </a:xfrm>
          <a:prstGeom prst="rect">
            <a:avLst/>
          </a:prstGeom>
          <a:noFill/>
          <a:ln w="25400">
            <a:noFill/>
          </a:ln>
        </p:spPr>
        <p:txBody>
          <a:bodyPr wrap="square" rtlCol="0">
            <a:spAutoFit/>
          </a:bodyPr>
          <a:lstStyle/>
          <a:p>
            <a:r>
              <a:rPr lang="en-US" sz="3800" dirty="0">
                <a:latin typeface="Perpetua" panose="02020502060401020303" pitchFamily="18" charset="0"/>
              </a:rPr>
              <a:t>When the invitation arrived, I was busy. I never bothered to RSVP. </a:t>
            </a:r>
          </a:p>
          <a:p>
            <a:endParaRPr lang="en-US" sz="3800" dirty="0">
              <a:latin typeface="Perpetua" panose="02020502060401020303" pitchFamily="18" charset="0"/>
            </a:endParaRPr>
          </a:p>
          <a:p>
            <a:r>
              <a:rPr lang="en-US" sz="3800" dirty="0">
                <a:latin typeface="Perpetua" panose="02020502060401020303" pitchFamily="18" charset="0"/>
              </a:rPr>
              <a:t>Besides, I was the singer. </a:t>
            </a:r>
          </a:p>
          <a:p>
            <a:endParaRPr lang="en-US" sz="3800" dirty="0">
              <a:latin typeface="Perpetua" panose="02020502060401020303" pitchFamily="18" charset="0"/>
            </a:endParaRPr>
          </a:p>
          <a:p>
            <a:r>
              <a:rPr lang="en-US" sz="3800" dirty="0">
                <a:latin typeface="Perpetua" panose="02020502060401020303" pitchFamily="18" charset="0"/>
              </a:rPr>
              <a:t>Surely I could go to the reception without returning the RSVP!</a:t>
            </a:r>
          </a:p>
        </p:txBody>
      </p:sp>
    </p:spTree>
    <p:extLst>
      <p:ext uri="{BB962C8B-B14F-4D97-AF65-F5344CB8AC3E}">
        <p14:creationId xmlns:p14="http://schemas.microsoft.com/office/powerpoint/2010/main" val="3448938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547A0-5E28-DB20-91AF-475057C23D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39F329-07E1-6457-F3A1-B4C648BD2204}"/>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05BC13A5-0119-196F-107F-68F071556332}"/>
              </a:ext>
            </a:extLst>
          </p:cNvPr>
          <p:cNvSpPr>
            <a:spLocks noGrp="1"/>
          </p:cNvSpPr>
          <p:nvPr>
            <p:ph idx="1"/>
          </p:nvPr>
        </p:nvSpPr>
        <p:spPr/>
        <p:txBody>
          <a:bodyPr/>
          <a:lstStyle/>
          <a:p>
            <a:r>
              <a:rPr lang="en-US" dirty="0"/>
              <a:t>RSVP</a:t>
            </a:r>
          </a:p>
        </p:txBody>
      </p:sp>
      <p:sp>
        <p:nvSpPr>
          <p:cNvPr id="4" name="TextBox 3">
            <a:extLst>
              <a:ext uri="{FF2B5EF4-FFF2-40B4-BE49-F238E27FC236}">
                <a16:creationId xmlns:a16="http://schemas.microsoft.com/office/drawing/2014/main" id="{638475A8-752A-6168-70D9-536B638273B0}"/>
              </a:ext>
            </a:extLst>
          </p:cNvPr>
          <p:cNvSpPr txBox="1"/>
          <p:nvPr/>
        </p:nvSpPr>
        <p:spPr>
          <a:xfrm>
            <a:off x="1269232" y="2355077"/>
            <a:ext cx="9653535" cy="3016210"/>
          </a:xfrm>
          <a:prstGeom prst="rect">
            <a:avLst/>
          </a:prstGeom>
          <a:gradFill>
            <a:gsLst>
              <a:gs pos="0">
                <a:srgbClr val="B27775"/>
              </a:gs>
              <a:gs pos="0">
                <a:schemeClr val="accent2">
                  <a:lumMod val="40000"/>
                  <a:lumOff val="60000"/>
                </a:schemeClr>
              </a:gs>
              <a:gs pos="0">
                <a:schemeClr val="accent2">
                  <a:lumMod val="95000"/>
                  <a:lumOff val="5000"/>
                </a:schemeClr>
              </a:gs>
              <a:gs pos="0">
                <a:schemeClr val="accent2">
                  <a:lumMod val="60000"/>
                </a:schemeClr>
              </a:gs>
            </a:gsLst>
            <a:path path="rect">
              <a:fillToRect l="100000" t="100000"/>
            </a:path>
          </a:gra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800" dirty="0">
                <a:latin typeface="Aptos" panose="020B0004020202020204" pitchFamily="34" charset="0"/>
              </a:rPr>
              <a:t>John 1:11-12 – </a:t>
            </a:r>
            <a:r>
              <a:rPr lang="en-US" sz="3800" baseline="30000" dirty="0">
                <a:latin typeface="Aptos" panose="020B0004020202020204" pitchFamily="34" charset="0"/>
              </a:rPr>
              <a:t>11</a:t>
            </a:r>
            <a:r>
              <a:rPr lang="en-US" sz="3800" dirty="0">
                <a:latin typeface="Aptos" panose="020B0004020202020204" pitchFamily="34" charset="0"/>
              </a:rPr>
              <a:t>Jesus came to that which was his own, and his own did not receive him. </a:t>
            </a:r>
          </a:p>
          <a:p>
            <a:pPr algn="ctr"/>
            <a:r>
              <a:rPr lang="en-US" sz="3800" baseline="30000" dirty="0">
                <a:latin typeface="Aptos" panose="020B0004020202020204" pitchFamily="34" charset="0"/>
              </a:rPr>
              <a:t>12</a:t>
            </a:r>
            <a:r>
              <a:rPr lang="en-US" sz="3800" dirty="0">
                <a:latin typeface="Aptos" panose="020B0004020202020204" pitchFamily="34" charset="0"/>
              </a:rPr>
              <a:t>Yet to all who did </a:t>
            </a:r>
            <a:r>
              <a:rPr lang="en-US" sz="3800" b="1" u="sng" dirty="0">
                <a:latin typeface="Aptos" panose="020B0004020202020204" pitchFamily="34" charset="0"/>
              </a:rPr>
              <a:t>receive</a:t>
            </a:r>
            <a:r>
              <a:rPr lang="en-US" sz="3800" dirty="0">
                <a:latin typeface="Aptos" panose="020B0004020202020204" pitchFamily="34" charset="0"/>
              </a:rPr>
              <a:t> him, to those who </a:t>
            </a:r>
            <a:r>
              <a:rPr lang="en-US" sz="3800" b="1" u="sng" dirty="0">
                <a:latin typeface="Aptos" panose="020B0004020202020204" pitchFamily="34" charset="0"/>
              </a:rPr>
              <a:t>believed</a:t>
            </a:r>
            <a:r>
              <a:rPr lang="en-US" sz="3800" dirty="0">
                <a:latin typeface="Aptos" panose="020B0004020202020204" pitchFamily="34" charset="0"/>
              </a:rPr>
              <a:t> in his name, he gave the right to become children of God.</a:t>
            </a:r>
          </a:p>
        </p:txBody>
      </p:sp>
    </p:spTree>
    <p:extLst>
      <p:ext uri="{BB962C8B-B14F-4D97-AF65-F5344CB8AC3E}">
        <p14:creationId xmlns:p14="http://schemas.microsoft.com/office/powerpoint/2010/main" val="102100671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left)">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0DBB4-C44D-C4A9-896A-A3B4A23C647B}"/>
            </a:ext>
          </a:extLst>
        </p:cNvPr>
        <p:cNvGrpSpPr/>
        <p:nvPr/>
      </p:nvGrpSpPr>
      <p:grpSpPr>
        <a:xfrm>
          <a:off x="0" y="0"/>
          <a:ext cx="0" cy="0"/>
          <a:chOff x="0" y="0"/>
          <a:chExt cx="0" cy="0"/>
        </a:xfrm>
      </p:grpSpPr>
      <p:sp>
        <p:nvSpPr>
          <p:cNvPr id="4098" name="Title 1">
            <a:extLst>
              <a:ext uri="{FF2B5EF4-FFF2-40B4-BE49-F238E27FC236}">
                <a16:creationId xmlns:a16="http://schemas.microsoft.com/office/drawing/2014/main" id="{AC49396A-2604-52F3-899D-2AC09BA5B9B2}"/>
              </a:ext>
            </a:extLst>
          </p:cNvPr>
          <p:cNvSpPr>
            <a:spLocks noGrp="1"/>
          </p:cNvSpPr>
          <p:nvPr>
            <p:ph type="ctrTitle"/>
          </p:nvPr>
        </p:nvSpPr>
        <p:spPr>
          <a:xfrm>
            <a:off x="721360" y="304800"/>
            <a:ext cx="10749280" cy="4419600"/>
          </a:xfrm>
        </p:spPr>
        <p:txBody>
          <a:bodyPr/>
          <a:lstStyle/>
          <a:p>
            <a:pPr eaLnBrk="1" hangingPunct="1"/>
            <a:r>
              <a:rPr lang="en-US" altLang="en-US" sz="13800" dirty="0">
                <a:latin typeface="Haettenschweiler" panose="020B0706040902060204" pitchFamily="34" charset="0"/>
              </a:rPr>
              <a:t>REVELATION 20-22</a:t>
            </a:r>
            <a:endParaRPr lang="en-US" altLang="en-US" sz="7200" dirty="0">
              <a:latin typeface="Haettenschweiler" panose="020B0706040902060204" pitchFamily="34" charset="0"/>
            </a:endParaRPr>
          </a:p>
        </p:txBody>
      </p:sp>
      <p:sp>
        <p:nvSpPr>
          <p:cNvPr id="2" name="TextBox 1">
            <a:extLst>
              <a:ext uri="{FF2B5EF4-FFF2-40B4-BE49-F238E27FC236}">
                <a16:creationId xmlns:a16="http://schemas.microsoft.com/office/drawing/2014/main" id="{5EAA923E-2A21-E9B6-C2FA-E30067F153F8}"/>
              </a:ext>
            </a:extLst>
          </p:cNvPr>
          <p:cNvSpPr txBox="1">
            <a:spLocks noChangeArrowheads="1"/>
          </p:cNvSpPr>
          <p:nvPr/>
        </p:nvSpPr>
        <p:spPr bwMode="auto">
          <a:xfrm>
            <a:off x="1687229" y="4062680"/>
            <a:ext cx="881754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8000" dirty="0">
                <a:solidFill>
                  <a:prstClr val="white"/>
                </a:solidFill>
                <a:latin typeface="Haettenschweiler" panose="020B0706040902060204" pitchFamily="34" charset="0"/>
                <a:cs typeface="AngsanaUPC" panose="020B0502040204020203" pitchFamily="18" charset="-34"/>
              </a:rPr>
              <a:t>Eternity</a:t>
            </a:r>
          </a:p>
        </p:txBody>
      </p:sp>
    </p:spTree>
    <p:extLst>
      <p:ext uri="{BB962C8B-B14F-4D97-AF65-F5344CB8AC3E}">
        <p14:creationId xmlns:p14="http://schemas.microsoft.com/office/powerpoint/2010/main" val="1215795232"/>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25A4D-2B38-1BA8-8EEA-AF5858F046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7FE677-30E4-09B1-9D6A-3B08082FCB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5FE251-DCB0-C632-FF11-D6A4858A2C67}"/>
              </a:ext>
            </a:extLst>
          </p:cNvPr>
          <p:cNvSpPr>
            <a:spLocks noGrp="1"/>
          </p:cNvSpPr>
          <p:nvPr>
            <p:ph idx="1"/>
          </p:nvPr>
        </p:nvSpPr>
        <p:spPr/>
        <p:txBody>
          <a:bodyPr/>
          <a:lstStyle/>
          <a:p>
            <a:endParaRPr lang="en-US"/>
          </a:p>
        </p:txBody>
      </p:sp>
      <p:pic>
        <p:nvPicPr>
          <p:cNvPr id="4" name="Picture 3" descr="A diagram of the first period of the first period of the first period of the first period of the first period of the first period of the first period of the first period of the first period of&#10;&#10;Description automatically generated">
            <a:extLst>
              <a:ext uri="{FF2B5EF4-FFF2-40B4-BE49-F238E27FC236}">
                <a16:creationId xmlns:a16="http://schemas.microsoft.com/office/drawing/2014/main" id="{80F0FC4A-8AE7-753A-5298-F4A9E56A091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195" y="0"/>
            <a:ext cx="11759609" cy="6861029"/>
          </a:xfrm>
          <a:prstGeom prst="rect">
            <a:avLst/>
          </a:prstGeom>
          <a:noFill/>
          <a:ln>
            <a:noFill/>
          </a:ln>
        </p:spPr>
      </p:pic>
      <p:sp>
        <p:nvSpPr>
          <p:cNvPr id="5" name="Rectangle 4">
            <a:extLst>
              <a:ext uri="{FF2B5EF4-FFF2-40B4-BE49-F238E27FC236}">
                <a16:creationId xmlns:a16="http://schemas.microsoft.com/office/drawing/2014/main" id="{102AFFAF-DB89-409C-9B15-BE80D464FE6F}"/>
              </a:ext>
            </a:extLst>
          </p:cNvPr>
          <p:cNvSpPr/>
          <p:nvPr/>
        </p:nvSpPr>
        <p:spPr>
          <a:xfrm>
            <a:off x="8915400" y="2846070"/>
            <a:ext cx="1325880" cy="808526"/>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68FBDC1C-DC31-715E-BAF9-8961181C02DF}"/>
              </a:ext>
            </a:extLst>
          </p:cNvPr>
          <p:cNvCxnSpPr>
            <a:stCxn id="5" idx="3"/>
          </p:cNvCxnSpPr>
          <p:nvPr/>
        </p:nvCxnSpPr>
        <p:spPr>
          <a:xfrm>
            <a:off x="10241280" y="3250333"/>
            <a:ext cx="1463040" cy="18647"/>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550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2F08F-2095-4ECD-BEB5-71F405F67791}"/>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9CB37025-4E01-6B11-B3DB-10AFC540F117}"/>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20</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951BE050-2143-240B-4FD1-686E500193C3}"/>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11</a:t>
            </a:r>
            <a:r>
              <a:rPr lang="en-US" kern="100" dirty="0">
                <a:effectLst/>
                <a:ea typeface="Aptos" panose="020B0004020202020204" pitchFamily="34" charset="0"/>
                <a:cs typeface="Times New Roman" panose="02020603050405020304" pitchFamily="18" charset="0"/>
              </a:rPr>
              <a:t>Then I saw a great white throne and him who was seated on it. The earth and the heavens fled from his presence, and there was no place for them. </a:t>
            </a:r>
          </a:p>
        </p:txBody>
      </p:sp>
    </p:spTree>
    <p:extLst>
      <p:ext uri="{BB962C8B-B14F-4D97-AF65-F5344CB8AC3E}">
        <p14:creationId xmlns:p14="http://schemas.microsoft.com/office/powerpoint/2010/main" val="98927494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96858-F676-D66F-A279-6817C4AA0AAF}"/>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44568B6B-F7C3-FBC9-A289-62AA8F53C4EF}"/>
              </a:ext>
            </a:extLst>
          </p:cNvPr>
          <p:cNvSpPr>
            <a:spLocks noGrp="1"/>
          </p:cNvSpPr>
          <p:nvPr>
            <p:ph type="title"/>
          </p:nvPr>
        </p:nvSpPr>
        <p:spPr/>
        <p:txBody>
          <a:bodyPr/>
          <a:lstStyle/>
          <a:p>
            <a:pPr algn="l" eaLnBrk="1" hangingPunct="1"/>
            <a:r>
              <a:rPr lang="en-US" altLang="en-US" sz="7500" b="1" dirty="0">
                <a:latin typeface="Perpetua" panose="02020502060401020303" pitchFamily="18" charset="0"/>
              </a:rPr>
              <a:t>Revelation </a:t>
            </a:r>
            <a:r>
              <a:rPr lang="en-US" altLang="en-US" sz="7500" dirty="0"/>
              <a:t>20</a:t>
            </a:r>
            <a:endParaRPr lang="en-US" altLang="en-US" sz="7500" b="1" dirty="0">
              <a:latin typeface="Perpetua" panose="02020502060401020303" pitchFamily="18" charset="0"/>
            </a:endParaRPr>
          </a:p>
        </p:txBody>
      </p:sp>
      <p:sp>
        <p:nvSpPr>
          <p:cNvPr id="7" name="Content Placeholder 2">
            <a:extLst>
              <a:ext uri="{FF2B5EF4-FFF2-40B4-BE49-F238E27FC236}">
                <a16:creationId xmlns:a16="http://schemas.microsoft.com/office/drawing/2014/main" id="{7D14E55E-9830-4CB9-2BB9-838C7871E3A3}"/>
              </a:ext>
            </a:extLst>
          </p:cNvPr>
          <p:cNvSpPr>
            <a:spLocks noGrp="1"/>
          </p:cNvSpPr>
          <p:nvPr>
            <p:ph idx="1"/>
          </p:nvPr>
        </p:nvSpPr>
        <p:spPr>
          <a:xfrm>
            <a:off x="609600" y="1600201"/>
            <a:ext cx="10972800" cy="4525963"/>
          </a:xfrm>
        </p:spPr>
        <p:txBody>
          <a:bodyPr/>
          <a:lstStyle/>
          <a:p>
            <a:pPr marL="0" marR="0" indent="0">
              <a:lnSpc>
                <a:spcPct val="107000"/>
              </a:lnSpc>
              <a:spcAft>
                <a:spcPts val="800"/>
              </a:spcAft>
              <a:buNone/>
            </a:pPr>
            <a:r>
              <a:rPr lang="en-US" kern="100" baseline="30000" dirty="0">
                <a:effectLst/>
                <a:ea typeface="Aptos" panose="020B0004020202020204" pitchFamily="34" charset="0"/>
                <a:cs typeface="Times New Roman" panose="02020603050405020304" pitchFamily="18" charset="0"/>
              </a:rPr>
              <a:t>12</a:t>
            </a:r>
            <a:r>
              <a:rPr lang="en-US" kern="100" dirty="0">
                <a:effectLst/>
                <a:ea typeface="Aptos" panose="020B0004020202020204" pitchFamily="34" charset="0"/>
                <a:cs typeface="Times New Roman" panose="02020603050405020304" pitchFamily="18" charset="0"/>
              </a:rPr>
              <a:t>And I saw the dead, great and small, standing before the throne, </a:t>
            </a:r>
          </a:p>
          <a:p>
            <a:pPr marL="0" indent="0">
              <a:lnSpc>
                <a:spcPct val="107000"/>
              </a:lnSpc>
              <a:spcAft>
                <a:spcPts val="800"/>
              </a:spcAft>
              <a:buNone/>
            </a:pPr>
            <a:r>
              <a:rPr lang="en-US" kern="100" dirty="0">
                <a:effectLst/>
                <a:ea typeface="Aptos" panose="020B0004020202020204" pitchFamily="34" charset="0"/>
                <a:cs typeface="Times New Roman" panose="02020603050405020304" pitchFamily="18" charset="0"/>
              </a:rPr>
              <a:t>and books were opened. Another book was opened, which is the book of life. The dead were judged according to what they had done as recorded in the books. </a:t>
            </a:r>
          </a:p>
          <a:p>
            <a:pPr marL="0" marR="0" indent="0">
              <a:lnSpc>
                <a:spcPct val="107000"/>
              </a:lnSpc>
              <a:spcAft>
                <a:spcPts val="800"/>
              </a:spcAft>
              <a:buNone/>
            </a:pPr>
            <a:endParaRPr lang="en-US"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1025014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3973E1-8EB2-C3F2-55AF-4C0B5DB1BE05}"/>
              </a:ext>
            </a:extLst>
          </p:cNvPr>
          <p:cNvSpPr txBox="1"/>
          <p:nvPr/>
        </p:nvSpPr>
        <p:spPr>
          <a:xfrm>
            <a:off x="882615" y="4049448"/>
            <a:ext cx="10426767" cy="2308324"/>
          </a:xfrm>
          <a:prstGeom prst="rect">
            <a:avLst/>
          </a:prstGeom>
          <a:gradFill>
            <a:gsLst>
              <a:gs pos="0">
                <a:srgbClr val="B27775"/>
              </a:gs>
              <a:gs pos="0">
                <a:schemeClr val="accent2">
                  <a:lumMod val="40000"/>
                  <a:lumOff val="60000"/>
                </a:schemeClr>
              </a:gs>
              <a:gs pos="0">
                <a:schemeClr val="accent2">
                  <a:lumMod val="95000"/>
                  <a:lumOff val="5000"/>
                </a:schemeClr>
              </a:gs>
              <a:gs pos="0">
                <a:schemeClr val="accent2">
                  <a:lumMod val="60000"/>
                </a:schemeClr>
              </a:gs>
            </a:gsLst>
            <a:path path="rect">
              <a:fillToRect l="100000" t="100000"/>
            </a:path>
          </a:gra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600" dirty="0">
                <a:latin typeface="Aptos" panose="020B0004020202020204" pitchFamily="34" charset="0"/>
              </a:rPr>
              <a:t>John 5:24 – </a:t>
            </a:r>
            <a:r>
              <a:rPr lang="en-US" sz="3600" baseline="30000" dirty="0">
                <a:latin typeface="Aptos" panose="020B0004020202020204" pitchFamily="34" charset="0"/>
              </a:rPr>
              <a:t>24</a:t>
            </a:r>
            <a:r>
              <a:rPr lang="en-US" sz="3600" dirty="0">
                <a:latin typeface="Aptos" panose="020B0004020202020204" pitchFamily="34" charset="0"/>
              </a:rPr>
              <a:t>Very truly I tell you, whoever hears my word and believes him who sent me has eternal life and will not be judged but has crossed over from death to life.</a:t>
            </a:r>
            <a:endParaRPr lang="en-US" sz="3600" baseline="30000" dirty="0">
              <a:latin typeface="Aptos" panose="020B0004020202020204" pitchFamily="34" charset="0"/>
            </a:endParaRPr>
          </a:p>
        </p:txBody>
      </p:sp>
    </p:spTree>
    <p:extLst>
      <p:ext uri="{BB962C8B-B14F-4D97-AF65-F5344CB8AC3E}">
        <p14:creationId xmlns:p14="http://schemas.microsoft.com/office/powerpoint/2010/main" val="327204391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left)">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accent1"/>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spPr>
      <a:bodyPr wrap="square" rtlCol="0">
        <a:spAutoFit/>
      </a:bodyPr>
      <a:lstStyle>
        <a:defPPr algn="l">
          <a:defRPr sz="3800" dirty="0">
            <a:latin typeface="Perpetua" panose="02020502060401020303" pitchFamily="18"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2543</Words>
  <Application>Microsoft Office PowerPoint</Application>
  <PresentationFormat>Widescreen</PresentationFormat>
  <Paragraphs>242</Paragraphs>
  <Slides>59</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AngsanaUPC</vt:lpstr>
      <vt:lpstr>Aptos</vt:lpstr>
      <vt:lpstr>Arial</vt:lpstr>
      <vt:lpstr>Calibri</vt:lpstr>
      <vt:lpstr>Haettenschweiler</vt:lpstr>
      <vt:lpstr>Perpetua</vt:lpstr>
      <vt:lpstr>Times New Roman</vt:lpstr>
      <vt:lpstr>1_Office Theme</vt:lpstr>
      <vt:lpstr>REVELATION 20-22</vt:lpstr>
      <vt:lpstr>PowerPoint Presentation</vt:lpstr>
      <vt:lpstr>PowerPoint Presentation</vt:lpstr>
      <vt:lpstr>PowerPoint Presentation</vt:lpstr>
      <vt:lpstr>PowerPoint Presentation</vt:lpstr>
      <vt:lpstr>PowerPoint Presentation</vt:lpstr>
      <vt:lpstr>Revelation 20</vt:lpstr>
      <vt:lpstr>Revelation 20</vt:lpstr>
      <vt:lpstr>PowerPoint Presentation</vt:lpstr>
      <vt:lpstr>Revelation 20</vt:lpstr>
      <vt:lpstr>Revelation 20</vt:lpstr>
      <vt:lpstr>Revelation 20</vt:lpstr>
      <vt:lpstr>Hell</vt:lpstr>
      <vt:lpstr>Hell</vt:lpstr>
      <vt:lpstr>PowerPoint Presentation</vt:lpstr>
      <vt:lpstr>PowerPoint Presentation</vt:lpstr>
      <vt:lpstr>Hell</vt:lpstr>
      <vt:lpstr>Revelation 20</vt:lpstr>
      <vt:lpstr>Revelation 20</vt:lpstr>
      <vt:lpstr>PowerPoint Presentation</vt:lpstr>
      <vt:lpstr>PowerPoint Presentation</vt:lpstr>
      <vt:lpstr>Revelation 21</vt:lpstr>
      <vt:lpstr>Revelation 21</vt:lpstr>
      <vt:lpstr>PowerPoint Presentation</vt:lpstr>
      <vt:lpstr>Revelation 21</vt:lpstr>
      <vt:lpstr>Revelation 21</vt:lpstr>
      <vt:lpstr>Revelation 21</vt:lpstr>
      <vt:lpstr>Revelation 21</vt:lpstr>
      <vt:lpstr>Revelation 21</vt:lpstr>
      <vt:lpstr>Revelation 21</vt:lpstr>
      <vt:lpstr>Revelation 21</vt:lpstr>
      <vt:lpstr>PowerPoint Presentation</vt:lpstr>
      <vt:lpstr>Revelation 21</vt:lpstr>
      <vt:lpstr>Revelation 21</vt:lpstr>
      <vt:lpstr>Revelation 21</vt:lpstr>
      <vt:lpstr>Revelation 21</vt:lpstr>
      <vt:lpstr>Revelation 21</vt:lpstr>
      <vt:lpstr>Revelation 21</vt:lpstr>
      <vt:lpstr>Revelation 21</vt:lpstr>
      <vt:lpstr>Revelation 21</vt:lpstr>
      <vt:lpstr>Revelation 21</vt:lpstr>
      <vt:lpstr>Revelation 21</vt:lpstr>
      <vt:lpstr>PowerPoint Presentation</vt:lpstr>
      <vt:lpstr>Revelation 21</vt:lpstr>
      <vt:lpstr>Revelation 22</vt:lpstr>
      <vt:lpstr>PowerPoint Presentation</vt:lpstr>
      <vt:lpstr>Revelation 22</vt:lpstr>
      <vt:lpstr>Revelation 22</vt:lpstr>
      <vt:lpstr>Revelation 22</vt:lpstr>
      <vt:lpstr>Revelation 22</vt:lpstr>
      <vt:lpstr>Conclusions</vt:lpstr>
      <vt:lpstr>Conclusions</vt:lpstr>
      <vt:lpstr>PowerPoint Presentation</vt:lpstr>
      <vt:lpstr>PowerPoint Presentation</vt:lpstr>
      <vt:lpstr>PowerPoint Presentation</vt:lpstr>
      <vt:lpstr>Conclusions</vt:lpstr>
      <vt:lpstr>PowerPoint Presentation</vt:lpstr>
      <vt:lpstr>Conclusions</vt:lpstr>
      <vt:lpstr>REVELATION 20-22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2025-02-27T15:54:39Z</dcterms:created>
  <dcterms:modified xsi:type="dcterms:W3CDTF">2025-02-27T15:54:48Z</dcterms:modified>
</cp:coreProperties>
</file>