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74"/>
  </p:notesMasterIdLst>
  <p:sldIdLst>
    <p:sldId id="397" r:id="rId2"/>
    <p:sldId id="678" r:id="rId3"/>
    <p:sldId id="586" r:id="rId4"/>
    <p:sldId id="589" r:id="rId5"/>
    <p:sldId id="608" r:id="rId6"/>
    <p:sldId id="617" r:id="rId7"/>
    <p:sldId id="618" r:id="rId8"/>
    <p:sldId id="619" r:id="rId9"/>
    <p:sldId id="620" r:id="rId10"/>
    <p:sldId id="621" r:id="rId11"/>
    <p:sldId id="622" r:id="rId12"/>
    <p:sldId id="659" r:id="rId13"/>
    <p:sldId id="571" r:id="rId14"/>
    <p:sldId id="588" r:id="rId15"/>
    <p:sldId id="660" r:id="rId16"/>
    <p:sldId id="661" r:id="rId17"/>
    <p:sldId id="662" r:id="rId18"/>
    <p:sldId id="663" r:id="rId19"/>
    <p:sldId id="665" r:id="rId20"/>
    <p:sldId id="666" r:id="rId21"/>
    <p:sldId id="668" r:id="rId22"/>
    <p:sldId id="623" r:id="rId23"/>
    <p:sldId id="628" r:id="rId24"/>
    <p:sldId id="614" r:id="rId25"/>
    <p:sldId id="606" r:id="rId26"/>
    <p:sldId id="688" r:id="rId27"/>
    <p:sldId id="590" r:id="rId28"/>
    <p:sldId id="549" r:id="rId29"/>
    <p:sldId id="550" r:id="rId30"/>
    <p:sldId id="551" r:id="rId31"/>
    <p:sldId id="552" r:id="rId32"/>
    <p:sldId id="578" r:id="rId33"/>
    <p:sldId id="672" r:id="rId34"/>
    <p:sldId id="641" r:id="rId35"/>
    <p:sldId id="680" r:id="rId36"/>
    <p:sldId id="681" r:id="rId37"/>
    <p:sldId id="682" r:id="rId38"/>
    <p:sldId id="581" r:id="rId39"/>
    <p:sldId id="642" r:id="rId40"/>
    <p:sldId id="583" r:id="rId41"/>
    <p:sldId id="593" r:id="rId42"/>
    <p:sldId id="560" r:id="rId43"/>
    <p:sldId id="561" r:id="rId44"/>
    <p:sldId id="562" r:id="rId45"/>
    <p:sldId id="637" r:id="rId46"/>
    <p:sldId id="595" r:id="rId47"/>
    <p:sldId id="639" r:id="rId48"/>
    <p:sldId id="676" r:id="rId49"/>
    <p:sldId id="597" r:id="rId50"/>
    <p:sldId id="598" r:id="rId51"/>
    <p:sldId id="689" r:id="rId52"/>
    <p:sldId id="599" r:id="rId53"/>
    <p:sldId id="601" r:id="rId54"/>
    <p:sldId id="645" r:id="rId55"/>
    <p:sldId id="690" r:id="rId56"/>
    <p:sldId id="646" r:id="rId57"/>
    <p:sldId id="684" r:id="rId58"/>
    <p:sldId id="655" r:id="rId59"/>
    <p:sldId id="685" r:id="rId60"/>
    <p:sldId id="686" r:id="rId61"/>
    <p:sldId id="647" r:id="rId62"/>
    <p:sldId id="687" r:id="rId63"/>
    <p:sldId id="648" r:id="rId64"/>
    <p:sldId id="649" r:id="rId65"/>
    <p:sldId id="651" r:id="rId66"/>
    <p:sldId id="652" r:id="rId67"/>
    <p:sldId id="657" r:id="rId68"/>
    <p:sldId id="603" r:id="rId69"/>
    <p:sldId id="616" r:id="rId70"/>
    <p:sldId id="658" r:id="rId71"/>
    <p:sldId id="675" r:id="rId72"/>
    <p:sldId id="296" r:id="rId73"/>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00"/>
    <a:srgbClr val="060862"/>
    <a:srgbClr val="0D12D7"/>
    <a:srgbClr val="00B200"/>
    <a:srgbClr val="008000"/>
    <a:srgbClr val="A5E6F3"/>
    <a:srgbClr val="000000"/>
    <a:srgbClr val="6A00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7" autoAdjust="0"/>
    <p:restoredTop sz="94660"/>
  </p:normalViewPr>
  <p:slideViewPr>
    <p:cSldViewPr>
      <p:cViewPr varScale="1">
        <p:scale>
          <a:sx n="76" d="100"/>
          <a:sy n="76" d="100"/>
        </p:scale>
        <p:origin x="296" y="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4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219090-D6D4-452A-A5E1-7E614902599E}" type="datetimeFigureOut">
              <a:rPr lang="en-US" smtClean="0"/>
              <a:pPr/>
              <a:t>5/6/2024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9A09A9-2D66-461B-9004-A4A991F49C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72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9A09A9-2D66-461B-9004-A4A991F49C5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5126" name="Rectangle 6"/>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r"/>
  </p:transition>
  <p:txStyles>
    <p:titleStyle>
      <a:lvl1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sz="240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a:defRPr/>
            </a:pPr>
            <a:r>
              <a:rPr lang="en-US" sz="10600"/>
              <a:t>John 8</a:t>
            </a:r>
          </a:p>
        </p:txBody>
      </p:sp>
      <p:sp>
        <p:nvSpPr>
          <p:cNvPr id="228355" name="Rectangle 3"/>
          <p:cNvSpPr>
            <a:spLocks noGrp="1" noChangeArrowheads="1"/>
          </p:cNvSpPr>
          <p:nvPr>
            <p:ph type="body" idx="1"/>
          </p:nvPr>
        </p:nvSpPr>
        <p:spPr>
          <a:xfrm>
            <a:off x="381000" y="2895600"/>
            <a:ext cx="7543800" cy="1981200"/>
          </a:xfrm>
        </p:spPr>
        <p:txBody>
          <a:bodyPr/>
          <a:lstStyle/>
          <a:p>
            <a:pPr>
              <a:lnSpc>
                <a:spcPct val="90000"/>
              </a:lnSpc>
              <a:defRPr/>
            </a:pPr>
            <a:r>
              <a:rPr lang="en-US" sz="6600" dirty="0"/>
              <a:t>Jesus: The Light </a:t>
            </a:r>
            <a:br>
              <a:rPr lang="en-US" sz="6600" dirty="0"/>
            </a:br>
            <a:r>
              <a:rPr lang="en-US" sz="6600" dirty="0"/>
              <a:t>  of Life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500"/>
                                        <p:tgtEl>
                                          <p:spTgt spid="228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
        <p:nvSpPr>
          <p:cNvPr id="5" name="Rectangle 4"/>
          <p:cNvSpPr>
            <a:spLocks noChangeArrowheads="1"/>
          </p:cNvSpPr>
          <p:nvPr/>
        </p:nvSpPr>
        <p:spPr bwMode="auto">
          <a:xfrm>
            <a:off x="152400" y="76200"/>
            <a:ext cx="5410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t>Ch 6 – Bread of life</a:t>
            </a:r>
          </a:p>
          <a:p>
            <a:pPr algn="l">
              <a:lnSpc>
                <a:spcPct val="75000"/>
              </a:lnSpc>
              <a:spcBef>
                <a:spcPct val="10000"/>
              </a:spcBef>
              <a:defRPr/>
            </a:pPr>
            <a:r>
              <a:rPr lang="en-US" sz="4800" b="0" dirty="0">
                <a:effectLst>
                  <a:outerShdw blurRad="38100" dist="38100" dir="2700000" algn="tl">
                    <a:srgbClr val="000000"/>
                  </a:outerShdw>
                </a:effectLst>
              </a:rPr>
              <a:t>Ch 7 – Living water</a:t>
            </a:r>
          </a:p>
          <a:p>
            <a:pPr algn="l">
              <a:lnSpc>
                <a:spcPct val="75000"/>
              </a:lnSpc>
              <a:spcBef>
                <a:spcPct val="10000"/>
              </a:spcBef>
              <a:defRPr/>
            </a:pPr>
            <a:r>
              <a:rPr lang="en-US" sz="4800" b="0" dirty="0">
                <a:effectLst>
                  <a:outerShdw blurRad="38100" dist="38100" dir="2700000" algn="tl">
                    <a:srgbClr val="000000"/>
                  </a:outerShdw>
                </a:effectLst>
              </a:rPr>
              <a:t>Ch 8 – Light</a:t>
            </a:r>
          </a:p>
        </p:txBody>
      </p:sp>
      <p:sp>
        <p:nvSpPr>
          <p:cNvPr id="6" name="Rectangle 5"/>
          <p:cNvSpPr>
            <a:spLocks noChangeArrowheads="1"/>
          </p:cNvSpPr>
          <p:nvPr/>
        </p:nvSpPr>
        <p:spPr bwMode="auto">
          <a:xfrm>
            <a:off x="5562600" y="76200"/>
            <a:ext cx="3124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t>Hunger</a:t>
            </a:r>
          </a:p>
          <a:p>
            <a:pPr algn="l">
              <a:lnSpc>
                <a:spcPct val="75000"/>
              </a:lnSpc>
              <a:spcBef>
                <a:spcPct val="10000"/>
              </a:spcBef>
              <a:defRPr/>
            </a:pPr>
            <a:r>
              <a:rPr lang="en-US" sz="4800" b="0" dirty="0">
                <a:effectLst>
                  <a:outerShdw blurRad="38100" dist="38100" dir="2700000" algn="tl">
                    <a:srgbClr val="000000"/>
                  </a:outerShdw>
                </a:effectLst>
              </a:rPr>
              <a:t>Thirst</a:t>
            </a:r>
          </a:p>
          <a:p>
            <a:pPr algn="l">
              <a:lnSpc>
                <a:spcPct val="75000"/>
              </a:lnSpc>
              <a:spcBef>
                <a:spcPct val="10000"/>
              </a:spcBef>
              <a:defRPr/>
            </a:pPr>
            <a:r>
              <a:rPr lang="en-US" sz="4800" b="0" dirty="0">
                <a:effectLst>
                  <a:outerShdw blurRad="38100" dist="38100" dir="2700000" algn="tl">
                    <a:srgbClr val="000000"/>
                  </a:outerShdw>
                </a:effectLst>
              </a:rPr>
              <a:t>Confusion</a:t>
            </a:r>
          </a:p>
        </p:txBody>
      </p:sp>
      <p:sp>
        <p:nvSpPr>
          <p:cNvPr id="8" name="Rectangle 7"/>
          <p:cNvSpPr>
            <a:spLocks noChangeArrowheads="1"/>
          </p:cNvSpPr>
          <p:nvPr/>
        </p:nvSpPr>
        <p:spPr bwMode="auto">
          <a:xfrm>
            <a:off x="1676400" y="4648200"/>
            <a:ext cx="6705600" cy="1981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t>John 1:4-5 “In him was life, and that life was the light of all people.”</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
        <p:nvSpPr>
          <p:cNvPr id="5" name="Rectangle 4"/>
          <p:cNvSpPr>
            <a:spLocks noChangeArrowheads="1"/>
          </p:cNvSpPr>
          <p:nvPr/>
        </p:nvSpPr>
        <p:spPr bwMode="auto">
          <a:xfrm>
            <a:off x="152400" y="76200"/>
            <a:ext cx="5410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t>Ch 6 – Bread of life</a:t>
            </a:r>
          </a:p>
          <a:p>
            <a:pPr algn="l">
              <a:lnSpc>
                <a:spcPct val="75000"/>
              </a:lnSpc>
              <a:spcBef>
                <a:spcPct val="10000"/>
              </a:spcBef>
              <a:defRPr/>
            </a:pPr>
            <a:r>
              <a:rPr lang="en-US" sz="4800" b="0" dirty="0">
                <a:effectLst>
                  <a:outerShdw blurRad="38100" dist="38100" dir="2700000" algn="tl">
                    <a:srgbClr val="000000"/>
                  </a:outerShdw>
                </a:effectLst>
              </a:rPr>
              <a:t>Ch 7 – Living water</a:t>
            </a:r>
          </a:p>
          <a:p>
            <a:pPr algn="l">
              <a:lnSpc>
                <a:spcPct val="75000"/>
              </a:lnSpc>
              <a:spcBef>
                <a:spcPct val="10000"/>
              </a:spcBef>
              <a:defRPr/>
            </a:pPr>
            <a:r>
              <a:rPr lang="en-US" sz="4800" b="0" dirty="0">
                <a:effectLst>
                  <a:outerShdw blurRad="38100" dist="38100" dir="2700000" algn="tl">
                    <a:srgbClr val="000000"/>
                  </a:outerShdw>
                </a:effectLst>
              </a:rPr>
              <a:t>Ch 8 – Light</a:t>
            </a:r>
          </a:p>
        </p:txBody>
      </p:sp>
      <p:sp>
        <p:nvSpPr>
          <p:cNvPr id="6" name="Rectangle 5"/>
          <p:cNvSpPr>
            <a:spLocks noChangeArrowheads="1"/>
          </p:cNvSpPr>
          <p:nvPr/>
        </p:nvSpPr>
        <p:spPr bwMode="auto">
          <a:xfrm>
            <a:off x="5562600" y="76200"/>
            <a:ext cx="3124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t>Hunger</a:t>
            </a:r>
          </a:p>
          <a:p>
            <a:pPr algn="l">
              <a:lnSpc>
                <a:spcPct val="75000"/>
              </a:lnSpc>
              <a:spcBef>
                <a:spcPct val="10000"/>
              </a:spcBef>
              <a:defRPr/>
            </a:pPr>
            <a:r>
              <a:rPr lang="en-US" sz="4800" b="0" dirty="0">
                <a:effectLst>
                  <a:outerShdw blurRad="38100" dist="38100" dir="2700000" algn="tl">
                    <a:srgbClr val="000000"/>
                  </a:outerShdw>
                </a:effectLst>
              </a:rPr>
              <a:t>Thirst</a:t>
            </a:r>
          </a:p>
          <a:p>
            <a:pPr algn="l">
              <a:lnSpc>
                <a:spcPct val="75000"/>
              </a:lnSpc>
              <a:spcBef>
                <a:spcPct val="10000"/>
              </a:spcBef>
              <a:defRPr/>
            </a:pPr>
            <a:r>
              <a:rPr lang="en-US" sz="4800" b="0" dirty="0">
                <a:effectLst>
                  <a:outerShdw blurRad="38100" dist="38100" dir="2700000" algn="tl">
                    <a:srgbClr val="000000"/>
                  </a:outerShdw>
                </a:effectLst>
              </a:rPr>
              <a:t>Darkness</a:t>
            </a:r>
          </a:p>
        </p:txBody>
      </p:sp>
      <p:sp>
        <p:nvSpPr>
          <p:cNvPr id="8" name="Rectangle 7"/>
          <p:cNvSpPr>
            <a:spLocks noChangeArrowheads="1"/>
          </p:cNvSpPr>
          <p:nvPr/>
        </p:nvSpPr>
        <p:spPr bwMode="auto">
          <a:xfrm>
            <a:off x="1676400" y="4648200"/>
            <a:ext cx="6705600" cy="1981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t>John 1:4-5 “In him was life, and that life was the light of all people.”</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
        <p:nvSpPr>
          <p:cNvPr id="14340" name="Rectangle 3"/>
          <p:cNvSpPr>
            <a:spLocks noChangeArrowheads="1"/>
          </p:cNvSpPr>
          <p:nvPr/>
        </p:nvSpPr>
        <p:spPr bwMode="auto">
          <a:xfrm>
            <a:off x="3048000" y="228600"/>
            <a:ext cx="5943600" cy="5638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000" b="0" dirty="0"/>
              <a:t>Eph 4:17 So this I say, and affirm together with the Lord, that you walk no longer just as the nations walk, </a:t>
            </a:r>
            <a:r>
              <a:rPr lang="en-US" sz="4000" b="0" u="sng" dirty="0"/>
              <a:t>in the futility of their mind</a:t>
            </a:r>
            <a:r>
              <a:rPr lang="en-US" sz="4000" b="0" dirty="0"/>
              <a:t>, </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
        <p:nvSpPr>
          <p:cNvPr id="14340" name="Rectangle 3"/>
          <p:cNvSpPr>
            <a:spLocks noChangeArrowheads="1"/>
          </p:cNvSpPr>
          <p:nvPr/>
        </p:nvSpPr>
        <p:spPr bwMode="auto">
          <a:xfrm>
            <a:off x="3048000" y="228600"/>
            <a:ext cx="5943600" cy="5638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000" b="0" dirty="0"/>
              <a:t>Eph 4:17 So this I say, and affirm together with the Lord, that you walk no longer just as the nations walk, </a:t>
            </a:r>
            <a:r>
              <a:rPr lang="en-US" sz="4000" b="0" u="sng" dirty="0"/>
              <a:t>in the futility of their mind</a:t>
            </a:r>
            <a:r>
              <a:rPr lang="en-US" sz="4000" b="0" dirty="0"/>
              <a:t>, </a:t>
            </a:r>
          </a:p>
        </p:txBody>
      </p:sp>
      <p:cxnSp>
        <p:nvCxnSpPr>
          <p:cNvPr id="7" name="Straight Arrow Connector 6"/>
          <p:cNvCxnSpPr/>
          <p:nvPr/>
        </p:nvCxnSpPr>
        <p:spPr bwMode="auto">
          <a:xfrm rot="5400000" flipH="1" flipV="1">
            <a:off x="3429000" y="2819400"/>
            <a:ext cx="2362200" cy="1905000"/>
          </a:xfrm>
          <a:prstGeom prst="straightConnector1">
            <a:avLst/>
          </a:prstGeom>
          <a:noFill/>
          <a:ln w="104775" cap="flat" cmpd="sng" algn="ctr">
            <a:solidFill>
              <a:schemeClr val="tx1"/>
            </a:solidFill>
            <a:prstDash val="solid"/>
            <a:round/>
            <a:headEnd type="none" w="med" len="med"/>
            <a:tailEnd type="arrow"/>
          </a:ln>
          <a:effectLst/>
        </p:spPr>
      </p:cxnSp>
      <p:sp>
        <p:nvSpPr>
          <p:cNvPr id="5" name="Rectangle 3"/>
          <p:cNvSpPr>
            <a:spLocks noChangeArrowheads="1"/>
          </p:cNvSpPr>
          <p:nvPr/>
        </p:nvSpPr>
        <p:spPr bwMode="auto">
          <a:xfrm>
            <a:off x="1828800" y="3733800"/>
            <a:ext cx="7010400" cy="2133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000" b="0" dirty="0"/>
              <a:t>Reasoning out from self</a:t>
            </a:r>
          </a:p>
          <a:p>
            <a:pPr algn="l">
              <a:lnSpc>
                <a:spcPct val="75000"/>
              </a:lnSpc>
              <a:spcBef>
                <a:spcPct val="10000"/>
              </a:spcBef>
            </a:pPr>
            <a:r>
              <a:rPr lang="en-US" sz="4000" b="0" dirty="0"/>
              <a:t>Only have the particulars</a:t>
            </a:r>
          </a:p>
          <a:p>
            <a:pPr algn="l">
              <a:lnSpc>
                <a:spcPct val="75000"/>
              </a:lnSpc>
              <a:spcBef>
                <a:spcPct val="10000"/>
              </a:spcBef>
            </a:pPr>
            <a:r>
              <a:rPr lang="en-US" sz="4000" b="0" dirty="0"/>
              <a:t>Nothing that brings it all together</a:t>
            </a:r>
          </a:p>
          <a:p>
            <a:pPr algn="l">
              <a:lnSpc>
                <a:spcPct val="75000"/>
              </a:lnSpc>
              <a:spcBef>
                <a:spcPct val="10000"/>
              </a:spcBef>
            </a:pPr>
            <a:r>
              <a:rPr lang="en-US" sz="4000" b="0" dirty="0"/>
              <a:t>Everything is </a:t>
            </a:r>
            <a:r>
              <a:rPr lang="en-US" sz="4000" b="0" dirty="0" err="1"/>
              <a:t>relativized</a:t>
            </a:r>
            <a:r>
              <a:rPr lang="en-US" sz="4000" b="0" dirty="0"/>
              <a:t> to self</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
        <p:nvSpPr>
          <p:cNvPr id="14340" name="Rectangle 3"/>
          <p:cNvSpPr>
            <a:spLocks noChangeArrowheads="1"/>
          </p:cNvSpPr>
          <p:nvPr/>
        </p:nvSpPr>
        <p:spPr bwMode="auto">
          <a:xfrm>
            <a:off x="3048000" y="228600"/>
            <a:ext cx="5943600" cy="5638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000" b="0" dirty="0"/>
              <a:t>Eph 4:17 So this I say, and affirm together with the Lord, that you walk no longer just as the nations walk, </a:t>
            </a:r>
            <a:r>
              <a:rPr lang="en-US" sz="4000" b="0" u="sng" dirty="0"/>
              <a:t>in the futility of their mind</a:t>
            </a:r>
            <a:r>
              <a:rPr lang="en-US" sz="4000" b="0" dirty="0"/>
              <a:t>, </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
        <p:nvSpPr>
          <p:cNvPr id="14340" name="Rectangle 3"/>
          <p:cNvSpPr>
            <a:spLocks noChangeArrowheads="1"/>
          </p:cNvSpPr>
          <p:nvPr/>
        </p:nvSpPr>
        <p:spPr bwMode="auto">
          <a:xfrm>
            <a:off x="3048000" y="228600"/>
            <a:ext cx="5943600" cy="5638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000" b="0" dirty="0"/>
              <a:t>Eph 4:17 So this I say, and affirm together with the Lord, that you walk no longer just as the nations walk, </a:t>
            </a:r>
            <a:r>
              <a:rPr lang="en-US" sz="4000" b="0" u="sng" dirty="0"/>
              <a:t>in the futility of their mind</a:t>
            </a:r>
            <a:r>
              <a:rPr lang="en-US" sz="4000" b="0" dirty="0"/>
              <a:t>, </a:t>
            </a:r>
          </a:p>
          <a:p>
            <a:pPr algn="l">
              <a:lnSpc>
                <a:spcPct val="75000"/>
              </a:lnSpc>
              <a:spcBef>
                <a:spcPct val="10000"/>
              </a:spcBef>
            </a:pPr>
            <a:r>
              <a:rPr lang="en-US" sz="4000" b="0" dirty="0"/>
              <a:t>18 being </a:t>
            </a:r>
            <a:r>
              <a:rPr lang="en-US" sz="4000" b="0" u="sng" dirty="0"/>
              <a:t>darkened in their understanding</a:t>
            </a:r>
            <a:r>
              <a:rPr lang="en-US" sz="4000" b="0" dirty="0"/>
              <a:t>, excluded from the life of God because of the ignorance that is in them, because of the hardness of their heart</a:t>
            </a: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
        <p:nvSpPr>
          <p:cNvPr id="14340" name="Rectangle 3"/>
          <p:cNvSpPr>
            <a:spLocks noChangeArrowheads="1"/>
          </p:cNvSpPr>
          <p:nvPr/>
        </p:nvSpPr>
        <p:spPr bwMode="auto">
          <a:xfrm>
            <a:off x="3048000" y="228600"/>
            <a:ext cx="5943600" cy="5638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000" b="0" dirty="0"/>
              <a:t>Eph 4:17 So this I say, and affirm together with the Lord, that you walk no longer just as the nations walk, </a:t>
            </a:r>
            <a:r>
              <a:rPr lang="en-US" sz="4000" b="0" u="sng" dirty="0"/>
              <a:t>in the futility of their mind</a:t>
            </a:r>
            <a:r>
              <a:rPr lang="en-US" sz="4000" b="0" dirty="0"/>
              <a:t>, </a:t>
            </a:r>
          </a:p>
          <a:p>
            <a:pPr algn="l">
              <a:lnSpc>
                <a:spcPct val="75000"/>
              </a:lnSpc>
              <a:spcBef>
                <a:spcPct val="10000"/>
              </a:spcBef>
            </a:pPr>
            <a:r>
              <a:rPr lang="en-US" sz="4000" b="0" dirty="0"/>
              <a:t>18 being </a:t>
            </a:r>
            <a:r>
              <a:rPr lang="en-US" sz="4000" b="0" u="sng" dirty="0"/>
              <a:t>darkened in their understanding</a:t>
            </a:r>
            <a:r>
              <a:rPr lang="en-US" sz="4000" b="0" dirty="0"/>
              <a:t>, excluded from the life of God because of the ignorance that is in them, because of the hardness of their heart</a:t>
            </a:r>
          </a:p>
        </p:txBody>
      </p:sp>
      <p:sp>
        <p:nvSpPr>
          <p:cNvPr id="5" name="Oval 4"/>
          <p:cNvSpPr>
            <a:spLocks noChangeArrowheads="1"/>
          </p:cNvSpPr>
          <p:nvPr/>
        </p:nvSpPr>
        <p:spPr bwMode="auto">
          <a:xfrm>
            <a:off x="6019800" y="4855284"/>
            <a:ext cx="2057400" cy="5080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
        <p:nvSpPr>
          <p:cNvPr id="14340" name="Rectangle 3"/>
          <p:cNvSpPr>
            <a:spLocks noChangeArrowheads="1"/>
          </p:cNvSpPr>
          <p:nvPr/>
        </p:nvSpPr>
        <p:spPr bwMode="auto">
          <a:xfrm>
            <a:off x="3048000" y="228600"/>
            <a:ext cx="5943600" cy="5638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000" b="0" dirty="0"/>
              <a:t>Eph 4:17 So this I say, and affirm together with the Lord, that you walk no longer just as the nations walk, </a:t>
            </a:r>
            <a:r>
              <a:rPr lang="en-US" sz="4000" b="0" u="sng" dirty="0"/>
              <a:t>in the futility of their mind</a:t>
            </a:r>
            <a:r>
              <a:rPr lang="en-US" sz="4000" b="0" dirty="0"/>
              <a:t>, </a:t>
            </a:r>
          </a:p>
          <a:p>
            <a:pPr algn="l">
              <a:lnSpc>
                <a:spcPct val="75000"/>
              </a:lnSpc>
              <a:spcBef>
                <a:spcPct val="10000"/>
              </a:spcBef>
            </a:pPr>
            <a:r>
              <a:rPr lang="en-US" sz="4000" b="0" dirty="0"/>
              <a:t>18 being </a:t>
            </a:r>
            <a:r>
              <a:rPr lang="en-US" sz="4000" b="0" u="sng" dirty="0"/>
              <a:t>darkened in their understanding</a:t>
            </a:r>
            <a:r>
              <a:rPr lang="en-US" sz="4000" b="0" dirty="0"/>
              <a:t>, excluded from the life of God because of the ignorance that is in them, because of the hardness of their heart</a:t>
            </a:r>
          </a:p>
        </p:txBody>
      </p:sp>
      <p:sp>
        <p:nvSpPr>
          <p:cNvPr id="6" name="Rectangle 3"/>
          <p:cNvSpPr>
            <a:spLocks noChangeArrowheads="1"/>
          </p:cNvSpPr>
          <p:nvPr/>
        </p:nvSpPr>
        <p:spPr bwMode="auto">
          <a:xfrm>
            <a:off x="0" y="3429000"/>
            <a:ext cx="4953000" cy="2209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7000"/>
              </a:lnSpc>
              <a:spcBef>
                <a:spcPct val="10000"/>
              </a:spcBef>
            </a:pPr>
            <a:r>
              <a:rPr lang="en-US" sz="4400" b="0" dirty="0"/>
              <a:t>because they have </a:t>
            </a:r>
            <a:r>
              <a:rPr lang="en-US" sz="4400" b="0" u="sng" dirty="0"/>
              <a:t>shut their minds and hardened their hearts against him</a:t>
            </a:r>
            <a:r>
              <a:rPr lang="en-US" sz="4400" b="0" dirty="0"/>
              <a:t>.</a:t>
            </a:r>
            <a:r>
              <a:rPr lang="en-US" sz="2000" b="0" dirty="0"/>
              <a:t> NLT</a:t>
            </a:r>
          </a:p>
        </p:txBody>
      </p:sp>
      <p:sp>
        <p:nvSpPr>
          <p:cNvPr id="7" name="Oval 6"/>
          <p:cNvSpPr>
            <a:spLocks noChangeArrowheads="1"/>
          </p:cNvSpPr>
          <p:nvPr/>
        </p:nvSpPr>
        <p:spPr bwMode="auto">
          <a:xfrm>
            <a:off x="6019800" y="4855284"/>
            <a:ext cx="2057400" cy="5080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381000" y="1905000"/>
            <a:ext cx="7620000" cy="4114800"/>
          </a:xfrm>
        </p:spPr>
        <p:txBody>
          <a:bodyPr/>
          <a:lstStyle/>
          <a:p>
            <a:pPr>
              <a:buFont typeface="Wingdings" pitchFamily="2" charset="2"/>
              <a:buNone/>
              <a:defRPr/>
            </a:pPr>
            <a:r>
              <a:rPr lang="en-US" sz="6600" dirty="0"/>
              <a:t>Jesus is in Jerusalem, teaching in the Temple courtyards</a:t>
            </a:r>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
        <p:nvSpPr>
          <p:cNvPr id="14340" name="Rectangle 3"/>
          <p:cNvSpPr>
            <a:spLocks noChangeArrowheads="1"/>
          </p:cNvSpPr>
          <p:nvPr/>
        </p:nvSpPr>
        <p:spPr bwMode="auto">
          <a:xfrm>
            <a:off x="3048000" y="228600"/>
            <a:ext cx="5943600" cy="5638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000" b="0" dirty="0"/>
              <a:t>Eph 4:17 So this I say, and affirm together with the Lord, that you walk no longer just as the nations walk, </a:t>
            </a:r>
            <a:r>
              <a:rPr lang="en-US" sz="4000" b="0" u="sng" dirty="0"/>
              <a:t>in the futility of their mind</a:t>
            </a:r>
            <a:r>
              <a:rPr lang="en-US" sz="4000" b="0" dirty="0"/>
              <a:t>, </a:t>
            </a:r>
          </a:p>
          <a:p>
            <a:pPr algn="l">
              <a:lnSpc>
                <a:spcPct val="75000"/>
              </a:lnSpc>
              <a:spcBef>
                <a:spcPct val="10000"/>
              </a:spcBef>
            </a:pPr>
            <a:r>
              <a:rPr lang="en-US" sz="4000" b="0" dirty="0"/>
              <a:t>18 being </a:t>
            </a:r>
            <a:r>
              <a:rPr lang="en-US" sz="4000" b="0" u="sng" dirty="0"/>
              <a:t>darkened in their understanding</a:t>
            </a:r>
            <a:r>
              <a:rPr lang="en-US" sz="4000" b="0" dirty="0"/>
              <a:t>, excluded from the life of God because of the ignorance that is in them, because of the hardness of their heart</a:t>
            </a:r>
          </a:p>
        </p:txBody>
      </p:sp>
      <p:sp>
        <p:nvSpPr>
          <p:cNvPr id="6" name="Rectangle 3"/>
          <p:cNvSpPr>
            <a:spLocks noChangeArrowheads="1"/>
          </p:cNvSpPr>
          <p:nvPr/>
        </p:nvSpPr>
        <p:spPr bwMode="auto">
          <a:xfrm>
            <a:off x="0" y="3429000"/>
            <a:ext cx="4953000" cy="22098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7000"/>
              </a:lnSpc>
              <a:spcBef>
                <a:spcPct val="10000"/>
              </a:spcBef>
            </a:pPr>
            <a:r>
              <a:rPr lang="en-US" sz="4400" b="0" dirty="0"/>
              <a:t>because they have </a:t>
            </a:r>
            <a:r>
              <a:rPr lang="en-US" sz="4400" b="0" u="sng" dirty="0"/>
              <a:t>shut their minds and hardened their hearts against him</a:t>
            </a:r>
            <a:r>
              <a:rPr lang="en-US" sz="4400" b="0" dirty="0"/>
              <a:t>.</a:t>
            </a:r>
            <a:r>
              <a:rPr lang="en-US" sz="2000" b="0" dirty="0"/>
              <a:t> NLT</a:t>
            </a:r>
          </a:p>
        </p:txBody>
      </p:sp>
      <p:sp>
        <p:nvSpPr>
          <p:cNvPr id="7" name="Rectangle 3"/>
          <p:cNvSpPr>
            <a:spLocks noChangeArrowheads="1"/>
          </p:cNvSpPr>
          <p:nvPr/>
        </p:nvSpPr>
        <p:spPr bwMode="auto">
          <a:xfrm>
            <a:off x="152400" y="2743200"/>
            <a:ext cx="7162800" cy="609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800" b="0"/>
              <a:t>Why would anyone do that?</a:t>
            </a:r>
          </a:p>
        </p:txBody>
      </p:sp>
      <p:sp>
        <p:nvSpPr>
          <p:cNvPr id="8" name="Oval 7"/>
          <p:cNvSpPr>
            <a:spLocks noChangeArrowheads="1"/>
          </p:cNvSpPr>
          <p:nvPr/>
        </p:nvSpPr>
        <p:spPr bwMode="auto">
          <a:xfrm>
            <a:off x="6019800" y="4855284"/>
            <a:ext cx="2057400" cy="5080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
        <p:nvSpPr>
          <p:cNvPr id="4" name="Rectangle 4"/>
          <p:cNvSpPr>
            <a:spLocks noChangeArrowheads="1"/>
          </p:cNvSpPr>
          <p:nvPr/>
        </p:nvSpPr>
        <p:spPr bwMode="auto">
          <a:xfrm>
            <a:off x="990600" y="4876800"/>
            <a:ext cx="6477000" cy="1676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5000"/>
              </a:spcBef>
              <a:defRPr/>
            </a:pPr>
            <a:r>
              <a:rPr lang="en-US" sz="4800" b="0" dirty="0">
                <a:effectLst>
                  <a:outerShdw blurRad="38100" dist="38100" dir="2700000" algn="tl">
                    <a:srgbClr val="000000"/>
                  </a:outerShdw>
                </a:effectLst>
              </a:rPr>
              <a:t>Psalms 53:1 </a:t>
            </a:r>
            <a:r>
              <a:rPr lang="en-US" sz="4800" b="0" dirty="0"/>
              <a:t>The fool has said in his heart, “There is no God.”</a:t>
            </a:r>
            <a:endParaRPr lang="en-US" sz="4800" b="0" dirty="0">
              <a:effectLst>
                <a:outerShdw blurRad="38100" dist="38100" dir="2700000" algn="tl">
                  <a:srgbClr val="000000"/>
                </a:outerShdw>
              </a:effectLst>
            </a:endParaRP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you won’t have to walk in darkness, because you will have the </a:t>
            </a:r>
            <a:r>
              <a:rPr lang="en-US" sz="4800" u="sng" dirty="0"/>
              <a:t>light that leads to life</a:t>
            </a:r>
            <a:r>
              <a:rPr lang="en-US" sz="4800" dirty="0"/>
              <a:t>.” </a:t>
            </a: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a:t>
            </a:r>
            <a:r>
              <a:rPr lang="en-US" sz="4800" u="sng" dirty="0"/>
              <a:t>you won’t have to walk in darkness</a:t>
            </a:r>
            <a:r>
              <a:rPr lang="en-US" sz="4800" dirty="0"/>
              <a:t>, because you will have the light that leads to life.” </a:t>
            </a:r>
          </a:p>
        </p:txBody>
      </p:sp>
      <p:sp>
        <p:nvSpPr>
          <p:cNvPr id="4" name="Rectangle 3"/>
          <p:cNvSpPr>
            <a:spLocks noChangeArrowheads="1"/>
          </p:cNvSpPr>
          <p:nvPr/>
        </p:nvSpPr>
        <p:spPr bwMode="auto">
          <a:xfrm>
            <a:off x="304800" y="1447800"/>
            <a:ext cx="7696200" cy="457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t>In the bitter argument that follows:</a:t>
            </a:r>
          </a:p>
          <a:p>
            <a:pPr algn="l">
              <a:lnSpc>
                <a:spcPct val="75000"/>
              </a:lnSpc>
              <a:spcBef>
                <a:spcPct val="10000"/>
              </a:spcBef>
              <a:defRPr/>
            </a:pPr>
            <a:r>
              <a:rPr lang="en-US" sz="5400" b="0" dirty="0">
                <a:effectLst>
                  <a:outerShdw blurRad="38100" dist="38100" dir="2700000" algn="tl">
                    <a:srgbClr val="000000"/>
                  </a:outerShdw>
                </a:effectLst>
              </a:rPr>
              <a:t> - Jesus warns his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critics clearly</a:t>
            </a:r>
          </a:p>
          <a:p>
            <a:pPr algn="l">
              <a:lnSpc>
                <a:spcPct val="75000"/>
              </a:lnSpc>
              <a:spcBef>
                <a:spcPct val="10000"/>
              </a:spcBef>
              <a:defRPr/>
            </a:pPr>
            <a:r>
              <a:rPr lang="en-US" sz="5400" b="0" dirty="0">
                <a:effectLst>
                  <a:outerShdw blurRad="38100" dist="38100" dir="2700000" algn="tl">
                    <a:srgbClr val="000000"/>
                  </a:outerShdw>
                </a:effectLst>
              </a:rPr>
              <a:t> - Not just talking to the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critics, but in front of </a:t>
            </a:r>
            <a:br>
              <a:rPr lang="en-US" sz="5400" b="0" dirty="0">
                <a:effectLst>
                  <a:outerShdw blurRad="38100" dist="38100" dir="2700000" algn="tl">
                    <a:srgbClr val="000000"/>
                  </a:outerShdw>
                </a:effectLst>
              </a:rPr>
            </a:br>
            <a:r>
              <a:rPr lang="en-US" sz="5400" b="0" dirty="0">
                <a:effectLst>
                  <a:outerShdw blurRad="38100" dist="38100" dir="2700000" algn="tl">
                    <a:srgbClr val="000000"/>
                  </a:outerShdw>
                </a:effectLst>
              </a:rPr>
              <a:t>    the multitude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“I am the light of the world. If you follow me, you won’t have to walk in darkness, because you will have the </a:t>
            </a:r>
            <a:r>
              <a:rPr lang="en-US" sz="4800" u="sng" dirty="0"/>
              <a:t>light that leads to life</a:t>
            </a:r>
            <a:r>
              <a:rPr lang="en-US" sz="4800" dirty="0"/>
              <a:t>.” </a:t>
            </a:r>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8:13 The Pharisees replied, “You are making those claims about yourself! Such testimony is not valid.” </a:t>
            </a:r>
          </a:p>
          <a:p>
            <a:pPr>
              <a:buFont typeface="Wingdings" pitchFamily="2" charset="2"/>
              <a:buNone/>
              <a:defRPr/>
            </a:pPr>
            <a:r>
              <a:rPr lang="en-US" sz="4800" dirty="0"/>
              <a:t>14 Jesus told them, “These claims are valid even though I make them about myself. For I know where I came from and where I am going, but you don’t know this about me. 	</a:t>
            </a:r>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4800" dirty="0"/>
              <a:t>8:15 You judge me by human standards, but I do not judge anyone. </a:t>
            </a:r>
          </a:p>
          <a:p>
            <a:pPr>
              <a:buFont typeface="Wingdings" pitchFamily="2" charset="2"/>
              <a:buNone/>
              <a:defRPr/>
            </a:pPr>
            <a:r>
              <a:rPr lang="en-US" sz="4800" dirty="0"/>
              <a:t>16 And if I did, my judgment would be correct in every respect because I am not alone. The Father who sent me is with me. </a:t>
            </a:r>
          </a:p>
          <a:p>
            <a:pPr>
              <a:buFont typeface="Wingdings" pitchFamily="2" charset="2"/>
              <a:buNone/>
              <a:defRPr/>
            </a:pPr>
            <a:r>
              <a:rPr lang="en-US" sz="4800" dirty="0"/>
              <a:t>17 Your own law says that if two people agree about something, their witness is accepted as fact.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0515">
                                            <p:txEl>
                                              <p:pRg st="1" end="1"/>
                                            </p:txEl>
                                          </p:spTgt>
                                        </p:tgtEl>
                                        <p:attrNameLst>
                                          <p:attrName>style.visibility</p:attrName>
                                        </p:attrNameLst>
                                      </p:cBhvr>
                                      <p:to>
                                        <p:strVal val="visible"/>
                                      </p:to>
                                    </p:set>
                                    <p:animEffect transition="in" filter="wipe(left)">
                                      <p:cBhvr>
                                        <p:cTn id="7" dur="500"/>
                                        <p:tgtEl>
                                          <p:spTgt spid="3205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0515">
                                            <p:txEl>
                                              <p:pRg st="2" end="2"/>
                                            </p:txEl>
                                          </p:spTgt>
                                        </p:tgtEl>
                                        <p:attrNameLst>
                                          <p:attrName>style.visibility</p:attrName>
                                        </p:attrNameLst>
                                      </p:cBhvr>
                                      <p:to>
                                        <p:strVal val="visible"/>
                                      </p:to>
                                    </p:set>
                                    <p:animEffect transition="in" filter="wipe(left)">
                                      <p:cBhvr>
                                        <p:cTn id="12" dur="500"/>
                                        <p:tgtEl>
                                          <p:spTgt spid="320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18 I am one witness, and my Father who sent me is the other.” </a:t>
            </a:r>
          </a:p>
          <a:p>
            <a:pPr>
              <a:buFont typeface="Wingdings" pitchFamily="2" charset="2"/>
              <a:buNone/>
              <a:defRPr/>
            </a:pPr>
            <a:r>
              <a:rPr lang="en-US" sz="4800" dirty="0"/>
              <a:t>19 “Where is your father?” they asked. </a:t>
            </a:r>
          </a:p>
          <a:p>
            <a:pPr>
              <a:buFont typeface="Wingdings" pitchFamily="2" charset="2"/>
              <a:buNone/>
              <a:defRPr/>
            </a:pPr>
            <a:r>
              <a:rPr lang="en-US" sz="4800" dirty="0"/>
              <a:t>Jesus answered, “Since you don’t know who I am, you don’t know who my Father is. If you knew me, you would also know my Father.”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0515">
                                            <p:txEl>
                                              <p:pRg st="1" end="1"/>
                                            </p:txEl>
                                          </p:spTgt>
                                        </p:tgtEl>
                                        <p:attrNameLst>
                                          <p:attrName>style.visibility</p:attrName>
                                        </p:attrNameLst>
                                      </p:cBhvr>
                                      <p:to>
                                        <p:strVal val="visible"/>
                                      </p:to>
                                    </p:set>
                                    <p:animEffect transition="in" filter="wipe(left)">
                                      <p:cBhvr>
                                        <p:cTn id="7" dur="500"/>
                                        <p:tgtEl>
                                          <p:spTgt spid="3205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0515">
                                            <p:txEl>
                                              <p:pRg st="2" end="2"/>
                                            </p:txEl>
                                          </p:spTgt>
                                        </p:tgtEl>
                                        <p:attrNameLst>
                                          <p:attrName>style.visibility</p:attrName>
                                        </p:attrNameLst>
                                      </p:cBhvr>
                                      <p:to>
                                        <p:strVal val="visible"/>
                                      </p:to>
                                    </p:set>
                                    <p:animEffect transition="in" filter="wipe(left)">
                                      <p:cBhvr>
                                        <p:cTn id="12" dur="500"/>
                                        <p:tgtEl>
                                          <p:spTgt spid="320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8:20 Jesus made these statements while he was teaching in the section of the Temple known as the Treasury. But he was not arrested, because his time had not yet come. </a:t>
            </a:r>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21 Later Jesus said to them again, </a:t>
            </a:r>
            <a:br>
              <a:rPr lang="en-US" sz="4800" dirty="0"/>
            </a:br>
            <a:r>
              <a:rPr lang="en-US" sz="4800" dirty="0"/>
              <a:t>“I am going away. You will search for me but will die in your sin. You cannot come where I am going.” </a:t>
            </a:r>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21 Later Jesus said to them again, </a:t>
            </a:r>
            <a:br>
              <a:rPr lang="en-US" sz="4800" dirty="0"/>
            </a:br>
            <a:r>
              <a:rPr lang="en-US" sz="4800" dirty="0"/>
              <a:t>“I am going away. You will search for me but will die in your sin. You cannot come where I am going.” </a:t>
            </a:r>
          </a:p>
          <a:p>
            <a:pPr>
              <a:buFont typeface="Wingdings" pitchFamily="2" charset="2"/>
              <a:buNone/>
              <a:defRPr/>
            </a:pPr>
            <a:r>
              <a:rPr lang="en-US" sz="4800" dirty="0"/>
              <a:t>22 They were saying, “Is he planning to commit suicide? What does he mean, ‘You cannot come where I am going’?” </a:t>
            </a:r>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21 Later Jesus said to them again, </a:t>
            </a:r>
            <a:br>
              <a:rPr lang="en-US" sz="4800" dirty="0"/>
            </a:br>
            <a:r>
              <a:rPr lang="en-US" sz="4800" dirty="0"/>
              <a:t>“I am going away. You will search for me but will die in your sin. You cannot come where I am going.” </a:t>
            </a:r>
          </a:p>
          <a:p>
            <a:pPr>
              <a:buFont typeface="Wingdings" pitchFamily="2" charset="2"/>
              <a:buNone/>
              <a:defRPr/>
            </a:pPr>
            <a:r>
              <a:rPr lang="en-US" sz="4800" dirty="0"/>
              <a:t>22 They were saying, “Is he planning to commit suicide? What does he mean, ‘You cannot come where I am going’?” </a:t>
            </a:r>
          </a:p>
        </p:txBody>
      </p:sp>
      <p:sp>
        <p:nvSpPr>
          <p:cNvPr id="4" name="Rectangle 3"/>
          <p:cNvSpPr>
            <a:spLocks noChangeArrowheads="1"/>
          </p:cNvSpPr>
          <p:nvPr/>
        </p:nvSpPr>
        <p:spPr bwMode="auto">
          <a:xfrm>
            <a:off x="4648200" y="5334000"/>
            <a:ext cx="4267200" cy="1371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000" b="0" dirty="0">
                <a:effectLst>
                  <a:outerShdw blurRad="38100" dist="38100" dir="2700000" algn="tl">
                    <a:srgbClr val="000000"/>
                  </a:outerShdw>
                </a:effectLst>
              </a:rPr>
              <a:t>The rabbis on suicide: </a:t>
            </a:r>
            <a:r>
              <a:rPr lang="en-US" sz="4000" b="0" i="1" dirty="0">
                <a:effectLst>
                  <a:outerShdw blurRad="38100" dist="38100" dir="2700000" algn="tl">
                    <a:srgbClr val="000000"/>
                  </a:outerShdw>
                </a:effectLst>
              </a:rPr>
              <a:t>Wars of the Jews</a:t>
            </a:r>
            <a:r>
              <a:rPr lang="en-US" sz="4000" b="0" dirty="0">
                <a:effectLst>
                  <a:outerShdw blurRad="38100" dist="38100" dir="2700000" algn="tl">
                    <a:srgbClr val="000000"/>
                  </a:outerShdw>
                </a:effectLst>
              </a:rPr>
              <a:t>, 3.375-377</a:t>
            </a:r>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23 Jesus continued, “You are from below; I am from above. You belong to this world; I do not. </a:t>
            </a:r>
          </a:p>
          <a:p>
            <a:pPr>
              <a:buFont typeface="Wingdings" pitchFamily="2" charset="2"/>
              <a:buNone/>
              <a:defRPr/>
            </a:pPr>
            <a:r>
              <a:rPr lang="en-US" sz="4800" dirty="0"/>
              <a:t>24 That is why I said that you will die in your sins; for </a:t>
            </a:r>
            <a:r>
              <a:rPr lang="en-US" sz="4800" u="sng" dirty="0"/>
              <a:t>unless you believe that I am who I claim to be, you will die in your sins</a:t>
            </a:r>
            <a:r>
              <a:rPr lang="en-US" sz="4800" dirty="0"/>
              <a:t>.” </a:t>
            </a:r>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23 Jesus continued, “You are from below; I am from above. You belong to this world; I do not. </a:t>
            </a:r>
          </a:p>
          <a:p>
            <a:pPr>
              <a:buFont typeface="Wingdings" pitchFamily="2" charset="2"/>
              <a:buNone/>
              <a:defRPr/>
            </a:pPr>
            <a:r>
              <a:rPr lang="en-US" sz="4800" dirty="0"/>
              <a:t>24 That is why I said that you will die in your sins; for </a:t>
            </a:r>
            <a:r>
              <a:rPr lang="en-US" sz="4800" u="sng" dirty="0"/>
              <a:t>unless you believe that I am who I claim to be, you will die in your sins</a:t>
            </a:r>
            <a:r>
              <a:rPr lang="en-US" sz="4800" dirty="0"/>
              <a:t>.” </a:t>
            </a:r>
          </a:p>
        </p:txBody>
      </p:sp>
      <p:sp>
        <p:nvSpPr>
          <p:cNvPr id="4" name="Rectangle 3"/>
          <p:cNvSpPr>
            <a:spLocks noChangeArrowheads="1"/>
          </p:cNvSpPr>
          <p:nvPr/>
        </p:nvSpPr>
        <p:spPr bwMode="auto">
          <a:xfrm>
            <a:off x="990600" y="5334000"/>
            <a:ext cx="7315200" cy="1371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000" b="0" dirty="0">
                <a:effectLst>
                  <a:outerShdw blurRad="38100" dist="38100" dir="2700000" algn="tl">
                    <a:srgbClr val="000000"/>
                  </a:outerShdw>
                </a:effectLst>
              </a:rPr>
              <a:t>Romans 6:23 “The wages of sin is death”</a:t>
            </a:r>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23 Jesus continued, “You are from below; I am from above. You belong to this world; I do not. </a:t>
            </a:r>
          </a:p>
          <a:p>
            <a:pPr>
              <a:buFont typeface="Wingdings" pitchFamily="2" charset="2"/>
              <a:buNone/>
              <a:defRPr/>
            </a:pPr>
            <a:r>
              <a:rPr lang="en-US" sz="4800" dirty="0"/>
              <a:t>24 That is why I said that you will die in your sins; for </a:t>
            </a:r>
            <a:r>
              <a:rPr lang="en-US" sz="4800" u="sng" dirty="0"/>
              <a:t>unless you believe that I am who I claim to be, you will die in your sins</a:t>
            </a:r>
            <a:r>
              <a:rPr lang="en-US" sz="4800" dirty="0"/>
              <a:t>.” </a:t>
            </a:r>
          </a:p>
        </p:txBody>
      </p:sp>
      <p:sp>
        <p:nvSpPr>
          <p:cNvPr id="4" name="Rectangle 3"/>
          <p:cNvSpPr>
            <a:spLocks noChangeArrowheads="1"/>
          </p:cNvSpPr>
          <p:nvPr/>
        </p:nvSpPr>
        <p:spPr bwMode="auto">
          <a:xfrm>
            <a:off x="990600" y="5334000"/>
            <a:ext cx="7315200" cy="1371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000" b="0" dirty="0">
                <a:effectLst>
                  <a:outerShdw blurRad="38100" dist="38100" dir="2700000" algn="tl">
                    <a:srgbClr val="000000"/>
                  </a:outerShdw>
                </a:effectLst>
              </a:rPr>
              <a:t>Romans 6:23 “The wages of sin is death but the free gift of God is eternal life in Christ Jesus”</a:t>
            </a:r>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23 Jesus continued, “You are from below; I am from above. You belong to this world; I do not. </a:t>
            </a:r>
          </a:p>
          <a:p>
            <a:pPr>
              <a:buFont typeface="Wingdings" pitchFamily="2" charset="2"/>
              <a:buNone/>
              <a:defRPr/>
            </a:pPr>
            <a:r>
              <a:rPr lang="en-US" sz="4800" dirty="0"/>
              <a:t>24 That is why I said that you will die in your sins; for </a:t>
            </a:r>
            <a:r>
              <a:rPr lang="en-US" sz="4800" u="sng" dirty="0"/>
              <a:t>unless you believe that I am who I claim to be, you will die in your sins</a:t>
            </a:r>
            <a:r>
              <a:rPr lang="en-US" sz="4800" dirty="0"/>
              <a:t>.” </a:t>
            </a:r>
          </a:p>
        </p:txBody>
      </p:sp>
      <p:sp>
        <p:nvSpPr>
          <p:cNvPr id="4" name="Rectangle 3"/>
          <p:cNvSpPr>
            <a:spLocks noChangeArrowheads="1"/>
          </p:cNvSpPr>
          <p:nvPr/>
        </p:nvSpPr>
        <p:spPr bwMode="auto">
          <a:xfrm>
            <a:off x="990600" y="5334000"/>
            <a:ext cx="7315200" cy="1371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000" b="0" dirty="0">
                <a:effectLst>
                  <a:outerShdw blurRad="38100" dist="38100" dir="2700000" algn="tl">
                    <a:srgbClr val="000000"/>
                  </a:outerShdw>
                </a:effectLst>
              </a:rPr>
              <a:t>Romans 6:23 “The wages of sin is death but the free gift of God is eternal life in Christ Jesus”</a:t>
            </a:r>
          </a:p>
        </p:txBody>
      </p:sp>
      <p:sp>
        <p:nvSpPr>
          <p:cNvPr id="5" name="Rectangle 4"/>
          <p:cNvSpPr/>
          <p:nvPr/>
        </p:nvSpPr>
        <p:spPr bwMode="auto">
          <a:xfrm>
            <a:off x="228600" y="3962400"/>
            <a:ext cx="1981200" cy="685800"/>
          </a:xfrm>
          <a:prstGeom prst="rect">
            <a:avLst/>
          </a:prstGeom>
          <a:noFill/>
          <a:ln w="762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25 “Who are you?” they demanded. </a:t>
            </a:r>
          </a:p>
          <a:p>
            <a:pPr>
              <a:buFont typeface="Wingdings" pitchFamily="2" charset="2"/>
              <a:buNone/>
              <a:defRPr/>
            </a:pPr>
            <a:r>
              <a:rPr lang="en-US" sz="4800" dirty="0"/>
              <a:t>  Jesus replied, “The one I have always claimed to be.</a:t>
            </a:r>
          </a:p>
          <a:p>
            <a:pPr>
              <a:buFont typeface="Wingdings" pitchFamily="2" charset="2"/>
              <a:buNone/>
              <a:defRPr/>
            </a:pPr>
            <a:r>
              <a:rPr lang="en-US" sz="4800" dirty="0"/>
              <a:t>26 I have many things to speak and to judge concerning you, but He who sent Me is true; and the things which I heard from Him, these I speak to the world.”</a:t>
            </a:r>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27 But they still didn’t understand that he was talking about his Father. </a:t>
            </a:r>
          </a:p>
          <a:p>
            <a:pPr>
              <a:buFont typeface="Wingdings" pitchFamily="2" charset="2"/>
              <a:buNone/>
              <a:defRPr/>
            </a:pPr>
            <a:r>
              <a:rPr lang="en-US" sz="4800" dirty="0"/>
              <a:t>28 So Jesus said, “</a:t>
            </a:r>
            <a:r>
              <a:rPr lang="en-US" sz="4800" u="sng" dirty="0"/>
              <a:t>When you have lifted up the Son of Man on the cross, then you will understand that I am</a:t>
            </a:r>
            <a:r>
              <a:rPr lang="en-US" sz="4800" dirty="0"/>
              <a:t> he. I do nothing on my own but say only what the Father taught me.”</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
        <p:nvSpPr>
          <p:cNvPr id="4" name="Rectangle 3"/>
          <p:cNvSpPr>
            <a:spLocks noChangeArrowheads="1"/>
          </p:cNvSpPr>
          <p:nvPr/>
        </p:nvSpPr>
        <p:spPr bwMode="auto">
          <a:xfrm>
            <a:off x="1676400" y="4648200"/>
            <a:ext cx="6705600" cy="1981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t>John 1:4-5 “In him was life, and that life was the light of all people.”</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None/>
              <a:defRPr/>
            </a:pPr>
            <a:r>
              <a:rPr lang="en-US" sz="4800" dirty="0"/>
              <a:t>31 So Jesus was saying to those Jews who had believed Him, “If you </a:t>
            </a:r>
            <a:r>
              <a:rPr lang="en-US" sz="4800" u="sng" dirty="0"/>
              <a:t>continue in my word</a:t>
            </a:r>
            <a:r>
              <a:rPr lang="en-US" sz="4800" dirty="0"/>
              <a:t>, then you are truly disciples of Mine; </a:t>
            </a:r>
          </a:p>
          <a:p>
            <a:pPr>
              <a:buNone/>
              <a:defRPr/>
            </a:pPr>
            <a:r>
              <a:rPr lang="en-US" sz="4800" dirty="0"/>
              <a:t>32 and you will know the truth, and the truth will make you free.”</a:t>
            </a:r>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371600"/>
            <a:ext cx="9144000" cy="4876800"/>
          </a:xfrm>
        </p:spPr>
        <p:txBody>
          <a:bodyPr/>
          <a:lstStyle/>
          <a:p>
            <a:pPr>
              <a:buFont typeface="Wingdings" pitchFamily="2" charset="2"/>
              <a:buNone/>
              <a:defRPr/>
            </a:pPr>
            <a:r>
              <a:rPr lang="en-US" sz="4800" dirty="0"/>
              <a:t>37 I realize that you are descendants of Abraham. And yet some of you are trying to kill me because there’s no room in your hearts for my word. </a:t>
            </a:r>
          </a:p>
          <a:p>
            <a:pPr>
              <a:buFont typeface="Wingdings" pitchFamily="2" charset="2"/>
              <a:buNone/>
              <a:defRPr/>
            </a:pPr>
            <a:r>
              <a:rPr lang="en-US" sz="4800" dirty="0"/>
              <a:t>38 I am telling you what I saw when I was with my Father. But you are following the advice of your father.” </a:t>
            </a: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4800" dirty="0"/>
              <a:t>39 “Our father is Abraham!” they declared. </a:t>
            </a:r>
          </a:p>
          <a:p>
            <a:pPr>
              <a:buFont typeface="Wingdings" pitchFamily="2" charset="2"/>
              <a:buNone/>
              <a:defRPr/>
            </a:pPr>
            <a:r>
              <a:rPr lang="en-US" sz="4800" dirty="0"/>
              <a:t>“No,” Jesus replied, “for if you were really the children of Abraham, you would follow his example. </a:t>
            </a:r>
          </a:p>
          <a:p>
            <a:pPr>
              <a:buFont typeface="Wingdings" pitchFamily="2" charset="2"/>
              <a:buNone/>
              <a:defRPr/>
            </a:pPr>
            <a:r>
              <a:rPr lang="en-US" sz="4800" dirty="0"/>
              <a:t>40 Instead, you are trying to kill me because I told you the truth, which I heard from God. Abraham never did such a thing.”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0515">
                                            <p:txEl>
                                              <p:pRg st="1" end="1"/>
                                            </p:txEl>
                                          </p:spTgt>
                                        </p:tgtEl>
                                        <p:attrNameLst>
                                          <p:attrName>style.visibility</p:attrName>
                                        </p:attrNameLst>
                                      </p:cBhvr>
                                      <p:to>
                                        <p:strVal val="visible"/>
                                      </p:to>
                                    </p:set>
                                    <p:animEffect transition="in" filter="wipe(left)">
                                      <p:cBhvr>
                                        <p:cTn id="7" dur="500"/>
                                        <p:tgtEl>
                                          <p:spTgt spid="3205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0515">
                                            <p:txEl>
                                              <p:pRg st="2" end="2"/>
                                            </p:txEl>
                                          </p:spTgt>
                                        </p:tgtEl>
                                        <p:attrNameLst>
                                          <p:attrName>style.visibility</p:attrName>
                                        </p:attrNameLst>
                                      </p:cBhvr>
                                      <p:to>
                                        <p:strVal val="visible"/>
                                      </p:to>
                                    </p:set>
                                    <p:animEffect transition="in" filter="wipe(left)">
                                      <p:cBhvr>
                                        <p:cTn id="12" dur="500"/>
                                        <p:tgtEl>
                                          <p:spTgt spid="320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4800" dirty="0"/>
              <a:t>41 “No, you are imitating your real father.” </a:t>
            </a:r>
          </a:p>
          <a:p>
            <a:pPr>
              <a:buFont typeface="Wingdings" pitchFamily="2" charset="2"/>
              <a:buNone/>
              <a:defRPr/>
            </a:pPr>
            <a:r>
              <a:rPr lang="en-US" sz="4800" dirty="0"/>
              <a:t>They replied, “We were not born of fornication! God himself is our true Father.” </a:t>
            </a:r>
          </a:p>
          <a:p>
            <a:pPr>
              <a:buFont typeface="Wingdings" pitchFamily="2" charset="2"/>
              <a:buNone/>
              <a:defRPr/>
            </a:pPr>
            <a:r>
              <a:rPr lang="en-US" sz="4800" dirty="0"/>
              <a:t>42 Jesus told them, “If God were your Father, you would love me, because I have come to you from God. I am not here on my own, but he sent me.”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20515">
                                            <p:txEl>
                                              <p:pRg st="1" end="1"/>
                                            </p:txEl>
                                          </p:spTgt>
                                        </p:tgtEl>
                                        <p:attrNameLst>
                                          <p:attrName>style.visibility</p:attrName>
                                        </p:attrNameLst>
                                      </p:cBhvr>
                                      <p:to>
                                        <p:strVal val="visible"/>
                                      </p:to>
                                    </p:set>
                                    <p:animEffect transition="in" filter="wipe(left)">
                                      <p:cBhvr>
                                        <p:cTn id="7" dur="500"/>
                                        <p:tgtEl>
                                          <p:spTgt spid="3205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20515">
                                            <p:txEl>
                                              <p:pRg st="2" end="2"/>
                                            </p:txEl>
                                          </p:spTgt>
                                        </p:tgtEl>
                                        <p:attrNameLst>
                                          <p:attrName>style.visibility</p:attrName>
                                        </p:attrNameLst>
                                      </p:cBhvr>
                                      <p:to>
                                        <p:strVal val="visible"/>
                                      </p:to>
                                    </p:set>
                                    <p:animEffect transition="in" filter="wipe(left)">
                                      <p:cBhvr>
                                        <p:cTn id="12" dur="500"/>
                                        <p:tgtEl>
                                          <p:spTgt spid="320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4800" dirty="0"/>
              <a:t>43 “Why can’t you understand what I am saying? It’s because you can’t even hear me!” </a:t>
            </a:r>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None/>
              <a:defRPr/>
            </a:pPr>
            <a:r>
              <a:rPr lang="en-US" sz="4800" dirty="0"/>
              <a:t>43 “Why can’t you understand what I am saying? It’s because you can’t even hear me!” </a:t>
            </a:r>
          </a:p>
        </p:txBody>
      </p:sp>
      <p:sp>
        <p:nvSpPr>
          <p:cNvPr id="5" name="Rectangle 4"/>
          <p:cNvSpPr>
            <a:spLocks noChangeArrowheads="1"/>
          </p:cNvSpPr>
          <p:nvPr/>
        </p:nvSpPr>
        <p:spPr bwMode="auto">
          <a:xfrm>
            <a:off x="2895600" y="3276600"/>
            <a:ext cx="4800600" cy="1981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spcBef>
                <a:spcPct val="10000"/>
              </a:spcBef>
              <a:defRPr/>
            </a:pPr>
            <a:r>
              <a:rPr lang="en-US" sz="5400" b="0" dirty="0">
                <a:effectLst>
                  <a:outerShdw blurRad="38100" dist="38100" dir="2700000" algn="tl">
                    <a:srgbClr val="000000"/>
                  </a:outerShdw>
                </a:effectLst>
              </a:rPr>
              <a:t>Unwillingness leads to inability to perceive</a:t>
            </a:r>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None/>
              <a:defRPr/>
            </a:pPr>
            <a:r>
              <a:rPr lang="en-US" sz="4800" dirty="0"/>
              <a:t>44 “For you are the children of your father the devil, and you love to do the evil things he does. He was a murderer from the beginning. He has always hated the truth, because there is no truth in him. When he lies, it is consistent with his character; for he is a liar and the father of lies.” </a:t>
            </a: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None/>
              <a:defRPr/>
            </a:pPr>
            <a:r>
              <a:rPr lang="en-US" sz="4800" dirty="0"/>
              <a:t>44 “For you are the children of your father the devil, and you love to do the evil things he does. He was a murderer from the beginning. He has always hated the truth, because there is no truth in him. When he lies, it is consistent with his character; for he is a liar and the father of lies.” </a:t>
            </a:r>
          </a:p>
        </p:txBody>
      </p:sp>
      <p:sp>
        <p:nvSpPr>
          <p:cNvPr id="4" name="Rectangle 4"/>
          <p:cNvSpPr>
            <a:spLocks noChangeArrowheads="1"/>
          </p:cNvSpPr>
          <p:nvPr/>
        </p:nvSpPr>
        <p:spPr bwMode="auto">
          <a:xfrm>
            <a:off x="3810000" y="5562600"/>
            <a:ext cx="2133600" cy="762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buClr>
                <a:schemeClr val="tx2"/>
              </a:buClr>
              <a:defRPr/>
            </a:pPr>
            <a:r>
              <a:rPr lang="en-US" sz="6600" b="0" dirty="0">
                <a:effectLst>
                  <a:outerShdw blurRad="38100" dist="38100" dir="2700000" algn="tl">
                    <a:srgbClr val="000000"/>
                  </a:outerShdw>
                </a:effectLst>
              </a:rPr>
              <a:t>Satan</a:t>
            </a:r>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None/>
              <a:defRPr/>
            </a:pPr>
            <a:r>
              <a:rPr lang="en-US" sz="4800" dirty="0"/>
              <a:t>44 “For you are the children of your father the devil, and you love to do the evil things he does. He was a murderer from the beginning. He has always hated the truth, because there is no truth in him. When he lies, it is consistent with his character; for he is a liar and the father of lies. </a:t>
            </a:r>
          </a:p>
        </p:txBody>
      </p:sp>
      <p:sp>
        <p:nvSpPr>
          <p:cNvPr id="4" name="Rectangle 4"/>
          <p:cNvSpPr>
            <a:spLocks noChangeArrowheads="1"/>
          </p:cNvSpPr>
          <p:nvPr/>
        </p:nvSpPr>
        <p:spPr bwMode="auto">
          <a:xfrm>
            <a:off x="4876800" y="4191000"/>
            <a:ext cx="4114800" cy="2514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buClr>
                <a:schemeClr val="tx2"/>
              </a:buClr>
              <a:buFont typeface="Wingdings" pitchFamily="2" charset="2"/>
              <a:buChar char="Ø"/>
              <a:defRPr/>
            </a:pPr>
            <a:r>
              <a:rPr lang="en-US" sz="4000" b="0" dirty="0">
                <a:effectLst>
                  <a:outerShdw blurRad="38100" dist="38100" dir="2700000" algn="tl">
                    <a:srgbClr val="000000"/>
                  </a:outerShdw>
                </a:effectLst>
              </a:rPr>
              <a:t>Not demon </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possession</a:t>
            </a:r>
          </a:p>
          <a:p>
            <a:pPr algn="l">
              <a:lnSpc>
                <a:spcPct val="75000"/>
              </a:lnSpc>
              <a:spcBef>
                <a:spcPct val="10000"/>
              </a:spcBef>
              <a:buClr>
                <a:schemeClr val="tx2"/>
              </a:buClr>
              <a:buFont typeface="Wingdings" pitchFamily="2" charset="2"/>
              <a:buChar char="Ø"/>
              <a:defRPr/>
            </a:pPr>
            <a:r>
              <a:rPr lang="en-US" sz="4000" b="0" dirty="0">
                <a:effectLst>
                  <a:outerShdw blurRad="38100" dist="38100" dir="2700000" algn="tl">
                    <a:srgbClr val="000000"/>
                  </a:outerShdw>
                </a:effectLst>
              </a:rPr>
              <a:t>Deception</a:t>
            </a:r>
          </a:p>
          <a:p>
            <a:pPr algn="l">
              <a:lnSpc>
                <a:spcPct val="75000"/>
              </a:lnSpc>
              <a:spcBef>
                <a:spcPct val="10000"/>
              </a:spcBef>
              <a:buClr>
                <a:schemeClr val="tx2"/>
              </a:buClr>
              <a:buFont typeface="Wingdings" pitchFamily="2" charset="2"/>
              <a:buChar char="Ø"/>
              <a:defRPr/>
            </a:pPr>
            <a:r>
              <a:rPr lang="en-US" sz="4000" b="0" dirty="0">
                <a:effectLst>
                  <a:outerShdw blurRad="38100" dist="38100" dir="2700000" algn="tl">
                    <a:srgbClr val="000000"/>
                  </a:outerShdw>
                </a:effectLst>
              </a:rPr>
              <a:t>Leads to mental </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    take over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4800" dirty="0"/>
              <a:t>45 “But because I speak the truth, you do not believe Me. </a:t>
            </a:r>
          </a:p>
          <a:p>
            <a:pPr>
              <a:buFont typeface="Wingdings" pitchFamily="2" charset="2"/>
              <a:buNone/>
              <a:defRPr/>
            </a:pPr>
            <a:r>
              <a:rPr lang="en-US" sz="4800" dirty="0"/>
              <a:t>46 Which of you can truthfully accuse me of wrongdoing? And since I am telling you the truth, why don’t you believe me? </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
        <p:nvSpPr>
          <p:cNvPr id="6148" name="Rectangle 4"/>
          <p:cNvSpPr>
            <a:spLocks noChangeArrowheads="1"/>
          </p:cNvSpPr>
          <p:nvPr/>
        </p:nvSpPr>
        <p:spPr bwMode="auto">
          <a:xfrm>
            <a:off x="152400" y="76200"/>
            <a:ext cx="5410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800" b="0"/>
              <a:t>Ch 6 – Bread of life</a:t>
            </a:r>
          </a:p>
        </p:txBody>
      </p:sp>
      <p:sp>
        <p:nvSpPr>
          <p:cNvPr id="6" name="Rectangle 5"/>
          <p:cNvSpPr>
            <a:spLocks noChangeArrowheads="1"/>
          </p:cNvSpPr>
          <p:nvPr/>
        </p:nvSpPr>
        <p:spPr bwMode="auto">
          <a:xfrm>
            <a:off x="5562600" y="76200"/>
            <a:ext cx="3124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endParaRPr lang="en-US" sz="4800" dirty="0">
              <a:effectLst>
                <a:outerShdw blurRad="38100" dist="38100" dir="2700000" algn="tl">
                  <a:srgbClr val="000000"/>
                </a:outerShdw>
              </a:effectLst>
            </a:endParaRPr>
          </a:p>
        </p:txBody>
      </p:sp>
      <p:sp>
        <p:nvSpPr>
          <p:cNvPr id="7" name="Rectangle 6"/>
          <p:cNvSpPr>
            <a:spLocks noChangeArrowheads="1"/>
          </p:cNvSpPr>
          <p:nvPr/>
        </p:nvSpPr>
        <p:spPr bwMode="auto">
          <a:xfrm>
            <a:off x="1676400" y="4648200"/>
            <a:ext cx="6705600" cy="1981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t>John 1:4-5 “In him was life, and that life was the light of all people.”</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dirty="0"/>
              <a:t>John 8</a:t>
            </a:r>
          </a:p>
        </p:txBody>
      </p:sp>
      <p:sp>
        <p:nvSpPr>
          <p:cNvPr id="320515" name="Rectangle 3"/>
          <p:cNvSpPr>
            <a:spLocks noGrp="1" noChangeArrowheads="1"/>
          </p:cNvSpPr>
          <p:nvPr>
            <p:ph type="body" idx="1"/>
          </p:nvPr>
        </p:nvSpPr>
        <p:spPr>
          <a:xfrm>
            <a:off x="0" y="1295400"/>
            <a:ext cx="9144000" cy="4876800"/>
          </a:xfrm>
        </p:spPr>
        <p:txBody>
          <a:bodyPr/>
          <a:lstStyle/>
          <a:p>
            <a:pPr>
              <a:buNone/>
              <a:defRPr/>
            </a:pPr>
            <a:r>
              <a:rPr lang="en-US" sz="5400" dirty="0"/>
              <a:t>47 “Anyone who belongs to God listens gladly to the words of God. But you don’t listen because you don’t belong to God.”</a:t>
            </a:r>
          </a:p>
          <a:p>
            <a:pPr>
              <a:buFont typeface="Wingdings" pitchFamily="2" charset="2"/>
              <a:buNone/>
              <a:defRPr/>
            </a:pPr>
            <a:r>
              <a:rPr lang="en-US" sz="5400" dirty="0"/>
              <a:t>48 The people retorted, “You Samaritan devil! Didn’t we say all along that you were possessed by a demon?” </a:t>
            </a:r>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5200" dirty="0"/>
              <a:t>49 “No,” Jesus said, “I have no demon in me. For I honor my Father—and you dishonor me. </a:t>
            </a:r>
          </a:p>
          <a:p>
            <a:pPr>
              <a:buFont typeface="Wingdings" pitchFamily="2" charset="2"/>
              <a:buNone/>
              <a:defRPr/>
            </a:pPr>
            <a:r>
              <a:rPr lang="en-US" sz="5200" dirty="0"/>
              <a:t>50 And though I have no wish to glorify myself, God is going to glorify me. He is the true judge. </a:t>
            </a:r>
          </a:p>
          <a:p>
            <a:pPr>
              <a:buFont typeface="Wingdings" pitchFamily="2" charset="2"/>
              <a:buNone/>
              <a:defRPr/>
            </a:pPr>
            <a:r>
              <a:rPr lang="en-US" sz="5200" dirty="0"/>
              <a:t>51 I tell you the truth, </a:t>
            </a:r>
            <a:r>
              <a:rPr lang="en-US" sz="5200" u="sng" dirty="0"/>
              <a:t>anyone who keeps my teaching will never die</a:t>
            </a:r>
            <a:r>
              <a:rPr lang="en-US" sz="5200" dirty="0"/>
              <a:t>!” </a:t>
            </a: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4800" dirty="0"/>
              <a:t>52 The people said, “Now we know you are demon possessed. Even Abraham and the prophets died, but you say, ‘Anyone who keeps my teaching will never die!’ </a:t>
            </a:r>
          </a:p>
          <a:p>
            <a:pPr>
              <a:buFont typeface="Wingdings" pitchFamily="2" charset="2"/>
              <a:buNone/>
              <a:defRPr/>
            </a:pPr>
            <a:r>
              <a:rPr lang="en-US" sz="4800" dirty="0"/>
              <a:t>53 Are you greater than our father Abraham? He died, and so did the prophets. Who do you think you are?” </a:t>
            </a:r>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None/>
              <a:defRPr/>
            </a:pPr>
            <a:r>
              <a:rPr lang="en-US" sz="5400" dirty="0"/>
              <a:t>56 “Your father Abraham saw my day and rejoiced. He saw it and was glad.” </a:t>
            </a:r>
          </a:p>
          <a:p>
            <a:pPr>
              <a:buFont typeface="Wingdings" pitchFamily="2" charset="2"/>
              <a:buNone/>
              <a:defRPr/>
            </a:pPr>
            <a:r>
              <a:rPr lang="en-US" sz="5400" dirty="0"/>
              <a:t>57 The people said, “You aren’t even fifty years old. How can you say you have seen Abraham?” </a:t>
            </a:r>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5400" dirty="0"/>
              <a:t>58 Jesus answered, “I tell you the truth, before Abraham was even born, I Am!” </a:t>
            </a:r>
          </a:p>
        </p:txBody>
      </p:sp>
      <p:sp>
        <p:nvSpPr>
          <p:cNvPr id="4" name="Rectangle 4"/>
          <p:cNvSpPr>
            <a:spLocks noChangeArrowheads="1"/>
          </p:cNvSpPr>
          <p:nvPr/>
        </p:nvSpPr>
        <p:spPr bwMode="auto">
          <a:xfrm>
            <a:off x="3429000" y="3200400"/>
            <a:ext cx="5029200" cy="2895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6000" b="0" dirty="0">
                <a:effectLst>
                  <a:outerShdw blurRad="38100" dist="38100" dir="2700000" algn="tl">
                    <a:srgbClr val="000000"/>
                  </a:outerShdw>
                </a:effectLst>
              </a:rPr>
              <a:t>Abraham lived in 2000 BC</a:t>
            </a:r>
          </a:p>
          <a:p>
            <a:pPr algn="l">
              <a:lnSpc>
                <a:spcPct val="75000"/>
              </a:lnSpc>
              <a:spcBef>
                <a:spcPct val="10000"/>
              </a:spcBef>
              <a:defRPr/>
            </a:pPr>
            <a:r>
              <a:rPr lang="en-US" sz="6000" b="0" dirty="0">
                <a:effectLst>
                  <a:outerShdw blurRad="38100" dist="38100" dir="2700000" algn="tl">
                    <a:srgbClr val="000000"/>
                  </a:outerShdw>
                </a:effectLst>
              </a:rPr>
              <a:t>This event was in AD 31-32</a:t>
            </a:r>
            <a:endParaRPr lang="en-US" sz="3600" b="0" dirty="0">
              <a:effectLst>
                <a:outerShdw blurRad="38100" dist="38100" dir="2700000" algn="tl">
                  <a:srgbClr val="000000"/>
                </a:outerShdw>
              </a:effectLst>
            </a:endParaRPr>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5400" dirty="0"/>
              <a:t>58 Jesus answered, “I tell you the truth, before Abraham was even born, </a:t>
            </a:r>
            <a:r>
              <a:rPr lang="en-US" sz="5400" u="sng" dirty="0"/>
              <a:t>I Am</a:t>
            </a:r>
            <a:r>
              <a:rPr lang="en-US" sz="5400" dirty="0"/>
              <a:t>!” </a:t>
            </a:r>
          </a:p>
        </p:txBody>
      </p:sp>
      <p:sp>
        <p:nvSpPr>
          <p:cNvPr id="4" name="Rectangle 4"/>
          <p:cNvSpPr>
            <a:spLocks noChangeArrowheads="1"/>
          </p:cNvSpPr>
          <p:nvPr/>
        </p:nvSpPr>
        <p:spPr bwMode="auto">
          <a:xfrm>
            <a:off x="3429000" y="3200400"/>
            <a:ext cx="5029200" cy="2895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spcBef>
                <a:spcPct val="10000"/>
              </a:spcBef>
              <a:defRPr/>
            </a:pPr>
            <a:r>
              <a:rPr lang="en-US" sz="6000" b="0" dirty="0">
                <a:effectLst>
                  <a:outerShdw blurRad="38100" dist="38100" dir="2700000" algn="tl">
                    <a:srgbClr val="000000"/>
                  </a:outerShdw>
                </a:effectLst>
              </a:rPr>
              <a:t>Why did Jesus use the present tense instead of past tense?</a:t>
            </a:r>
            <a:endParaRPr lang="en-US" sz="3600" b="0" dirty="0">
              <a:effectLst>
                <a:outerShdw blurRad="38100" dist="38100" dir="2700000" algn="tl">
                  <a:srgbClr val="000000"/>
                </a:outerShdw>
              </a:effectLst>
            </a:endParaRPr>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noFill/>
          <a:ln/>
        </p:spPr>
        <p:txBody>
          <a:bodyPr lIns="90488" tIns="44450" rIns="90488" bIns="44450"/>
          <a:lstStyle/>
          <a:p>
            <a:r>
              <a:rPr lang="en-US" sz="9600" dirty="0"/>
              <a:t>Exodus 3</a:t>
            </a:r>
          </a:p>
        </p:txBody>
      </p:sp>
      <p:sp>
        <p:nvSpPr>
          <p:cNvPr id="4" name="Rectangle 3"/>
          <p:cNvSpPr/>
          <p:nvPr/>
        </p:nvSpPr>
        <p:spPr>
          <a:xfrm>
            <a:off x="1981200" y="2514600"/>
            <a:ext cx="4809330" cy="2123658"/>
          </a:xfrm>
          <a:prstGeom prst="rect">
            <a:avLst/>
          </a:prstGeom>
        </p:spPr>
        <p:txBody>
          <a:bodyPr wrap="none">
            <a:spAutoFit/>
          </a:bodyPr>
          <a:lstStyle/>
          <a:p>
            <a:r>
              <a:rPr lang="en-US" sz="6600" b="0" dirty="0"/>
              <a:t>Moses sees a </a:t>
            </a:r>
            <a:br>
              <a:rPr lang="en-US" sz="6600" b="0" dirty="0"/>
            </a:br>
            <a:r>
              <a:rPr lang="en-US" sz="6600" b="0" dirty="0"/>
              <a:t>burning bush</a:t>
            </a:r>
            <a:endParaRPr lang="en-US" sz="6600" dirty="0"/>
          </a:p>
        </p:txBody>
      </p:sp>
    </p:spTree>
  </p:cSld>
  <p:clrMapOvr>
    <a:masterClrMapping/>
  </p:clrMapOvr>
  <p:transition spd="slow">
    <p:dissolve/>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a:noFill/>
          <a:ln/>
        </p:spPr>
        <p:txBody>
          <a:bodyPr lIns="90488" tIns="44450" rIns="90488" bIns="44450"/>
          <a:lstStyle/>
          <a:p>
            <a:r>
              <a:rPr lang="en-US" sz="9600"/>
              <a:t>Exodus 3</a:t>
            </a:r>
          </a:p>
        </p:txBody>
      </p:sp>
      <p:sp>
        <p:nvSpPr>
          <p:cNvPr id="635907" name="Rectangle 3"/>
          <p:cNvSpPr>
            <a:spLocks noGrp="1" noChangeArrowheads="1"/>
          </p:cNvSpPr>
          <p:nvPr>
            <p:ph type="body" idx="1"/>
          </p:nvPr>
        </p:nvSpPr>
        <p:spPr>
          <a:xfrm>
            <a:off x="0" y="1143000"/>
            <a:ext cx="9144000" cy="4876800"/>
          </a:xfrm>
          <a:noFill/>
          <a:ln/>
        </p:spPr>
        <p:txBody>
          <a:bodyPr lIns="90488" tIns="44450" rIns="90488" bIns="44450"/>
          <a:lstStyle/>
          <a:p>
            <a:pPr>
              <a:buFont typeface="Wingdings" pitchFamily="2" charset="2"/>
              <a:buNone/>
            </a:pPr>
            <a:r>
              <a:rPr lang="en-US" dirty="0"/>
              <a:t>3 “This is amazing,” Moses said to himself. “Why isn’t that bush burning up? I must go see it.”</a:t>
            </a:r>
          </a:p>
          <a:p>
            <a:pPr>
              <a:buFont typeface="Wingdings" pitchFamily="2" charset="2"/>
              <a:buNone/>
            </a:pPr>
            <a:r>
              <a:rPr lang="en-US" dirty="0"/>
              <a:t>4 When </a:t>
            </a:r>
            <a:r>
              <a:rPr lang="en-US" u="sng" dirty="0"/>
              <a:t>the Lord</a:t>
            </a:r>
            <a:r>
              <a:rPr lang="en-US" dirty="0"/>
              <a:t> saw Moses coming to take a closer look, God called to him from the middle of the bush, “Moses! Moses!”</a:t>
            </a:r>
          </a:p>
          <a:p>
            <a:pPr>
              <a:buFont typeface="Wingdings" pitchFamily="2" charset="2"/>
              <a:buNone/>
            </a:pPr>
            <a:r>
              <a:rPr lang="en-US" dirty="0"/>
              <a:t>“Here I am!” Moses replied.</a:t>
            </a:r>
          </a:p>
          <a:p>
            <a:pPr>
              <a:buFont typeface="Wingdings" pitchFamily="2" charset="2"/>
              <a:buNone/>
            </a:pPr>
            <a:r>
              <a:rPr lang="en-US" dirty="0"/>
              <a:t>5 “Do not come any closer,” the Lord warned. “Take off your sandals, for you are standing on holy ground.” </a:t>
            </a:r>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a:noFill/>
          <a:ln/>
        </p:spPr>
        <p:txBody>
          <a:bodyPr lIns="90488" tIns="44450" rIns="90488" bIns="44450"/>
          <a:lstStyle/>
          <a:p>
            <a:r>
              <a:rPr lang="en-US" sz="9600"/>
              <a:t>Exodus 3</a:t>
            </a:r>
          </a:p>
        </p:txBody>
      </p:sp>
      <p:sp>
        <p:nvSpPr>
          <p:cNvPr id="635907" name="Rectangle 3"/>
          <p:cNvSpPr>
            <a:spLocks noGrp="1" noChangeArrowheads="1"/>
          </p:cNvSpPr>
          <p:nvPr>
            <p:ph type="body" idx="1"/>
          </p:nvPr>
        </p:nvSpPr>
        <p:spPr>
          <a:xfrm>
            <a:off x="0" y="1143000"/>
            <a:ext cx="9144000" cy="4876800"/>
          </a:xfrm>
          <a:noFill/>
          <a:ln/>
        </p:spPr>
        <p:txBody>
          <a:bodyPr lIns="90488" tIns="44450" rIns="90488" bIns="44450"/>
          <a:lstStyle/>
          <a:p>
            <a:pPr>
              <a:buFont typeface="Wingdings" pitchFamily="2" charset="2"/>
              <a:buNone/>
            </a:pPr>
            <a:r>
              <a:rPr lang="en-US"/>
              <a:t>3 “This is amazing,” Moses said to himself. “Why isn’t that bush burning up? I must go see it.”</a:t>
            </a:r>
          </a:p>
          <a:p>
            <a:pPr>
              <a:buFont typeface="Wingdings" pitchFamily="2" charset="2"/>
              <a:buNone/>
            </a:pPr>
            <a:r>
              <a:rPr lang="en-US"/>
              <a:t>4 When the Lord saw Moses coming to take a closer look, God called to him from the middle of the bush, “Moses! Moses!”</a:t>
            </a:r>
          </a:p>
          <a:p>
            <a:pPr>
              <a:buFont typeface="Wingdings" pitchFamily="2" charset="2"/>
              <a:buNone/>
            </a:pPr>
            <a:r>
              <a:rPr lang="en-US"/>
              <a:t>“Here I am!” Moses replied.</a:t>
            </a:r>
          </a:p>
          <a:p>
            <a:pPr>
              <a:buFont typeface="Wingdings" pitchFamily="2" charset="2"/>
              <a:buNone/>
            </a:pPr>
            <a:r>
              <a:rPr lang="en-US"/>
              <a:t>5 “Do not come any closer,” the Lord warned. “Take off your sandals, for you are standing on holy ground.” </a:t>
            </a:r>
          </a:p>
        </p:txBody>
      </p:sp>
      <p:sp>
        <p:nvSpPr>
          <p:cNvPr id="635908" name="Rectangle 4"/>
          <p:cNvSpPr>
            <a:spLocks noChangeArrowheads="1"/>
          </p:cNvSpPr>
          <p:nvPr/>
        </p:nvSpPr>
        <p:spPr bwMode="auto">
          <a:xfrm>
            <a:off x="990600" y="1143000"/>
            <a:ext cx="6934200" cy="3124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a:effectLst>
                  <a:outerShdw blurRad="38100" dist="38100" dir="2700000" algn="tl">
                    <a:srgbClr val="000000"/>
                  </a:outerShdw>
                </a:effectLst>
                <a:latin typeface="Times New Roman" pitchFamily="18" charset="0"/>
              </a:rPr>
              <a:t>Yahweh – not someone of the sort where you can blunder into his presence</a:t>
            </a:r>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a:noFill/>
          <a:ln/>
        </p:spPr>
        <p:txBody>
          <a:bodyPr lIns="90488" tIns="44450" rIns="90488" bIns="44450"/>
          <a:lstStyle/>
          <a:p>
            <a:r>
              <a:rPr lang="en-US" sz="9600"/>
              <a:t>Exodus 3</a:t>
            </a:r>
          </a:p>
        </p:txBody>
      </p:sp>
      <p:sp>
        <p:nvSpPr>
          <p:cNvPr id="635907" name="Rectangle 3"/>
          <p:cNvSpPr>
            <a:spLocks noGrp="1" noChangeArrowheads="1"/>
          </p:cNvSpPr>
          <p:nvPr>
            <p:ph type="body" idx="1"/>
          </p:nvPr>
        </p:nvSpPr>
        <p:spPr>
          <a:xfrm>
            <a:off x="0" y="1143000"/>
            <a:ext cx="9144000" cy="4876800"/>
          </a:xfrm>
          <a:noFill/>
          <a:ln/>
        </p:spPr>
        <p:txBody>
          <a:bodyPr lIns="90488" tIns="44450" rIns="90488" bIns="44450"/>
          <a:lstStyle/>
          <a:p>
            <a:pPr>
              <a:buFont typeface="Wingdings" pitchFamily="2" charset="2"/>
              <a:buNone/>
            </a:pPr>
            <a:r>
              <a:rPr lang="en-US"/>
              <a:t>3 “This is amazing,” Moses said to himself. “Why isn’t that bush burning up? I must go see it.”</a:t>
            </a:r>
          </a:p>
          <a:p>
            <a:pPr>
              <a:buFont typeface="Wingdings" pitchFamily="2" charset="2"/>
              <a:buNone/>
            </a:pPr>
            <a:r>
              <a:rPr lang="en-US"/>
              <a:t>4 When the Lord saw Moses coming to take a closer look, God called to him from the middle of the bush, “Moses! Moses!”</a:t>
            </a:r>
          </a:p>
          <a:p>
            <a:pPr>
              <a:buFont typeface="Wingdings" pitchFamily="2" charset="2"/>
              <a:buNone/>
            </a:pPr>
            <a:r>
              <a:rPr lang="en-US"/>
              <a:t>“Here I am!” Moses replied.</a:t>
            </a:r>
          </a:p>
          <a:p>
            <a:pPr>
              <a:buFont typeface="Wingdings" pitchFamily="2" charset="2"/>
              <a:buNone/>
            </a:pPr>
            <a:r>
              <a:rPr lang="en-US"/>
              <a:t>5 “Do not come any closer,” the Lord warned. “Take off your sandals, for you are standing on holy ground.” </a:t>
            </a:r>
          </a:p>
        </p:txBody>
      </p:sp>
      <p:sp>
        <p:nvSpPr>
          <p:cNvPr id="635908" name="Rectangle 4"/>
          <p:cNvSpPr>
            <a:spLocks noChangeArrowheads="1"/>
          </p:cNvSpPr>
          <p:nvPr/>
        </p:nvSpPr>
        <p:spPr bwMode="auto">
          <a:xfrm>
            <a:off x="990600" y="1143000"/>
            <a:ext cx="6934200" cy="3124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a:effectLst>
                  <a:outerShdw blurRad="38100" dist="38100" dir="2700000" algn="tl">
                    <a:srgbClr val="000000"/>
                  </a:outerShdw>
                </a:effectLst>
                <a:latin typeface="Times New Roman" pitchFamily="18" charset="0"/>
              </a:rPr>
              <a:t>Yahweh – not someone of the sort where you can blunder into his presence</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 looks Moses up, but won’t let him come too close</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
        <p:nvSpPr>
          <p:cNvPr id="7172" name="Rectangle 4"/>
          <p:cNvSpPr>
            <a:spLocks noChangeArrowheads="1"/>
          </p:cNvSpPr>
          <p:nvPr/>
        </p:nvSpPr>
        <p:spPr bwMode="auto">
          <a:xfrm>
            <a:off x="152400" y="76200"/>
            <a:ext cx="5410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800" b="0"/>
              <a:t>Ch 6 – Bread of life</a:t>
            </a:r>
          </a:p>
        </p:txBody>
      </p:sp>
      <p:sp>
        <p:nvSpPr>
          <p:cNvPr id="7173" name="Rectangle 5"/>
          <p:cNvSpPr>
            <a:spLocks noChangeArrowheads="1"/>
          </p:cNvSpPr>
          <p:nvPr/>
        </p:nvSpPr>
        <p:spPr bwMode="auto">
          <a:xfrm>
            <a:off x="5562600" y="76200"/>
            <a:ext cx="3124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800" b="0"/>
              <a:t>Hunger</a:t>
            </a:r>
          </a:p>
        </p:txBody>
      </p:sp>
      <p:sp>
        <p:nvSpPr>
          <p:cNvPr id="8" name="Rectangle 7"/>
          <p:cNvSpPr>
            <a:spLocks noChangeArrowheads="1"/>
          </p:cNvSpPr>
          <p:nvPr/>
        </p:nvSpPr>
        <p:spPr bwMode="auto">
          <a:xfrm>
            <a:off x="1676400" y="4648200"/>
            <a:ext cx="6705600" cy="1981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t>John 1:4-5 “In him was life, and that life was the light of all people.”</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a:noFill/>
          <a:ln/>
        </p:spPr>
        <p:txBody>
          <a:bodyPr lIns="90488" tIns="44450" rIns="90488" bIns="44450"/>
          <a:lstStyle/>
          <a:p>
            <a:r>
              <a:rPr lang="en-US" sz="9600"/>
              <a:t>Exodus 3</a:t>
            </a:r>
          </a:p>
        </p:txBody>
      </p:sp>
      <p:sp>
        <p:nvSpPr>
          <p:cNvPr id="635907" name="Rectangle 3"/>
          <p:cNvSpPr>
            <a:spLocks noGrp="1" noChangeArrowheads="1"/>
          </p:cNvSpPr>
          <p:nvPr>
            <p:ph type="body" idx="1"/>
          </p:nvPr>
        </p:nvSpPr>
        <p:spPr>
          <a:xfrm>
            <a:off x="0" y="1143000"/>
            <a:ext cx="9144000" cy="4876800"/>
          </a:xfrm>
          <a:noFill/>
          <a:ln/>
        </p:spPr>
        <p:txBody>
          <a:bodyPr lIns="90488" tIns="44450" rIns="90488" bIns="44450"/>
          <a:lstStyle/>
          <a:p>
            <a:pPr>
              <a:buFont typeface="Wingdings" pitchFamily="2" charset="2"/>
              <a:buNone/>
            </a:pPr>
            <a:r>
              <a:rPr lang="en-US"/>
              <a:t>3 “This is amazing,” Moses said to himself. “Why isn’t that bush burning up? I must go see it.”</a:t>
            </a:r>
          </a:p>
          <a:p>
            <a:pPr>
              <a:buFont typeface="Wingdings" pitchFamily="2" charset="2"/>
              <a:buNone/>
            </a:pPr>
            <a:r>
              <a:rPr lang="en-US"/>
              <a:t>4 When the Lord saw Moses coming to take a closer look, God called to him from the middle of the bush, “Moses! Moses!”</a:t>
            </a:r>
          </a:p>
          <a:p>
            <a:pPr>
              <a:buFont typeface="Wingdings" pitchFamily="2" charset="2"/>
              <a:buNone/>
            </a:pPr>
            <a:r>
              <a:rPr lang="en-US"/>
              <a:t>“Here I am!” Moses replied.</a:t>
            </a:r>
          </a:p>
          <a:p>
            <a:pPr>
              <a:buFont typeface="Wingdings" pitchFamily="2" charset="2"/>
              <a:buNone/>
            </a:pPr>
            <a:r>
              <a:rPr lang="en-US"/>
              <a:t>5 “Do not come any closer,” the Lord warned. “Take off your sandals, for you are standing on holy ground.” </a:t>
            </a:r>
          </a:p>
        </p:txBody>
      </p:sp>
      <p:sp>
        <p:nvSpPr>
          <p:cNvPr id="635908" name="Rectangle 4"/>
          <p:cNvSpPr>
            <a:spLocks noChangeArrowheads="1"/>
          </p:cNvSpPr>
          <p:nvPr/>
        </p:nvSpPr>
        <p:spPr bwMode="auto">
          <a:xfrm>
            <a:off x="990600" y="1143000"/>
            <a:ext cx="6934200" cy="3124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a:effectLst>
                  <a:outerShdw blurRad="38100" dist="38100" dir="2700000" algn="tl">
                    <a:srgbClr val="000000"/>
                  </a:outerShdw>
                </a:effectLst>
                <a:latin typeface="Times New Roman" pitchFamily="18" charset="0"/>
              </a:rPr>
              <a:t>Yahweh – not someone of the sort where you can blunder into his presence</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 looks Moses up, but won’t let him come too close</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the ‘differentness’ of God</a:t>
            </a:r>
            <a:endParaRPr lang="en-US" sz="4000" b="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noFill/>
          <a:ln/>
        </p:spPr>
        <p:txBody>
          <a:bodyPr lIns="90488" tIns="44450" rIns="90488" bIns="44450"/>
          <a:lstStyle/>
          <a:p>
            <a:r>
              <a:rPr lang="en-US" sz="9600"/>
              <a:t>Exodus 3</a:t>
            </a:r>
          </a:p>
        </p:txBody>
      </p:sp>
      <p:sp>
        <p:nvSpPr>
          <p:cNvPr id="55910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Moses: “If I go to the people of Israel and tell them, ‘The God of your ancestors has sent me to you,’ they will ask me, ‘What is his name?’ Then what should I tell them?”</a:t>
            </a:r>
          </a:p>
          <a:p>
            <a:pPr>
              <a:buNone/>
            </a:pPr>
            <a:r>
              <a:rPr lang="en-US" dirty="0"/>
              <a:t>14 God replied to Moses, “I Am Who I Am.﻿﻿ Say this to the people of Israel: </a:t>
            </a:r>
            <a:br>
              <a:rPr lang="en-US" dirty="0"/>
            </a:br>
            <a:r>
              <a:rPr lang="en-US" dirty="0"/>
              <a:t>‘I Am has sent me to you.’”</a:t>
            </a:r>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noFill/>
          <a:ln/>
        </p:spPr>
        <p:txBody>
          <a:bodyPr lIns="90488" tIns="44450" rIns="90488" bIns="44450"/>
          <a:lstStyle/>
          <a:p>
            <a:r>
              <a:rPr lang="en-US" sz="9600"/>
              <a:t>Exodus 3</a:t>
            </a:r>
          </a:p>
        </p:txBody>
      </p:sp>
      <p:sp>
        <p:nvSpPr>
          <p:cNvPr id="55910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Moses: “If I go to the people of Israel and tell them, ‘The God of your ancestors has sent me to you,’ they will ask me, ‘What is his name?’ Then what should I tell them?”</a:t>
            </a:r>
          </a:p>
          <a:p>
            <a:pPr>
              <a:buNone/>
            </a:pPr>
            <a:r>
              <a:rPr lang="en-US" dirty="0"/>
              <a:t>14 God replied to Moses, “I Am Who I Am.﻿﻿ Say this to the people of Israel: </a:t>
            </a:r>
            <a:br>
              <a:rPr lang="en-US" dirty="0"/>
            </a:br>
            <a:r>
              <a:rPr lang="en-US" dirty="0"/>
              <a:t>‘I Am has sent me to you.’”</a:t>
            </a:r>
          </a:p>
        </p:txBody>
      </p:sp>
      <p:sp>
        <p:nvSpPr>
          <p:cNvPr id="4" name="Rectangle 4"/>
          <p:cNvSpPr>
            <a:spLocks noChangeArrowheads="1"/>
          </p:cNvSpPr>
          <p:nvPr/>
        </p:nvSpPr>
        <p:spPr bwMode="auto">
          <a:xfrm>
            <a:off x="381000" y="4626684"/>
            <a:ext cx="1447800" cy="533400"/>
          </a:xfrm>
          <a:prstGeom prst="rect">
            <a:avLst/>
          </a:prstGeom>
          <a:noFill/>
          <a:ln w="57150" algn="ctr">
            <a:solidFill>
              <a:schemeClr val="tx1"/>
            </a:solidFill>
            <a:miter lim="800000"/>
            <a:headEnd/>
            <a:tailEnd/>
          </a:ln>
          <a:effectLst/>
        </p:spPr>
        <p:txBody>
          <a:bodyPr wrap="none" anchor="ctr"/>
          <a:lstStyle/>
          <a:p>
            <a:endParaRPr lang="en-US"/>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noFill/>
          <a:ln/>
        </p:spPr>
        <p:txBody>
          <a:bodyPr lIns="90488" tIns="44450" rIns="90488" bIns="44450"/>
          <a:lstStyle/>
          <a:p>
            <a:r>
              <a:rPr lang="en-US" sz="9600"/>
              <a:t>Exodus 3</a:t>
            </a:r>
          </a:p>
        </p:txBody>
      </p:sp>
      <p:sp>
        <p:nvSpPr>
          <p:cNvPr id="55910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Moses: “If I go to the people of Israel and tell them, ‘The God of your ancestors has sent me to you,’ they will ask me, ‘What is his name?’ Then what should I tell them?”</a:t>
            </a:r>
          </a:p>
          <a:p>
            <a:pPr>
              <a:buNone/>
            </a:pPr>
            <a:r>
              <a:rPr lang="en-US" dirty="0"/>
              <a:t>14 God replied to Moses, “I Am Who I Am.﻿﻿ Say this to the people of Israel: </a:t>
            </a:r>
            <a:br>
              <a:rPr lang="en-US" dirty="0"/>
            </a:br>
            <a:r>
              <a:rPr lang="en-US" dirty="0"/>
              <a:t>‘I Am has sent me to you.’”</a:t>
            </a:r>
          </a:p>
        </p:txBody>
      </p:sp>
      <p:sp>
        <p:nvSpPr>
          <p:cNvPr id="4" name="Rectangle 4"/>
          <p:cNvSpPr>
            <a:spLocks noChangeArrowheads="1"/>
          </p:cNvSpPr>
          <p:nvPr/>
        </p:nvSpPr>
        <p:spPr bwMode="auto">
          <a:xfrm>
            <a:off x="381000" y="4626684"/>
            <a:ext cx="1447800" cy="533400"/>
          </a:xfrm>
          <a:prstGeom prst="rect">
            <a:avLst/>
          </a:prstGeom>
          <a:noFill/>
          <a:ln w="57150" algn="ctr">
            <a:solidFill>
              <a:schemeClr val="tx1"/>
            </a:solidFill>
            <a:miter lim="800000"/>
            <a:headEnd/>
            <a:tailEnd/>
          </a:ln>
          <a:effectLst/>
        </p:spPr>
        <p:txBody>
          <a:bodyPr wrap="none" anchor="ctr"/>
          <a:lstStyle/>
          <a:p>
            <a:endParaRPr lang="en-US"/>
          </a:p>
        </p:txBody>
      </p:sp>
      <p:sp>
        <p:nvSpPr>
          <p:cNvPr id="6"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 YHWH = Yahweh</a:t>
            </a:r>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noFill/>
          <a:ln/>
        </p:spPr>
        <p:txBody>
          <a:bodyPr lIns="90488" tIns="44450" rIns="90488" bIns="44450"/>
          <a:lstStyle/>
          <a:p>
            <a:r>
              <a:rPr lang="en-US" sz="9600"/>
              <a:t>Exodus 3</a:t>
            </a:r>
          </a:p>
        </p:txBody>
      </p:sp>
      <p:sp>
        <p:nvSpPr>
          <p:cNvPr id="55910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Moses: “If I go to the people of Israel and tell them, ‘The God of your ancestors has sent me to you,’ they will ask me, ‘What is his name?’ Then what should I tell them?”</a:t>
            </a:r>
          </a:p>
          <a:p>
            <a:pPr>
              <a:buNone/>
            </a:pPr>
            <a:r>
              <a:rPr lang="en-US" dirty="0"/>
              <a:t>14 God replied to Moses, “I Am Who I Am.﻿﻿ Say this to the people of Israel: </a:t>
            </a:r>
            <a:br>
              <a:rPr lang="en-US" dirty="0"/>
            </a:br>
            <a:r>
              <a:rPr lang="en-US" dirty="0"/>
              <a:t>‘I Am has sent me to you.’”</a:t>
            </a:r>
          </a:p>
        </p:txBody>
      </p:sp>
      <p:sp>
        <p:nvSpPr>
          <p:cNvPr id="4" name="Rectangle 4"/>
          <p:cNvSpPr>
            <a:spLocks noChangeArrowheads="1"/>
          </p:cNvSpPr>
          <p:nvPr/>
        </p:nvSpPr>
        <p:spPr bwMode="auto">
          <a:xfrm>
            <a:off x="381000" y="4626684"/>
            <a:ext cx="1447800" cy="533400"/>
          </a:xfrm>
          <a:prstGeom prst="rect">
            <a:avLst/>
          </a:prstGeom>
          <a:noFill/>
          <a:ln w="57150" algn="ctr">
            <a:solidFill>
              <a:schemeClr val="tx1"/>
            </a:solidFill>
            <a:miter lim="800000"/>
            <a:headEnd/>
            <a:tailEnd/>
          </a:ln>
          <a:effectLst/>
        </p:spPr>
        <p:txBody>
          <a:bodyPr wrap="none" anchor="ctr"/>
          <a:lstStyle/>
          <a:p>
            <a:endParaRPr lang="en-US"/>
          </a:p>
        </p:txBody>
      </p:sp>
      <p:sp>
        <p:nvSpPr>
          <p:cNvPr id="5" name="Line 6"/>
          <p:cNvSpPr>
            <a:spLocks noChangeShapeType="1"/>
          </p:cNvSpPr>
          <p:nvPr/>
        </p:nvSpPr>
        <p:spPr bwMode="auto">
          <a:xfrm>
            <a:off x="3886200" y="1676400"/>
            <a:ext cx="2209800" cy="2057400"/>
          </a:xfrm>
          <a:prstGeom prst="line">
            <a:avLst/>
          </a:prstGeom>
          <a:noFill/>
          <a:ln w="57150">
            <a:solidFill>
              <a:schemeClr val="tx1"/>
            </a:solidFill>
            <a:round/>
            <a:headEnd/>
            <a:tailEnd type="triangle" w="med" len="med"/>
          </a:ln>
          <a:effectLst/>
        </p:spPr>
        <p:txBody>
          <a:bodyPr wrap="none" anchor="ctr"/>
          <a:lstStyle/>
          <a:p>
            <a:endParaRPr lang="en-US"/>
          </a:p>
        </p:txBody>
      </p:sp>
      <p:sp>
        <p:nvSpPr>
          <p:cNvPr id="6"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a:effectLst>
                  <a:outerShdw blurRad="38100" dist="38100" dir="2700000" algn="tl">
                    <a:srgbClr val="000000"/>
                  </a:outerShdw>
                </a:effectLst>
                <a:latin typeface="Times New Roman" pitchFamily="18" charset="0"/>
              </a:rPr>
              <a:t>Has something to do with this statement:</a:t>
            </a:r>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noFill/>
          <a:ln/>
        </p:spPr>
        <p:txBody>
          <a:bodyPr lIns="90488" tIns="44450" rIns="90488" bIns="44450"/>
          <a:lstStyle/>
          <a:p>
            <a:r>
              <a:rPr lang="en-US" sz="9600"/>
              <a:t>Exodus 3</a:t>
            </a:r>
          </a:p>
        </p:txBody>
      </p:sp>
      <p:sp>
        <p:nvSpPr>
          <p:cNvPr id="55910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Moses: “If I go to the people of Israel and tell them, ‘The God of your ancestors has sent me to you,’ they will ask me, ‘What is his name?’ Then what should I tell them?”</a:t>
            </a:r>
          </a:p>
          <a:p>
            <a:pPr>
              <a:buNone/>
            </a:pPr>
            <a:r>
              <a:rPr lang="en-US" dirty="0"/>
              <a:t>14 God replied to Moses, “I Am Who I Am.﻿﻿ Say this to the people of Israel: </a:t>
            </a:r>
            <a:br>
              <a:rPr lang="en-US" dirty="0"/>
            </a:br>
            <a:r>
              <a:rPr lang="en-US" dirty="0"/>
              <a:t>‘I Am has sent me to you.’”</a:t>
            </a:r>
          </a:p>
        </p:txBody>
      </p:sp>
      <p:sp>
        <p:nvSpPr>
          <p:cNvPr id="4" name="Rectangle 4"/>
          <p:cNvSpPr>
            <a:spLocks noChangeArrowheads="1"/>
          </p:cNvSpPr>
          <p:nvPr/>
        </p:nvSpPr>
        <p:spPr bwMode="auto">
          <a:xfrm>
            <a:off x="381000" y="4626684"/>
            <a:ext cx="1447800" cy="533400"/>
          </a:xfrm>
          <a:prstGeom prst="rect">
            <a:avLst/>
          </a:prstGeom>
          <a:noFill/>
          <a:ln w="57150" algn="ctr">
            <a:solidFill>
              <a:schemeClr val="tx1"/>
            </a:solidFill>
            <a:miter lim="800000"/>
            <a:headEnd/>
            <a:tailEnd/>
          </a:ln>
          <a:effectLst/>
        </p:spPr>
        <p:txBody>
          <a:bodyPr wrap="none" anchor="ctr"/>
          <a:lstStyle/>
          <a:p>
            <a:endParaRPr lang="en-US"/>
          </a:p>
        </p:txBody>
      </p:sp>
      <p:sp>
        <p:nvSpPr>
          <p:cNvPr id="5" name="Line 6"/>
          <p:cNvSpPr>
            <a:spLocks noChangeShapeType="1"/>
          </p:cNvSpPr>
          <p:nvPr/>
        </p:nvSpPr>
        <p:spPr bwMode="auto">
          <a:xfrm>
            <a:off x="3886200" y="1676400"/>
            <a:ext cx="2209800" cy="2057400"/>
          </a:xfrm>
          <a:prstGeom prst="line">
            <a:avLst/>
          </a:prstGeom>
          <a:noFill/>
          <a:ln w="57150">
            <a:solidFill>
              <a:schemeClr val="tx1"/>
            </a:solidFill>
            <a:round/>
            <a:headEnd/>
            <a:tailEnd type="triangle" w="med" len="med"/>
          </a:ln>
          <a:effectLst/>
        </p:spPr>
        <p:txBody>
          <a:bodyPr wrap="none" anchor="ctr"/>
          <a:lstStyle/>
          <a:p>
            <a:endParaRPr lang="en-US"/>
          </a:p>
        </p:txBody>
      </p:sp>
      <p:sp>
        <p:nvSpPr>
          <p:cNvPr id="6"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a:effectLst>
                  <a:outerShdw blurRad="38100" dist="38100" dir="2700000" algn="tl">
                    <a:srgbClr val="000000"/>
                  </a:outerShdw>
                </a:effectLst>
                <a:latin typeface="Times New Roman" pitchFamily="18" charset="0"/>
              </a:rPr>
              <a:t>Has something to do with this statement:</a:t>
            </a:r>
          </a:p>
        </p:txBody>
      </p:sp>
      <p:sp>
        <p:nvSpPr>
          <p:cNvPr id="8" name="Rectangle 7"/>
          <p:cNvSpPr>
            <a:spLocks noChangeArrowheads="1"/>
          </p:cNvSpPr>
          <p:nvPr/>
        </p:nvSpPr>
        <p:spPr bwMode="auto">
          <a:xfrm>
            <a:off x="2819400" y="5562600"/>
            <a:ext cx="44196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His personal name </a:t>
            </a:r>
          </a:p>
        </p:txBody>
      </p:sp>
      <p:sp>
        <p:nvSpPr>
          <p:cNvPr id="9" name="Rectangle 7"/>
          <p:cNvSpPr>
            <a:spLocks noChangeArrowheads="1"/>
          </p:cNvSpPr>
          <p:nvPr/>
        </p:nvSpPr>
        <p:spPr bwMode="auto">
          <a:xfrm>
            <a:off x="3352800" y="228600"/>
            <a:ext cx="5638800" cy="3505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a:effectLst>
                  <a:outerShdw blurRad="38100" dist="38100" dir="2700000" algn="tl">
                    <a:srgbClr val="000000"/>
                  </a:outerShdw>
                </a:effectLst>
                <a:latin typeface="Times New Roman" pitchFamily="18" charset="0"/>
              </a:rPr>
              <a:t>God’s immutability?</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God’s infinitude?</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 = the beginning point</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(ground of being)</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The God who reveals himself</a:t>
            </a:r>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noFill/>
          <a:ln/>
        </p:spPr>
        <p:txBody>
          <a:bodyPr lIns="90488" tIns="44450" rIns="90488" bIns="44450"/>
          <a:lstStyle/>
          <a:p>
            <a:r>
              <a:rPr lang="en-US" sz="9600"/>
              <a:t>Exodus 3</a:t>
            </a:r>
          </a:p>
        </p:txBody>
      </p:sp>
      <p:sp>
        <p:nvSpPr>
          <p:cNvPr id="559107" name="Rectangle 3"/>
          <p:cNvSpPr>
            <a:spLocks noGrp="1" noChangeArrowheads="1"/>
          </p:cNvSpPr>
          <p:nvPr>
            <p:ph type="body" idx="1"/>
          </p:nvPr>
        </p:nvSpPr>
        <p:spPr>
          <a:xfrm>
            <a:off x="0" y="1295400"/>
            <a:ext cx="9144000" cy="4876800"/>
          </a:xfrm>
          <a:noFill/>
          <a:ln/>
        </p:spPr>
        <p:txBody>
          <a:bodyPr lIns="90488" tIns="44450" rIns="90488" bIns="44450"/>
          <a:lstStyle/>
          <a:p>
            <a:pPr>
              <a:buFont typeface="Wingdings" pitchFamily="2" charset="2"/>
              <a:buNone/>
            </a:pPr>
            <a:r>
              <a:rPr lang="en-US" dirty="0"/>
              <a:t>13 Moses: “If I go to the people of Israel and tell them, ‘The God of your ancestors has sent me to you,’ they will ask me, ‘What is his name?’ Then what should I tell them?”</a:t>
            </a:r>
          </a:p>
          <a:p>
            <a:pPr>
              <a:buNone/>
            </a:pPr>
            <a:r>
              <a:rPr lang="en-US" dirty="0"/>
              <a:t>14 God replied to Moses, “I Am Who I Am.﻿﻿ Say this to the people of Israel: </a:t>
            </a:r>
            <a:br>
              <a:rPr lang="en-US" dirty="0"/>
            </a:br>
            <a:r>
              <a:rPr lang="en-US" dirty="0"/>
              <a:t>‘I Am has sent me to you.’”</a:t>
            </a:r>
          </a:p>
        </p:txBody>
      </p:sp>
      <p:sp>
        <p:nvSpPr>
          <p:cNvPr id="4" name="Rectangle 4"/>
          <p:cNvSpPr>
            <a:spLocks noChangeArrowheads="1"/>
          </p:cNvSpPr>
          <p:nvPr/>
        </p:nvSpPr>
        <p:spPr bwMode="auto">
          <a:xfrm>
            <a:off x="381000" y="4626684"/>
            <a:ext cx="1447800" cy="533400"/>
          </a:xfrm>
          <a:prstGeom prst="rect">
            <a:avLst/>
          </a:prstGeom>
          <a:noFill/>
          <a:ln w="57150" algn="ctr">
            <a:solidFill>
              <a:schemeClr val="tx1"/>
            </a:solidFill>
            <a:miter lim="800000"/>
            <a:headEnd/>
            <a:tailEnd/>
          </a:ln>
          <a:effectLst/>
        </p:spPr>
        <p:txBody>
          <a:bodyPr wrap="none" anchor="ctr"/>
          <a:lstStyle/>
          <a:p>
            <a:endParaRPr lang="en-US"/>
          </a:p>
        </p:txBody>
      </p:sp>
      <p:sp>
        <p:nvSpPr>
          <p:cNvPr id="5" name="Line 6"/>
          <p:cNvSpPr>
            <a:spLocks noChangeShapeType="1"/>
          </p:cNvSpPr>
          <p:nvPr/>
        </p:nvSpPr>
        <p:spPr bwMode="auto">
          <a:xfrm>
            <a:off x="3886200" y="1676400"/>
            <a:ext cx="2209800" cy="2057400"/>
          </a:xfrm>
          <a:prstGeom prst="line">
            <a:avLst/>
          </a:prstGeom>
          <a:noFill/>
          <a:ln w="57150">
            <a:solidFill>
              <a:schemeClr val="tx1"/>
            </a:solidFill>
            <a:round/>
            <a:headEnd/>
            <a:tailEnd type="triangle" w="med" len="med"/>
          </a:ln>
          <a:effectLst/>
        </p:spPr>
        <p:txBody>
          <a:bodyPr wrap="none" anchor="ctr"/>
          <a:lstStyle/>
          <a:p>
            <a:endParaRPr lang="en-US"/>
          </a:p>
        </p:txBody>
      </p:sp>
      <p:sp>
        <p:nvSpPr>
          <p:cNvPr id="6" name="Rectangle 5"/>
          <p:cNvSpPr>
            <a:spLocks noChangeArrowheads="1"/>
          </p:cNvSpPr>
          <p:nvPr/>
        </p:nvSpPr>
        <p:spPr bwMode="auto">
          <a:xfrm>
            <a:off x="838200" y="914400"/>
            <a:ext cx="64770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a:effectLst>
                  <a:outerShdw blurRad="38100" dist="38100" dir="2700000" algn="tl">
                    <a:srgbClr val="000000"/>
                  </a:outerShdw>
                </a:effectLst>
                <a:latin typeface="Times New Roman" pitchFamily="18" charset="0"/>
              </a:rPr>
              <a:t>= YHWH = Yahweh</a:t>
            </a:r>
          </a:p>
          <a:p>
            <a:pPr algn="l">
              <a:lnSpc>
                <a:spcPct val="70000"/>
              </a:lnSpc>
              <a:spcBef>
                <a:spcPct val="5000"/>
              </a:spcBef>
            </a:pPr>
            <a:r>
              <a:rPr lang="en-US" sz="4000" b="0">
                <a:effectLst>
                  <a:outerShdw blurRad="38100" dist="38100" dir="2700000" algn="tl">
                    <a:srgbClr val="000000"/>
                  </a:outerShdw>
                </a:effectLst>
                <a:latin typeface="Times New Roman" pitchFamily="18" charset="0"/>
              </a:rPr>
              <a:t>Has something to do with this statement:</a:t>
            </a:r>
          </a:p>
        </p:txBody>
      </p:sp>
      <p:sp>
        <p:nvSpPr>
          <p:cNvPr id="8" name="Rectangle 7"/>
          <p:cNvSpPr>
            <a:spLocks noChangeArrowheads="1"/>
          </p:cNvSpPr>
          <p:nvPr/>
        </p:nvSpPr>
        <p:spPr bwMode="auto">
          <a:xfrm>
            <a:off x="2819400" y="5562600"/>
            <a:ext cx="44196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His personal name </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Not “the Lord”</a:t>
            </a:r>
          </a:p>
        </p:txBody>
      </p:sp>
      <p:sp>
        <p:nvSpPr>
          <p:cNvPr id="9" name="Rectangle 7"/>
          <p:cNvSpPr>
            <a:spLocks noChangeArrowheads="1"/>
          </p:cNvSpPr>
          <p:nvPr/>
        </p:nvSpPr>
        <p:spPr bwMode="auto">
          <a:xfrm>
            <a:off x="3352800" y="228600"/>
            <a:ext cx="5638800" cy="3505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a:effectLst>
                  <a:outerShdw blurRad="38100" dist="38100" dir="2700000" algn="tl">
                    <a:srgbClr val="000000"/>
                  </a:outerShdw>
                </a:effectLst>
                <a:latin typeface="Times New Roman" pitchFamily="18" charset="0"/>
              </a:rPr>
              <a:t>God’s immutability?</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God’s infinitude?</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God = the beginning point</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(ground of being)</a:t>
            </a:r>
          </a:p>
          <a:p>
            <a:pPr algn="l">
              <a:lnSpc>
                <a:spcPct val="70000"/>
              </a:lnSpc>
              <a:spcBef>
                <a:spcPct val="5000"/>
              </a:spcBef>
            </a:pPr>
            <a:r>
              <a:rPr lang="en-US" sz="4400" b="0" dirty="0">
                <a:effectLst>
                  <a:outerShdw blurRad="38100" dist="38100" dir="2700000" algn="tl">
                    <a:srgbClr val="000000"/>
                  </a:outerShdw>
                </a:effectLst>
                <a:latin typeface="Times New Roman" pitchFamily="18" charset="0"/>
              </a:rPr>
              <a:t>The God who reveals himself</a:t>
            </a: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5400" dirty="0"/>
              <a:t>58 Jesus answered, “I tell you the truth, before Abraham was even born, </a:t>
            </a:r>
            <a:r>
              <a:rPr lang="en-US" sz="5400" u="sng" dirty="0"/>
              <a:t>I Am</a:t>
            </a:r>
            <a:r>
              <a:rPr lang="en-US" sz="5400" dirty="0"/>
              <a:t>!” </a:t>
            </a:r>
          </a:p>
        </p:txBody>
      </p:sp>
      <p:sp>
        <p:nvSpPr>
          <p:cNvPr id="4" name="Rectangle 4"/>
          <p:cNvSpPr>
            <a:spLocks noChangeArrowheads="1"/>
          </p:cNvSpPr>
          <p:nvPr/>
        </p:nvSpPr>
        <p:spPr bwMode="auto">
          <a:xfrm>
            <a:off x="3429000" y="3200400"/>
            <a:ext cx="5029200" cy="28956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spcBef>
                <a:spcPct val="10000"/>
              </a:spcBef>
              <a:defRPr/>
            </a:pPr>
            <a:r>
              <a:rPr lang="en-US" sz="6000" b="0" dirty="0">
                <a:effectLst>
                  <a:outerShdw blurRad="38100" dist="38100" dir="2700000" algn="tl">
                    <a:srgbClr val="000000"/>
                  </a:outerShdw>
                </a:effectLst>
              </a:rPr>
              <a:t>Why did Jesus use the present tense instead of past tense?</a:t>
            </a:r>
            <a:endParaRPr lang="en-US" sz="3600" b="0" dirty="0">
              <a:effectLst>
                <a:outerShdw blurRad="38100" dist="38100" dir="2700000" algn="tl">
                  <a:srgbClr val="000000"/>
                </a:outerShdw>
              </a:effectLst>
            </a:endParaRPr>
          </a:p>
        </p:txBody>
      </p:sp>
    </p:spTree>
  </p:cSld>
  <p:clrMapOvr>
    <a:masterClrMapping/>
  </p:clrMapOvr>
  <p:transition spd="slow">
    <p:dissolv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r>
              <a:rPr lang="en-US" sz="5400" dirty="0"/>
              <a:t>58 Jesus answered, “I tell you the truth, before Abraham was even born, I Am!” </a:t>
            </a:r>
          </a:p>
          <a:p>
            <a:pPr>
              <a:buFont typeface="Wingdings" pitchFamily="2" charset="2"/>
              <a:buNone/>
              <a:defRPr/>
            </a:pPr>
            <a:r>
              <a:rPr lang="en-US" sz="5400" dirty="0"/>
              <a:t>59 At that point they </a:t>
            </a:r>
            <a:r>
              <a:rPr lang="en-US" sz="5400" u="sng" dirty="0"/>
              <a:t>picked up stones to throw at him</a:t>
            </a:r>
            <a:r>
              <a:rPr lang="en-US" sz="5400" dirty="0"/>
              <a:t>. But Jesus was hidden from them and left the Temple. </a:t>
            </a:r>
          </a:p>
        </p:txBody>
      </p: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endParaRPr lang="en-US" sz="4800" dirty="0"/>
          </a:p>
        </p:txBody>
      </p:sp>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spcBef>
                <a:spcPct val="10000"/>
              </a:spcBef>
              <a:defRPr/>
            </a:pPr>
            <a:r>
              <a:rPr lang="en-US" sz="7200" b="0" dirty="0">
                <a:effectLst>
                  <a:outerShdw blurRad="38100" dist="38100" dir="2700000" algn="tl">
                    <a:srgbClr val="000000"/>
                  </a:outerShdw>
                </a:effectLst>
              </a:rPr>
              <a:t>Conclusions:</a:t>
            </a:r>
          </a:p>
          <a:p>
            <a:pPr algn="l">
              <a:lnSpc>
                <a:spcPct val="75000"/>
              </a:lnSpc>
              <a:spcBef>
                <a:spcPct val="10000"/>
              </a:spcBef>
              <a:defRPr/>
            </a:pPr>
            <a:r>
              <a:rPr lang="en-US" sz="6000" b="0" dirty="0">
                <a:effectLst>
                  <a:outerShdw blurRad="38100" dist="38100" dir="2700000" algn="tl">
                    <a:srgbClr val="000000"/>
                  </a:outerShdw>
                </a:effectLst>
              </a:rPr>
              <a:t>Who is Jesus?</a:t>
            </a:r>
          </a:p>
          <a:p>
            <a:pPr algn="l">
              <a:lnSpc>
                <a:spcPct val="75000"/>
              </a:lnSpc>
              <a:spcBef>
                <a:spcPct val="10000"/>
              </a:spcBef>
              <a:defRPr/>
            </a:pPr>
            <a:r>
              <a:rPr lang="en-US" sz="6000" b="0" dirty="0">
                <a:effectLst>
                  <a:outerShdw blurRad="38100" dist="38100" dir="2700000" algn="tl">
                    <a:srgbClr val="000000"/>
                  </a:outerShdw>
                </a:effectLst>
              </a:rPr>
              <a:t>He is clear:	</a:t>
            </a:r>
          </a:p>
          <a:p>
            <a:pPr algn="l">
              <a:lnSpc>
                <a:spcPct val="75000"/>
              </a:lnSpc>
              <a:spcBef>
                <a:spcPct val="10000"/>
              </a:spcBef>
              <a:defRPr/>
            </a:pPr>
            <a:r>
              <a:rPr lang="en-US" sz="6000" b="0" dirty="0">
                <a:effectLst>
                  <a:outerShdw blurRad="38100" dist="38100" dir="2700000" algn="tl">
                    <a:srgbClr val="000000"/>
                  </a:outerShdw>
                </a:effectLst>
              </a:rPr>
              <a:t> - He came from father God</a:t>
            </a:r>
          </a:p>
          <a:p>
            <a:pPr algn="l">
              <a:lnSpc>
                <a:spcPct val="75000"/>
              </a:lnSpc>
              <a:spcBef>
                <a:spcPct val="10000"/>
              </a:spcBef>
              <a:defRPr/>
            </a:pPr>
            <a:r>
              <a:rPr lang="en-US" sz="6000" b="0" dirty="0">
                <a:effectLst>
                  <a:outerShdw blurRad="38100" dist="38100" dir="2700000" algn="tl">
                    <a:srgbClr val="000000"/>
                  </a:outerShdw>
                </a:effectLst>
              </a:rPr>
              <a:t> - The son is the second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person in the triune God</a:t>
            </a:r>
          </a:p>
          <a:p>
            <a:pPr algn="l">
              <a:lnSpc>
                <a:spcPct val="75000"/>
              </a:lnSpc>
              <a:spcBef>
                <a:spcPct val="10000"/>
              </a:spcBef>
              <a:defRPr/>
            </a:pPr>
            <a:r>
              <a:rPr lang="en-US" sz="6000" b="0" dirty="0">
                <a:effectLst>
                  <a:outerShdw blurRad="38100" dist="38100" dir="2700000" algn="tl">
                    <a:srgbClr val="000000"/>
                  </a:outerShdw>
                </a:effectLst>
              </a:rPr>
              <a:t> - He is who he is, not who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we want him to be</a:t>
            </a:r>
          </a:p>
          <a:p>
            <a:pPr algn="l">
              <a:lnSpc>
                <a:spcPct val="75000"/>
              </a:lnSpc>
              <a:spcBef>
                <a:spcPct val="10000"/>
              </a:spcBef>
              <a:defRPr/>
            </a:pPr>
            <a:endParaRPr lang="en-US" sz="6000" b="0" dirty="0">
              <a:effectLst>
                <a:outerShdw blurRad="38100" dist="38100" dir="2700000" algn="tl">
                  <a:srgbClr val="000000"/>
                </a:outerShdw>
              </a:effectLst>
            </a:endParaRPr>
          </a:p>
          <a:p>
            <a:pPr algn="l">
              <a:lnSpc>
                <a:spcPct val="75000"/>
              </a:lnSpc>
              <a:spcBef>
                <a:spcPct val="10000"/>
              </a:spcBef>
              <a:defRPr/>
            </a:pPr>
            <a:endParaRPr lang="en-US" sz="3600" b="0" dirty="0">
              <a:effectLst>
                <a:outerShdw blurRad="38100" dist="38100" dir="2700000" algn="tl">
                  <a:srgbClr val="000000"/>
                </a:outerShdw>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
        <p:nvSpPr>
          <p:cNvPr id="5" name="Rectangle 4"/>
          <p:cNvSpPr>
            <a:spLocks noChangeArrowheads="1"/>
          </p:cNvSpPr>
          <p:nvPr/>
        </p:nvSpPr>
        <p:spPr bwMode="auto">
          <a:xfrm>
            <a:off x="152400" y="76200"/>
            <a:ext cx="5410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t>Ch 6 – Bread of life</a:t>
            </a:r>
          </a:p>
          <a:p>
            <a:pPr algn="l">
              <a:lnSpc>
                <a:spcPct val="75000"/>
              </a:lnSpc>
              <a:spcBef>
                <a:spcPct val="10000"/>
              </a:spcBef>
              <a:defRPr/>
            </a:pPr>
            <a:r>
              <a:rPr lang="en-US" sz="4800" b="0" dirty="0">
                <a:effectLst>
                  <a:outerShdw blurRad="38100" dist="38100" dir="2700000" algn="tl">
                    <a:srgbClr val="000000"/>
                  </a:outerShdw>
                </a:effectLst>
              </a:rPr>
              <a:t>Ch 7 – Living water</a:t>
            </a:r>
          </a:p>
        </p:txBody>
      </p:sp>
      <p:sp>
        <p:nvSpPr>
          <p:cNvPr id="8197" name="Rectangle 5"/>
          <p:cNvSpPr>
            <a:spLocks noChangeArrowheads="1"/>
          </p:cNvSpPr>
          <p:nvPr/>
        </p:nvSpPr>
        <p:spPr bwMode="auto">
          <a:xfrm>
            <a:off x="5562600" y="76200"/>
            <a:ext cx="3124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p:spPr>
        <p:txBody>
          <a:bodyPr/>
          <a:lstStyle/>
          <a:p>
            <a:pPr algn="l">
              <a:lnSpc>
                <a:spcPct val="75000"/>
              </a:lnSpc>
              <a:spcBef>
                <a:spcPct val="10000"/>
              </a:spcBef>
            </a:pPr>
            <a:r>
              <a:rPr lang="en-US" sz="4800" b="0"/>
              <a:t>Hunger</a:t>
            </a:r>
          </a:p>
        </p:txBody>
      </p:sp>
      <p:sp>
        <p:nvSpPr>
          <p:cNvPr id="8" name="Rectangle 7"/>
          <p:cNvSpPr>
            <a:spLocks noChangeArrowheads="1"/>
          </p:cNvSpPr>
          <p:nvPr/>
        </p:nvSpPr>
        <p:spPr bwMode="auto">
          <a:xfrm>
            <a:off x="1676400" y="4648200"/>
            <a:ext cx="6705600" cy="1981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t>John 1:4-5 “In him was life, and that life was the light of all people.”</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endParaRPr lang="en-US" sz="4800" dirty="0"/>
          </a:p>
        </p:txBody>
      </p:sp>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spcBef>
                <a:spcPct val="10000"/>
              </a:spcBef>
              <a:defRPr/>
            </a:pPr>
            <a:r>
              <a:rPr lang="en-US" sz="7200" b="0" dirty="0">
                <a:effectLst>
                  <a:outerShdw blurRad="38100" dist="38100" dir="2700000" algn="tl">
                    <a:srgbClr val="000000"/>
                  </a:outerShdw>
                </a:effectLst>
              </a:rPr>
              <a:t>Conclusions:</a:t>
            </a:r>
          </a:p>
          <a:p>
            <a:pPr algn="l">
              <a:lnSpc>
                <a:spcPct val="75000"/>
              </a:lnSpc>
              <a:spcBef>
                <a:spcPct val="10000"/>
              </a:spcBef>
              <a:defRPr/>
            </a:pPr>
            <a:r>
              <a:rPr lang="en-US" sz="6000" b="0" dirty="0">
                <a:effectLst>
                  <a:outerShdw blurRad="38100" dist="38100" dir="2700000" algn="tl">
                    <a:srgbClr val="000000"/>
                  </a:outerShdw>
                </a:effectLst>
              </a:rPr>
              <a:t>Who is Jesus?</a:t>
            </a:r>
          </a:p>
          <a:p>
            <a:pPr algn="l">
              <a:lnSpc>
                <a:spcPct val="75000"/>
              </a:lnSpc>
              <a:spcBef>
                <a:spcPct val="10000"/>
              </a:spcBef>
              <a:defRPr/>
            </a:pPr>
            <a:r>
              <a:rPr lang="en-US" sz="6000" b="0" dirty="0">
                <a:effectLst>
                  <a:outerShdw blurRad="38100" dist="38100" dir="2700000" algn="tl">
                    <a:srgbClr val="000000"/>
                  </a:outerShdw>
                </a:effectLst>
              </a:rPr>
              <a:t> - He predated the universe</a:t>
            </a:r>
          </a:p>
          <a:p>
            <a:pPr algn="l">
              <a:lnSpc>
                <a:spcPct val="75000"/>
              </a:lnSpc>
              <a:spcBef>
                <a:spcPct val="10000"/>
              </a:spcBef>
              <a:defRPr/>
            </a:pPr>
            <a:r>
              <a:rPr lang="en-US" sz="6000" b="0" dirty="0">
                <a:effectLst>
                  <a:outerShdw blurRad="38100" dist="38100" dir="2700000" algn="tl">
                    <a:srgbClr val="000000"/>
                  </a:outerShdw>
                </a:effectLst>
              </a:rPr>
              <a:t> - He was incarnated</a:t>
            </a:r>
          </a:p>
          <a:p>
            <a:pPr algn="l">
              <a:lnSpc>
                <a:spcPct val="75000"/>
              </a:lnSpc>
              <a:spcBef>
                <a:spcPct val="10000"/>
              </a:spcBef>
              <a:defRPr/>
            </a:pPr>
            <a:r>
              <a:rPr lang="en-US" sz="6000" b="0" dirty="0">
                <a:effectLst>
                  <a:outerShdw blurRad="38100" dist="38100" dir="2700000" algn="tl">
                    <a:srgbClr val="000000"/>
                  </a:outerShdw>
                </a:effectLst>
              </a:rPr>
              <a:t> - He came to rescue the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human race</a:t>
            </a:r>
          </a:p>
          <a:p>
            <a:pPr algn="l">
              <a:lnSpc>
                <a:spcPct val="75000"/>
              </a:lnSpc>
              <a:spcBef>
                <a:spcPct val="10000"/>
              </a:spcBef>
              <a:defRPr/>
            </a:pPr>
            <a:r>
              <a:rPr lang="en-US" sz="6000" b="0" dirty="0">
                <a:effectLst>
                  <a:outerShdw blurRad="38100" dist="38100" dir="2700000" algn="tl">
                    <a:srgbClr val="000000"/>
                  </a:outerShdw>
                </a:effectLst>
              </a:rPr>
              <a:t> - If we abide in his word,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he will make us free!</a:t>
            </a:r>
          </a:p>
          <a:p>
            <a:pPr algn="l">
              <a:lnSpc>
                <a:spcPct val="75000"/>
              </a:lnSpc>
              <a:spcBef>
                <a:spcPct val="10000"/>
              </a:spcBef>
              <a:defRPr/>
            </a:pPr>
            <a:endParaRPr lang="en-US" sz="6000" b="0" dirty="0">
              <a:effectLst>
                <a:outerShdw blurRad="38100" dist="38100" dir="2700000" algn="tl">
                  <a:srgbClr val="000000"/>
                </a:outerShdw>
              </a:effectLst>
            </a:endParaRPr>
          </a:p>
          <a:p>
            <a:pPr algn="l">
              <a:lnSpc>
                <a:spcPct val="75000"/>
              </a:lnSpc>
              <a:spcBef>
                <a:spcPct val="10000"/>
              </a:spcBef>
              <a:defRPr/>
            </a:pPr>
            <a:endParaRPr lang="en-US" sz="3600" b="0" dirty="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wipe(left)">
                                      <p:cBhvr>
                                        <p:cTn id="7" dur="500"/>
                                        <p:tgtEl>
                                          <p:spTgt spid="4">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wipe(left)">
                                      <p:cBhvr>
                                        <p:cTn id="12" dur="500"/>
                                        <p:tgtEl>
                                          <p:spTgt spid="4">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wipe(left)">
                                      <p:cBhvr>
                                        <p:cTn id="1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5" name="Rectangle 3"/>
          <p:cNvSpPr>
            <a:spLocks noGrp="1" noChangeArrowheads="1"/>
          </p:cNvSpPr>
          <p:nvPr>
            <p:ph type="body" idx="1"/>
          </p:nvPr>
        </p:nvSpPr>
        <p:spPr>
          <a:xfrm>
            <a:off x="0" y="1295400"/>
            <a:ext cx="9144000" cy="4876800"/>
          </a:xfrm>
        </p:spPr>
        <p:txBody>
          <a:bodyPr/>
          <a:lstStyle/>
          <a:p>
            <a:pPr>
              <a:buFont typeface="Wingdings" pitchFamily="2" charset="2"/>
              <a:buNone/>
              <a:defRPr/>
            </a:pPr>
            <a:endParaRPr lang="en-US" sz="4800" dirty="0"/>
          </a:p>
        </p:txBody>
      </p:sp>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8000"/>
              </a:lnSpc>
              <a:spcBef>
                <a:spcPct val="10000"/>
              </a:spcBef>
              <a:defRPr/>
            </a:pPr>
            <a:r>
              <a:rPr lang="en-US" sz="7200" b="0" dirty="0">
                <a:effectLst>
                  <a:outerShdw blurRad="38100" dist="38100" dir="2700000" algn="tl">
                    <a:srgbClr val="000000"/>
                  </a:outerShdw>
                </a:effectLst>
              </a:rPr>
              <a:t>Conclusions:</a:t>
            </a:r>
          </a:p>
          <a:p>
            <a:pPr algn="l">
              <a:lnSpc>
                <a:spcPct val="75000"/>
              </a:lnSpc>
              <a:spcBef>
                <a:spcPct val="10000"/>
              </a:spcBef>
              <a:defRPr/>
            </a:pPr>
            <a:r>
              <a:rPr lang="en-US" sz="6000" b="0" dirty="0">
                <a:effectLst>
                  <a:outerShdw blurRad="38100" dist="38100" dir="2700000" algn="tl">
                    <a:srgbClr val="000000"/>
                  </a:outerShdw>
                </a:effectLst>
              </a:rPr>
              <a:t>Who is Jesus?</a:t>
            </a:r>
          </a:p>
          <a:p>
            <a:pPr algn="l">
              <a:lnSpc>
                <a:spcPct val="75000"/>
              </a:lnSpc>
              <a:spcBef>
                <a:spcPct val="10000"/>
              </a:spcBef>
              <a:defRPr/>
            </a:pPr>
            <a:r>
              <a:rPr lang="en-US" sz="6000" b="0" dirty="0">
                <a:effectLst>
                  <a:outerShdw blurRad="38100" dist="38100" dir="2700000" algn="tl">
                    <a:srgbClr val="000000"/>
                  </a:outerShdw>
                </a:effectLst>
              </a:rPr>
              <a:t> - He predated the universe</a:t>
            </a:r>
          </a:p>
          <a:p>
            <a:pPr algn="l">
              <a:lnSpc>
                <a:spcPct val="75000"/>
              </a:lnSpc>
              <a:spcBef>
                <a:spcPct val="10000"/>
              </a:spcBef>
              <a:defRPr/>
            </a:pPr>
            <a:r>
              <a:rPr lang="en-US" sz="6000" b="0" dirty="0">
                <a:effectLst>
                  <a:outerShdw blurRad="38100" dist="38100" dir="2700000" algn="tl">
                    <a:srgbClr val="000000"/>
                  </a:outerShdw>
                </a:effectLst>
              </a:rPr>
              <a:t> - He was incarnated</a:t>
            </a:r>
          </a:p>
          <a:p>
            <a:pPr algn="l">
              <a:lnSpc>
                <a:spcPct val="75000"/>
              </a:lnSpc>
              <a:spcBef>
                <a:spcPct val="10000"/>
              </a:spcBef>
              <a:defRPr/>
            </a:pPr>
            <a:r>
              <a:rPr lang="en-US" sz="6000" b="0" dirty="0">
                <a:effectLst>
                  <a:outerShdw blurRad="38100" dist="38100" dir="2700000" algn="tl">
                    <a:srgbClr val="000000"/>
                  </a:outerShdw>
                </a:effectLst>
              </a:rPr>
              <a:t> - He came to rescue the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human race</a:t>
            </a:r>
          </a:p>
          <a:p>
            <a:pPr algn="l">
              <a:lnSpc>
                <a:spcPct val="75000"/>
              </a:lnSpc>
              <a:spcBef>
                <a:spcPct val="10000"/>
              </a:spcBef>
              <a:defRPr/>
            </a:pPr>
            <a:r>
              <a:rPr lang="en-US" sz="6000" b="0" dirty="0">
                <a:effectLst>
                  <a:outerShdw blurRad="38100" dist="38100" dir="2700000" algn="tl">
                    <a:srgbClr val="000000"/>
                  </a:outerShdw>
                </a:effectLst>
              </a:rPr>
              <a:t> - If we continue in his word, </a:t>
            </a:r>
            <a:br>
              <a:rPr lang="en-US" sz="6000" b="0" dirty="0">
                <a:effectLst>
                  <a:outerShdw blurRad="38100" dist="38100" dir="2700000" algn="tl">
                    <a:srgbClr val="000000"/>
                  </a:outerShdw>
                </a:effectLst>
              </a:rPr>
            </a:br>
            <a:r>
              <a:rPr lang="en-US" sz="6000" b="0" dirty="0">
                <a:effectLst>
                  <a:outerShdw blurRad="38100" dist="38100" dir="2700000" algn="tl">
                    <a:srgbClr val="000000"/>
                  </a:outerShdw>
                </a:effectLst>
              </a:rPr>
              <a:t>    he will make us free!</a:t>
            </a:r>
          </a:p>
          <a:p>
            <a:pPr algn="l">
              <a:lnSpc>
                <a:spcPct val="75000"/>
              </a:lnSpc>
              <a:spcBef>
                <a:spcPct val="10000"/>
              </a:spcBef>
              <a:defRPr/>
            </a:pPr>
            <a:endParaRPr lang="en-US" sz="6000" b="0" dirty="0">
              <a:effectLst>
                <a:outerShdw blurRad="38100" dist="38100" dir="2700000" algn="tl">
                  <a:srgbClr val="000000"/>
                </a:outerShdw>
              </a:effectLst>
            </a:endParaRPr>
          </a:p>
          <a:p>
            <a:pPr algn="l">
              <a:lnSpc>
                <a:spcPct val="75000"/>
              </a:lnSpc>
              <a:spcBef>
                <a:spcPct val="10000"/>
              </a:spcBef>
              <a:defRPr/>
            </a:pPr>
            <a:endParaRPr lang="en-US" sz="3600" b="0" dirty="0">
              <a:effectLst>
                <a:outerShdw blurRad="38100" dist="38100" dir="2700000" algn="tl">
                  <a:srgbClr val="000000"/>
                </a:outerShdw>
              </a:effectLst>
            </a:endParaRPr>
          </a:p>
        </p:txBody>
      </p:sp>
      <p:sp>
        <p:nvSpPr>
          <p:cNvPr id="6" name="Rectangle 48"/>
          <p:cNvSpPr>
            <a:spLocks noChangeArrowheads="1"/>
          </p:cNvSpPr>
          <p:nvPr/>
        </p:nvSpPr>
        <p:spPr bwMode="auto">
          <a:xfrm>
            <a:off x="533400" y="1447800"/>
            <a:ext cx="8153400" cy="46482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endParaRPr lang="en-US" sz="6000" b="0" dirty="0">
              <a:effectLst>
                <a:outerShdw blurRad="38100" dist="38100" dir="2700000" algn="tl">
                  <a:srgbClr val="000000"/>
                </a:outerShdw>
              </a:effectLst>
            </a:endParaRPr>
          </a:p>
          <a:p>
            <a:pPr algn="l">
              <a:lnSpc>
                <a:spcPct val="75000"/>
              </a:lnSpc>
              <a:spcBef>
                <a:spcPct val="10000"/>
              </a:spcBef>
              <a:defRPr/>
            </a:pPr>
            <a:r>
              <a:rPr lang="en-US" sz="6000" b="0" dirty="0">
                <a:effectLst>
                  <a:outerShdw blurRad="38100" dist="38100" dir="2700000" algn="tl">
                    <a:srgbClr val="000000"/>
                  </a:outerShdw>
                </a:effectLst>
              </a:rPr>
              <a:t>Romans 6:23 “The wages of sin is death but the free gift of God is eternal life in Christ Jesus”</a:t>
            </a:r>
          </a:p>
        </p:txBody>
      </p:sp>
    </p:spTree>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body" idx="1"/>
          </p:nvPr>
        </p:nvSpPr>
        <p:spPr>
          <a:xfrm>
            <a:off x="76200" y="1447800"/>
            <a:ext cx="7239000" cy="2819400"/>
          </a:xfrm>
        </p:spPr>
        <p:txBody>
          <a:bodyPr/>
          <a:lstStyle/>
          <a:p>
            <a:pPr>
              <a:defRPr/>
            </a:pPr>
            <a:r>
              <a:rPr lang="en-US" sz="6000" dirty="0"/>
              <a:t>Observations?</a:t>
            </a:r>
          </a:p>
          <a:p>
            <a:pPr>
              <a:defRPr/>
            </a:pPr>
            <a:r>
              <a:rPr lang="en-US" sz="6000" dirty="0"/>
              <a:t>Questions?</a:t>
            </a:r>
          </a:p>
          <a:p>
            <a:pPr>
              <a:defRPr/>
            </a:pPr>
            <a:r>
              <a:rPr lang="en-US" sz="6000" dirty="0"/>
              <a:t>Experiences?</a:t>
            </a:r>
          </a:p>
        </p:txBody>
      </p:sp>
      <p:sp>
        <p:nvSpPr>
          <p:cNvPr id="99332" name="Rectangle 4"/>
          <p:cNvSpPr>
            <a:spLocks noGrp="1" noChangeArrowheads="1"/>
          </p:cNvSpPr>
          <p:nvPr>
            <p:ph type="title"/>
          </p:nvPr>
        </p:nvSpPr>
        <p:spPr>
          <a:xfrm>
            <a:off x="0" y="76200"/>
            <a:ext cx="9144000" cy="1524000"/>
          </a:xfrm>
        </p:spPr>
        <p:txBody>
          <a:bodyPr/>
          <a:lstStyle/>
          <a:p>
            <a:pPr>
              <a:defRPr/>
            </a:pPr>
            <a:r>
              <a:rPr lang="en-US" sz="11500"/>
              <a:t>John 8</a:t>
            </a:r>
          </a:p>
        </p:txBody>
      </p:sp>
      <p:sp>
        <p:nvSpPr>
          <p:cNvPr id="4" name="Rectangle 48"/>
          <p:cNvSpPr>
            <a:spLocks noChangeArrowheads="1"/>
          </p:cNvSpPr>
          <p:nvPr/>
        </p:nvSpPr>
        <p:spPr bwMode="auto">
          <a:xfrm>
            <a:off x="304800" y="4038600"/>
            <a:ext cx="8458200" cy="2362200"/>
          </a:xfrm>
          <a:prstGeom prst="rect">
            <a:avLst/>
          </a:prstGeom>
          <a:gradFill rotWithShape="0">
            <a:gsLst>
              <a:gs pos="0">
                <a:srgbClr val="000000"/>
              </a:gs>
              <a:gs pos="50000">
                <a:srgbClr val="005E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6600" b="0" dirty="0">
                <a:effectLst>
                  <a:outerShdw blurRad="38100" dist="38100" dir="2700000" algn="tl">
                    <a:srgbClr val="000000"/>
                  </a:outerShdw>
                </a:effectLst>
              </a:rPr>
              <a:t>Or DQ – What are some things that go into “abiding”  in his word?</a:t>
            </a:r>
          </a:p>
        </p:txBody>
      </p:sp>
    </p:spTree>
  </p:cSld>
  <p:clrMapOvr>
    <a:masterClrMapping/>
  </p:clrMapOvr>
  <p:transition spd="slow">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
        <p:nvSpPr>
          <p:cNvPr id="5" name="Rectangle 4"/>
          <p:cNvSpPr>
            <a:spLocks noChangeArrowheads="1"/>
          </p:cNvSpPr>
          <p:nvPr/>
        </p:nvSpPr>
        <p:spPr bwMode="auto">
          <a:xfrm>
            <a:off x="152400" y="76200"/>
            <a:ext cx="5410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t>Ch 6 – Bread of life</a:t>
            </a:r>
          </a:p>
          <a:p>
            <a:pPr algn="l">
              <a:lnSpc>
                <a:spcPct val="75000"/>
              </a:lnSpc>
              <a:spcBef>
                <a:spcPct val="10000"/>
              </a:spcBef>
              <a:defRPr/>
            </a:pPr>
            <a:r>
              <a:rPr lang="en-US" sz="4800" b="0" dirty="0">
                <a:effectLst>
                  <a:outerShdw blurRad="38100" dist="38100" dir="2700000" algn="tl">
                    <a:srgbClr val="000000"/>
                  </a:outerShdw>
                </a:effectLst>
              </a:rPr>
              <a:t>Ch 7 – Living water</a:t>
            </a:r>
          </a:p>
        </p:txBody>
      </p:sp>
      <p:sp>
        <p:nvSpPr>
          <p:cNvPr id="6" name="Rectangle 5"/>
          <p:cNvSpPr>
            <a:spLocks noChangeArrowheads="1"/>
          </p:cNvSpPr>
          <p:nvPr/>
        </p:nvSpPr>
        <p:spPr bwMode="auto">
          <a:xfrm>
            <a:off x="5562600" y="76200"/>
            <a:ext cx="3124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t>Hunger</a:t>
            </a:r>
          </a:p>
          <a:p>
            <a:pPr algn="l">
              <a:lnSpc>
                <a:spcPct val="75000"/>
              </a:lnSpc>
              <a:spcBef>
                <a:spcPct val="10000"/>
              </a:spcBef>
              <a:defRPr/>
            </a:pPr>
            <a:r>
              <a:rPr lang="en-US" sz="4800" b="0" dirty="0">
                <a:effectLst>
                  <a:outerShdw blurRad="38100" dist="38100" dir="2700000" algn="tl">
                    <a:srgbClr val="000000"/>
                  </a:outerShdw>
                </a:effectLst>
              </a:rPr>
              <a:t>Thirst</a:t>
            </a:r>
          </a:p>
        </p:txBody>
      </p:sp>
      <p:sp>
        <p:nvSpPr>
          <p:cNvPr id="8" name="Rectangle 7"/>
          <p:cNvSpPr>
            <a:spLocks noChangeArrowheads="1"/>
          </p:cNvSpPr>
          <p:nvPr/>
        </p:nvSpPr>
        <p:spPr bwMode="auto">
          <a:xfrm>
            <a:off x="1676400" y="4648200"/>
            <a:ext cx="6705600" cy="1981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t>John 1:4-5 “In him was life, and that life was the light of all people.”</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10600"/>
              <a:t>John 8</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sz="4800" dirty="0"/>
              <a:t>8:12 Jesus spoke to the people once more and said, “</a:t>
            </a:r>
            <a:r>
              <a:rPr lang="en-US" sz="4800" u="sng" dirty="0"/>
              <a:t>I am the light of the world</a:t>
            </a:r>
            <a:r>
              <a:rPr lang="en-US" sz="4800" dirty="0"/>
              <a:t>. If you follow me, you won’t have to walk in darkness, because you will have the light that leads to life.” </a:t>
            </a:r>
          </a:p>
        </p:txBody>
      </p:sp>
      <p:sp>
        <p:nvSpPr>
          <p:cNvPr id="5" name="Rectangle 4"/>
          <p:cNvSpPr>
            <a:spLocks noChangeArrowheads="1"/>
          </p:cNvSpPr>
          <p:nvPr/>
        </p:nvSpPr>
        <p:spPr bwMode="auto">
          <a:xfrm>
            <a:off x="152400" y="76200"/>
            <a:ext cx="5410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t>Ch 6 – Bread of life</a:t>
            </a:r>
          </a:p>
          <a:p>
            <a:pPr algn="l">
              <a:lnSpc>
                <a:spcPct val="75000"/>
              </a:lnSpc>
              <a:spcBef>
                <a:spcPct val="10000"/>
              </a:spcBef>
              <a:defRPr/>
            </a:pPr>
            <a:r>
              <a:rPr lang="en-US" sz="4800" b="0" dirty="0">
                <a:effectLst>
                  <a:outerShdw blurRad="38100" dist="38100" dir="2700000" algn="tl">
                    <a:srgbClr val="000000"/>
                  </a:outerShdw>
                </a:effectLst>
              </a:rPr>
              <a:t>Ch 7 – Living water</a:t>
            </a:r>
          </a:p>
          <a:p>
            <a:pPr algn="l">
              <a:lnSpc>
                <a:spcPct val="75000"/>
              </a:lnSpc>
              <a:spcBef>
                <a:spcPct val="10000"/>
              </a:spcBef>
              <a:defRPr/>
            </a:pPr>
            <a:r>
              <a:rPr lang="en-US" sz="4800" b="0" dirty="0">
                <a:effectLst>
                  <a:outerShdw blurRad="38100" dist="38100" dir="2700000" algn="tl">
                    <a:srgbClr val="000000"/>
                  </a:outerShdw>
                </a:effectLst>
              </a:rPr>
              <a:t>Ch 8 – Light</a:t>
            </a:r>
          </a:p>
        </p:txBody>
      </p:sp>
      <p:sp>
        <p:nvSpPr>
          <p:cNvPr id="6" name="Rectangle 5"/>
          <p:cNvSpPr>
            <a:spLocks noChangeArrowheads="1"/>
          </p:cNvSpPr>
          <p:nvPr/>
        </p:nvSpPr>
        <p:spPr bwMode="auto">
          <a:xfrm>
            <a:off x="5562600" y="76200"/>
            <a:ext cx="3124200" cy="19050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4800" b="0" dirty="0"/>
              <a:t>Hunger</a:t>
            </a:r>
          </a:p>
          <a:p>
            <a:pPr algn="l">
              <a:lnSpc>
                <a:spcPct val="75000"/>
              </a:lnSpc>
              <a:spcBef>
                <a:spcPct val="10000"/>
              </a:spcBef>
              <a:defRPr/>
            </a:pPr>
            <a:r>
              <a:rPr lang="en-US" sz="4800" b="0" dirty="0">
                <a:effectLst>
                  <a:outerShdw blurRad="38100" dist="38100" dir="2700000" algn="tl">
                    <a:srgbClr val="000000"/>
                  </a:outerShdw>
                </a:effectLst>
              </a:rPr>
              <a:t>Thirst</a:t>
            </a:r>
          </a:p>
        </p:txBody>
      </p:sp>
      <p:sp>
        <p:nvSpPr>
          <p:cNvPr id="8" name="Rectangle 7"/>
          <p:cNvSpPr>
            <a:spLocks noChangeArrowheads="1"/>
          </p:cNvSpPr>
          <p:nvPr/>
        </p:nvSpPr>
        <p:spPr bwMode="auto">
          <a:xfrm>
            <a:off x="1676400" y="4648200"/>
            <a:ext cx="6705600" cy="1981200"/>
          </a:xfrm>
          <a:prstGeom prst="rect">
            <a:avLst/>
          </a:prstGeom>
          <a:gradFill rotWithShape="0">
            <a:gsLst>
              <a:gs pos="0">
                <a:srgbClr val="000000"/>
              </a:gs>
              <a:gs pos="50000">
                <a:srgbClr val="060862"/>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5000"/>
              </a:lnSpc>
              <a:spcBef>
                <a:spcPct val="10000"/>
              </a:spcBef>
              <a:defRPr/>
            </a:pPr>
            <a:r>
              <a:rPr lang="en-US" sz="5400" b="0" dirty="0"/>
              <a:t>John 1:4-5 “In him was life, and that life was the light of all people.”</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theme/theme1.xml><?xml version="1.0" encoding="utf-8"?>
<a:theme xmlns:a="http://schemas.openxmlformats.org/drawingml/2006/main" name="Blank Presentation">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047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0477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4928</Words>
  <Application>Microsoft Office PowerPoint</Application>
  <PresentationFormat>On-screen Show (4:3)</PresentationFormat>
  <Paragraphs>363</Paragraphs>
  <Slides>72</Slides>
  <Notes>72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72</vt:i4>
      </vt:variant>
    </vt:vector>
  </HeadingPairs>
  <TitlesOfParts>
    <vt:vector size="76" baseType="lpstr">
      <vt:lpstr>Calibri</vt:lpstr>
      <vt:lpstr>Times New Roman</vt:lpstr>
      <vt:lpstr>Wingdings</vt:lpstr>
      <vt:lpstr>Blank Presentation</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John 8</vt:lpstr>
      <vt:lpstr>Exodus 3</vt:lpstr>
      <vt:lpstr>Exodus 3</vt:lpstr>
      <vt:lpstr>Exodus 3</vt:lpstr>
      <vt:lpstr>Exodus 3</vt:lpstr>
      <vt:lpstr>Exodus 3</vt:lpstr>
      <vt:lpstr>Exodus 3</vt:lpstr>
      <vt:lpstr>Exodus 3</vt:lpstr>
      <vt:lpstr>Exodus 3</vt:lpstr>
      <vt:lpstr>Exodus 3</vt:lpstr>
      <vt:lpstr>Exodus 3</vt:lpstr>
      <vt:lpstr>Exodus 3</vt:lpstr>
      <vt:lpstr>John 8</vt:lpstr>
      <vt:lpstr>John 8</vt:lpstr>
      <vt:lpstr>PowerPoint Presentation</vt:lpstr>
      <vt:lpstr>PowerPoint Presentation</vt:lpstr>
      <vt:lpstr>PowerPoint Presentation</vt:lpstr>
      <vt:lpstr>John 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2024-05-06T15:41:52Z</dcterms:created>
  <dcterms:modified xsi:type="dcterms:W3CDTF">2024-05-06T15:41:56Z</dcterms:modified>
</cp:coreProperties>
</file>