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3"/>
  </p:notesMasterIdLst>
  <p:sldIdLst>
    <p:sldId id="8541" r:id="rId2"/>
    <p:sldId id="9720" r:id="rId3"/>
    <p:sldId id="9865" r:id="rId4"/>
    <p:sldId id="9864" r:id="rId5"/>
    <p:sldId id="9904" r:id="rId6"/>
    <p:sldId id="9867" r:id="rId7"/>
    <p:sldId id="9905" r:id="rId8"/>
    <p:sldId id="9866" r:id="rId9"/>
    <p:sldId id="9868" r:id="rId10"/>
    <p:sldId id="9872" r:id="rId11"/>
    <p:sldId id="9906" r:id="rId12"/>
    <p:sldId id="9874" r:id="rId13"/>
    <p:sldId id="9875" r:id="rId14"/>
    <p:sldId id="9877" r:id="rId15"/>
    <p:sldId id="9876" r:id="rId16"/>
    <p:sldId id="9878" r:id="rId17"/>
    <p:sldId id="9879" r:id="rId18"/>
    <p:sldId id="9880" r:id="rId19"/>
    <p:sldId id="9881" r:id="rId20"/>
    <p:sldId id="9882" r:id="rId21"/>
    <p:sldId id="9884" r:id="rId22"/>
    <p:sldId id="9886" r:id="rId23"/>
    <p:sldId id="9885" r:id="rId24"/>
    <p:sldId id="9907" r:id="rId25"/>
    <p:sldId id="9887" r:id="rId26"/>
    <p:sldId id="9888" r:id="rId27"/>
    <p:sldId id="9889" r:id="rId28"/>
    <p:sldId id="9871" r:id="rId29"/>
    <p:sldId id="9870" r:id="rId30"/>
    <p:sldId id="9890" r:id="rId31"/>
    <p:sldId id="9892" r:id="rId32"/>
    <p:sldId id="9893" r:id="rId33"/>
    <p:sldId id="9894" r:id="rId34"/>
    <p:sldId id="9895" r:id="rId35"/>
    <p:sldId id="9896" r:id="rId36"/>
    <p:sldId id="9897" r:id="rId37"/>
    <p:sldId id="9898" r:id="rId38"/>
    <p:sldId id="9899" r:id="rId39"/>
    <p:sldId id="9901" r:id="rId40"/>
    <p:sldId id="9902" r:id="rId41"/>
    <p:sldId id="9903" r:id="rId4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DA"/>
    <a:srgbClr val="EF4038"/>
    <a:srgbClr val="586676"/>
    <a:srgbClr val="5286C4"/>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EDEEDF-0892-A145-9AC7-100B34C1EBD8}" v="1231" dt="2024-07-18T22:31:55.33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985"/>
    <p:restoredTop sz="52549"/>
  </p:normalViewPr>
  <p:slideViewPr>
    <p:cSldViewPr snapToGrid="0" snapToObjects="1">
      <p:cViewPr varScale="1">
        <p:scale>
          <a:sx n="46" d="100"/>
          <a:sy n="46" d="100"/>
        </p:scale>
        <p:origin x="498"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51"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78036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10802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68636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07948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3324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2207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91520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202423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050648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4394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87983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80880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2800" b="1" dirty="0">
              <a:solidFill>
                <a:srgbClr val="000000"/>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95677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79632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176291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53036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366527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662982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16009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29044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012918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461835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113090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996084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431469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81331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802298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616543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27740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309834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97967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5700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sz="2800" b="1" dirty="0">
              <a:effectLst/>
            </a:endParaRPr>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805718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08017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12443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61962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4062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17936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24349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7/19/2024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7/19/2024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7/19/2024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7/19/2024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7/19/2024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7/19/2024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7/19/2024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7/19/2024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7/19/2024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7/19/2024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7/19/2024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7/19/2024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7" y="2790536"/>
            <a:ext cx="9677400" cy="2387600"/>
          </a:xfrm>
        </p:spPr>
        <p:txBody>
          <a:bodyPr>
            <a:normAutofit fontScale="90000"/>
          </a:bodyPr>
          <a:lstStyle/>
          <a:p>
            <a:pPr>
              <a:lnSpc>
                <a:spcPct val="80000"/>
              </a:lnSpc>
            </a:pPr>
            <a:r>
              <a:rPr lang="en-US" sz="12500" dirty="0">
                <a:solidFill>
                  <a:schemeClr val="bg1"/>
                </a:solidFill>
                <a:latin typeface="Aptos Display" panose="020B0004020202020204" pitchFamily="34" charset="0"/>
              </a:rPr>
              <a:t>GOODNESS OF GOD</a:t>
            </a:r>
          </a:p>
        </p:txBody>
      </p:sp>
      <p:sp>
        <p:nvSpPr>
          <p:cNvPr id="5" name="TextBox 4">
            <a:extLst>
              <a:ext uri="{FF2B5EF4-FFF2-40B4-BE49-F238E27FC236}">
                <a16:creationId xmlns="" xmlns:a16="http://schemas.microsoft.com/office/drawing/2014/main" id="{BAE4048D-F2A1-4F2F-A6A3-C02D29D6F4D0}"/>
              </a:ext>
            </a:extLst>
          </p:cNvPr>
          <p:cNvSpPr txBox="1"/>
          <p:nvPr/>
        </p:nvSpPr>
        <p:spPr>
          <a:xfrm>
            <a:off x="2911363" y="181321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PROCLAIMING THE</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252972"/>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Moral Perfection</a:t>
            </a:r>
          </a:p>
          <a:p>
            <a:pPr marL="1157288" indent="-560388">
              <a:lnSpc>
                <a:spcPct val="90000"/>
              </a:lnSpc>
              <a:spcAft>
                <a:spcPts val="600"/>
              </a:spcAft>
              <a:buFont typeface="Arial" panose="020B0604020202020204" pitchFamily="34" charset="0"/>
              <a:buChar char="•"/>
            </a:pPr>
            <a:r>
              <a:rPr lang="en-US" sz="3800" dirty="0">
                <a:solidFill>
                  <a:schemeClr val="bg1"/>
                </a:solidFill>
                <a:latin typeface="Aptos Light" panose="020B0004020202020204" pitchFamily="34" charset="0"/>
                <a:cs typeface="Calibri Light" panose="020F0302020204030204" pitchFamily="34" charset="0"/>
              </a:rPr>
              <a:t>Unapproachable light</a:t>
            </a:r>
            <a:endParaRPr lang="en-US" sz="4000" dirty="0">
              <a:solidFill>
                <a:schemeClr val="bg1"/>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6C262AA0-BD35-4242-4BAD-EFBA5FC03233}"/>
              </a:ext>
            </a:extLst>
          </p:cNvPr>
          <p:cNvSpPr>
            <a:spLocks noChangeArrowheads="1"/>
          </p:cNvSpPr>
          <p:nvPr/>
        </p:nvSpPr>
        <p:spPr bwMode="auto">
          <a:xfrm>
            <a:off x="239402" y="2467846"/>
            <a:ext cx="11636996" cy="307711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E6B57E8B-1FA2-7F41-BEF6-CED6D958D713}"/>
              </a:ext>
            </a:extLst>
          </p:cNvPr>
          <p:cNvSpPr txBox="1">
            <a:spLocks noChangeArrowheads="1"/>
          </p:cNvSpPr>
          <p:nvPr/>
        </p:nvSpPr>
        <p:spPr bwMode="auto">
          <a:xfrm>
            <a:off x="281437" y="2627095"/>
            <a:ext cx="11537430" cy="594137"/>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600" dirty="0">
                <a:solidFill>
                  <a:prstClr val="white"/>
                </a:solidFill>
                <a:latin typeface="Aptos Light" panose="020B0004020202020204" pitchFamily="34" charset="0"/>
                <a:cs typeface="Calibri Light" panose="020F0302020204030204" pitchFamily="34" charset="0"/>
              </a:rPr>
              <a:t>1 John 1:5: “God is light; in him there is no darkness at all.”</a:t>
            </a:r>
          </a:p>
        </p:txBody>
      </p:sp>
    </p:spTree>
    <p:extLst>
      <p:ext uri="{BB962C8B-B14F-4D97-AF65-F5344CB8AC3E}">
        <p14:creationId xmlns:p14="http://schemas.microsoft.com/office/powerpoint/2010/main" val="46443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252972"/>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Moral Perfection</a:t>
            </a:r>
          </a:p>
          <a:p>
            <a:pPr marL="1157288" indent="-560388">
              <a:lnSpc>
                <a:spcPct val="90000"/>
              </a:lnSpc>
              <a:spcAft>
                <a:spcPts val="600"/>
              </a:spcAft>
              <a:buFont typeface="Arial" panose="020B0604020202020204" pitchFamily="34" charset="0"/>
              <a:buChar char="•"/>
            </a:pPr>
            <a:r>
              <a:rPr lang="en-US" sz="3800" dirty="0">
                <a:solidFill>
                  <a:schemeClr val="bg1"/>
                </a:solidFill>
                <a:latin typeface="Aptos Light" panose="020B0004020202020204" pitchFamily="34" charset="0"/>
                <a:cs typeface="Calibri Light" panose="020F0302020204030204" pitchFamily="34" charset="0"/>
              </a:rPr>
              <a:t>Unapproachable light</a:t>
            </a:r>
            <a:endParaRPr lang="en-US" sz="4000" dirty="0">
              <a:solidFill>
                <a:schemeClr val="bg1"/>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6C262AA0-BD35-4242-4BAD-EFBA5FC03233}"/>
              </a:ext>
            </a:extLst>
          </p:cNvPr>
          <p:cNvSpPr>
            <a:spLocks noChangeArrowheads="1"/>
          </p:cNvSpPr>
          <p:nvPr/>
        </p:nvSpPr>
        <p:spPr bwMode="auto">
          <a:xfrm>
            <a:off x="239402" y="2467846"/>
            <a:ext cx="11636996" cy="307711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E6B57E8B-1FA2-7F41-BEF6-CED6D958D713}"/>
              </a:ext>
            </a:extLst>
          </p:cNvPr>
          <p:cNvSpPr txBox="1">
            <a:spLocks noChangeArrowheads="1"/>
          </p:cNvSpPr>
          <p:nvPr/>
        </p:nvSpPr>
        <p:spPr bwMode="auto">
          <a:xfrm>
            <a:off x="281437" y="2627095"/>
            <a:ext cx="11537430" cy="2716769"/>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600" dirty="0">
                <a:solidFill>
                  <a:prstClr val="white"/>
                </a:solidFill>
                <a:latin typeface="Aptos Light" panose="020B0004020202020204" pitchFamily="34" charset="0"/>
                <a:cs typeface="Calibri Light" panose="020F0302020204030204" pitchFamily="34" charset="0"/>
              </a:rPr>
              <a:t>1 John 1:5: “God is light; in him there is no darkness at all.”</a:t>
            </a:r>
          </a:p>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1 Timothy 6:15-16: “The blessed and only Ruler, the King of kings and Lord of lords, who alone is immortal and who lives in unapproachable light, whom no one has seen or can see. To him be honor and might forever.”  </a:t>
            </a:r>
          </a:p>
        </p:txBody>
      </p:sp>
      <p:sp>
        <p:nvSpPr>
          <p:cNvPr id="4" name="Rectangle 3">
            <a:extLst>
              <a:ext uri="{FF2B5EF4-FFF2-40B4-BE49-F238E27FC236}">
                <a16:creationId xmlns="" xmlns:a16="http://schemas.microsoft.com/office/drawing/2014/main" id="{80DC6C68-AB3C-097F-EA0E-733FCFD41176}"/>
              </a:ext>
            </a:extLst>
          </p:cNvPr>
          <p:cNvSpPr>
            <a:spLocks noChangeArrowheads="1"/>
          </p:cNvSpPr>
          <p:nvPr/>
        </p:nvSpPr>
        <p:spPr bwMode="auto">
          <a:xfrm>
            <a:off x="421654" y="4809641"/>
            <a:ext cx="11636996" cy="161020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51C33F1A-AF12-5CCA-6E17-04C3798854DD}"/>
              </a:ext>
            </a:extLst>
          </p:cNvPr>
          <p:cNvSpPr txBox="1">
            <a:spLocks noChangeArrowheads="1"/>
          </p:cNvSpPr>
          <p:nvPr/>
        </p:nvSpPr>
        <p:spPr bwMode="auto">
          <a:xfrm>
            <a:off x="463689" y="4968890"/>
            <a:ext cx="11537430" cy="1259447"/>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200" dirty="0">
                <a:solidFill>
                  <a:prstClr val="white"/>
                </a:solidFill>
                <a:latin typeface="Aptos Light" panose="020B0004020202020204" pitchFamily="34" charset="0"/>
                <a:cs typeface="Calibri Light" panose="020F0302020204030204" pitchFamily="34" charset="0"/>
              </a:rPr>
              <a:t>God’s presence shines a spotlight on our defects and flaws and stains. </a:t>
            </a:r>
          </a:p>
        </p:txBody>
      </p:sp>
    </p:spTree>
    <p:extLst>
      <p:ext uri="{BB962C8B-B14F-4D97-AF65-F5344CB8AC3E}">
        <p14:creationId xmlns:p14="http://schemas.microsoft.com/office/powerpoint/2010/main" val="3890170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5358711"/>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bg1"/>
                </a:solidFill>
                <a:latin typeface="Aptos Light" panose="020B0004020202020204" pitchFamily="34" charset="0"/>
                <a:cs typeface="Calibri Light" panose="020F0302020204030204" pitchFamily="34" charset="0"/>
              </a:rPr>
              <a:t>1 </a:t>
            </a:r>
            <a:r>
              <a:rPr lang="en-US" sz="3800" dirty="0">
                <a:solidFill>
                  <a:schemeClr val="bg1"/>
                </a:solidFill>
                <a:latin typeface="Aptos Light" panose="020B0004020202020204" pitchFamily="34" charset="0"/>
                <a:cs typeface="Calibri Light" panose="020F0302020204030204" pitchFamily="34" charset="0"/>
              </a:rPr>
              <a:t>“It was in the year King Uzziah died that I saw the Lord. He was sitting on a lofty throne, and the train of his robe filled the Temple. </a:t>
            </a:r>
            <a:r>
              <a:rPr lang="en-US" sz="3800" baseline="30000" dirty="0">
                <a:solidFill>
                  <a:schemeClr val="bg1"/>
                </a:solidFill>
                <a:latin typeface="Aptos Light" panose="020B0004020202020204" pitchFamily="34" charset="0"/>
                <a:cs typeface="Calibri Light" panose="020F0302020204030204" pitchFamily="34" charset="0"/>
              </a:rPr>
              <a:t>2</a:t>
            </a:r>
            <a:r>
              <a:rPr lang="en-US" sz="3800" dirty="0">
                <a:solidFill>
                  <a:schemeClr val="bg1"/>
                </a:solidFill>
                <a:latin typeface="Aptos Light" panose="020B0004020202020204" pitchFamily="34" charset="0"/>
                <a:cs typeface="Calibri Light" panose="020F0302020204030204" pitchFamily="34" charset="0"/>
              </a:rPr>
              <a:t> Attending him were mighty seraphim, each having six wings. With two wings they covered their faces, with two they covered their feet, and with two they flew. </a:t>
            </a:r>
            <a:r>
              <a:rPr lang="en-US" sz="3800" baseline="30000" dirty="0">
                <a:solidFill>
                  <a:schemeClr val="bg1"/>
                </a:solidFill>
                <a:latin typeface="Aptos Light" panose="020B0004020202020204" pitchFamily="34" charset="0"/>
                <a:cs typeface="Calibri Light" panose="020F0302020204030204" pitchFamily="34" charset="0"/>
              </a:rPr>
              <a:t>3 </a:t>
            </a:r>
            <a:r>
              <a:rPr lang="en-US" sz="3800" dirty="0">
                <a:solidFill>
                  <a:schemeClr val="bg1"/>
                </a:solidFill>
                <a:latin typeface="Aptos Light" panose="020B0004020202020204" pitchFamily="34" charset="0"/>
                <a:cs typeface="Calibri Light" panose="020F0302020204030204" pitchFamily="34" charset="0"/>
              </a:rPr>
              <a:t>They were calling out to each other, “Holy, holy, holy is the LORD of Heaven’s Armies! The whole earth is filled with his glory!” </a:t>
            </a:r>
            <a:r>
              <a:rPr lang="en-US" sz="3800" baseline="30000" dirty="0">
                <a:solidFill>
                  <a:schemeClr val="bg1"/>
                </a:solidFill>
                <a:latin typeface="Aptos Light" panose="020B0004020202020204" pitchFamily="34" charset="0"/>
                <a:cs typeface="Calibri Light" panose="020F0302020204030204" pitchFamily="34" charset="0"/>
              </a:rPr>
              <a:t>4</a:t>
            </a:r>
            <a:r>
              <a:rPr lang="en-US" sz="3800" dirty="0">
                <a:solidFill>
                  <a:schemeClr val="bg1"/>
                </a:solidFill>
                <a:latin typeface="Aptos Light" panose="020B0004020202020204" pitchFamily="34" charset="0"/>
                <a:cs typeface="Calibri Light" panose="020F0302020204030204" pitchFamily="34" charset="0"/>
              </a:rPr>
              <a:t> Their voices shook the Temple to its foundations, and the entire building was filled with smoke.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19518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5358711"/>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1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“It was in the year King Uzziah died that I saw the </a:t>
            </a:r>
            <a:r>
              <a:rPr lang="en-US" sz="3800" dirty="0">
                <a:solidFill>
                  <a:schemeClr val="bg1"/>
                </a:solidFill>
                <a:latin typeface="Aptos Light" panose="020B0004020202020204" pitchFamily="34" charset="0"/>
                <a:cs typeface="Calibri Light" panose="020F0302020204030204" pitchFamily="34" charset="0"/>
              </a:rPr>
              <a:t>Lord.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He was sitting on a lofty throne, and the train of his robe filled the Temple.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2</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Attending him were mighty seraphim, each having six wings. With two wings they covered their faces, with two they covered their feet, and with two they flew.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3 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They were calling out to each other, “Holy, holy, holy is the </a:t>
            </a:r>
            <a:r>
              <a:rPr lang="en-US" sz="3800" dirty="0">
                <a:solidFill>
                  <a:schemeClr val="bg1"/>
                </a:solidFill>
                <a:latin typeface="Aptos Light" panose="020B0004020202020204" pitchFamily="34" charset="0"/>
                <a:cs typeface="Calibri Light" panose="020F0302020204030204" pitchFamily="34" charset="0"/>
              </a:rPr>
              <a:t>LORD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of Heaven’s Armies! The whole earth is filled with his glory!”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4</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Their voices shook the Temple to its foundations, and the entire building was filled with smoke.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3C8E1B51-D262-6678-CAEB-4BCEFBCFB645}"/>
              </a:ext>
            </a:extLst>
          </p:cNvPr>
          <p:cNvSpPr>
            <a:spLocks noChangeArrowheads="1"/>
          </p:cNvSpPr>
          <p:nvPr/>
        </p:nvSpPr>
        <p:spPr bwMode="auto">
          <a:xfrm>
            <a:off x="3609976" y="4910553"/>
            <a:ext cx="4540110" cy="9568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5DDDDD9D-AB6B-1EB7-80B7-19403815CCFD}"/>
              </a:ext>
            </a:extLst>
          </p:cNvPr>
          <p:cNvSpPr txBox="1">
            <a:spLocks noChangeArrowheads="1"/>
          </p:cNvSpPr>
          <p:nvPr/>
        </p:nvSpPr>
        <p:spPr bwMode="auto">
          <a:xfrm>
            <a:off x="3594985" y="5031702"/>
            <a:ext cx="4501265" cy="70564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i="1" dirty="0">
                <a:solidFill>
                  <a:prstClr val="white"/>
                </a:solidFill>
                <a:latin typeface="Aptos Light" panose="020B0004020202020204" pitchFamily="34" charset="0"/>
                <a:cs typeface="Calibri Light" panose="020F0302020204030204" pitchFamily="34" charset="0"/>
              </a:rPr>
              <a:t>Yahweh = </a:t>
            </a:r>
            <a:r>
              <a:rPr lang="en-US" sz="4400" dirty="0">
                <a:solidFill>
                  <a:prstClr val="white"/>
                </a:solidFill>
                <a:latin typeface="Aptos Light" panose="020B0004020202020204" pitchFamily="34" charset="0"/>
                <a:cs typeface="Calibri Light" panose="020F0302020204030204" pitchFamily="34" charset="0"/>
              </a:rPr>
              <a:t>I AM</a:t>
            </a:r>
          </a:p>
        </p:txBody>
      </p:sp>
      <p:sp>
        <p:nvSpPr>
          <p:cNvPr id="4" name="Rectangle 3">
            <a:extLst>
              <a:ext uri="{FF2B5EF4-FFF2-40B4-BE49-F238E27FC236}">
                <a16:creationId xmlns="" xmlns:a16="http://schemas.microsoft.com/office/drawing/2014/main" id="{F8F5FFC9-21D7-324A-4EBA-28637EFFAA6D}"/>
              </a:ext>
            </a:extLst>
          </p:cNvPr>
          <p:cNvSpPr>
            <a:spLocks noChangeArrowheads="1"/>
          </p:cNvSpPr>
          <p:nvPr/>
        </p:nvSpPr>
        <p:spPr bwMode="auto">
          <a:xfrm>
            <a:off x="6096000" y="1947447"/>
            <a:ext cx="5886459" cy="9568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C5B3E3C5-8190-1185-D8D1-13C76097C55E}"/>
              </a:ext>
            </a:extLst>
          </p:cNvPr>
          <p:cNvSpPr txBox="1">
            <a:spLocks noChangeArrowheads="1"/>
          </p:cNvSpPr>
          <p:nvPr/>
        </p:nvSpPr>
        <p:spPr bwMode="auto">
          <a:xfrm>
            <a:off x="6096000" y="2068595"/>
            <a:ext cx="5822430" cy="70564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i="1" dirty="0" err="1">
                <a:solidFill>
                  <a:prstClr val="white"/>
                </a:solidFill>
                <a:latin typeface="Aptos Light" panose="020B0004020202020204" pitchFamily="34" charset="0"/>
                <a:cs typeface="Calibri Light" panose="020F0302020204030204" pitchFamily="34" charset="0"/>
              </a:rPr>
              <a:t>adonai</a:t>
            </a:r>
            <a:r>
              <a:rPr lang="en-US" sz="4400" i="1" dirty="0">
                <a:solidFill>
                  <a:prstClr val="white"/>
                </a:solidFill>
                <a:latin typeface="Aptos Light" panose="020B0004020202020204" pitchFamily="34" charset="0"/>
                <a:cs typeface="Calibri Light" panose="020F0302020204030204" pitchFamily="34" charset="0"/>
              </a:rPr>
              <a:t> </a:t>
            </a:r>
            <a:r>
              <a:rPr lang="en-US" sz="4400" dirty="0">
                <a:solidFill>
                  <a:prstClr val="white"/>
                </a:solidFill>
                <a:latin typeface="Aptos Light" panose="020B0004020202020204" pitchFamily="34" charset="0"/>
                <a:cs typeface="Calibri Light" panose="020F0302020204030204" pitchFamily="34" charset="0"/>
              </a:rPr>
              <a:t>= </a:t>
            </a:r>
            <a:r>
              <a:rPr lang="en-US" sz="4400" i="1" dirty="0">
                <a:solidFill>
                  <a:prstClr val="white"/>
                </a:solidFill>
                <a:latin typeface="Aptos Light" panose="020B0004020202020204" pitchFamily="34" charset="0"/>
                <a:cs typeface="Calibri Light" panose="020F0302020204030204" pitchFamily="34" charset="0"/>
              </a:rPr>
              <a:t>sovereign one</a:t>
            </a:r>
            <a:r>
              <a:rPr lang="en-US" sz="4400" dirty="0">
                <a:solidFill>
                  <a:prstClr val="white"/>
                </a:solidFill>
                <a:latin typeface="Aptos Light" panose="020B0004020202020204" pitchFamily="34" charset="0"/>
                <a:cs typeface="Calibri Light" panose="020F0302020204030204" pitchFamily="34" charset="0"/>
              </a:rPr>
              <a:t> </a:t>
            </a:r>
          </a:p>
        </p:txBody>
      </p:sp>
    </p:spTree>
    <p:extLst>
      <p:ext uri="{BB962C8B-B14F-4D97-AF65-F5344CB8AC3E}">
        <p14:creationId xmlns:p14="http://schemas.microsoft.com/office/powerpoint/2010/main" val="3524027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5358711"/>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1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“It was in the year King Uzziah died that I saw the </a:t>
            </a:r>
            <a:r>
              <a:rPr lang="en-US" sz="3800" dirty="0">
                <a:solidFill>
                  <a:schemeClr val="bg1"/>
                </a:solidFill>
                <a:latin typeface="Aptos Light" panose="020B0004020202020204" pitchFamily="34" charset="0"/>
                <a:cs typeface="Calibri Light" panose="020F0302020204030204" pitchFamily="34" charset="0"/>
              </a:rPr>
              <a:t>Lord.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He was sitting on a lofty throne, and the train of his robe filled the Temple.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2</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Attending him were mighty seraphim, each having six wings. With two wings they covered their faces, with two they covered their feet, and with two they flew.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3 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They were calling out to each other, “Holy, holy, holy is the LORD</a:t>
            </a:r>
            <a:r>
              <a:rPr lang="en-US" sz="3800" dirty="0">
                <a:solidFill>
                  <a:schemeClr val="bg1"/>
                </a:solidFill>
                <a:latin typeface="Aptos Light" panose="020B0004020202020204" pitchFamily="34" charset="0"/>
                <a:cs typeface="Calibri Light" panose="020F0302020204030204" pitchFamily="34" charset="0"/>
              </a:rPr>
              <a:t>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of Heaven’s Armies! The whole earth is filled with his glory!”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4</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Their voices shook the Temple to its foundations, and the entire building was filled with smoke.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F8F5FFC9-21D7-324A-4EBA-28637EFFAA6D}"/>
              </a:ext>
            </a:extLst>
          </p:cNvPr>
          <p:cNvSpPr>
            <a:spLocks noChangeArrowheads="1"/>
          </p:cNvSpPr>
          <p:nvPr/>
        </p:nvSpPr>
        <p:spPr bwMode="auto">
          <a:xfrm>
            <a:off x="6096000" y="1947447"/>
            <a:ext cx="5886459" cy="9568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C5B3E3C5-8190-1185-D8D1-13C76097C55E}"/>
              </a:ext>
            </a:extLst>
          </p:cNvPr>
          <p:cNvSpPr txBox="1">
            <a:spLocks noChangeArrowheads="1"/>
          </p:cNvSpPr>
          <p:nvPr/>
        </p:nvSpPr>
        <p:spPr bwMode="auto">
          <a:xfrm>
            <a:off x="6096000" y="2068595"/>
            <a:ext cx="5822430" cy="70564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i="1" dirty="0" err="1">
                <a:solidFill>
                  <a:prstClr val="white"/>
                </a:solidFill>
                <a:latin typeface="Aptos Light" panose="020B0004020202020204" pitchFamily="34" charset="0"/>
                <a:cs typeface="Calibri Light" panose="020F0302020204030204" pitchFamily="34" charset="0"/>
              </a:rPr>
              <a:t>adonai</a:t>
            </a:r>
            <a:r>
              <a:rPr lang="en-US" sz="4400" i="1" dirty="0">
                <a:solidFill>
                  <a:prstClr val="white"/>
                </a:solidFill>
                <a:latin typeface="Aptos Light" panose="020B0004020202020204" pitchFamily="34" charset="0"/>
                <a:cs typeface="Calibri Light" panose="020F0302020204030204" pitchFamily="34" charset="0"/>
              </a:rPr>
              <a:t> </a:t>
            </a:r>
            <a:r>
              <a:rPr lang="en-US" sz="4400" dirty="0">
                <a:solidFill>
                  <a:prstClr val="white"/>
                </a:solidFill>
                <a:latin typeface="Aptos Light" panose="020B0004020202020204" pitchFamily="34" charset="0"/>
                <a:cs typeface="Calibri Light" panose="020F0302020204030204" pitchFamily="34" charset="0"/>
              </a:rPr>
              <a:t>= </a:t>
            </a:r>
            <a:r>
              <a:rPr lang="en-US" sz="4400" i="1" dirty="0">
                <a:solidFill>
                  <a:prstClr val="white"/>
                </a:solidFill>
                <a:latin typeface="Aptos Light" panose="020B0004020202020204" pitchFamily="34" charset="0"/>
                <a:cs typeface="Calibri Light" panose="020F0302020204030204" pitchFamily="34" charset="0"/>
              </a:rPr>
              <a:t>sovereign one</a:t>
            </a:r>
            <a:r>
              <a:rPr lang="en-US" sz="4400" dirty="0">
                <a:solidFill>
                  <a:prstClr val="white"/>
                </a:solidFill>
                <a:latin typeface="Aptos Light" panose="020B0004020202020204" pitchFamily="34" charset="0"/>
                <a:cs typeface="Calibri Light" panose="020F0302020204030204" pitchFamily="34" charset="0"/>
              </a:rPr>
              <a:t> </a:t>
            </a:r>
          </a:p>
        </p:txBody>
      </p:sp>
      <p:sp>
        <p:nvSpPr>
          <p:cNvPr id="6" name="Rectangle 5">
            <a:extLst>
              <a:ext uri="{FF2B5EF4-FFF2-40B4-BE49-F238E27FC236}">
                <a16:creationId xmlns="" xmlns:a16="http://schemas.microsoft.com/office/drawing/2014/main" id="{9F8E11C2-47F2-6F89-6234-9692B6845BB9}"/>
              </a:ext>
            </a:extLst>
          </p:cNvPr>
          <p:cNvSpPr>
            <a:spLocks noChangeArrowheads="1"/>
          </p:cNvSpPr>
          <p:nvPr/>
        </p:nvSpPr>
        <p:spPr bwMode="auto">
          <a:xfrm>
            <a:off x="1714500" y="3025442"/>
            <a:ext cx="9738866" cy="132343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 xmlns:a16="http://schemas.microsoft.com/office/drawing/2014/main" id="{62D1BCF0-71B4-0523-A55E-1C8CF3590A59}"/>
              </a:ext>
            </a:extLst>
          </p:cNvPr>
          <p:cNvSpPr txBox="1">
            <a:spLocks noChangeArrowheads="1"/>
          </p:cNvSpPr>
          <p:nvPr/>
        </p:nvSpPr>
        <p:spPr bwMode="auto">
          <a:xfrm>
            <a:off x="1740294" y="3146592"/>
            <a:ext cx="9655540" cy="109273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Revelation 19:16 calls Jesus, “King of kings, Lord of Lords.”</a:t>
            </a:r>
          </a:p>
        </p:txBody>
      </p:sp>
    </p:spTree>
    <p:extLst>
      <p:ext uri="{BB962C8B-B14F-4D97-AF65-F5344CB8AC3E}">
        <p14:creationId xmlns:p14="http://schemas.microsoft.com/office/powerpoint/2010/main" val="1311331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5358711"/>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1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“It was in the year King Uzziah died that </a:t>
            </a:r>
            <a:r>
              <a:rPr lang="en-US" sz="3800" dirty="0">
                <a:solidFill>
                  <a:schemeClr val="bg1"/>
                </a:solidFill>
                <a:latin typeface="Aptos Light" panose="020B0004020202020204" pitchFamily="34" charset="0"/>
                <a:cs typeface="Calibri Light" panose="020F0302020204030204" pitchFamily="34" charset="0"/>
              </a:rPr>
              <a:t>I saw the Lord.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He was sitting on a lofty throne, and the train of his robe filled the Temple.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2</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Attending him were mighty seraphim, each having six wings. With two wings they covered their faces, with two they covered their feet, and with two they flew.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3 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They were calling out to each other, “Holy, holy, holy is the LORD of Heaven’s Armies! The whole earth is filled with his glory!”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4</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Their voices shook the Temple to its foundations, and the entire building was filled with smoke.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7" name="Rectangle 6">
            <a:extLst>
              <a:ext uri="{FF2B5EF4-FFF2-40B4-BE49-F238E27FC236}">
                <a16:creationId xmlns="" xmlns:a16="http://schemas.microsoft.com/office/drawing/2014/main" id="{9FB586E1-3B10-850A-6358-36A07AB103C8}"/>
              </a:ext>
            </a:extLst>
          </p:cNvPr>
          <p:cNvSpPr>
            <a:spLocks noChangeArrowheads="1"/>
          </p:cNvSpPr>
          <p:nvPr/>
        </p:nvSpPr>
        <p:spPr bwMode="auto">
          <a:xfrm>
            <a:off x="349770" y="1908707"/>
            <a:ext cx="11636996" cy="336814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9" name="TextBox 8">
            <a:extLst>
              <a:ext uri="{FF2B5EF4-FFF2-40B4-BE49-F238E27FC236}">
                <a16:creationId xmlns="" xmlns:a16="http://schemas.microsoft.com/office/drawing/2014/main" id="{0A7F1B4B-89C2-DEDF-F75C-A6E921D80282}"/>
              </a:ext>
            </a:extLst>
          </p:cNvPr>
          <p:cNvSpPr txBox="1">
            <a:spLocks noChangeArrowheads="1"/>
          </p:cNvSpPr>
          <p:nvPr/>
        </p:nvSpPr>
        <p:spPr bwMode="auto">
          <a:xfrm>
            <a:off x="391805" y="2048906"/>
            <a:ext cx="11537430" cy="59413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Exodus 33:19-23</a:t>
            </a:r>
          </a:p>
        </p:txBody>
      </p:sp>
    </p:spTree>
    <p:extLst>
      <p:ext uri="{BB962C8B-B14F-4D97-AF65-F5344CB8AC3E}">
        <p14:creationId xmlns:p14="http://schemas.microsoft.com/office/powerpoint/2010/main" val="189680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5358711"/>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1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“It was in the year King Uzziah died that </a:t>
            </a:r>
            <a:r>
              <a:rPr lang="en-US" sz="3800" dirty="0">
                <a:solidFill>
                  <a:schemeClr val="bg1"/>
                </a:solidFill>
                <a:latin typeface="Aptos Light" panose="020B0004020202020204" pitchFamily="34" charset="0"/>
                <a:cs typeface="Calibri Light" panose="020F0302020204030204" pitchFamily="34" charset="0"/>
              </a:rPr>
              <a:t>I saw the Lord.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He was sitting on a lofty throne, and the train of his robe filled the Temple.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2</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Attending him were mighty seraphim, each having six wings. With two wings they covered their faces, with two they covered their feet, and with two they flew.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3 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They were calling out to each other, “Holy, holy, holy is the LORD of Heaven’s Armies! The whole earth is filled with his glory!”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4</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Their voices shook the Temple to its foundations, and the entire building was filled with smoke.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7" name="Rectangle 6">
            <a:extLst>
              <a:ext uri="{FF2B5EF4-FFF2-40B4-BE49-F238E27FC236}">
                <a16:creationId xmlns="" xmlns:a16="http://schemas.microsoft.com/office/drawing/2014/main" id="{9FB586E1-3B10-850A-6358-36A07AB103C8}"/>
              </a:ext>
            </a:extLst>
          </p:cNvPr>
          <p:cNvSpPr>
            <a:spLocks noChangeArrowheads="1"/>
          </p:cNvSpPr>
          <p:nvPr/>
        </p:nvSpPr>
        <p:spPr bwMode="auto">
          <a:xfrm>
            <a:off x="349770" y="1908707"/>
            <a:ext cx="11636996" cy="336814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9" name="TextBox 8">
            <a:extLst>
              <a:ext uri="{FF2B5EF4-FFF2-40B4-BE49-F238E27FC236}">
                <a16:creationId xmlns="" xmlns:a16="http://schemas.microsoft.com/office/drawing/2014/main" id="{0A7F1B4B-89C2-DEDF-F75C-A6E921D80282}"/>
              </a:ext>
            </a:extLst>
          </p:cNvPr>
          <p:cNvSpPr txBox="1">
            <a:spLocks noChangeArrowheads="1"/>
          </p:cNvSpPr>
          <p:nvPr/>
        </p:nvSpPr>
        <p:spPr bwMode="auto">
          <a:xfrm>
            <a:off x="391805" y="2048906"/>
            <a:ext cx="11537430" cy="30871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Exodus 33:19-23: “I will cause all my goodness to pass in front of you” … “But,” he said, “you cannot see my face, for no one may see me and live…As my glorious presence passes by, I will hide you in the crevice of the rock and cover you with my hand until I have passed by. Then I will remove my hand and let you see me from behind.” </a:t>
            </a:r>
          </a:p>
        </p:txBody>
      </p:sp>
    </p:spTree>
    <p:extLst>
      <p:ext uri="{BB962C8B-B14F-4D97-AF65-F5344CB8AC3E}">
        <p14:creationId xmlns:p14="http://schemas.microsoft.com/office/powerpoint/2010/main" val="1896605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5358711"/>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1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“It was in the year King Uzziah died that I saw the Lord. He was sitting on a lofty throne, and the train of his robe filled the Temple.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2</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a:t>
            </a:r>
            <a:r>
              <a:rPr lang="en-US" sz="3800" dirty="0">
                <a:solidFill>
                  <a:schemeClr val="bg1"/>
                </a:solidFill>
                <a:latin typeface="Aptos Light" panose="020B0004020202020204" pitchFamily="34" charset="0"/>
                <a:cs typeface="Calibri Light" panose="020F0302020204030204" pitchFamily="34" charset="0"/>
              </a:rPr>
              <a:t>Attending him were mighty seraphim, each having six wings. With two wings they covered their faces</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with two they covered their feet, and with two they flew.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3 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They were calling out to each other, “Holy, holy, holy is the LORD of Heaven’s Armies! The whole earth is filled with his glory!” </a:t>
            </a: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4</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Their voices shook the Temple to its foundations, and the entire building was filled with smoke.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689263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bg1"/>
                </a:solidFill>
                <a:latin typeface="Aptos Light" panose="020B0004020202020204" pitchFamily="34" charset="0"/>
                <a:cs typeface="Calibri Light" panose="020F0302020204030204" pitchFamily="34" charset="0"/>
              </a:rPr>
              <a:t>5 </a:t>
            </a:r>
            <a:r>
              <a:rPr lang="en-US" sz="3800" dirty="0">
                <a:solidFill>
                  <a:schemeClr val="bg1"/>
                </a:solidFill>
                <a:latin typeface="Aptos Light" panose="020B0004020202020204" pitchFamily="34" charset="0"/>
                <a:cs typeface="Calibri Light" panose="020F0302020204030204" pitchFamily="34" charset="0"/>
              </a:rPr>
              <a:t>“Woe to me!” I cried. “I am ruined! For I am a man of unclean lips, and I live among a people of unclean lips, and my eyes have seen the King, the LORD Almighty.”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624789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5 </a:t>
            </a:r>
            <a:r>
              <a:rPr lang="en-US" sz="3800" dirty="0">
                <a:solidFill>
                  <a:schemeClr val="bg1"/>
                </a:solidFill>
                <a:latin typeface="Aptos Light" panose="020B0004020202020204" pitchFamily="34" charset="0"/>
                <a:cs typeface="Calibri Light" panose="020F0302020204030204" pitchFamily="34" charset="0"/>
              </a:rPr>
              <a:t>“Woe to me!”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I cried. “I am ruined! For I am a man of unclean lips, and I live among a people of unclean lips, and my eyes have seen the King, the LORD Almighty.”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616632EA-9E6F-1EE1-2C6D-326E5DE8C746}"/>
              </a:ext>
            </a:extLst>
          </p:cNvPr>
          <p:cNvSpPr>
            <a:spLocks noChangeArrowheads="1"/>
          </p:cNvSpPr>
          <p:nvPr/>
        </p:nvSpPr>
        <p:spPr bwMode="auto">
          <a:xfrm>
            <a:off x="2590799" y="1928873"/>
            <a:ext cx="9021503" cy="11762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4EEFB176-92A8-4A32-C111-34CB099FF0DC}"/>
              </a:ext>
            </a:extLst>
          </p:cNvPr>
          <p:cNvSpPr txBox="1">
            <a:spLocks noChangeArrowheads="1"/>
          </p:cNvSpPr>
          <p:nvPr/>
        </p:nvSpPr>
        <p:spPr bwMode="auto">
          <a:xfrm>
            <a:off x="2615628" y="2145272"/>
            <a:ext cx="8944315" cy="70564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prstClr val="white"/>
                </a:solidFill>
                <a:latin typeface="Aptos Light" panose="020B0004020202020204" pitchFamily="34" charset="0"/>
                <a:cs typeface="Calibri Light" panose="020F0302020204030204" pitchFamily="34" charset="0"/>
              </a:rPr>
              <a:t>~an announcement of doom</a:t>
            </a:r>
          </a:p>
        </p:txBody>
      </p:sp>
    </p:spTree>
    <p:extLst>
      <p:ext uri="{BB962C8B-B14F-4D97-AF65-F5344CB8AC3E}">
        <p14:creationId xmlns:p14="http://schemas.microsoft.com/office/powerpoint/2010/main" val="74098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1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A6AEA633-0F39-42B8-DBAF-EA2F01890FAA}"/>
              </a:ext>
            </a:extLst>
          </p:cNvPr>
          <p:cNvSpPr>
            <a:spLocks noChangeArrowheads="1"/>
          </p:cNvSpPr>
          <p:nvPr/>
        </p:nvSpPr>
        <p:spPr bwMode="auto">
          <a:xfrm>
            <a:off x="809624" y="1472621"/>
            <a:ext cx="7134180" cy="160009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C98CE78C-CE6B-7A6A-9E1C-D452C9C899EF}"/>
              </a:ext>
            </a:extLst>
          </p:cNvPr>
          <p:cNvSpPr txBox="1">
            <a:spLocks noChangeArrowheads="1"/>
          </p:cNvSpPr>
          <p:nvPr/>
        </p:nvSpPr>
        <p:spPr bwMode="auto">
          <a:xfrm>
            <a:off x="851660" y="1593770"/>
            <a:ext cx="7073140" cy="125572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prstClr val="white"/>
                </a:solidFill>
                <a:latin typeface="Aptos Light" panose="020B0004020202020204" pitchFamily="34" charset="0"/>
                <a:cs typeface="Calibri Light" panose="020F0302020204030204" pitchFamily="34" charset="0"/>
              </a:rPr>
              <a:t>= “marked off,” “brightness,” or “separated-ness </a:t>
            </a: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5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“Woe to me!” I cried. </a:t>
            </a:r>
            <a:r>
              <a:rPr lang="en-US" sz="3800" dirty="0">
                <a:solidFill>
                  <a:schemeClr val="bg1"/>
                </a:solidFill>
                <a:latin typeface="Aptos Light" panose="020B0004020202020204" pitchFamily="34" charset="0"/>
                <a:cs typeface="Calibri Light" panose="020F0302020204030204" pitchFamily="34" charset="0"/>
              </a:rPr>
              <a:t>“I am ruined!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For I am a man of unclean lips, and I live among a people of unclean lips, and </a:t>
            </a:r>
            <a:r>
              <a:rPr lang="en-US" sz="3800" dirty="0">
                <a:solidFill>
                  <a:schemeClr val="bg1"/>
                </a:solidFill>
                <a:latin typeface="Aptos Light" panose="020B0004020202020204" pitchFamily="34" charset="0"/>
                <a:cs typeface="Calibri Light" panose="020F0302020204030204" pitchFamily="34" charset="0"/>
              </a:rPr>
              <a:t>my eyes have seen the King, the LORD Almighty.</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5D74F2EF-B81F-2040-1EBC-1FA9550CE553}"/>
              </a:ext>
            </a:extLst>
          </p:cNvPr>
          <p:cNvSpPr>
            <a:spLocks noChangeArrowheads="1"/>
          </p:cNvSpPr>
          <p:nvPr/>
        </p:nvSpPr>
        <p:spPr bwMode="auto">
          <a:xfrm>
            <a:off x="4991100" y="3089146"/>
            <a:ext cx="6716452" cy="11762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EBBE1685-6912-98FC-170C-FBEE8666E361}"/>
              </a:ext>
            </a:extLst>
          </p:cNvPr>
          <p:cNvSpPr txBox="1">
            <a:spLocks noChangeArrowheads="1"/>
          </p:cNvSpPr>
          <p:nvPr/>
        </p:nvSpPr>
        <p:spPr bwMode="auto">
          <a:xfrm>
            <a:off x="4996207" y="3305545"/>
            <a:ext cx="6658986" cy="70564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prstClr val="white"/>
                </a:solidFill>
                <a:latin typeface="Aptos Light" panose="020B0004020202020204" pitchFamily="34" charset="0"/>
                <a:cs typeface="Calibri Light" panose="020F0302020204030204" pitchFamily="34" charset="0"/>
              </a:rPr>
              <a:t>Dentist Visits</a:t>
            </a:r>
          </a:p>
        </p:txBody>
      </p:sp>
    </p:spTree>
    <p:extLst>
      <p:ext uri="{BB962C8B-B14F-4D97-AF65-F5344CB8AC3E}">
        <p14:creationId xmlns:p14="http://schemas.microsoft.com/office/powerpoint/2010/main" val="338426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3800" baseline="30000" dirty="0">
                <a:solidFill>
                  <a:schemeClr val="tx1">
                    <a:lumMod val="50000"/>
                    <a:lumOff val="50000"/>
                  </a:schemeClr>
                </a:solidFill>
                <a:latin typeface="Aptos Light" panose="020B0004020202020204" pitchFamily="34" charset="0"/>
                <a:cs typeface="Calibri Light" panose="020F0302020204030204" pitchFamily="34" charset="0"/>
              </a:rPr>
              <a:t>5 </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“Woe to me!” I cried. “I am ruined! </a:t>
            </a:r>
            <a:r>
              <a:rPr lang="en-US" sz="3800" dirty="0">
                <a:solidFill>
                  <a:schemeClr val="bg1"/>
                </a:solidFill>
                <a:latin typeface="Aptos Light" panose="020B0004020202020204" pitchFamily="34" charset="0"/>
                <a:cs typeface="Calibri Light" panose="020F0302020204030204" pitchFamily="34" charset="0"/>
              </a:rPr>
              <a:t>For I am a man of unclean lips, and I live among a people of unclean lips</a:t>
            </a:r>
            <a:r>
              <a:rPr lang="en-US" sz="3800" dirty="0">
                <a:solidFill>
                  <a:schemeClr val="tx1">
                    <a:lumMod val="50000"/>
                    <a:lumOff val="50000"/>
                  </a:schemeClr>
                </a:solidFill>
                <a:latin typeface="Aptos Light" panose="020B0004020202020204" pitchFamily="34" charset="0"/>
                <a:cs typeface="Calibri Light" panose="020F0302020204030204" pitchFamily="34" charset="0"/>
              </a:rPr>
              <a:t>, and my eyes have seen the King, the LORD Almighty.”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7A38F813-2E72-AA03-E210-767F08E4CCE3}"/>
              </a:ext>
            </a:extLst>
          </p:cNvPr>
          <p:cNvSpPr>
            <a:spLocks noChangeArrowheads="1"/>
          </p:cNvSpPr>
          <p:nvPr/>
        </p:nvSpPr>
        <p:spPr bwMode="auto">
          <a:xfrm>
            <a:off x="579697" y="3429000"/>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7729E014-F545-5DDD-F47E-38CA1BFF33EA}"/>
              </a:ext>
            </a:extLst>
          </p:cNvPr>
          <p:cNvSpPr txBox="1">
            <a:spLocks noChangeArrowheads="1"/>
          </p:cNvSpPr>
          <p:nvPr/>
        </p:nvSpPr>
        <p:spPr bwMode="auto">
          <a:xfrm>
            <a:off x="621732" y="3588249"/>
            <a:ext cx="10938211" cy="109273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Modern people would say that exposing someone’s guilt and shame is harmful to their mental health.</a:t>
            </a:r>
          </a:p>
        </p:txBody>
      </p:sp>
    </p:spTree>
    <p:extLst>
      <p:ext uri="{BB962C8B-B14F-4D97-AF65-F5344CB8AC3E}">
        <p14:creationId xmlns:p14="http://schemas.microsoft.com/office/powerpoint/2010/main" val="394039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2862322"/>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000" baseline="30000" dirty="0">
                <a:solidFill>
                  <a:schemeClr val="bg1"/>
                </a:solidFill>
                <a:latin typeface="Aptos Light" panose="020B0004020202020204" pitchFamily="34" charset="0"/>
                <a:ea typeface="Cambria" panose="02040503050406030204" pitchFamily="18" charset="0"/>
                <a:cs typeface="Times New Roman" panose="02020603050405020304" pitchFamily="18" charset="0"/>
              </a:rPr>
              <a:t>6 </a:t>
            </a:r>
            <a:r>
              <a:rPr lang="en-US" sz="4000" dirty="0">
                <a:solidFill>
                  <a:schemeClr val="bg1"/>
                </a:solidFill>
                <a:latin typeface="Aptos Light" panose="020B0004020202020204" pitchFamily="34" charset="0"/>
                <a:ea typeface="Cambria" panose="02040503050406030204" pitchFamily="18" charset="0"/>
                <a:cs typeface="Times New Roman" panose="02020603050405020304" pitchFamily="18" charset="0"/>
              </a:rPr>
              <a:t>Then one of the seraphim flew to me with a burning coal he had taken from the altar with a pair of tongs. </a:t>
            </a:r>
            <a:r>
              <a:rPr lang="en-US" sz="4000" baseline="30000" dirty="0">
                <a:solidFill>
                  <a:schemeClr val="bg1"/>
                </a:solidFill>
                <a:latin typeface="Aptos Light" panose="020B0004020202020204" pitchFamily="34" charset="0"/>
                <a:ea typeface="Cambria" panose="02040503050406030204" pitchFamily="18" charset="0"/>
                <a:cs typeface="Times New Roman" panose="02020603050405020304" pitchFamily="18" charset="0"/>
              </a:rPr>
              <a:t>7 </a:t>
            </a:r>
            <a:r>
              <a:rPr lang="en-US" sz="4000" dirty="0">
                <a:solidFill>
                  <a:schemeClr val="bg1"/>
                </a:solidFill>
                <a:latin typeface="Aptos Light" panose="020B0004020202020204" pitchFamily="34" charset="0"/>
                <a:ea typeface="Cambria" panose="02040503050406030204" pitchFamily="18" charset="0"/>
                <a:cs typeface="Times New Roman" panose="02020603050405020304" pitchFamily="18" charset="0"/>
              </a:rPr>
              <a:t>He touched my lips with it and said, “See, this coal has touched your lips. Now your guilt is removed, and your sins are forgiven.”</a:t>
            </a:r>
            <a:r>
              <a:rPr lang="en-US" sz="4000" dirty="0">
                <a:solidFill>
                  <a:schemeClr val="bg1"/>
                </a:solidFill>
                <a:latin typeface="Aptos Light" panose="020B0004020202020204" pitchFamily="34" charset="0"/>
              </a:rPr>
              <a:t> </a:t>
            </a:r>
            <a:endParaRPr lang="en-US" sz="3800" dirty="0">
              <a:solidFill>
                <a:schemeClr val="bg1"/>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373519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2862322"/>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000" baseline="30000" dirty="0">
                <a:solidFill>
                  <a:schemeClr val="tx1">
                    <a:lumMod val="50000"/>
                    <a:lumOff val="50000"/>
                  </a:schemeClr>
                </a:solidFill>
                <a:latin typeface="Aptos Light" panose="020B0004020202020204" pitchFamily="34" charset="0"/>
                <a:ea typeface="Cambria" panose="02040503050406030204" pitchFamily="18" charset="0"/>
                <a:cs typeface="Times New Roman" panose="02020603050405020304" pitchFamily="18" charset="0"/>
              </a:rPr>
              <a:t>6 </a:t>
            </a:r>
            <a:r>
              <a:rPr lang="en-US" sz="4000" dirty="0">
                <a:solidFill>
                  <a:schemeClr val="tx1">
                    <a:lumMod val="50000"/>
                    <a:lumOff val="50000"/>
                  </a:schemeClr>
                </a:solidFill>
                <a:latin typeface="Aptos Light" panose="020B0004020202020204" pitchFamily="34" charset="0"/>
                <a:ea typeface="Cambria" panose="02040503050406030204" pitchFamily="18" charset="0"/>
                <a:cs typeface="Times New Roman" panose="02020603050405020304" pitchFamily="18" charset="0"/>
              </a:rPr>
              <a:t>Then one of </a:t>
            </a:r>
            <a:r>
              <a:rPr lang="en-US" sz="4000" dirty="0">
                <a:solidFill>
                  <a:schemeClr val="bg1"/>
                </a:solidFill>
                <a:latin typeface="Aptos Light" panose="020B0004020202020204" pitchFamily="34" charset="0"/>
                <a:ea typeface="Cambria" panose="02040503050406030204" pitchFamily="18" charset="0"/>
                <a:cs typeface="Times New Roman" panose="02020603050405020304" pitchFamily="18" charset="0"/>
              </a:rPr>
              <a:t>the seraphim flew to me with a burning coal he had taken from the altar with a pair of tongs. </a:t>
            </a:r>
            <a:r>
              <a:rPr lang="en-US" sz="4000" baseline="30000" dirty="0">
                <a:solidFill>
                  <a:schemeClr val="tx1">
                    <a:lumMod val="50000"/>
                    <a:lumOff val="50000"/>
                  </a:schemeClr>
                </a:solidFill>
                <a:latin typeface="Aptos Light" panose="020B0004020202020204" pitchFamily="34" charset="0"/>
                <a:ea typeface="Cambria" panose="02040503050406030204" pitchFamily="18" charset="0"/>
                <a:cs typeface="Times New Roman" panose="02020603050405020304" pitchFamily="18" charset="0"/>
              </a:rPr>
              <a:t>7 </a:t>
            </a:r>
            <a:r>
              <a:rPr lang="en-US" sz="4000" dirty="0">
                <a:solidFill>
                  <a:schemeClr val="tx1">
                    <a:lumMod val="50000"/>
                    <a:lumOff val="50000"/>
                  </a:schemeClr>
                </a:solidFill>
                <a:latin typeface="Aptos Light" panose="020B0004020202020204" pitchFamily="34" charset="0"/>
                <a:ea typeface="Cambria" panose="02040503050406030204" pitchFamily="18" charset="0"/>
                <a:cs typeface="Times New Roman" panose="02020603050405020304" pitchFamily="18" charset="0"/>
              </a:rPr>
              <a:t>He touched my lips with it and said, “See, this coal has touched your lips. Now your guilt is removed, and your sins are forgiven.”</a:t>
            </a:r>
            <a:r>
              <a:rPr lang="en-US" sz="4000" dirty="0">
                <a:solidFill>
                  <a:schemeClr val="tx1">
                    <a:lumMod val="50000"/>
                    <a:lumOff val="50000"/>
                  </a:schemeClr>
                </a:solidFill>
                <a:latin typeface="Aptos Light" panose="020B0004020202020204" pitchFamily="34" charset="0"/>
              </a:rPr>
              <a:t> </a:t>
            </a:r>
            <a:endParaRPr lang="en-US" sz="3800" dirty="0">
              <a:solidFill>
                <a:schemeClr val="tx1">
                  <a:lumMod val="50000"/>
                  <a:lumOff val="50000"/>
                </a:schemeClr>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904948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2862322"/>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000" baseline="30000" dirty="0">
                <a:solidFill>
                  <a:schemeClr val="tx1">
                    <a:lumMod val="50000"/>
                    <a:lumOff val="50000"/>
                  </a:schemeClr>
                </a:solidFill>
                <a:latin typeface="Aptos Light" panose="020B0004020202020204" pitchFamily="34" charset="0"/>
                <a:ea typeface="Cambria" panose="02040503050406030204" pitchFamily="18" charset="0"/>
                <a:cs typeface="Times New Roman" panose="02020603050405020304" pitchFamily="18" charset="0"/>
              </a:rPr>
              <a:t>6 </a:t>
            </a:r>
            <a:r>
              <a:rPr lang="en-US" sz="4000" dirty="0">
                <a:solidFill>
                  <a:schemeClr val="tx1">
                    <a:lumMod val="50000"/>
                    <a:lumOff val="50000"/>
                  </a:schemeClr>
                </a:solidFill>
                <a:latin typeface="Aptos Light" panose="020B0004020202020204" pitchFamily="34" charset="0"/>
                <a:ea typeface="Cambria" panose="02040503050406030204" pitchFamily="18" charset="0"/>
                <a:cs typeface="Times New Roman" panose="02020603050405020304" pitchFamily="18" charset="0"/>
              </a:rPr>
              <a:t>Then one of </a:t>
            </a:r>
            <a:r>
              <a:rPr lang="en-US" sz="4000" dirty="0">
                <a:solidFill>
                  <a:schemeClr val="bg1"/>
                </a:solidFill>
                <a:latin typeface="Aptos Light" panose="020B0004020202020204" pitchFamily="34" charset="0"/>
                <a:ea typeface="Cambria" panose="02040503050406030204" pitchFamily="18" charset="0"/>
                <a:cs typeface="Times New Roman" panose="02020603050405020304" pitchFamily="18" charset="0"/>
              </a:rPr>
              <a:t>the seraphim flew to me with a burning coal he had taken from the altar with a pair of tongs. </a:t>
            </a:r>
            <a:r>
              <a:rPr lang="en-US" sz="4000" baseline="30000" dirty="0">
                <a:solidFill>
                  <a:schemeClr val="tx1">
                    <a:lumMod val="50000"/>
                    <a:lumOff val="50000"/>
                  </a:schemeClr>
                </a:solidFill>
                <a:latin typeface="Aptos Light" panose="020B0004020202020204" pitchFamily="34" charset="0"/>
                <a:ea typeface="Cambria" panose="02040503050406030204" pitchFamily="18" charset="0"/>
                <a:cs typeface="Times New Roman" panose="02020603050405020304" pitchFamily="18" charset="0"/>
              </a:rPr>
              <a:t>7 </a:t>
            </a:r>
            <a:r>
              <a:rPr lang="en-US" sz="4000" dirty="0">
                <a:solidFill>
                  <a:schemeClr val="tx1">
                    <a:lumMod val="50000"/>
                    <a:lumOff val="50000"/>
                  </a:schemeClr>
                </a:solidFill>
                <a:latin typeface="Aptos Light" panose="020B0004020202020204" pitchFamily="34" charset="0"/>
                <a:ea typeface="Cambria" panose="02040503050406030204" pitchFamily="18" charset="0"/>
                <a:cs typeface="Times New Roman" panose="02020603050405020304" pitchFamily="18" charset="0"/>
              </a:rPr>
              <a:t>He touched my lips with it and said, “See, this coal has touched your lips. Now your guilt is removed, and </a:t>
            </a:r>
            <a:r>
              <a:rPr lang="en-US" sz="4000" dirty="0">
                <a:solidFill>
                  <a:schemeClr val="bg1"/>
                </a:solidFill>
                <a:latin typeface="Aptos Light" panose="020B0004020202020204" pitchFamily="34" charset="0"/>
                <a:ea typeface="Cambria" panose="02040503050406030204" pitchFamily="18" charset="0"/>
                <a:cs typeface="Times New Roman" panose="02020603050405020304" pitchFamily="18" charset="0"/>
              </a:rPr>
              <a:t>your sins are forgiven</a:t>
            </a:r>
            <a:r>
              <a:rPr lang="en-US" sz="4000" dirty="0">
                <a:solidFill>
                  <a:schemeClr val="tx1">
                    <a:lumMod val="50000"/>
                    <a:lumOff val="50000"/>
                  </a:schemeClr>
                </a:solidFill>
                <a:latin typeface="Aptos Light" panose="020B0004020202020204" pitchFamily="34" charset="0"/>
                <a:ea typeface="Cambria" panose="02040503050406030204" pitchFamily="18" charset="0"/>
                <a:cs typeface="Times New Roman" panose="02020603050405020304" pitchFamily="18" charset="0"/>
              </a:rPr>
              <a:t>.”</a:t>
            </a:r>
            <a:r>
              <a:rPr lang="en-US" sz="4000" dirty="0">
                <a:solidFill>
                  <a:schemeClr val="tx1">
                    <a:lumMod val="50000"/>
                    <a:lumOff val="50000"/>
                  </a:schemeClr>
                </a:solidFill>
                <a:latin typeface="Aptos Light" panose="020B0004020202020204" pitchFamily="34" charset="0"/>
              </a:rPr>
              <a:t> </a:t>
            </a:r>
            <a:endParaRPr lang="en-US" sz="3800" dirty="0">
              <a:solidFill>
                <a:schemeClr val="tx1">
                  <a:lumMod val="50000"/>
                  <a:lumOff val="50000"/>
                </a:schemeClr>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226339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757854"/>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000" baseline="30000" dirty="0">
                <a:solidFill>
                  <a:schemeClr val="bg1"/>
                </a:solidFill>
                <a:effectLst/>
                <a:latin typeface="Aptos Light" panose="020B0004020202020204" pitchFamily="34" charset="0"/>
                <a:ea typeface="Aptos" panose="020B0004020202020204" pitchFamily="34" charset="0"/>
              </a:rPr>
              <a:t>8 </a:t>
            </a:r>
            <a:r>
              <a:rPr lang="en-US" sz="4000" dirty="0">
                <a:solidFill>
                  <a:schemeClr val="bg1"/>
                </a:solidFill>
                <a:effectLst/>
                <a:latin typeface="Aptos Light" panose="020B0004020202020204" pitchFamily="34" charset="0"/>
                <a:ea typeface="Aptos" panose="020B0004020202020204" pitchFamily="34" charset="0"/>
              </a:rPr>
              <a:t>Then I heard the Lord asking, “Whom should I send as a messenger to this people? Who will go for us?” I said, “Here I am. Send me.” </a:t>
            </a:r>
            <a:endParaRPr lang="en-US" sz="4000" dirty="0">
              <a:solidFill>
                <a:schemeClr val="bg1"/>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176826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757854"/>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000" baseline="30000" dirty="0">
                <a:solidFill>
                  <a:schemeClr val="tx1">
                    <a:lumMod val="50000"/>
                    <a:lumOff val="50000"/>
                  </a:schemeClr>
                </a:solidFill>
                <a:effectLst/>
                <a:latin typeface="Aptos Light" panose="020B0004020202020204" pitchFamily="34" charset="0"/>
                <a:ea typeface="Aptos" panose="020B0004020202020204" pitchFamily="34" charset="0"/>
              </a:rPr>
              <a:t>8 </a:t>
            </a:r>
            <a:r>
              <a:rPr lang="en-US" sz="4000" dirty="0">
                <a:solidFill>
                  <a:schemeClr val="tx1">
                    <a:lumMod val="50000"/>
                    <a:lumOff val="50000"/>
                  </a:schemeClr>
                </a:solidFill>
                <a:effectLst/>
                <a:latin typeface="Aptos Light" panose="020B0004020202020204" pitchFamily="34" charset="0"/>
                <a:ea typeface="Aptos" panose="020B0004020202020204" pitchFamily="34" charset="0"/>
              </a:rPr>
              <a:t>Then I heard the Lord asking, “Whom should I send as a messenger to this people? Who will go for us?” I said, “</a:t>
            </a:r>
            <a:r>
              <a:rPr lang="en-US" sz="4000" dirty="0">
                <a:solidFill>
                  <a:schemeClr val="bg1"/>
                </a:solidFill>
                <a:effectLst/>
                <a:latin typeface="Aptos Light" panose="020B0004020202020204" pitchFamily="34" charset="0"/>
                <a:ea typeface="Aptos" panose="020B0004020202020204" pitchFamily="34" charset="0"/>
              </a:rPr>
              <a:t>Here I am. </a:t>
            </a:r>
            <a:r>
              <a:rPr lang="en-US" sz="4000" dirty="0">
                <a:solidFill>
                  <a:schemeClr val="tx1">
                    <a:lumMod val="50000"/>
                    <a:lumOff val="50000"/>
                  </a:schemeClr>
                </a:solidFill>
                <a:effectLst/>
                <a:latin typeface="Aptos Light" panose="020B0004020202020204" pitchFamily="34" charset="0"/>
                <a:ea typeface="Aptos" panose="020B0004020202020204" pitchFamily="34" charset="0"/>
              </a:rPr>
              <a:t>Send me.” </a:t>
            </a:r>
            <a:endParaRPr lang="en-US" sz="4000" dirty="0">
              <a:solidFill>
                <a:schemeClr val="tx1">
                  <a:lumMod val="50000"/>
                  <a:lumOff val="50000"/>
                </a:schemeClr>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2E355E73-D30B-1B6D-FA25-6DE0D07EECF5}"/>
              </a:ext>
            </a:extLst>
          </p:cNvPr>
          <p:cNvSpPr>
            <a:spLocks noChangeArrowheads="1"/>
          </p:cNvSpPr>
          <p:nvPr/>
        </p:nvSpPr>
        <p:spPr bwMode="auto">
          <a:xfrm>
            <a:off x="579697" y="3090923"/>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298E251D-034D-AC58-5EEC-3F3ACA05A768}"/>
              </a:ext>
            </a:extLst>
          </p:cNvPr>
          <p:cNvSpPr txBox="1">
            <a:spLocks noChangeArrowheads="1"/>
          </p:cNvSpPr>
          <p:nvPr/>
        </p:nvSpPr>
        <p:spPr bwMode="auto">
          <a:xfrm>
            <a:off x="621732" y="3154922"/>
            <a:ext cx="10938211" cy="131504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prstClr val="white"/>
                </a:solidFill>
                <a:latin typeface="Aptos Light" panose="020B0004020202020204" pitchFamily="34" charset="0"/>
                <a:cs typeface="Calibri Light" panose="020F0302020204030204" pitchFamily="34" charset="0"/>
              </a:rPr>
              <a:t>God did not destroy Isaiah, he remained intact.</a:t>
            </a:r>
          </a:p>
        </p:txBody>
      </p:sp>
    </p:spTree>
    <p:extLst>
      <p:ext uri="{BB962C8B-B14F-4D97-AF65-F5344CB8AC3E}">
        <p14:creationId xmlns:p14="http://schemas.microsoft.com/office/powerpoint/2010/main" val="295659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757854"/>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000" baseline="30000" dirty="0">
                <a:solidFill>
                  <a:schemeClr val="tx1">
                    <a:lumMod val="50000"/>
                    <a:lumOff val="50000"/>
                  </a:schemeClr>
                </a:solidFill>
                <a:effectLst/>
                <a:latin typeface="Aptos Light" panose="020B0004020202020204" pitchFamily="34" charset="0"/>
                <a:ea typeface="Aptos" panose="020B0004020202020204" pitchFamily="34" charset="0"/>
              </a:rPr>
              <a:t>8 </a:t>
            </a:r>
            <a:r>
              <a:rPr lang="en-US" sz="4000" dirty="0">
                <a:solidFill>
                  <a:schemeClr val="tx1">
                    <a:lumMod val="50000"/>
                    <a:lumOff val="50000"/>
                  </a:schemeClr>
                </a:solidFill>
                <a:effectLst/>
                <a:latin typeface="Aptos Light" panose="020B0004020202020204" pitchFamily="34" charset="0"/>
                <a:ea typeface="Aptos" panose="020B0004020202020204" pitchFamily="34" charset="0"/>
              </a:rPr>
              <a:t>Then I heard the Lord asking, “</a:t>
            </a:r>
            <a:r>
              <a:rPr lang="en-US" sz="4000" dirty="0">
                <a:solidFill>
                  <a:schemeClr val="bg1"/>
                </a:solidFill>
                <a:effectLst/>
                <a:latin typeface="Aptos Light" panose="020B0004020202020204" pitchFamily="34" charset="0"/>
                <a:ea typeface="Aptos" panose="020B0004020202020204" pitchFamily="34" charset="0"/>
              </a:rPr>
              <a:t>Whom should I send as a messenger to this people? Who will go for us?</a:t>
            </a:r>
            <a:r>
              <a:rPr lang="en-US" sz="4000" dirty="0">
                <a:solidFill>
                  <a:schemeClr val="tx1">
                    <a:lumMod val="50000"/>
                    <a:lumOff val="50000"/>
                  </a:schemeClr>
                </a:solidFill>
                <a:effectLst/>
                <a:latin typeface="Aptos Light" panose="020B0004020202020204" pitchFamily="34" charset="0"/>
                <a:ea typeface="Aptos" panose="020B0004020202020204" pitchFamily="34" charset="0"/>
              </a:rPr>
              <a:t>” I said, “Here I am. Send me.” </a:t>
            </a:r>
            <a:endParaRPr lang="en-US" sz="4000" dirty="0">
              <a:solidFill>
                <a:schemeClr val="tx1">
                  <a:lumMod val="50000"/>
                  <a:lumOff val="50000"/>
                </a:schemeClr>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ISAIAH 6</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8FC751A4-EA1D-03F2-2D07-24B1A71577EE}"/>
              </a:ext>
            </a:extLst>
          </p:cNvPr>
          <p:cNvSpPr>
            <a:spLocks noChangeArrowheads="1"/>
          </p:cNvSpPr>
          <p:nvPr/>
        </p:nvSpPr>
        <p:spPr bwMode="auto">
          <a:xfrm>
            <a:off x="349770" y="2514600"/>
            <a:ext cx="11636996" cy="146314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A8760E6D-6835-9E12-B46F-6D8A05FF4B3F}"/>
              </a:ext>
            </a:extLst>
          </p:cNvPr>
          <p:cNvSpPr txBox="1">
            <a:spLocks noChangeArrowheads="1"/>
          </p:cNvSpPr>
          <p:nvPr/>
        </p:nvSpPr>
        <p:spPr bwMode="auto">
          <a:xfrm>
            <a:off x="391805" y="2673849"/>
            <a:ext cx="11537430" cy="109273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John 12:41: “Isaiah said this because he saw Jesus’ glory and spoke about him.” </a:t>
            </a:r>
          </a:p>
        </p:txBody>
      </p:sp>
    </p:spTree>
    <p:extLst>
      <p:ext uri="{BB962C8B-B14F-4D97-AF65-F5344CB8AC3E}">
        <p14:creationId xmlns:p14="http://schemas.microsoft.com/office/powerpoint/2010/main" val="38135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LOVING</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5A6819D1-F642-7E86-A4CB-76ECE15E2572}"/>
              </a:ext>
            </a:extLst>
          </p:cNvPr>
          <p:cNvSpPr>
            <a:spLocks noChangeArrowheads="1"/>
          </p:cNvSpPr>
          <p:nvPr/>
        </p:nvSpPr>
        <p:spPr bwMode="auto">
          <a:xfrm>
            <a:off x="326404" y="1323444"/>
            <a:ext cx="11636996" cy="292470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080DEED7-1FF5-7CB3-3CE9-7A0C0136F1C6}"/>
              </a:ext>
            </a:extLst>
          </p:cNvPr>
          <p:cNvSpPr txBox="1">
            <a:spLocks noChangeArrowheads="1"/>
          </p:cNvSpPr>
          <p:nvPr/>
        </p:nvSpPr>
        <p:spPr bwMode="auto">
          <a:xfrm>
            <a:off x="368439" y="1482693"/>
            <a:ext cx="11537430" cy="2588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Exodus 34:6-7: [The Lord] passed in front of Moses, proclaiming, “The LORD, the LORD, the compassionate and gracious God, slow to anger, abounding in love and faithfulness, maintaining love to thousands, and forgiving wickedness, rebellion and sin.”</a:t>
            </a:r>
          </a:p>
        </p:txBody>
      </p:sp>
    </p:spTree>
    <p:extLst>
      <p:ext uri="{BB962C8B-B14F-4D97-AF65-F5344CB8AC3E}">
        <p14:creationId xmlns:p14="http://schemas.microsoft.com/office/powerpoint/2010/main" val="250885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Faithful</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LOVING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7963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466725" indent="-466725">
              <a:lnSpc>
                <a:spcPct val="90000"/>
              </a:lnSpc>
            </a:pPr>
            <a:r>
              <a:rPr lang="en-US" sz="4000" dirty="0">
                <a:solidFill>
                  <a:schemeClr val="bg1"/>
                </a:solidFill>
                <a:latin typeface="Aptos Light" panose="020B0004020202020204" pitchFamily="34" charset="0"/>
                <a:cs typeface="Calibri Light" panose="020F0302020204030204" pitchFamily="34" charset="0"/>
              </a:rPr>
              <a:t>‣	Incomparable</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A6AEA633-0F39-42B8-DBAF-EA2F01890FAA}"/>
              </a:ext>
            </a:extLst>
          </p:cNvPr>
          <p:cNvSpPr>
            <a:spLocks noChangeArrowheads="1"/>
          </p:cNvSpPr>
          <p:nvPr/>
        </p:nvSpPr>
        <p:spPr bwMode="auto">
          <a:xfrm>
            <a:off x="809624" y="1967921"/>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C98CE78C-CE6B-7A6A-9E1C-D452C9C899EF}"/>
              </a:ext>
            </a:extLst>
          </p:cNvPr>
          <p:cNvSpPr txBox="1">
            <a:spLocks noChangeArrowheads="1"/>
          </p:cNvSpPr>
          <p:nvPr/>
        </p:nvSpPr>
        <p:spPr bwMode="auto">
          <a:xfrm>
            <a:off x="851659" y="2127170"/>
            <a:ext cx="10938211"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This is probably why God tells us not to cast any idols or make anything in his likeness (Exodus 20:4).</a:t>
            </a:r>
          </a:p>
        </p:txBody>
      </p:sp>
    </p:spTree>
    <p:extLst>
      <p:ext uri="{BB962C8B-B14F-4D97-AF65-F5344CB8AC3E}">
        <p14:creationId xmlns:p14="http://schemas.microsoft.com/office/powerpoint/2010/main" val="169592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Compassion</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LOVING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9E426F47-FEB5-37BE-C9FC-DADA29FEB642}"/>
              </a:ext>
            </a:extLst>
          </p:cNvPr>
          <p:cNvSpPr>
            <a:spLocks noChangeArrowheads="1"/>
          </p:cNvSpPr>
          <p:nvPr/>
        </p:nvSpPr>
        <p:spPr bwMode="auto">
          <a:xfrm>
            <a:off x="277502" y="2009240"/>
            <a:ext cx="11636996" cy="45439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31297B0A-CE4A-DFC2-D3B9-FD535671534C}"/>
              </a:ext>
            </a:extLst>
          </p:cNvPr>
          <p:cNvSpPr txBox="1">
            <a:spLocks noChangeArrowheads="1"/>
          </p:cNvSpPr>
          <p:nvPr/>
        </p:nvSpPr>
        <p:spPr bwMode="auto">
          <a:xfrm>
            <a:off x="319537" y="2168489"/>
            <a:ext cx="11537430" cy="423821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If God is good, how could he stand to watch us suffer if he could’ve prevented it? </a:t>
            </a:r>
          </a:p>
          <a:p>
            <a:pPr marL="755650" lvl="3" indent="-742950">
              <a:lnSpc>
                <a:spcPct val="90000"/>
              </a:lnSpc>
              <a:spcBef>
                <a:spcPts val="0"/>
              </a:spcBef>
              <a:spcAft>
                <a:spcPts val="600"/>
              </a:spcAft>
              <a:buSzPct val="100000"/>
              <a:buAutoNum type="arabicPeriod"/>
            </a:pPr>
            <a:r>
              <a:rPr lang="en-US" sz="3600" dirty="0">
                <a:solidFill>
                  <a:prstClr val="white"/>
                </a:solidFill>
                <a:latin typeface="Aptos Light" panose="020B0004020202020204" pitchFamily="34" charset="0"/>
                <a:cs typeface="Calibri Light" panose="020F0302020204030204" pitchFamily="34" charset="0"/>
              </a:rPr>
              <a:t>God allows the possibility of evil, precisely because he’s good.</a:t>
            </a:r>
          </a:p>
          <a:p>
            <a:pPr marL="1382713" lvl="5" indent="-625475">
              <a:lnSpc>
                <a:spcPct val="90000"/>
              </a:lnSpc>
              <a:spcAft>
                <a:spcPts val="600"/>
              </a:spcAft>
              <a:buSzPct val="100000"/>
            </a:pPr>
            <a:r>
              <a:rPr lang="en-US" sz="3400" dirty="0">
                <a:solidFill>
                  <a:prstClr val="white"/>
                </a:solidFill>
                <a:latin typeface="Aptos Light" panose="020B0004020202020204" pitchFamily="34" charset="0"/>
                <a:cs typeface="Calibri Light" panose="020F0302020204030204" pitchFamily="34" charset="0"/>
              </a:rPr>
              <a:t>	Tim Keller: “Modern people view giving individuals freedom as the main role of any institution and of society itself. This has always been important in our society, but now it is ultimately important.” </a:t>
            </a:r>
          </a:p>
        </p:txBody>
      </p:sp>
    </p:spTree>
    <p:extLst>
      <p:ext uri="{BB962C8B-B14F-4D97-AF65-F5344CB8AC3E}">
        <p14:creationId xmlns:p14="http://schemas.microsoft.com/office/powerpoint/2010/main" val="168406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Compassion</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LOVING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9E426F47-FEB5-37BE-C9FC-DADA29FEB642}"/>
              </a:ext>
            </a:extLst>
          </p:cNvPr>
          <p:cNvSpPr>
            <a:spLocks noChangeArrowheads="1"/>
          </p:cNvSpPr>
          <p:nvPr/>
        </p:nvSpPr>
        <p:spPr bwMode="auto">
          <a:xfrm>
            <a:off x="277502" y="2009240"/>
            <a:ext cx="11636996" cy="45439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31297B0A-CE4A-DFC2-D3B9-FD535671534C}"/>
              </a:ext>
            </a:extLst>
          </p:cNvPr>
          <p:cNvSpPr txBox="1">
            <a:spLocks noChangeArrowheads="1"/>
          </p:cNvSpPr>
          <p:nvPr/>
        </p:nvSpPr>
        <p:spPr bwMode="auto">
          <a:xfrm>
            <a:off x="319537" y="2168489"/>
            <a:ext cx="11537430" cy="324101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If God is good, how could he stand to watch us suffer if he could’ve prevented it? </a:t>
            </a:r>
          </a:p>
          <a:p>
            <a:pPr marL="755650" lvl="3" indent="-742950">
              <a:lnSpc>
                <a:spcPct val="90000"/>
              </a:lnSpc>
              <a:spcBef>
                <a:spcPts val="0"/>
              </a:spcBef>
              <a:spcAft>
                <a:spcPts val="600"/>
              </a:spcAft>
              <a:buSzPct val="100000"/>
              <a:buAutoNum type="arabicPeriod"/>
            </a:pPr>
            <a:r>
              <a:rPr lang="en-US" sz="3600" dirty="0">
                <a:solidFill>
                  <a:prstClr val="white"/>
                </a:solidFill>
                <a:latin typeface="Aptos Light" panose="020B0004020202020204" pitchFamily="34" charset="0"/>
                <a:cs typeface="Calibri Light" panose="020F0302020204030204" pitchFamily="34" charset="0"/>
              </a:rPr>
              <a:t>God allows the possibility of evil, precisely because he’s good.</a:t>
            </a:r>
          </a:p>
          <a:p>
            <a:pPr marL="1382713" lvl="3" indent="-625475">
              <a:lnSpc>
                <a:spcPct val="90000"/>
              </a:lnSpc>
              <a:spcBef>
                <a:spcPts val="0"/>
              </a:spcBef>
              <a:spcAft>
                <a:spcPts val="600"/>
              </a:spcAft>
              <a:buSzPct val="100000"/>
              <a:buFont typeface="Arial" panose="020B0604020202020204" pitchFamily="34" charset="0"/>
              <a:buChar char="•"/>
            </a:pPr>
            <a:r>
              <a:rPr lang="en-US" sz="3400" dirty="0">
                <a:solidFill>
                  <a:prstClr val="white"/>
                </a:solidFill>
                <a:latin typeface="Aptos Light" panose="020B0004020202020204" pitchFamily="34" charset="0"/>
                <a:cs typeface="Calibri Light" panose="020F0302020204030204" pitchFamily="34" charset="0"/>
              </a:rPr>
              <a:t>But for a person to function as a moral agent with the power to choose—the possibility of evil must exist.</a:t>
            </a:r>
          </a:p>
        </p:txBody>
      </p:sp>
    </p:spTree>
    <p:extLst>
      <p:ext uri="{BB962C8B-B14F-4D97-AF65-F5344CB8AC3E}">
        <p14:creationId xmlns:p14="http://schemas.microsoft.com/office/powerpoint/2010/main" val="2803928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Compassion</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LOVING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9E426F47-FEB5-37BE-C9FC-DADA29FEB642}"/>
              </a:ext>
            </a:extLst>
          </p:cNvPr>
          <p:cNvSpPr>
            <a:spLocks noChangeArrowheads="1"/>
          </p:cNvSpPr>
          <p:nvPr/>
        </p:nvSpPr>
        <p:spPr bwMode="auto">
          <a:xfrm>
            <a:off x="277502" y="2009240"/>
            <a:ext cx="11636996" cy="45439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31297B0A-CE4A-DFC2-D3B9-FD535671534C}"/>
              </a:ext>
            </a:extLst>
          </p:cNvPr>
          <p:cNvSpPr txBox="1">
            <a:spLocks noChangeArrowheads="1"/>
          </p:cNvSpPr>
          <p:nvPr/>
        </p:nvSpPr>
        <p:spPr bwMode="auto">
          <a:xfrm>
            <a:off x="319537" y="2168489"/>
            <a:ext cx="11537430" cy="318542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If God is good, how could he stand to watch us suffer if he could’ve prevented it? </a:t>
            </a:r>
          </a:p>
          <a:p>
            <a:pPr marL="755650" lvl="3" indent="-742950">
              <a:lnSpc>
                <a:spcPct val="90000"/>
              </a:lnSpc>
              <a:spcBef>
                <a:spcPts val="0"/>
              </a:spcBef>
              <a:spcAft>
                <a:spcPts val="600"/>
              </a:spcAft>
              <a:buSzPct val="100000"/>
              <a:buAutoNum type="arabicPeriod"/>
            </a:pPr>
            <a:r>
              <a:rPr lang="en-US" sz="3600" dirty="0">
                <a:solidFill>
                  <a:prstClr val="white"/>
                </a:solidFill>
                <a:latin typeface="Aptos Light" panose="020B0004020202020204" pitchFamily="34" charset="0"/>
                <a:cs typeface="Calibri Light" panose="020F0302020204030204" pitchFamily="34" charset="0"/>
              </a:rPr>
              <a:t>God allows the possibility of evil, precisely because he’s good.</a:t>
            </a:r>
          </a:p>
          <a:p>
            <a:pPr marL="755650" lvl="3" indent="-742950">
              <a:lnSpc>
                <a:spcPct val="90000"/>
              </a:lnSpc>
              <a:spcBef>
                <a:spcPts val="0"/>
              </a:spcBef>
              <a:spcAft>
                <a:spcPts val="600"/>
              </a:spcAft>
              <a:buSzPct val="100000"/>
              <a:buFontTx/>
              <a:buAutoNum type="arabicPeriod"/>
            </a:pPr>
            <a:r>
              <a:rPr lang="en-US" sz="3400" dirty="0">
                <a:solidFill>
                  <a:prstClr val="white"/>
                </a:solidFill>
                <a:latin typeface="Aptos Light" panose="020B0004020202020204" pitchFamily="34" charset="0"/>
                <a:cs typeface="Calibri Light" panose="020F0302020204030204" pitchFamily="34" charset="0"/>
              </a:rPr>
              <a:t>The introduction of sin revealed aspects of God’s character we would never otherwise see. </a:t>
            </a:r>
          </a:p>
        </p:txBody>
      </p:sp>
    </p:spTree>
    <p:extLst>
      <p:ext uri="{BB962C8B-B14F-4D97-AF65-F5344CB8AC3E}">
        <p14:creationId xmlns:p14="http://schemas.microsoft.com/office/powerpoint/2010/main" val="26238243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Compassion</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LOVING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9E426F47-FEB5-37BE-C9FC-DADA29FEB642}"/>
              </a:ext>
            </a:extLst>
          </p:cNvPr>
          <p:cNvSpPr>
            <a:spLocks noChangeArrowheads="1"/>
          </p:cNvSpPr>
          <p:nvPr/>
        </p:nvSpPr>
        <p:spPr bwMode="auto">
          <a:xfrm>
            <a:off x="277502" y="2009240"/>
            <a:ext cx="11636996" cy="45439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31297B0A-CE4A-DFC2-D3B9-FD535671534C}"/>
              </a:ext>
            </a:extLst>
          </p:cNvPr>
          <p:cNvSpPr txBox="1">
            <a:spLocks noChangeArrowheads="1"/>
          </p:cNvSpPr>
          <p:nvPr/>
        </p:nvSpPr>
        <p:spPr bwMode="auto">
          <a:xfrm>
            <a:off x="319537" y="2168489"/>
            <a:ext cx="11537430" cy="420416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If God is good, how could he stand to watch us suffer if he could’ve prevented it? </a:t>
            </a:r>
          </a:p>
          <a:p>
            <a:pPr marL="755650" lvl="3" indent="-742950">
              <a:lnSpc>
                <a:spcPct val="90000"/>
              </a:lnSpc>
              <a:spcBef>
                <a:spcPts val="0"/>
              </a:spcBef>
              <a:spcAft>
                <a:spcPts val="600"/>
              </a:spcAft>
              <a:buSzPct val="100000"/>
              <a:buAutoNum type="arabicPeriod"/>
            </a:pPr>
            <a:r>
              <a:rPr lang="en-US" sz="3600" dirty="0">
                <a:solidFill>
                  <a:prstClr val="white"/>
                </a:solidFill>
                <a:latin typeface="Aptos Light" panose="020B0004020202020204" pitchFamily="34" charset="0"/>
                <a:cs typeface="Calibri Light" panose="020F0302020204030204" pitchFamily="34" charset="0"/>
              </a:rPr>
              <a:t>God allows the possibility of evil, precisely because he’s good.</a:t>
            </a:r>
          </a:p>
          <a:p>
            <a:pPr marL="755650" lvl="3" indent="-742950">
              <a:lnSpc>
                <a:spcPct val="90000"/>
              </a:lnSpc>
              <a:spcBef>
                <a:spcPts val="0"/>
              </a:spcBef>
              <a:spcAft>
                <a:spcPts val="600"/>
              </a:spcAft>
              <a:buSzPct val="100000"/>
              <a:buFontTx/>
              <a:buAutoNum type="arabicPeriod"/>
            </a:pPr>
            <a:r>
              <a:rPr lang="en-US" sz="3400" dirty="0">
                <a:solidFill>
                  <a:prstClr val="white"/>
                </a:solidFill>
                <a:latin typeface="Aptos Light" panose="020B0004020202020204" pitchFamily="34" charset="0"/>
                <a:cs typeface="Calibri Light" panose="020F0302020204030204" pitchFamily="34" charset="0"/>
              </a:rPr>
              <a:t>The introduction of sin revealed aspects of God’s character we would never otherwise see. </a:t>
            </a:r>
          </a:p>
          <a:p>
            <a:pPr marL="755650" lvl="3" indent="-742950">
              <a:lnSpc>
                <a:spcPct val="90000"/>
              </a:lnSpc>
              <a:spcBef>
                <a:spcPts val="0"/>
              </a:spcBef>
              <a:spcAft>
                <a:spcPts val="600"/>
              </a:spcAft>
              <a:buSzPct val="100000"/>
              <a:buFontTx/>
              <a:buAutoNum type="arabicPeriod"/>
            </a:pPr>
            <a:r>
              <a:rPr lang="en-US" sz="3400" dirty="0">
                <a:solidFill>
                  <a:prstClr val="white"/>
                </a:solidFill>
                <a:latin typeface="Aptos Light" panose="020B0004020202020204" pitchFamily="34" charset="0"/>
                <a:cs typeface="Calibri Light" panose="020F0302020204030204" pitchFamily="34" charset="0"/>
              </a:rPr>
              <a:t>This will ensure a future world—under God’s rule—will be unstained by evil and injustice.</a:t>
            </a:r>
          </a:p>
        </p:txBody>
      </p:sp>
    </p:spTree>
    <p:extLst>
      <p:ext uri="{BB962C8B-B14F-4D97-AF65-F5344CB8AC3E}">
        <p14:creationId xmlns:p14="http://schemas.microsoft.com/office/powerpoint/2010/main" val="9326112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280800"/>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Compassion</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Slow to anger</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LOVING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7705C9A4-68DF-22D8-8C60-220E3914561F}"/>
              </a:ext>
            </a:extLst>
          </p:cNvPr>
          <p:cNvSpPr>
            <a:spLocks noChangeArrowheads="1"/>
          </p:cNvSpPr>
          <p:nvPr/>
        </p:nvSpPr>
        <p:spPr bwMode="auto">
          <a:xfrm>
            <a:off x="349770" y="2613557"/>
            <a:ext cx="10394430" cy="233944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C717E84D-7903-8BDE-D43C-AA3F803A4CED}"/>
              </a:ext>
            </a:extLst>
          </p:cNvPr>
          <p:cNvSpPr txBox="1">
            <a:spLocks noChangeArrowheads="1"/>
          </p:cNvSpPr>
          <p:nvPr/>
        </p:nvSpPr>
        <p:spPr bwMode="auto">
          <a:xfrm>
            <a:off x="391805" y="2772806"/>
            <a:ext cx="10305495" cy="205588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400" i="1" dirty="0">
                <a:solidFill>
                  <a:prstClr val="white"/>
                </a:solidFill>
                <a:latin typeface="Aptos Light" panose="020B0004020202020204" pitchFamily="34" charset="0"/>
                <a:cs typeface="Calibri Light" panose="020F0302020204030204" pitchFamily="34" charset="0"/>
              </a:rPr>
              <a:t>Takes no pleasure in the death of the wicked (Ezekiel 33:1) </a:t>
            </a:r>
          </a:p>
          <a:p>
            <a:pPr marL="12700" lvl="3">
              <a:lnSpc>
                <a:spcPct val="90000"/>
              </a:lnSpc>
              <a:spcBef>
                <a:spcPts val="0"/>
              </a:spcBef>
              <a:spcAft>
                <a:spcPts val="600"/>
              </a:spcAft>
              <a:buSzPct val="100000"/>
            </a:pPr>
            <a:r>
              <a:rPr lang="en-US" sz="3400" i="1" dirty="0">
                <a:solidFill>
                  <a:prstClr val="white"/>
                </a:solidFill>
                <a:latin typeface="Aptos Light" panose="020B0004020202020204" pitchFamily="34" charset="0"/>
                <a:cs typeface="Calibri Light" panose="020F0302020204030204" pitchFamily="34" charset="0"/>
              </a:rPr>
              <a:t>Doesn’t want anyone to perish but for all to come to repentance (2 Peter 3:9). </a:t>
            </a:r>
          </a:p>
        </p:txBody>
      </p:sp>
    </p:spTree>
    <p:extLst>
      <p:ext uri="{BB962C8B-B14F-4D97-AF65-F5344CB8AC3E}">
        <p14:creationId xmlns:p14="http://schemas.microsoft.com/office/powerpoint/2010/main" val="306508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911742"/>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Compassion</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Slow to anger</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Forgiving</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LOVING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8340629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2542684"/>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Compassion</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Slow to anger</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Forgiving</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Abounding in love</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LOVING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80D52763-E31F-C631-E6ED-708508C23A8F}"/>
              </a:ext>
            </a:extLst>
          </p:cNvPr>
          <p:cNvSpPr>
            <a:spLocks noChangeArrowheads="1"/>
          </p:cNvSpPr>
          <p:nvPr/>
        </p:nvSpPr>
        <p:spPr bwMode="auto">
          <a:xfrm>
            <a:off x="579697" y="4101520"/>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AD2EB846-1F57-D5D8-2786-0ACA919713C3}"/>
              </a:ext>
            </a:extLst>
          </p:cNvPr>
          <p:cNvSpPr txBox="1">
            <a:spLocks noChangeArrowheads="1"/>
          </p:cNvSpPr>
          <p:nvPr/>
        </p:nvSpPr>
        <p:spPr bwMode="auto">
          <a:xfrm>
            <a:off x="621732" y="4260769"/>
            <a:ext cx="10938211" cy="109273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Tony Evans: “Grace means giving your absolute best to someone who deserves your absolute worst.” </a:t>
            </a:r>
          </a:p>
        </p:txBody>
      </p:sp>
    </p:spTree>
    <p:extLst>
      <p:ext uri="{BB962C8B-B14F-4D97-AF65-F5344CB8AC3E}">
        <p14:creationId xmlns:p14="http://schemas.microsoft.com/office/powerpoint/2010/main" val="170991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203856"/>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We need God to enlarge our understanding of who he is.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CONCLUSIONS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80D52763-E31F-C631-E6ED-708508C23A8F}"/>
              </a:ext>
            </a:extLst>
          </p:cNvPr>
          <p:cNvSpPr>
            <a:spLocks noChangeArrowheads="1"/>
          </p:cNvSpPr>
          <p:nvPr/>
        </p:nvSpPr>
        <p:spPr bwMode="auto">
          <a:xfrm>
            <a:off x="579697" y="2523589"/>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AD2EB846-1F57-D5D8-2786-0ACA919713C3}"/>
              </a:ext>
            </a:extLst>
          </p:cNvPr>
          <p:cNvSpPr txBox="1">
            <a:spLocks noChangeArrowheads="1"/>
          </p:cNvSpPr>
          <p:nvPr/>
        </p:nvSpPr>
        <p:spPr bwMode="auto">
          <a:xfrm>
            <a:off x="621732" y="2682838"/>
            <a:ext cx="10938211" cy="109273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smtClean="0">
                <a:solidFill>
                  <a:prstClr val="white"/>
                </a:solidFill>
                <a:latin typeface="Aptos Light" panose="020B0004020202020204" pitchFamily="34" charset="0"/>
                <a:cs typeface="Calibri Light" panose="020F0302020204030204" pitchFamily="34" charset="0"/>
              </a:rPr>
              <a:t>Voltaire: </a:t>
            </a:r>
            <a:r>
              <a:rPr lang="en-US" sz="3600" dirty="0">
                <a:solidFill>
                  <a:prstClr val="white"/>
                </a:solidFill>
                <a:latin typeface="Aptos Light" panose="020B0004020202020204" pitchFamily="34" charset="0"/>
                <a:cs typeface="Calibri Light" panose="020F0302020204030204" pitchFamily="34" charset="0"/>
              </a:rPr>
              <a:t>“God created man in His own image, and man returned the favor.” </a:t>
            </a:r>
          </a:p>
        </p:txBody>
      </p:sp>
    </p:spTree>
    <p:extLst>
      <p:ext uri="{BB962C8B-B14F-4D97-AF65-F5344CB8AC3E}">
        <p14:creationId xmlns:p14="http://schemas.microsoft.com/office/powerpoint/2010/main" val="105796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4681731"/>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We need God to enlarge our understanding of who he is. </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If we merely highlight the benefits of following God, our churches will contain people who believe God is only there to give them a comfortable, stress-free life. </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As we begin to grasp God’s goodness, we will experience the paradox of the Christian life.</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CONCLUSIONS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8A552AB4-95CF-BBF1-681B-C24DDEF4A707}"/>
              </a:ext>
            </a:extLst>
          </p:cNvPr>
          <p:cNvSpPr>
            <a:spLocks noChangeArrowheads="1"/>
          </p:cNvSpPr>
          <p:nvPr/>
        </p:nvSpPr>
        <p:spPr bwMode="auto">
          <a:xfrm>
            <a:off x="579697" y="3133190"/>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1DE91E12-4C32-EDDD-CCEB-20BE820C02AE}"/>
              </a:ext>
            </a:extLst>
          </p:cNvPr>
          <p:cNvSpPr txBox="1">
            <a:spLocks noChangeArrowheads="1"/>
          </p:cNvSpPr>
          <p:nvPr/>
        </p:nvSpPr>
        <p:spPr bwMode="auto">
          <a:xfrm>
            <a:off x="621732" y="3292439"/>
            <a:ext cx="10938211"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W.R. Newell: “To expect to be blessed, though realizing more and more lack of worth.” </a:t>
            </a:r>
          </a:p>
        </p:txBody>
      </p:sp>
    </p:spTree>
    <p:extLst>
      <p:ext uri="{BB962C8B-B14F-4D97-AF65-F5344CB8AC3E}">
        <p14:creationId xmlns:p14="http://schemas.microsoft.com/office/powerpoint/2010/main" val="363874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203856"/>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a:t>
            </a:r>
            <a:r>
              <a:rPr lang="en-US" sz="4000" dirty="0">
                <a:solidFill>
                  <a:schemeClr val="bg1"/>
                </a:solidFill>
                <a:effectLst/>
                <a:latin typeface="Aptos Light" panose="020B0004020202020204" pitchFamily="34" charset="0"/>
                <a:ea typeface="Cambria" panose="02040503050406030204" pitchFamily="18" charset="0"/>
              </a:rPr>
              <a:t>Unless you see the problem, you will never arrive at the solution</a:t>
            </a:r>
            <a:r>
              <a:rPr lang="en-US" sz="4000" dirty="0">
                <a:solidFill>
                  <a:schemeClr val="bg1"/>
                </a:solidFill>
                <a:latin typeface="Aptos Light" panose="020B0004020202020204" pitchFamily="34" charset="0"/>
                <a:cs typeface="Calibri Light" panose="020F0302020204030204" pitchFamily="34" charset="0"/>
              </a:rPr>
              <a:t>.</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CONCLUSIONS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692141C4-317A-3689-0F4B-49F5AD60F8C2}"/>
              </a:ext>
            </a:extLst>
          </p:cNvPr>
          <p:cNvSpPr>
            <a:spLocks noChangeArrowheads="1"/>
          </p:cNvSpPr>
          <p:nvPr/>
        </p:nvSpPr>
        <p:spPr bwMode="auto">
          <a:xfrm>
            <a:off x="579697" y="2618840"/>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D50E3947-073D-0668-7F7A-EE83077A0D7C}"/>
              </a:ext>
            </a:extLst>
          </p:cNvPr>
          <p:cNvSpPr txBox="1">
            <a:spLocks noChangeArrowheads="1"/>
          </p:cNvSpPr>
          <p:nvPr/>
        </p:nvSpPr>
        <p:spPr bwMode="auto">
          <a:xfrm>
            <a:off x="621732" y="2778089"/>
            <a:ext cx="10938211" cy="59413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Henry David Thoreau</a:t>
            </a:r>
          </a:p>
        </p:txBody>
      </p:sp>
    </p:spTree>
    <p:extLst>
      <p:ext uri="{BB962C8B-B14F-4D97-AF65-F5344CB8AC3E}">
        <p14:creationId xmlns:p14="http://schemas.microsoft.com/office/powerpoint/2010/main" val="411865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466725" indent="-466725">
              <a:lnSpc>
                <a:spcPct val="90000"/>
              </a:lnSpc>
            </a:pPr>
            <a:r>
              <a:rPr lang="en-US" sz="4000" dirty="0">
                <a:solidFill>
                  <a:schemeClr val="bg1"/>
                </a:solidFill>
                <a:latin typeface="Aptos Light" panose="020B0004020202020204" pitchFamily="34" charset="0"/>
                <a:cs typeface="Calibri Light" panose="020F0302020204030204" pitchFamily="34" charset="0"/>
              </a:rPr>
              <a:t>‣	Incomparable</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Supreme</a:t>
            </a:r>
            <a:endParaRPr lang="en-US" sz="3600" dirty="0">
              <a:solidFill>
                <a:schemeClr val="bg1"/>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DE58D57E-6986-09B3-A381-AAE8B5B316BC}"/>
              </a:ext>
            </a:extLst>
          </p:cNvPr>
          <p:cNvSpPr>
            <a:spLocks noChangeArrowheads="1"/>
          </p:cNvSpPr>
          <p:nvPr/>
        </p:nvSpPr>
        <p:spPr bwMode="auto">
          <a:xfrm>
            <a:off x="349770" y="2613557"/>
            <a:ext cx="11636996" cy="34062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6715C5F6-5D29-C4D1-9B68-10FA250D0380}"/>
              </a:ext>
            </a:extLst>
          </p:cNvPr>
          <p:cNvSpPr txBox="1">
            <a:spLocks noChangeArrowheads="1"/>
          </p:cNvSpPr>
          <p:nvPr/>
        </p:nvSpPr>
        <p:spPr bwMode="auto">
          <a:xfrm>
            <a:off x="391805" y="2772806"/>
            <a:ext cx="11537430" cy="59413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Revelation: 4:10-11</a:t>
            </a:r>
          </a:p>
        </p:txBody>
      </p:sp>
    </p:spTree>
    <p:extLst>
      <p:ext uri="{BB962C8B-B14F-4D97-AF65-F5344CB8AC3E}">
        <p14:creationId xmlns:p14="http://schemas.microsoft.com/office/powerpoint/2010/main" val="421179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203856"/>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a:t>
            </a:r>
            <a:r>
              <a:rPr lang="en-US" sz="4000" dirty="0">
                <a:solidFill>
                  <a:schemeClr val="bg1"/>
                </a:solidFill>
                <a:effectLst/>
                <a:latin typeface="Aptos Light" panose="020B0004020202020204" pitchFamily="34" charset="0"/>
                <a:ea typeface="Cambria" panose="02040503050406030204" pitchFamily="18" charset="0"/>
              </a:rPr>
              <a:t>Unless you see the problem, you will never arrive at the solution</a:t>
            </a:r>
            <a:r>
              <a:rPr lang="en-US" sz="4000" dirty="0">
                <a:solidFill>
                  <a:schemeClr val="bg1"/>
                </a:solidFill>
                <a:latin typeface="Aptos Light" panose="020B0004020202020204" pitchFamily="34" charset="0"/>
                <a:cs typeface="Calibri Light" panose="020F0302020204030204" pitchFamily="34" charset="0"/>
              </a:rPr>
              <a:t>.</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CONCLUSIONS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692141C4-317A-3689-0F4B-49F5AD60F8C2}"/>
              </a:ext>
            </a:extLst>
          </p:cNvPr>
          <p:cNvSpPr>
            <a:spLocks noChangeArrowheads="1"/>
          </p:cNvSpPr>
          <p:nvPr/>
        </p:nvSpPr>
        <p:spPr bwMode="auto">
          <a:xfrm>
            <a:off x="579697" y="2618840"/>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D50E3947-073D-0668-7F7A-EE83077A0D7C}"/>
              </a:ext>
            </a:extLst>
          </p:cNvPr>
          <p:cNvSpPr txBox="1">
            <a:spLocks noChangeArrowheads="1"/>
          </p:cNvSpPr>
          <p:nvPr/>
        </p:nvSpPr>
        <p:spPr bwMode="auto">
          <a:xfrm>
            <a:off x="621732" y="2778089"/>
            <a:ext cx="10938211" cy="109273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Henry David Thoreau: “I did not know that we had ever quarreled.” </a:t>
            </a:r>
          </a:p>
        </p:txBody>
      </p:sp>
    </p:spTree>
    <p:extLst>
      <p:ext uri="{BB962C8B-B14F-4D97-AF65-F5344CB8AC3E}">
        <p14:creationId xmlns:p14="http://schemas.microsoft.com/office/powerpoint/2010/main" val="31451602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834798"/>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a:t>
            </a:r>
            <a:r>
              <a:rPr lang="en-US" sz="4000" dirty="0">
                <a:solidFill>
                  <a:schemeClr val="bg1"/>
                </a:solidFill>
                <a:effectLst/>
                <a:latin typeface="Aptos Light" panose="020B0004020202020204" pitchFamily="34" charset="0"/>
                <a:ea typeface="Cambria" panose="02040503050406030204" pitchFamily="18" charset="0"/>
              </a:rPr>
              <a:t>Unless you see the problem, you will never arrive at the solution</a:t>
            </a:r>
            <a:r>
              <a:rPr lang="en-US" sz="4000" dirty="0">
                <a:solidFill>
                  <a:schemeClr val="bg1"/>
                </a:solidFill>
                <a:latin typeface="Aptos Light" panose="020B0004020202020204" pitchFamily="34" charset="0"/>
                <a:cs typeface="Calibri Light" panose="020F0302020204030204" pitchFamily="34" charset="0"/>
              </a:rPr>
              <a:t>.</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God honors our freedom to chose.</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CONCLUSIONS	</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692141C4-317A-3689-0F4B-49F5AD60F8C2}"/>
              </a:ext>
            </a:extLst>
          </p:cNvPr>
          <p:cNvSpPr>
            <a:spLocks noChangeArrowheads="1"/>
          </p:cNvSpPr>
          <p:nvPr/>
        </p:nvSpPr>
        <p:spPr bwMode="auto">
          <a:xfrm>
            <a:off x="865447" y="3386835"/>
            <a:ext cx="10145453" cy="10387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D50E3947-073D-0668-7F7A-EE83077A0D7C}"/>
              </a:ext>
            </a:extLst>
          </p:cNvPr>
          <p:cNvSpPr txBox="1">
            <a:spLocks noChangeArrowheads="1"/>
          </p:cNvSpPr>
          <p:nvPr/>
        </p:nvSpPr>
        <p:spPr bwMode="auto">
          <a:xfrm>
            <a:off x="907483" y="3546083"/>
            <a:ext cx="10058648" cy="70564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400" dirty="0">
                <a:solidFill>
                  <a:schemeClr val="bg1"/>
                </a:solidFill>
                <a:effectLst/>
                <a:latin typeface="Aptos Light" panose="020B0004020202020204" pitchFamily="34" charset="0"/>
                <a:ea typeface="Cambria" panose="02040503050406030204" pitchFamily="18" charset="0"/>
              </a:rPr>
              <a:t>United States vs George Wilson,1829</a:t>
            </a:r>
            <a:r>
              <a:rPr lang="en-US" sz="4400" dirty="0">
                <a:solidFill>
                  <a:schemeClr val="bg1"/>
                </a:solidFill>
                <a:effectLst/>
                <a:latin typeface="Aptos Light" panose="020B0004020202020204" pitchFamily="34" charset="0"/>
              </a:rPr>
              <a:t> </a:t>
            </a:r>
            <a:endParaRPr lang="en-US" sz="4400" dirty="0">
              <a:solidFill>
                <a:schemeClr val="bg1"/>
              </a:solidFill>
              <a:latin typeface="Aptos Light"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58916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466725" indent="-466725">
              <a:lnSpc>
                <a:spcPct val="90000"/>
              </a:lnSpc>
            </a:pPr>
            <a:r>
              <a:rPr lang="en-US" sz="4000" dirty="0">
                <a:solidFill>
                  <a:schemeClr val="bg1"/>
                </a:solidFill>
                <a:latin typeface="Aptos Light" panose="020B0004020202020204" pitchFamily="34" charset="0"/>
                <a:cs typeface="Calibri Light" panose="020F0302020204030204" pitchFamily="34" charset="0"/>
              </a:rPr>
              <a:t>‣	Incomparable</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Supreme</a:t>
            </a:r>
            <a:endParaRPr lang="en-US" sz="3600" dirty="0">
              <a:solidFill>
                <a:schemeClr val="bg1"/>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DE58D57E-6986-09B3-A381-AAE8B5B316BC}"/>
              </a:ext>
            </a:extLst>
          </p:cNvPr>
          <p:cNvSpPr>
            <a:spLocks noChangeArrowheads="1"/>
          </p:cNvSpPr>
          <p:nvPr/>
        </p:nvSpPr>
        <p:spPr bwMode="auto">
          <a:xfrm>
            <a:off x="349770" y="2613557"/>
            <a:ext cx="11636996" cy="34062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6715C5F6-5D29-C4D1-9B68-10FA250D0380}"/>
              </a:ext>
            </a:extLst>
          </p:cNvPr>
          <p:cNvSpPr txBox="1">
            <a:spLocks noChangeArrowheads="1"/>
          </p:cNvSpPr>
          <p:nvPr/>
        </p:nvSpPr>
        <p:spPr bwMode="auto">
          <a:xfrm>
            <a:off x="391805" y="2772806"/>
            <a:ext cx="11537430" cy="308392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Revelation: 4:10-11: The twenty-four elders fall down and worship the one sitting on the throne (the one who lives forever and ever). And they lay their crowns before the throne and say, “You are worthy, O Lord our God, to receive glory and honor and power. For you created all things, and they exist because you created what you pleased.’</a:t>
            </a:r>
          </a:p>
        </p:txBody>
      </p:sp>
    </p:spTree>
    <p:extLst>
      <p:ext uri="{BB962C8B-B14F-4D97-AF65-F5344CB8AC3E}">
        <p14:creationId xmlns:p14="http://schemas.microsoft.com/office/powerpoint/2010/main" val="15447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466725" indent="-466725">
              <a:lnSpc>
                <a:spcPct val="90000"/>
              </a:lnSpc>
            </a:pPr>
            <a:r>
              <a:rPr lang="en-US" sz="4000" dirty="0">
                <a:solidFill>
                  <a:schemeClr val="bg1"/>
                </a:solidFill>
                <a:latin typeface="Aptos Light" panose="020B0004020202020204" pitchFamily="34" charset="0"/>
                <a:cs typeface="Calibri Light" panose="020F0302020204030204" pitchFamily="34" charset="0"/>
              </a:rPr>
              <a:t>‣	Incomparable</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Supreme</a:t>
            </a:r>
            <a:endParaRPr lang="en-US" sz="3600" dirty="0">
              <a:solidFill>
                <a:schemeClr val="bg1"/>
              </a:solidFill>
              <a:latin typeface="Aptos Light" panose="020B0004020202020204" pitchFamily="34" charset="0"/>
              <a:cs typeface="Calibri Light" panose="020F0302020204030204" pitchFamily="34" charset="0"/>
            </a:endParaRP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 xmlns:a16="http://schemas.microsoft.com/office/drawing/2014/main" id="{DE58D57E-6986-09B3-A381-AAE8B5B316BC}"/>
              </a:ext>
            </a:extLst>
          </p:cNvPr>
          <p:cNvSpPr>
            <a:spLocks noChangeArrowheads="1"/>
          </p:cNvSpPr>
          <p:nvPr/>
        </p:nvSpPr>
        <p:spPr bwMode="auto">
          <a:xfrm>
            <a:off x="349770" y="2613557"/>
            <a:ext cx="11636996" cy="34062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6715C5F6-5D29-C4D1-9B68-10FA250D0380}"/>
              </a:ext>
            </a:extLst>
          </p:cNvPr>
          <p:cNvSpPr txBox="1">
            <a:spLocks noChangeArrowheads="1"/>
          </p:cNvSpPr>
          <p:nvPr/>
        </p:nvSpPr>
        <p:spPr bwMode="auto">
          <a:xfrm>
            <a:off x="391805" y="2772806"/>
            <a:ext cx="11537430" cy="223747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At other times:</a:t>
            </a:r>
          </a:p>
          <a:p>
            <a:pPr marL="469900" lvl="4">
              <a:lnSpc>
                <a:spcPct val="90000"/>
              </a:lnSpc>
              <a:spcBef>
                <a:spcPts val="0"/>
              </a:spcBef>
              <a:spcAft>
                <a:spcPts val="600"/>
              </a:spcAft>
              <a:buSzPct val="100000"/>
            </a:pPr>
            <a:r>
              <a:rPr lang="en-US" sz="3400" i="1" dirty="0">
                <a:solidFill>
                  <a:prstClr val="white"/>
                </a:solidFill>
                <a:latin typeface="Aptos Light" panose="020B0004020202020204" pitchFamily="34" charset="0"/>
                <a:cs typeface="Calibri Light" panose="020F0302020204030204" pitchFamily="34" charset="0"/>
              </a:rPr>
              <a:t>Cover their mouths in stunned silence (Job 40:4, Hab. 2:20) </a:t>
            </a:r>
          </a:p>
          <a:p>
            <a:pPr marL="469900" lvl="4">
              <a:lnSpc>
                <a:spcPct val="90000"/>
              </a:lnSpc>
              <a:spcBef>
                <a:spcPts val="0"/>
              </a:spcBef>
              <a:spcAft>
                <a:spcPts val="600"/>
              </a:spcAft>
              <a:buSzPct val="100000"/>
            </a:pPr>
            <a:r>
              <a:rPr lang="en-US" sz="3400" i="1" dirty="0">
                <a:solidFill>
                  <a:prstClr val="white"/>
                </a:solidFill>
                <a:latin typeface="Aptos Light" panose="020B0004020202020204" pitchFamily="34" charset="0"/>
                <a:cs typeface="Calibri Light" panose="020F0302020204030204" pitchFamily="34" charset="0"/>
              </a:rPr>
              <a:t>Tremble with fear (Hab. 3:16) </a:t>
            </a:r>
          </a:p>
          <a:p>
            <a:pPr marL="469900" lvl="4">
              <a:lnSpc>
                <a:spcPct val="90000"/>
              </a:lnSpc>
              <a:spcBef>
                <a:spcPts val="0"/>
              </a:spcBef>
              <a:spcAft>
                <a:spcPts val="600"/>
              </a:spcAft>
              <a:buSzPct val="100000"/>
            </a:pPr>
            <a:r>
              <a:rPr lang="en-US" sz="3400" i="1" dirty="0">
                <a:solidFill>
                  <a:prstClr val="white"/>
                </a:solidFill>
                <a:latin typeface="Aptos Light" panose="020B0004020202020204" pitchFamily="34" charset="0"/>
                <a:cs typeface="Calibri Light" panose="020F0302020204030204" pitchFamily="34" charset="0"/>
              </a:rPr>
              <a:t>Collapse to the ground (Acts 9:3)</a:t>
            </a:r>
          </a:p>
        </p:txBody>
      </p:sp>
    </p:spTree>
    <p:extLst>
      <p:ext uri="{BB962C8B-B14F-4D97-AF65-F5344CB8AC3E}">
        <p14:creationId xmlns:p14="http://schemas.microsoft.com/office/powerpoint/2010/main" val="229993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911742"/>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Moral Perfection</a:t>
            </a:r>
          </a:p>
          <a:p>
            <a:pPr marL="1157288" indent="-560388">
              <a:lnSpc>
                <a:spcPct val="90000"/>
              </a:lnSpc>
              <a:spcAft>
                <a:spcPts val="600"/>
              </a:spcAft>
              <a:buFont typeface="Arial" panose="020B0604020202020204" pitchFamily="34" charset="0"/>
              <a:buChar char="•"/>
            </a:pPr>
            <a:r>
              <a:rPr lang="en-US" sz="3800" dirty="0">
                <a:solidFill>
                  <a:schemeClr val="bg1"/>
                </a:solidFill>
                <a:latin typeface="Aptos Light" panose="020B0004020202020204" pitchFamily="34" charset="0"/>
                <a:cs typeface="Calibri Light" panose="020F0302020204030204" pitchFamily="34" charset="0"/>
              </a:rPr>
              <a:t>Incorruptible</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6C262AA0-BD35-4242-4BAD-EFBA5FC03233}"/>
              </a:ext>
            </a:extLst>
          </p:cNvPr>
          <p:cNvSpPr>
            <a:spLocks noChangeArrowheads="1"/>
          </p:cNvSpPr>
          <p:nvPr/>
        </p:nvSpPr>
        <p:spPr bwMode="auto">
          <a:xfrm>
            <a:off x="349770" y="2613557"/>
            <a:ext cx="11636996" cy="146314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E6B57E8B-1FA2-7F41-BEF6-CED6D958D713}"/>
              </a:ext>
            </a:extLst>
          </p:cNvPr>
          <p:cNvSpPr txBox="1">
            <a:spLocks noChangeArrowheads="1"/>
          </p:cNvSpPr>
          <p:nvPr/>
        </p:nvSpPr>
        <p:spPr bwMode="auto">
          <a:xfrm>
            <a:off x="391805" y="2772806"/>
            <a:ext cx="11537430" cy="109273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Job 34:12: “It is unthinkable that God would do wrong, that the Almighty would pervert justice.” </a:t>
            </a:r>
          </a:p>
        </p:txBody>
      </p:sp>
    </p:spTree>
    <p:extLst>
      <p:ext uri="{BB962C8B-B14F-4D97-AF65-F5344CB8AC3E}">
        <p14:creationId xmlns:p14="http://schemas.microsoft.com/office/powerpoint/2010/main" val="360791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1911742"/>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Moral Perfection</a:t>
            </a:r>
          </a:p>
          <a:p>
            <a:pPr marL="1157288" indent="-560388">
              <a:lnSpc>
                <a:spcPct val="90000"/>
              </a:lnSpc>
              <a:spcAft>
                <a:spcPts val="600"/>
              </a:spcAft>
              <a:buFont typeface="Arial" panose="020B0604020202020204" pitchFamily="34" charset="0"/>
              <a:buChar char="•"/>
            </a:pPr>
            <a:r>
              <a:rPr lang="en-US" sz="3800" dirty="0">
                <a:solidFill>
                  <a:schemeClr val="bg1"/>
                </a:solidFill>
                <a:latin typeface="Aptos Light" panose="020B0004020202020204" pitchFamily="34" charset="0"/>
                <a:cs typeface="Calibri Light" panose="020F0302020204030204" pitchFamily="34" charset="0"/>
              </a:rPr>
              <a:t>Incorruptible</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6C262AA0-BD35-4242-4BAD-EFBA5FC03233}"/>
              </a:ext>
            </a:extLst>
          </p:cNvPr>
          <p:cNvSpPr>
            <a:spLocks noChangeArrowheads="1"/>
          </p:cNvSpPr>
          <p:nvPr/>
        </p:nvSpPr>
        <p:spPr bwMode="auto">
          <a:xfrm>
            <a:off x="349770" y="2613557"/>
            <a:ext cx="11636996" cy="146314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E6B57E8B-1FA2-7F41-BEF6-CED6D958D713}"/>
              </a:ext>
            </a:extLst>
          </p:cNvPr>
          <p:cNvSpPr txBox="1">
            <a:spLocks noChangeArrowheads="1"/>
          </p:cNvSpPr>
          <p:nvPr/>
        </p:nvSpPr>
        <p:spPr bwMode="auto">
          <a:xfrm>
            <a:off x="391805" y="2772806"/>
            <a:ext cx="11537430" cy="1092735"/>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All of us can explain who we are by virtue of the influences in our lives.</a:t>
            </a:r>
          </a:p>
        </p:txBody>
      </p:sp>
    </p:spTree>
    <p:extLst>
      <p:ext uri="{BB962C8B-B14F-4D97-AF65-F5344CB8AC3E}">
        <p14:creationId xmlns:p14="http://schemas.microsoft.com/office/powerpoint/2010/main" val="2359906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 xmlns:a16="http://schemas.microsoft.com/office/drawing/2014/main" id="{BEA1906B-A729-7902-14E1-1745A4B34FBC}"/>
              </a:ext>
            </a:extLst>
          </p:cNvPr>
          <p:cNvSpPr txBox="1">
            <a:spLocks noChangeArrowheads="1"/>
          </p:cNvSpPr>
          <p:nvPr/>
        </p:nvSpPr>
        <p:spPr bwMode="auto">
          <a:xfrm>
            <a:off x="304800" y="1295401"/>
            <a:ext cx="11537430" cy="2487284"/>
          </a:xfrm>
          <a:prstGeom prst="rect">
            <a:avLst/>
          </a:prstGeom>
          <a:noFill/>
          <a:ln w="9525">
            <a:noFill/>
            <a:miter lim="800000"/>
            <a:headEnd/>
            <a:tailEnd/>
          </a:ln>
        </p:spPr>
        <p:txBody>
          <a:bodyPr wrap="square">
            <a:spAutoFit/>
          </a:bodyPr>
          <a:lstStyle/>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Moral Perfection</a:t>
            </a:r>
          </a:p>
          <a:p>
            <a:pPr marL="1157288" indent="-560388">
              <a:lnSpc>
                <a:spcPct val="90000"/>
              </a:lnSpc>
              <a:spcAft>
                <a:spcPts val="600"/>
              </a:spcAft>
              <a:buFont typeface="Arial" panose="020B0604020202020204" pitchFamily="34" charset="0"/>
              <a:buChar char="•"/>
            </a:pPr>
            <a:r>
              <a:rPr lang="en-US" sz="3800" dirty="0">
                <a:solidFill>
                  <a:schemeClr val="bg1"/>
                </a:solidFill>
                <a:latin typeface="Aptos Light" panose="020B0004020202020204" pitchFamily="34" charset="0"/>
                <a:cs typeface="Calibri Light" panose="020F0302020204030204" pitchFamily="34" charset="0"/>
              </a:rPr>
              <a:t>Incorruptible</a:t>
            </a:r>
          </a:p>
          <a:p>
            <a:pPr marL="1157288" indent="-560388">
              <a:lnSpc>
                <a:spcPct val="90000"/>
              </a:lnSpc>
              <a:spcAft>
                <a:spcPts val="600"/>
              </a:spcAft>
              <a:buFont typeface="Arial" panose="020B0604020202020204" pitchFamily="34" charset="0"/>
              <a:buChar char="•"/>
            </a:pPr>
            <a:r>
              <a:rPr lang="en-US" sz="3800" dirty="0">
                <a:solidFill>
                  <a:schemeClr val="bg1"/>
                </a:solidFill>
                <a:latin typeface="Aptos Light" panose="020B0004020202020204" pitchFamily="34" charset="0"/>
                <a:cs typeface="Calibri Light" panose="020F0302020204030204" pitchFamily="34" charset="0"/>
              </a:rPr>
              <a:t>Just</a:t>
            </a:r>
          </a:p>
          <a:p>
            <a:pPr marL="466725" indent="-466725">
              <a:lnSpc>
                <a:spcPct val="90000"/>
              </a:lnSpc>
              <a:spcAft>
                <a:spcPts val="600"/>
              </a:spcAft>
            </a:pPr>
            <a:r>
              <a:rPr lang="en-US" sz="4000" dirty="0">
                <a:solidFill>
                  <a:schemeClr val="bg1"/>
                </a:solidFill>
                <a:latin typeface="Aptos Light" panose="020B0004020202020204" pitchFamily="34" charset="0"/>
                <a:cs typeface="Calibri Light" panose="020F0302020204030204" pitchFamily="34" charset="0"/>
              </a:rPr>
              <a:t>	 </a:t>
            </a:r>
          </a:p>
        </p:txBody>
      </p:sp>
      <p:sp>
        <p:nvSpPr>
          <p:cNvPr id="8" name="TextBox 7">
            <a:extLst>
              <a:ext uri="{FF2B5EF4-FFF2-40B4-BE49-F238E27FC236}">
                <a16:creationId xmlns=""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HOLY</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 xmlns:a16="http://schemas.microsoft.com/office/drawing/2014/main" id="{6C262AA0-BD35-4242-4BAD-EFBA5FC03233}"/>
              </a:ext>
            </a:extLst>
          </p:cNvPr>
          <p:cNvSpPr>
            <a:spLocks noChangeArrowheads="1"/>
          </p:cNvSpPr>
          <p:nvPr/>
        </p:nvSpPr>
        <p:spPr bwMode="auto">
          <a:xfrm>
            <a:off x="349770" y="3219450"/>
            <a:ext cx="11636996" cy="146314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E6B57E8B-1FA2-7F41-BEF6-CED6D958D713}"/>
              </a:ext>
            </a:extLst>
          </p:cNvPr>
          <p:cNvSpPr txBox="1">
            <a:spLocks noChangeArrowheads="1"/>
          </p:cNvSpPr>
          <p:nvPr/>
        </p:nvSpPr>
        <p:spPr bwMode="auto">
          <a:xfrm>
            <a:off x="391805" y="3378699"/>
            <a:ext cx="11537430" cy="109273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Light" panose="020B0004020202020204" pitchFamily="34" charset="0"/>
                <a:cs typeface="Calibri Light" panose="020F0302020204030204" pitchFamily="34" charset="0"/>
              </a:rPr>
              <a:t>Psalm 97:2: “Clouds and thick darkness surround him; righteousness and justice are the foundation of his throne.” </a:t>
            </a:r>
          </a:p>
        </p:txBody>
      </p:sp>
    </p:spTree>
    <p:extLst>
      <p:ext uri="{BB962C8B-B14F-4D97-AF65-F5344CB8AC3E}">
        <p14:creationId xmlns:p14="http://schemas.microsoft.com/office/powerpoint/2010/main" val="247056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1490</Words>
  <Application>Microsoft Office PowerPoint</Application>
  <PresentationFormat>Widescreen</PresentationFormat>
  <Paragraphs>190</Paragraphs>
  <Slides>41</Slides>
  <Notes>41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ＭＳ Ｐゴシック</vt:lpstr>
      <vt:lpstr>Aptos</vt:lpstr>
      <vt:lpstr>Aptos Display</vt:lpstr>
      <vt:lpstr>Aptos Light</vt:lpstr>
      <vt:lpstr>Arial</vt:lpstr>
      <vt:lpstr>Calibri</vt:lpstr>
      <vt:lpstr>Calibri Light</vt:lpstr>
      <vt:lpstr>Cambria</vt:lpstr>
      <vt:lpstr>Century Gothic</vt:lpstr>
      <vt:lpstr>Times New Roman</vt:lpstr>
      <vt:lpstr>Office Theme</vt:lpstr>
      <vt:lpstr>GOODNESS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2024-07-19T15:16:37Z</dcterms:created>
  <dcterms:modified xsi:type="dcterms:W3CDTF">2024-07-19T15:23:13Z</dcterms:modified>
</cp:coreProperties>
</file>