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58"/>
  </p:notesMasterIdLst>
  <p:sldIdLst>
    <p:sldId id="1561" r:id="rId3"/>
    <p:sldId id="1957" r:id="rId4"/>
    <p:sldId id="1970" r:id="rId5"/>
    <p:sldId id="1901" r:id="rId6"/>
    <p:sldId id="1972" r:id="rId7"/>
    <p:sldId id="1973" r:id="rId8"/>
    <p:sldId id="1971" r:id="rId9"/>
    <p:sldId id="1941" r:id="rId10"/>
    <p:sldId id="1974" r:id="rId11"/>
    <p:sldId id="1942" r:id="rId12"/>
    <p:sldId id="1943" r:id="rId13"/>
    <p:sldId id="1920" r:id="rId14"/>
    <p:sldId id="1921" r:id="rId15"/>
    <p:sldId id="1922" r:id="rId16"/>
    <p:sldId id="1968" r:id="rId17"/>
    <p:sldId id="1923" r:id="rId18"/>
    <p:sldId id="1944" r:id="rId19"/>
    <p:sldId id="1939" r:id="rId20"/>
    <p:sldId id="1902" r:id="rId21"/>
    <p:sldId id="1945" r:id="rId22"/>
    <p:sldId id="1975" r:id="rId23"/>
    <p:sldId id="1903" r:id="rId24"/>
    <p:sldId id="1919" r:id="rId25"/>
    <p:sldId id="1904" r:id="rId26"/>
    <p:sldId id="1905" r:id="rId27"/>
    <p:sldId id="1907" r:id="rId28"/>
    <p:sldId id="1908" r:id="rId29"/>
    <p:sldId id="1909" r:id="rId30"/>
    <p:sldId id="1910" r:id="rId31"/>
    <p:sldId id="1911" r:id="rId32"/>
    <p:sldId id="1912" r:id="rId33"/>
    <p:sldId id="1913" r:id="rId34"/>
    <p:sldId id="1914" r:id="rId35"/>
    <p:sldId id="1915" r:id="rId36"/>
    <p:sldId id="1916" r:id="rId37"/>
    <p:sldId id="1917" r:id="rId38"/>
    <p:sldId id="1918" r:id="rId39"/>
    <p:sldId id="1958" r:id="rId40"/>
    <p:sldId id="1976" r:id="rId41"/>
    <p:sldId id="1951" r:id="rId42"/>
    <p:sldId id="1955" r:id="rId43"/>
    <p:sldId id="1952" r:id="rId44"/>
    <p:sldId id="1959" r:id="rId45"/>
    <p:sldId id="1960" r:id="rId46"/>
    <p:sldId id="1953" r:id="rId47"/>
    <p:sldId id="1961" r:id="rId48"/>
    <p:sldId id="1962" r:id="rId49"/>
    <p:sldId id="1963" r:id="rId50"/>
    <p:sldId id="1954" r:id="rId51"/>
    <p:sldId id="1967" r:id="rId52"/>
    <p:sldId id="1964" r:id="rId53"/>
    <p:sldId id="1965" r:id="rId54"/>
    <p:sldId id="1966" r:id="rId55"/>
    <p:sldId id="1969" r:id="rId56"/>
    <p:sldId id="18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AEB6"/>
    <a:srgbClr val="BEDEE2"/>
    <a:srgbClr val="6A959E"/>
    <a:srgbClr val="FFFF99"/>
    <a:srgbClr val="6C9EA8"/>
    <a:srgbClr val="9ECFDA"/>
    <a:srgbClr val="80A1B2"/>
    <a:srgbClr val="344B56"/>
    <a:srgbClr val="A2C4CE"/>
    <a:srgbClr val="A4C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55F2F4-B263-45E4-8CA6-1DDE679DDB82}" v="1213" dt="2024-01-19T00:54:30.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17" autoAdjust="0"/>
    <p:restoredTop sz="86013" autoAdjust="0"/>
  </p:normalViewPr>
  <p:slideViewPr>
    <p:cSldViewPr>
      <p:cViewPr varScale="1">
        <p:scale>
          <a:sx n="66" d="100"/>
          <a:sy n="66" d="100"/>
        </p:scale>
        <p:origin x="108" y="1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1/22/2024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9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10</a:t>
            </a:fld>
            <a:endParaRPr lang="en-US"/>
          </a:p>
        </p:txBody>
      </p:sp>
    </p:spTree>
    <p:extLst>
      <p:ext uri="{BB962C8B-B14F-4D97-AF65-F5344CB8AC3E}">
        <p14:creationId xmlns:p14="http://schemas.microsoft.com/office/powerpoint/2010/main" val="203270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3889810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720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1819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5950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22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6608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17</a:t>
            </a:fld>
            <a:endParaRPr lang="en-US"/>
          </a:p>
        </p:txBody>
      </p:sp>
    </p:spTree>
    <p:extLst>
      <p:ext uri="{BB962C8B-B14F-4D97-AF65-F5344CB8AC3E}">
        <p14:creationId xmlns:p14="http://schemas.microsoft.com/office/powerpoint/2010/main" val="765230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18</a:t>
            </a:fld>
            <a:endParaRPr lang="en-US"/>
          </a:p>
        </p:txBody>
      </p:sp>
    </p:spTree>
    <p:extLst>
      <p:ext uri="{BB962C8B-B14F-4D97-AF65-F5344CB8AC3E}">
        <p14:creationId xmlns:p14="http://schemas.microsoft.com/office/powerpoint/2010/main" val="4050474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val="336669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a:t>
            </a:fld>
            <a:endParaRPr lang="en-US"/>
          </a:p>
        </p:txBody>
      </p:sp>
    </p:spTree>
    <p:extLst>
      <p:ext uri="{BB962C8B-B14F-4D97-AF65-F5344CB8AC3E}">
        <p14:creationId xmlns:p14="http://schemas.microsoft.com/office/powerpoint/2010/main" val="3512266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val="2549945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21</a:t>
            </a:fld>
            <a:endParaRPr lang="en-US"/>
          </a:p>
        </p:txBody>
      </p:sp>
    </p:spTree>
    <p:extLst>
      <p:ext uri="{BB962C8B-B14F-4D97-AF65-F5344CB8AC3E}">
        <p14:creationId xmlns:p14="http://schemas.microsoft.com/office/powerpoint/2010/main" val="1903538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22</a:t>
            </a:fld>
            <a:endParaRPr lang="en-US"/>
          </a:p>
        </p:txBody>
      </p:sp>
    </p:spTree>
    <p:extLst>
      <p:ext uri="{BB962C8B-B14F-4D97-AF65-F5344CB8AC3E}">
        <p14:creationId xmlns:p14="http://schemas.microsoft.com/office/powerpoint/2010/main" val="2420331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val="375222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2782123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25</a:t>
            </a:fld>
            <a:endParaRPr lang="en-US"/>
          </a:p>
        </p:txBody>
      </p:sp>
    </p:spTree>
    <p:extLst>
      <p:ext uri="{BB962C8B-B14F-4D97-AF65-F5344CB8AC3E}">
        <p14:creationId xmlns:p14="http://schemas.microsoft.com/office/powerpoint/2010/main" val="919009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26</a:t>
            </a:fld>
            <a:endParaRPr lang="en-US"/>
          </a:p>
        </p:txBody>
      </p:sp>
    </p:spTree>
    <p:extLst>
      <p:ext uri="{BB962C8B-B14F-4D97-AF65-F5344CB8AC3E}">
        <p14:creationId xmlns:p14="http://schemas.microsoft.com/office/powerpoint/2010/main" val="2209100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27</a:t>
            </a:fld>
            <a:endParaRPr lang="en-US"/>
          </a:p>
        </p:txBody>
      </p:sp>
    </p:spTree>
    <p:extLst>
      <p:ext uri="{BB962C8B-B14F-4D97-AF65-F5344CB8AC3E}">
        <p14:creationId xmlns:p14="http://schemas.microsoft.com/office/powerpoint/2010/main" val="2338280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28</a:t>
            </a:fld>
            <a:endParaRPr lang="en-US"/>
          </a:p>
        </p:txBody>
      </p:sp>
    </p:spTree>
    <p:extLst>
      <p:ext uri="{BB962C8B-B14F-4D97-AF65-F5344CB8AC3E}">
        <p14:creationId xmlns:p14="http://schemas.microsoft.com/office/powerpoint/2010/main" val="1684400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29</a:t>
            </a:fld>
            <a:endParaRPr lang="en-US"/>
          </a:p>
        </p:txBody>
      </p:sp>
    </p:spTree>
    <p:extLst>
      <p:ext uri="{BB962C8B-B14F-4D97-AF65-F5344CB8AC3E}">
        <p14:creationId xmlns:p14="http://schemas.microsoft.com/office/powerpoint/2010/main" val="2262463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2321692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30</a:t>
            </a:fld>
            <a:endParaRPr lang="en-US"/>
          </a:p>
        </p:txBody>
      </p:sp>
    </p:spTree>
    <p:extLst>
      <p:ext uri="{BB962C8B-B14F-4D97-AF65-F5344CB8AC3E}">
        <p14:creationId xmlns:p14="http://schemas.microsoft.com/office/powerpoint/2010/main" val="567457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31</a:t>
            </a:fld>
            <a:endParaRPr lang="en-US"/>
          </a:p>
        </p:txBody>
      </p:sp>
    </p:spTree>
    <p:extLst>
      <p:ext uri="{BB962C8B-B14F-4D97-AF65-F5344CB8AC3E}">
        <p14:creationId xmlns:p14="http://schemas.microsoft.com/office/powerpoint/2010/main" val="116431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32</a:t>
            </a:fld>
            <a:endParaRPr lang="en-US"/>
          </a:p>
        </p:txBody>
      </p:sp>
    </p:spTree>
    <p:extLst>
      <p:ext uri="{BB962C8B-B14F-4D97-AF65-F5344CB8AC3E}">
        <p14:creationId xmlns:p14="http://schemas.microsoft.com/office/powerpoint/2010/main" val="4293149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33</a:t>
            </a:fld>
            <a:endParaRPr lang="en-US"/>
          </a:p>
        </p:txBody>
      </p:sp>
    </p:spTree>
    <p:extLst>
      <p:ext uri="{BB962C8B-B14F-4D97-AF65-F5344CB8AC3E}">
        <p14:creationId xmlns:p14="http://schemas.microsoft.com/office/powerpoint/2010/main" val="497751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34</a:t>
            </a:fld>
            <a:endParaRPr lang="en-US"/>
          </a:p>
        </p:txBody>
      </p:sp>
    </p:spTree>
    <p:extLst>
      <p:ext uri="{BB962C8B-B14F-4D97-AF65-F5344CB8AC3E}">
        <p14:creationId xmlns:p14="http://schemas.microsoft.com/office/powerpoint/2010/main" val="1985446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35</a:t>
            </a:fld>
            <a:endParaRPr lang="en-US"/>
          </a:p>
        </p:txBody>
      </p:sp>
    </p:spTree>
    <p:extLst>
      <p:ext uri="{BB962C8B-B14F-4D97-AF65-F5344CB8AC3E}">
        <p14:creationId xmlns:p14="http://schemas.microsoft.com/office/powerpoint/2010/main" val="930236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36</a:t>
            </a:fld>
            <a:endParaRPr lang="en-US"/>
          </a:p>
        </p:txBody>
      </p:sp>
    </p:spTree>
    <p:extLst>
      <p:ext uri="{BB962C8B-B14F-4D97-AF65-F5344CB8AC3E}">
        <p14:creationId xmlns:p14="http://schemas.microsoft.com/office/powerpoint/2010/main" val="3871218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37</a:t>
            </a:fld>
            <a:endParaRPr lang="en-US"/>
          </a:p>
        </p:txBody>
      </p:sp>
    </p:spTree>
    <p:extLst>
      <p:ext uri="{BB962C8B-B14F-4D97-AF65-F5344CB8AC3E}">
        <p14:creationId xmlns:p14="http://schemas.microsoft.com/office/powerpoint/2010/main" val="2406354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38</a:t>
            </a:fld>
            <a:endParaRPr lang="en-US"/>
          </a:p>
        </p:txBody>
      </p:sp>
    </p:spTree>
    <p:extLst>
      <p:ext uri="{BB962C8B-B14F-4D97-AF65-F5344CB8AC3E}">
        <p14:creationId xmlns:p14="http://schemas.microsoft.com/office/powerpoint/2010/main" val="1873534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39</a:t>
            </a:fld>
            <a:endParaRPr lang="en-US"/>
          </a:p>
        </p:txBody>
      </p:sp>
    </p:spTree>
    <p:extLst>
      <p:ext uri="{BB962C8B-B14F-4D97-AF65-F5344CB8AC3E}">
        <p14:creationId xmlns:p14="http://schemas.microsoft.com/office/powerpoint/2010/main" val="126340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val="8063663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40</a:t>
            </a:fld>
            <a:endParaRPr lang="en-US"/>
          </a:p>
        </p:txBody>
      </p:sp>
    </p:spTree>
    <p:extLst>
      <p:ext uri="{BB962C8B-B14F-4D97-AF65-F5344CB8AC3E}">
        <p14:creationId xmlns:p14="http://schemas.microsoft.com/office/powerpoint/2010/main" val="16116039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41</a:t>
            </a:fld>
            <a:endParaRPr lang="en-US"/>
          </a:p>
        </p:txBody>
      </p:sp>
    </p:spTree>
    <p:extLst>
      <p:ext uri="{BB962C8B-B14F-4D97-AF65-F5344CB8AC3E}">
        <p14:creationId xmlns:p14="http://schemas.microsoft.com/office/powerpoint/2010/main" val="4096612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42</a:t>
            </a:fld>
            <a:endParaRPr lang="en-US"/>
          </a:p>
        </p:txBody>
      </p:sp>
    </p:spTree>
    <p:extLst>
      <p:ext uri="{BB962C8B-B14F-4D97-AF65-F5344CB8AC3E}">
        <p14:creationId xmlns:p14="http://schemas.microsoft.com/office/powerpoint/2010/main" val="8760487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43</a:t>
            </a:fld>
            <a:endParaRPr lang="en-US"/>
          </a:p>
        </p:txBody>
      </p:sp>
    </p:spTree>
    <p:extLst>
      <p:ext uri="{BB962C8B-B14F-4D97-AF65-F5344CB8AC3E}">
        <p14:creationId xmlns:p14="http://schemas.microsoft.com/office/powerpoint/2010/main" val="1020494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44</a:t>
            </a:fld>
            <a:endParaRPr lang="en-US"/>
          </a:p>
        </p:txBody>
      </p:sp>
    </p:spTree>
    <p:extLst>
      <p:ext uri="{BB962C8B-B14F-4D97-AF65-F5344CB8AC3E}">
        <p14:creationId xmlns:p14="http://schemas.microsoft.com/office/powerpoint/2010/main" val="16406915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45</a:t>
            </a:fld>
            <a:endParaRPr lang="en-US"/>
          </a:p>
        </p:txBody>
      </p:sp>
    </p:spTree>
    <p:extLst>
      <p:ext uri="{BB962C8B-B14F-4D97-AF65-F5344CB8AC3E}">
        <p14:creationId xmlns:p14="http://schemas.microsoft.com/office/powerpoint/2010/main" val="13710994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46</a:t>
            </a:fld>
            <a:endParaRPr lang="en-US"/>
          </a:p>
        </p:txBody>
      </p:sp>
    </p:spTree>
    <p:extLst>
      <p:ext uri="{BB962C8B-B14F-4D97-AF65-F5344CB8AC3E}">
        <p14:creationId xmlns:p14="http://schemas.microsoft.com/office/powerpoint/2010/main" val="23165531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47</a:t>
            </a:fld>
            <a:endParaRPr lang="en-US"/>
          </a:p>
        </p:txBody>
      </p:sp>
    </p:spTree>
    <p:extLst>
      <p:ext uri="{BB962C8B-B14F-4D97-AF65-F5344CB8AC3E}">
        <p14:creationId xmlns:p14="http://schemas.microsoft.com/office/powerpoint/2010/main" val="7201143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48</a:t>
            </a:fld>
            <a:endParaRPr lang="en-US"/>
          </a:p>
        </p:txBody>
      </p:sp>
    </p:spTree>
    <p:extLst>
      <p:ext uri="{BB962C8B-B14F-4D97-AF65-F5344CB8AC3E}">
        <p14:creationId xmlns:p14="http://schemas.microsoft.com/office/powerpoint/2010/main" val="31337779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49</a:t>
            </a:fld>
            <a:endParaRPr lang="en-US"/>
          </a:p>
        </p:txBody>
      </p:sp>
    </p:spTree>
    <p:extLst>
      <p:ext uri="{BB962C8B-B14F-4D97-AF65-F5344CB8AC3E}">
        <p14:creationId xmlns:p14="http://schemas.microsoft.com/office/powerpoint/2010/main" val="114562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2786513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50</a:t>
            </a:fld>
            <a:endParaRPr lang="en-US"/>
          </a:p>
        </p:txBody>
      </p:sp>
    </p:spTree>
    <p:extLst>
      <p:ext uri="{BB962C8B-B14F-4D97-AF65-F5344CB8AC3E}">
        <p14:creationId xmlns:p14="http://schemas.microsoft.com/office/powerpoint/2010/main" val="42378637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51</a:t>
            </a:fld>
            <a:endParaRPr lang="en-US"/>
          </a:p>
        </p:txBody>
      </p:sp>
    </p:spTree>
    <p:extLst>
      <p:ext uri="{BB962C8B-B14F-4D97-AF65-F5344CB8AC3E}">
        <p14:creationId xmlns:p14="http://schemas.microsoft.com/office/powerpoint/2010/main" val="36556108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52</a:t>
            </a:fld>
            <a:endParaRPr lang="en-US"/>
          </a:p>
        </p:txBody>
      </p:sp>
    </p:spTree>
    <p:extLst>
      <p:ext uri="{BB962C8B-B14F-4D97-AF65-F5344CB8AC3E}">
        <p14:creationId xmlns:p14="http://schemas.microsoft.com/office/powerpoint/2010/main" val="25321387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53</a:t>
            </a:fld>
            <a:endParaRPr lang="en-US"/>
          </a:p>
        </p:txBody>
      </p:sp>
    </p:spTree>
    <p:extLst>
      <p:ext uri="{BB962C8B-B14F-4D97-AF65-F5344CB8AC3E}">
        <p14:creationId xmlns:p14="http://schemas.microsoft.com/office/powerpoint/2010/main" val="19888100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54</a:t>
            </a:fld>
            <a:endParaRPr lang="en-US"/>
          </a:p>
        </p:txBody>
      </p:sp>
    </p:spTree>
    <p:extLst>
      <p:ext uri="{BB962C8B-B14F-4D97-AF65-F5344CB8AC3E}">
        <p14:creationId xmlns:p14="http://schemas.microsoft.com/office/powerpoint/2010/main" val="32010672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9219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106636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val="1532952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8</a:t>
            </a:fld>
            <a:endParaRPr lang="en-US"/>
          </a:p>
        </p:txBody>
      </p:sp>
    </p:spTree>
    <p:extLst>
      <p:ext uri="{BB962C8B-B14F-4D97-AF65-F5344CB8AC3E}">
        <p14:creationId xmlns:p14="http://schemas.microsoft.com/office/powerpoint/2010/main" val="2577479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9</a:t>
            </a:fld>
            <a:endParaRPr lang="en-US"/>
          </a:p>
        </p:txBody>
      </p:sp>
    </p:spTree>
    <p:extLst>
      <p:ext uri="{BB962C8B-B14F-4D97-AF65-F5344CB8AC3E}">
        <p14:creationId xmlns:p14="http://schemas.microsoft.com/office/powerpoint/2010/main" val="226955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xmlns=""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xmlns=""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A black background with blue text&#10;&#10;Description automatically generated">
            <a:extLst>
              <a:ext uri="{FF2B5EF4-FFF2-40B4-BE49-F238E27FC236}">
                <a16:creationId xmlns:a16="http://schemas.microsoft.com/office/drawing/2014/main" xmlns="" id="{752F1EE1-6FE3-8A51-ED45-77D88615CC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4003936"/>
            <a:ext cx="6542180" cy="2854064"/>
          </a:xfrm>
          <a:prstGeom prst="rect">
            <a:avLst/>
          </a:prstGeom>
        </p:spPr>
      </p:pic>
    </p:spTree>
    <p:extLst>
      <p:ext uri="{BB962C8B-B14F-4D97-AF65-F5344CB8AC3E}">
        <p14:creationId xmlns:p14="http://schemas.microsoft.com/office/powerpoint/2010/main" val="251865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3631763"/>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1:19) This is the testimony of John, when the Jews sent to him priests and Levites from Jerusalem to ask him,</a:t>
            </a:r>
          </a:p>
          <a:p>
            <a:r>
              <a:rPr lang="en-US" sz="5400" b="1" spc="-150" dirty="0">
                <a:effectLst>
                  <a:outerShdw blurRad="38100" dist="38100" dir="2700000" algn="tl">
                    <a:srgbClr val="000000">
                      <a:alpha val="43137"/>
                    </a:srgbClr>
                  </a:outerShdw>
                </a:effectLst>
                <a:latin typeface="Times New Roman" pitchFamily="18" charset="0"/>
                <a:cs typeface="Times New Roman" pitchFamily="18" charset="0"/>
              </a:rPr>
              <a:t>“Who are you?”</a:t>
            </a:r>
          </a:p>
        </p:txBody>
      </p:sp>
      <p:sp>
        <p:nvSpPr>
          <p:cNvPr id="2" name="Rounded Rectangle 2">
            <a:extLst>
              <a:ext uri="{FF2B5EF4-FFF2-40B4-BE49-F238E27FC236}">
                <a16:creationId xmlns:a16="http://schemas.microsoft.com/office/drawing/2014/main" xmlns="" id="{A9DCACEC-62F3-DEFC-8F6D-FC441092A44A}"/>
              </a:ext>
            </a:extLst>
          </p:cNvPr>
          <p:cNvSpPr/>
          <p:nvPr/>
        </p:nvSpPr>
        <p:spPr>
          <a:xfrm>
            <a:off x="4876800" y="533400"/>
            <a:ext cx="6858000" cy="5943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54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the Baptist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150" normalizeH="0" baseline="0" noProof="0" dirty="0">
                <a:ln>
                  <a:noFill/>
                </a:ln>
                <a:solidFill>
                  <a:schemeClr val="accent2">
                    <a:lumMod val="60000"/>
                    <a:lumOff val="4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Eccentric</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chemeClr val="accent2">
                    <a:lumMod val="60000"/>
                    <a:lumOff val="4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Appearance (Matthew 3:4)</a:t>
            </a:r>
          </a:p>
          <a:p>
            <a:pPr marL="231775" marR="0" lvl="0" indent="0" algn="l" defTabSz="914400" rtl="0" eaLnBrk="1" fontAlgn="auto" latinLnBrk="0" hangingPunct="1">
              <a:lnSpc>
                <a:spcPct val="100000"/>
              </a:lnSpc>
              <a:spcBef>
                <a:spcPts val="0"/>
              </a:spcBef>
              <a:spcAft>
                <a:spcPts val="0"/>
              </a:spcAft>
              <a:buClrTx/>
              <a:buSzTx/>
              <a:buFontTx/>
              <a:buNone/>
              <a:tabLst/>
              <a:defRPr/>
            </a:pPr>
            <a:r>
              <a:rPr lang="pt-BR" sz="2400" b="1"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Nazarite vow (Numbers 6; Luke 1:15)</a:t>
            </a:r>
            <a:endParaRPr kumimoji="0" lang="pt-BR" sz="2400" b="1" i="0" u="none" strike="noStrike" kern="1200" cap="none" spc="0" normalizeH="0" baseline="0" noProof="0" dirty="0">
              <a:ln>
                <a:noFill/>
              </a:ln>
              <a:solidFill>
                <a:schemeClr val="accent2">
                  <a:lumMod val="60000"/>
                  <a:lumOff val="4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defRPr/>
            </a:pPr>
            <a:r>
              <a:rPr lang="en-US" sz="4400" b="1" spc="-150"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courageous final prophet</a:t>
            </a:r>
          </a:p>
          <a:p>
            <a:pPr marL="231775" lvl="0">
              <a:defRPr/>
            </a:pPr>
            <a:r>
              <a:rPr lang="en-US" sz="2400" b="1"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 6:14-29; Luke 16:16; Matthew 3:7-12</a:t>
            </a:r>
          </a:p>
          <a:p>
            <a:pPr lvl="0">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Highly criticized</a:t>
            </a:r>
          </a:p>
          <a:p>
            <a:pPr marL="231775" lvl="0">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Matthew 11:18</a:t>
            </a:r>
          </a:p>
          <a:p>
            <a:pPr lvl="0">
              <a:defRPr/>
            </a:pPr>
            <a:endPar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31775" lvl="0">
              <a:defRPr/>
            </a:pP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ounded Rectangle 2">
            <a:extLst>
              <a:ext uri="{FF2B5EF4-FFF2-40B4-BE49-F238E27FC236}">
                <a16:creationId xmlns:a16="http://schemas.microsoft.com/office/drawing/2014/main" xmlns="" id="{41E67320-6B55-C54E-6B39-E71D12DF4E1A}"/>
              </a:ext>
            </a:extLst>
          </p:cNvPr>
          <p:cNvSpPr/>
          <p:nvPr/>
        </p:nvSpPr>
        <p:spPr>
          <a:xfrm>
            <a:off x="381000" y="2031562"/>
            <a:ext cx="6858000" cy="2133601"/>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 11:18) “John came neither eating nor drinking, and they say, ‘He has a demon!’</a:t>
            </a:r>
          </a:p>
        </p:txBody>
      </p:sp>
    </p:spTree>
    <p:extLst>
      <p:ext uri="{BB962C8B-B14F-4D97-AF65-F5344CB8AC3E}">
        <p14:creationId xmlns:p14="http://schemas.microsoft.com/office/powerpoint/2010/main" val="67787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wipe(left)">
                                      <p:cBhvr>
                                        <p:cTn id="7" dur="500"/>
                                        <p:tgtEl>
                                          <p:spTgt spid="2">
                                            <p:txEl>
                                              <p:pRg st="6" end="6"/>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animEffect transition="in" filter="wipe(left)">
                                      <p:cBhvr>
                                        <p:cTn id="11" dur="500"/>
                                        <p:tgtEl>
                                          <p:spTgt spid="2">
                                            <p:txEl>
                                              <p:pRg st="7" end="7"/>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3631763"/>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1:19) This is the testimony of John, when the Jews sent to him priests and Levites from Jerusalem to ask him,</a:t>
            </a:r>
          </a:p>
          <a:p>
            <a:r>
              <a:rPr lang="en-US" sz="5400" b="1" spc="-150" dirty="0">
                <a:effectLst>
                  <a:outerShdw blurRad="38100" dist="38100" dir="2700000" algn="tl">
                    <a:srgbClr val="000000">
                      <a:alpha val="43137"/>
                    </a:srgbClr>
                  </a:outerShdw>
                </a:effectLst>
                <a:latin typeface="Times New Roman" pitchFamily="18" charset="0"/>
                <a:cs typeface="Times New Roman" pitchFamily="18" charset="0"/>
              </a:rPr>
              <a:t>“Who are you?”</a:t>
            </a:r>
          </a:p>
        </p:txBody>
      </p:sp>
      <p:sp>
        <p:nvSpPr>
          <p:cNvPr id="2" name="Rounded Rectangle 2">
            <a:extLst>
              <a:ext uri="{FF2B5EF4-FFF2-40B4-BE49-F238E27FC236}">
                <a16:creationId xmlns:a16="http://schemas.microsoft.com/office/drawing/2014/main" xmlns="" id="{A9DCACEC-62F3-DEFC-8F6D-FC441092A44A}"/>
              </a:ext>
            </a:extLst>
          </p:cNvPr>
          <p:cNvSpPr/>
          <p:nvPr/>
        </p:nvSpPr>
        <p:spPr>
          <a:xfrm>
            <a:off x="4876800" y="533400"/>
            <a:ext cx="6858000" cy="5943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54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the Baptist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150" normalizeH="0" baseline="0" noProof="0" dirty="0">
                <a:ln>
                  <a:noFill/>
                </a:ln>
                <a:solidFill>
                  <a:schemeClr val="accent2">
                    <a:lumMod val="60000"/>
                    <a:lumOff val="4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Eccentric</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chemeClr val="accent2">
                    <a:lumMod val="60000"/>
                    <a:lumOff val="4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Appearance (Matthew 3:4)</a:t>
            </a:r>
          </a:p>
          <a:p>
            <a:pPr marL="231775" marR="0" lvl="0" indent="0" algn="l" defTabSz="914400" rtl="0" eaLnBrk="1" fontAlgn="auto" latinLnBrk="0" hangingPunct="1">
              <a:lnSpc>
                <a:spcPct val="100000"/>
              </a:lnSpc>
              <a:spcBef>
                <a:spcPts val="0"/>
              </a:spcBef>
              <a:spcAft>
                <a:spcPts val="0"/>
              </a:spcAft>
              <a:buClrTx/>
              <a:buSzTx/>
              <a:buFontTx/>
              <a:buNone/>
              <a:tabLst/>
              <a:defRPr/>
            </a:pPr>
            <a:r>
              <a:rPr lang="pt-BR" sz="2400" b="1"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Nazarite vow (Numbers 6; Luke 1:15)</a:t>
            </a:r>
            <a:endParaRPr kumimoji="0" lang="pt-BR" sz="2400" b="1" i="0" u="none" strike="noStrike" kern="1200" cap="none" spc="0" normalizeH="0" baseline="0" noProof="0" dirty="0">
              <a:ln>
                <a:noFill/>
              </a:ln>
              <a:solidFill>
                <a:schemeClr val="accent2">
                  <a:lumMod val="60000"/>
                  <a:lumOff val="4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defRPr/>
            </a:pPr>
            <a:r>
              <a:rPr lang="en-US" sz="4400" b="1" spc="-150"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courageous final prophet</a:t>
            </a:r>
          </a:p>
          <a:p>
            <a:pPr marL="231775" lvl="0">
              <a:defRPr/>
            </a:pPr>
            <a:r>
              <a:rPr lang="en-US" sz="2400" b="1"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 6:14-29; Luke 16:16; Matthew 3:7-12</a:t>
            </a:r>
          </a:p>
          <a:p>
            <a:pPr lvl="0">
              <a:defRPr/>
            </a:pPr>
            <a:r>
              <a:rPr lang="en-US" sz="4400" b="1" spc="-150"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Highly criticized</a:t>
            </a:r>
          </a:p>
          <a:p>
            <a:pPr marL="231775" lvl="0">
              <a:defRPr/>
            </a:pPr>
            <a:r>
              <a:rPr lang="en-US" sz="2400" b="1"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Matthew 11:18</a:t>
            </a:r>
          </a:p>
          <a:p>
            <a:pPr lvl="0">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Yet, intensely popular</a:t>
            </a:r>
          </a:p>
          <a:p>
            <a:pPr marL="231775" lvl="0">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Matthew 3:5</a:t>
            </a:r>
          </a:p>
        </p:txBody>
      </p:sp>
      <p:sp>
        <p:nvSpPr>
          <p:cNvPr id="5" name="Rounded Rectangle 2">
            <a:extLst>
              <a:ext uri="{FF2B5EF4-FFF2-40B4-BE49-F238E27FC236}">
                <a16:creationId xmlns:a16="http://schemas.microsoft.com/office/drawing/2014/main" xmlns="" id="{9A8880C9-48B4-C1B1-CC5C-76A4B40DD11B}"/>
              </a:ext>
            </a:extLst>
          </p:cNvPr>
          <p:cNvSpPr/>
          <p:nvPr/>
        </p:nvSpPr>
        <p:spPr>
          <a:xfrm>
            <a:off x="2209800" y="2895601"/>
            <a:ext cx="8537666" cy="2188588"/>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 3:5) People from Jerusalem and from </a:t>
            </a:r>
            <a:r>
              <a:rPr lang="en-US" sz="40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Judea and </a:t>
            </a:r>
            <a:r>
              <a:rPr lang="en-US" sz="40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over the Jordan Valley went out to see and hear John.</a:t>
            </a:r>
          </a:p>
        </p:txBody>
      </p:sp>
    </p:spTree>
    <p:extLst>
      <p:ext uri="{BB962C8B-B14F-4D97-AF65-F5344CB8AC3E}">
        <p14:creationId xmlns:p14="http://schemas.microsoft.com/office/powerpoint/2010/main" val="356164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wipe(left)">
                                      <p:cBhvr>
                                        <p:cTn id="7" dur="500"/>
                                        <p:tgtEl>
                                          <p:spTgt spid="2">
                                            <p:txEl>
                                              <p:pRg st="8" end="8"/>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animEffect transition="in" filter="wipe(left)">
                                      <p:cBhvr>
                                        <p:cTn id="11" dur="500"/>
                                        <p:tgtEl>
                                          <p:spTgt spid="2">
                                            <p:txEl>
                                              <p:pRg st="9" end="9"/>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9FDEA4D-64AE-EC16-4A6D-36333044AF96}"/>
              </a:ext>
            </a:extLst>
          </p:cNvPr>
          <p:cNvSpPr txBox="1"/>
          <p:nvPr/>
        </p:nvSpPr>
        <p:spPr>
          <a:xfrm>
            <a:off x="72934" y="1949708"/>
            <a:ext cx="7547066"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Some of the Jews thought that it was God who had destroyed Herod’s army, and that it was a very just punishment to avenge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surnamed the Baptist.</a:t>
            </a:r>
          </a:p>
        </p:txBody>
      </p:sp>
    </p:spTree>
    <p:extLst>
      <p:ext uri="{BB962C8B-B14F-4D97-AF65-F5344CB8AC3E}">
        <p14:creationId xmlns:p14="http://schemas.microsoft.com/office/powerpoint/2010/main" val="75775622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F1FFDD5-9BD3-C2D3-B75F-27447FA14950}"/>
              </a:ext>
            </a:extLst>
          </p:cNvPr>
          <p:cNvSpPr txBox="1"/>
          <p:nvPr/>
        </p:nvSpPr>
        <p:spPr>
          <a:xfrm>
            <a:off x="72934" y="1949708"/>
            <a:ext cx="7547066" cy="4832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had been put to death by Herod, although he was a good man</a:t>
            </a: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 exhorted the Jews to practice virtue, to be just one to another and sincere towards God and to come together by </a:t>
            </a:r>
            <a:r>
              <a:rPr kumimoji="0" lang="en-US" sz="4400" b="1"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baptism</a:t>
            </a: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14215558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630EFC2-DAA4-077B-C41E-D4A361F26F2D}"/>
              </a:ext>
            </a:extLst>
          </p:cNvPr>
          <p:cNvSpPr txBox="1"/>
          <p:nvPr/>
        </p:nvSpPr>
        <p:spPr>
          <a:xfrm>
            <a:off x="72934" y="1949708"/>
            <a:ext cx="7547066" cy="4832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 taught that baptism was acceptable to God provided that they underwent it not to obtain remission of certain sins but for the purification of the body, </a:t>
            </a:r>
            <a:r>
              <a:rPr kumimoji="0" lang="en-US" sz="4400" b="1" i="0" u="none" strike="noStrike" kern="1200" cap="none" spc="-15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if the soul had already been purified by righteousness…</a:t>
            </a:r>
          </a:p>
        </p:txBody>
      </p:sp>
    </p:spTree>
    <p:extLst>
      <p:ext uri="{BB962C8B-B14F-4D97-AF65-F5344CB8AC3E}">
        <p14:creationId xmlns:p14="http://schemas.microsoft.com/office/powerpoint/2010/main" val="2865213019"/>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630EFC2-DAA4-077B-C41E-D4A361F26F2D}"/>
              </a:ext>
            </a:extLst>
          </p:cNvPr>
          <p:cNvSpPr txBox="1"/>
          <p:nvPr/>
        </p:nvSpPr>
        <p:spPr>
          <a:xfrm>
            <a:off x="72934" y="1949708"/>
            <a:ext cx="7547066" cy="4832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chemeClr val="tx1">
                    <a:lumMod val="5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 taught that baptism was acceptable to God provided that they underwent it not to obtain remission of certain sins but for the purification of the body, </a:t>
            </a: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if the soul had already been purified by righteousness…</a:t>
            </a:r>
          </a:p>
        </p:txBody>
      </p:sp>
    </p:spTree>
    <p:extLst>
      <p:ext uri="{BB962C8B-B14F-4D97-AF65-F5344CB8AC3E}">
        <p14:creationId xmlns:p14="http://schemas.microsoft.com/office/powerpoint/2010/main" val="2110817089"/>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630EFC2-DAA4-077B-C41E-D4A361F26F2D}"/>
              </a:ext>
            </a:extLst>
          </p:cNvPr>
          <p:cNvSpPr txBox="1"/>
          <p:nvPr/>
        </p:nvSpPr>
        <p:spPr>
          <a:xfrm>
            <a:off x="72934" y="1949708"/>
            <a:ext cx="7547066"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Because of this suspicion on Herod’s part, John was sent in chains to the fortress of </a:t>
            </a:r>
            <a:r>
              <a:rPr kumimoji="0" lang="en-US" sz="4400" b="1" i="0"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Machaerus</a:t>
            </a: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and there put to death. </a:t>
            </a:r>
          </a:p>
        </p:txBody>
      </p:sp>
    </p:spTree>
    <p:extLst>
      <p:ext uri="{BB962C8B-B14F-4D97-AF65-F5344CB8AC3E}">
        <p14:creationId xmlns:p14="http://schemas.microsoft.com/office/powerpoint/2010/main" val="3117755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3631763"/>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1:19) This is the testimony of John, when the Jews sent to him priests and Levites from Jerusalem to ask him,</a:t>
            </a:r>
          </a:p>
          <a:p>
            <a:r>
              <a:rPr lang="en-US" sz="5400" b="1" spc="-150" dirty="0">
                <a:effectLst>
                  <a:outerShdw blurRad="38100" dist="38100" dir="2700000" algn="tl">
                    <a:srgbClr val="000000">
                      <a:alpha val="43137"/>
                    </a:srgbClr>
                  </a:outerShdw>
                </a:effectLst>
                <a:latin typeface="Times New Roman" pitchFamily="18" charset="0"/>
                <a:cs typeface="Times New Roman" pitchFamily="18" charset="0"/>
              </a:rPr>
              <a:t>“Who are you?”</a:t>
            </a:r>
          </a:p>
        </p:txBody>
      </p:sp>
    </p:spTree>
    <p:extLst>
      <p:ext uri="{BB962C8B-B14F-4D97-AF65-F5344CB8AC3E}">
        <p14:creationId xmlns:p14="http://schemas.microsoft.com/office/powerpoint/2010/main" val="2098718798"/>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2277547"/>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1:20) John confessed and did not deny, but confessed,</a:t>
            </a:r>
          </a:p>
          <a:p>
            <a:r>
              <a:rPr lang="en-US" sz="5400" b="1" spc="-150" dirty="0">
                <a:effectLst>
                  <a:outerShdw blurRad="38100" dist="38100" dir="2700000" algn="tl">
                    <a:srgbClr val="000000">
                      <a:alpha val="43137"/>
                    </a:srgbClr>
                  </a:outerShdw>
                </a:effectLst>
                <a:latin typeface="Times New Roman" pitchFamily="18" charset="0"/>
                <a:cs typeface="Times New Roman" pitchFamily="18" charset="0"/>
              </a:rPr>
              <a:t>“I am not the Christ.”</a:t>
            </a:r>
          </a:p>
        </p:txBody>
      </p:sp>
      <p:sp>
        <p:nvSpPr>
          <p:cNvPr id="2" name="Rounded Rectangle 2">
            <a:extLst>
              <a:ext uri="{FF2B5EF4-FFF2-40B4-BE49-F238E27FC236}">
                <a16:creationId xmlns:a16="http://schemas.microsoft.com/office/drawing/2014/main" xmlns="" id="{C1B4ED66-9BAF-DD1C-97DD-88F5ADECF143}"/>
              </a:ext>
            </a:extLst>
          </p:cNvPr>
          <p:cNvSpPr/>
          <p:nvPr/>
        </p:nvSpPr>
        <p:spPr>
          <a:xfrm>
            <a:off x="1600200" y="2667000"/>
            <a:ext cx="9717024" cy="2967847"/>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(Ezek. 36:25-26) I will sprinkle clean water on you, and you will be clean…</a:t>
            </a:r>
          </a:p>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will give you a new heart, and I will put a new spirit in you.</a:t>
            </a:r>
          </a:p>
        </p:txBody>
      </p:sp>
    </p:spTree>
    <p:extLst>
      <p:ext uri="{BB962C8B-B14F-4D97-AF65-F5344CB8AC3E}">
        <p14:creationId xmlns:p14="http://schemas.microsoft.com/office/powerpoint/2010/main" val="361376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2123658"/>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1:21) They asked him,</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“What then? Are you </a:t>
            </a:r>
            <a:r>
              <a:rPr lang="en-US" sz="4400" b="1" u="sng"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Elijah</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And he said, “I am not.”</a:t>
            </a:r>
          </a:p>
        </p:txBody>
      </p:sp>
      <p:sp>
        <p:nvSpPr>
          <p:cNvPr id="2" name="Rounded Rectangle 2">
            <a:extLst>
              <a:ext uri="{FF2B5EF4-FFF2-40B4-BE49-F238E27FC236}">
                <a16:creationId xmlns:a16="http://schemas.microsoft.com/office/drawing/2014/main" xmlns="" id="{DEEE3BB9-B311-2C4C-50CA-C008985E615F}"/>
              </a:ext>
            </a:extLst>
          </p:cNvPr>
          <p:cNvSpPr/>
          <p:nvPr/>
        </p:nvSpPr>
        <p:spPr>
          <a:xfrm>
            <a:off x="1828800" y="2137553"/>
            <a:ext cx="9717024" cy="3653647"/>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Kin. 1:8) Elijah was a hairy man, and he wore a leather belt around his waist.</a:t>
            </a:r>
          </a:p>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(Mal. 4:5) I am going to send you Elijah the prophet before the coming of the great and terrible day of the LORD.</a:t>
            </a:r>
          </a:p>
        </p:txBody>
      </p:sp>
    </p:spTree>
    <p:extLst>
      <p:ext uri="{BB962C8B-B14F-4D97-AF65-F5344CB8AC3E}">
        <p14:creationId xmlns:p14="http://schemas.microsoft.com/office/powerpoint/2010/main" val="10225470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6586418"/>
          </a:xfrm>
          <a:prstGeom prst="rect">
            <a:avLst/>
          </a:prstGeom>
          <a:noFill/>
        </p:spPr>
        <p:txBody>
          <a:bodyPr wrap="square" rtlCol="0">
            <a:spAutoFit/>
          </a:bodyPr>
          <a:lstStyle/>
          <a:p>
            <a:pPr algn="ctr"/>
            <a:r>
              <a:rPr lang="en-US" sz="66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John the Baptist was an incredible man.</a:t>
            </a:r>
          </a:p>
          <a:p>
            <a:pPr algn="ctr"/>
            <a:r>
              <a:rPr lang="en-US" sz="3200" b="1"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Matthew 11:11</a:t>
            </a:r>
          </a:p>
          <a:p>
            <a:pPr algn="ctr"/>
            <a:endParaRPr lang="en-US" sz="66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40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72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But what was his greatest quality?</a:t>
            </a:r>
          </a:p>
        </p:txBody>
      </p:sp>
    </p:spTree>
    <p:extLst>
      <p:ext uri="{BB962C8B-B14F-4D97-AF65-F5344CB8AC3E}">
        <p14:creationId xmlns:p14="http://schemas.microsoft.com/office/powerpoint/2010/main" val="411773220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3477875"/>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1:21) </a:t>
            </a:r>
            <a:r>
              <a:rPr lang="en-US" sz="4400" b="1" spc="-150" dirty="0">
                <a:solidFill>
                  <a:srgbClr val="84AEB6"/>
                </a:solidFill>
                <a:effectLst>
                  <a:outerShdw blurRad="38100" dist="38100" dir="2700000" algn="tl">
                    <a:srgbClr val="000000">
                      <a:alpha val="43137"/>
                    </a:srgbClr>
                  </a:outerShdw>
                </a:effectLst>
                <a:latin typeface="Times New Roman" pitchFamily="18" charset="0"/>
                <a:cs typeface="Times New Roman" pitchFamily="18" charset="0"/>
              </a:rPr>
              <a:t>They asked him,</a:t>
            </a:r>
          </a:p>
          <a:p>
            <a:r>
              <a:rPr lang="en-US" sz="4400" b="1" spc="-150" dirty="0">
                <a:solidFill>
                  <a:srgbClr val="84AEB6"/>
                </a:solidFill>
                <a:effectLst>
                  <a:outerShdw blurRad="38100" dist="38100" dir="2700000" algn="tl">
                    <a:srgbClr val="000000">
                      <a:alpha val="43137"/>
                    </a:srgbClr>
                  </a:outerShdw>
                </a:effectLst>
                <a:latin typeface="Times New Roman" pitchFamily="18" charset="0"/>
                <a:cs typeface="Times New Roman" pitchFamily="18" charset="0"/>
              </a:rPr>
              <a:t>“What then? Are you Elijah?”</a:t>
            </a:r>
          </a:p>
          <a:p>
            <a:r>
              <a:rPr lang="en-US" sz="4400" b="1" spc="-150" dirty="0">
                <a:solidFill>
                  <a:srgbClr val="84AEB6"/>
                </a:solidFill>
                <a:effectLst>
                  <a:outerShdw blurRad="38100" dist="38100" dir="2700000" algn="tl">
                    <a:srgbClr val="000000">
                      <a:alpha val="43137"/>
                    </a:srgbClr>
                  </a:outerShdw>
                </a:effectLst>
                <a:latin typeface="Times New Roman" pitchFamily="18" charset="0"/>
                <a:cs typeface="Times New Roman" pitchFamily="18" charset="0"/>
              </a:rPr>
              <a:t>And he said, “I am not.”</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“Are you the </a:t>
            </a:r>
            <a:r>
              <a:rPr lang="en-US" sz="4400" b="1" u="sng"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Prophet</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And he answered, “No.”</a:t>
            </a:r>
          </a:p>
        </p:txBody>
      </p:sp>
    </p:spTree>
    <p:extLst>
      <p:ext uri="{BB962C8B-B14F-4D97-AF65-F5344CB8AC3E}">
        <p14:creationId xmlns:p14="http://schemas.microsoft.com/office/powerpoint/2010/main" val="195509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3477875"/>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1:21) </a:t>
            </a:r>
            <a:r>
              <a:rPr lang="en-US" sz="4400" b="1" spc="-150" dirty="0">
                <a:solidFill>
                  <a:srgbClr val="84AEB6"/>
                </a:solidFill>
                <a:effectLst>
                  <a:outerShdw blurRad="38100" dist="38100" dir="2700000" algn="tl">
                    <a:srgbClr val="000000">
                      <a:alpha val="43137"/>
                    </a:srgbClr>
                  </a:outerShdw>
                </a:effectLst>
                <a:latin typeface="Times New Roman" pitchFamily="18" charset="0"/>
                <a:cs typeface="Times New Roman" pitchFamily="18" charset="0"/>
              </a:rPr>
              <a:t>They asked him,</a:t>
            </a:r>
          </a:p>
          <a:p>
            <a:r>
              <a:rPr lang="en-US" sz="4400" b="1" spc="-150" dirty="0">
                <a:solidFill>
                  <a:srgbClr val="84AEB6"/>
                </a:solidFill>
                <a:effectLst>
                  <a:outerShdw blurRad="38100" dist="38100" dir="2700000" algn="tl">
                    <a:srgbClr val="000000">
                      <a:alpha val="43137"/>
                    </a:srgbClr>
                  </a:outerShdw>
                </a:effectLst>
                <a:latin typeface="Times New Roman" pitchFamily="18" charset="0"/>
                <a:cs typeface="Times New Roman" pitchFamily="18" charset="0"/>
              </a:rPr>
              <a:t>“What then? Are you Elijah?”</a:t>
            </a:r>
          </a:p>
          <a:p>
            <a:r>
              <a:rPr lang="en-US" sz="4400" b="1" spc="-150" dirty="0">
                <a:solidFill>
                  <a:srgbClr val="84AEB6"/>
                </a:solidFill>
                <a:effectLst>
                  <a:outerShdw blurRad="38100" dist="38100" dir="2700000" algn="tl">
                    <a:srgbClr val="000000">
                      <a:alpha val="43137"/>
                    </a:srgbClr>
                  </a:outerShdw>
                </a:effectLst>
                <a:latin typeface="Times New Roman" pitchFamily="18" charset="0"/>
                <a:cs typeface="Times New Roman" pitchFamily="18" charset="0"/>
              </a:rPr>
              <a:t>And he said, “I am not.”</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“Are you the </a:t>
            </a:r>
            <a:r>
              <a:rPr lang="en-US" sz="4400" b="1" u="sng"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Prophet</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And he answered, “No.”</a:t>
            </a:r>
          </a:p>
        </p:txBody>
      </p:sp>
      <p:sp>
        <p:nvSpPr>
          <p:cNvPr id="2" name="Rounded Rectangle 2">
            <a:extLst>
              <a:ext uri="{FF2B5EF4-FFF2-40B4-BE49-F238E27FC236}">
                <a16:creationId xmlns:a16="http://schemas.microsoft.com/office/drawing/2014/main" xmlns="" id="{DEEE3BB9-B311-2C4C-50CA-C008985E615F}"/>
              </a:ext>
            </a:extLst>
          </p:cNvPr>
          <p:cNvSpPr/>
          <p:nvPr/>
        </p:nvSpPr>
        <p:spPr>
          <a:xfrm>
            <a:off x="5711734" y="76200"/>
            <a:ext cx="6404066" cy="35814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(Deut. 18:15) God </a:t>
            </a:r>
            <a:r>
              <a:rPr lang="en-US" sz="40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raise up for you a prophet like me from among you, from your fellow Israelites.</a:t>
            </a:r>
          </a:p>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must listen to him.</a:t>
            </a:r>
          </a:p>
        </p:txBody>
      </p:sp>
      <p:sp>
        <p:nvSpPr>
          <p:cNvPr id="4" name="Rounded Rectangle 2">
            <a:extLst>
              <a:ext uri="{FF2B5EF4-FFF2-40B4-BE49-F238E27FC236}">
                <a16:creationId xmlns:a16="http://schemas.microsoft.com/office/drawing/2014/main" xmlns="" id="{E2748A34-F76E-69E5-6982-E15923A0E037}"/>
              </a:ext>
            </a:extLst>
          </p:cNvPr>
          <p:cNvSpPr/>
          <p:nvPr/>
        </p:nvSpPr>
        <p:spPr>
          <a:xfrm>
            <a:off x="225334" y="3581400"/>
            <a:ext cx="9680666" cy="28194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(Deut. 34:10-12) No prophet has risen in Israel like Moses… No one has ever shown the mighty power or performed the awesome deeds that Moses did in the sight of all Israel.</a:t>
            </a:r>
          </a:p>
        </p:txBody>
      </p:sp>
    </p:spTree>
    <p:extLst>
      <p:ext uri="{BB962C8B-B14F-4D97-AF65-F5344CB8AC3E}">
        <p14:creationId xmlns:p14="http://schemas.microsoft.com/office/powerpoint/2010/main" val="181230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1600438"/>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1:22) Then they said to him,</a:t>
            </a:r>
          </a:p>
          <a:p>
            <a:r>
              <a:rPr lang="en-US" sz="5400" b="1" spc="-150" dirty="0">
                <a:effectLst>
                  <a:outerShdw blurRad="38100" dist="38100" dir="2700000" algn="tl">
                    <a:srgbClr val="000000">
                      <a:alpha val="43137"/>
                    </a:srgbClr>
                  </a:outerShdw>
                </a:effectLst>
                <a:latin typeface="Times New Roman" pitchFamily="18" charset="0"/>
                <a:cs typeface="Times New Roman" pitchFamily="18" charset="0"/>
              </a:rPr>
              <a:t>“Who are you?”</a:t>
            </a:r>
          </a:p>
        </p:txBody>
      </p:sp>
    </p:spTree>
    <p:extLst>
      <p:ext uri="{BB962C8B-B14F-4D97-AF65-F5344CB8AC3E}">
        <p14:creationId xmlns:p14="http://schemas.microsoft.com/office/powerpoint/2010/main" val="11727610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2800767"/>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1:23) He said,</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“I am a voice of one crying in the wilderness, ‘Make straight the way of the Lord,’ as Isaiah the prophet said.” </a:t>
            </a:r>
          </a:p>
        </p:txBody>
      </p:sp>
      <p:sp>
        <p:nvSpPr>
          <p:cNvPr id="2" name="Rounded Rectangle 2">
            <a:extLst>
              <a:ext uri="{FF2B5EF4-FFF2-40B4-BE49-F238E27FC236}">
                <a16:creationId xmlns:a16="http://schemas.microsoft.com/office/drawing/2014/main" xmlns="" id="{20DC89D5-AC7A-47DA-6877-4AF6596E3CD7}"/>
              </a:ext>
            </a:extLst>
          </p:cNvPr>
          <p:cNvSpPr/>
          <p:nvPr/>
        </p:nvSpPr>
        <p:spPr>
          <a:xfrm>
            <a:off x="6368687" y="2799422"/>
            <a:ext cx="2286000" cy="65408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Isaiah 40:3</a:t>
            </a:r>
          </a:p>
        </p:txBody>
      </p:sp>
    </p:spTree>
    <p:extLst>
      <p:ext uri="{BB962C8B-B14F-4D97-AF65-F5344CB8AC3E}">
        <p14:creationId xmlns:p14="http://schemas.microsoft.com/office/powerpoint/2010/main" val="4770425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4154984"/>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1:24) Now they had been sent from the Pharisees.</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25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They asked him, and said to him,</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4400" b="1" u="sng"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Why then are you baptizing</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if you are not the Christ, nor Elijah, nor the Prophet?”</a:t>
            </a:r>
          </a:p>
        </p:txBody>
      </p:sp>
      <p:sp>
        <p:nvSpPr>
          <p:cNvPr id="2" name="Rounded Rectangle 2">
            <a:extLst>
              <a:ext uri="{FF2B5EF4-FFF2-40B4-BE49-F238E27FC236}">
                <a16:creationId xmlns:a16="http://schemas.microsoft.com/office/drawing/2014/main" xmlns="" id="{A8C3F8D8-1C31-9339-5B2A-4491A7131C26}"/>
              </a:ext>
            </a:extLst>
          </p:cNvPr>
          <p:cNvSpPr/>
          <p:nvPr/>
        </p:nvSpPr>
        <p:spPr>
          <a:xfrm>
            <a:off x="2362200" y="3810000"/>
            <a:ext cx="9628632" cy="2919984"/>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Only Gentiles were baptized—not Jews.</a:t>
            </a:r>
          </a:p>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put Jews in the same class was horrifying. The Jews were God’s people already.”</a:t>
            </a: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Leon Morris,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Gospel according to John</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(Grand Rapids, MI: Wm. B. Eerdmans Publishing Co., 1995), p.123.</a:t>
            </a:r>
          </a:p>
        </p:txBody>
      </p:sp>
    </p:spTree>
    <p:extLst>
      <p:ext uri="{BB962C8B-B14F-4D97-AF65-F5344CB8AC3E}">
        <p14:creationId xmlns:p14="http://schemas.microsoft.com/office/powerpoint/2010/main" val="19511167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4154984"/>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1:26) John answered,</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“I baptize in water, but among you stands One whom you do not know.</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27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“It is He who comes after me, the thong of whose sandal I am not worthy to untie.”</a:t>
            </a:r>
          </a:p>
        </p:txBody>
      </p:sp>
      <p:sp>
        <p:nvSpPr>
          <p:cNvPr id="2" name="Rounded Rectangle 2">
            <a:extLst>
              <a:ext uri="{FF2B5EF4-FFF2-40B4-BE49-F238E27FC236}">
                <a16:creationId xmlns:a16="http://schemas.microsoft.com/office/drawing/2014/main" xmlns="" id="{FAF20EC6-A8D2-0A23-D5F4-D62BD2BA96B5}"/>
              </a:ext>
            </a:extLst>
          </p:cNvPr>
          <p:cNvSpPr/>
          <p:nvPr/>
        </p:nvSpPr>
        <p:spPr>
          <a:xfrm>
            <a:off x="4114800" y="3722089"/>
            <a:ext cx="7135368" cy="3099816"/>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it-IT"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Rabbi Joshua b. Levi (AD 250):</a:t>
            </a:r>
          </a:p>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Untying someone’s shoes was a “demeaning act that was typically performed by slaves.”</a:t>
            </a:r>
          </a:p>
          <a:p>
            <a:pPr lvl="0" algn="ctr">
              <a:defRPr/>
            </a:pP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a:t>
            </a:r>
            <a:r>
              <a:rPr lang="en-US" sz="2400" b="1" i="1" dirty="0" err="1">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Ketubot</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96a</a:t>
            </a:r>
          </a:p>
        </p:txBody>
      </p:sp>
    </p:spTree>
    <p:extLst>
      <p:ext uri="{BB962C8B-B14F-4D97-AF65-F5344CB8AC3E}">
        <p14:creationId xmlns:p14="http://schemas.microsoft.com/office/powerpoint/2010/main" val="1290585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4216539"/>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1:29) The next day John saw Jesus coming to him and said,</a:t>
            </a:r>
          </a:p>
          <a:p>
            <a:r>
              <a:rPr lang="en-US" sz="60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“Behold, the Lamb of God</a:t>
            </a:r>
          </a:p>
          <a:p>
            <a:r>
              <a:rPr lang="en-US" sz="60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who takes away the sin of the world!”</a:t>
            </a:r>
          </a:p>
        </p:txBody>
      </p:sp>
    </p:spTree>
    <p:extLst>
      <p:ext uri="{BB962C8B-B14F-4D97-AF65-F5344CB8AC3E}">
        <p14:creationId xmlns:p14="http://schemas.microsoft.com/office/powerpoint/2010/main" val="24413786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080466" cy="5509200"/>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1:30) “He is the one I was talking about when I said,</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 man is coming after me who is far greater than I am, for he existed long before me.’</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31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I did not recognize Him, but so that He might be manifested to Israel, I came baptizing in water.”</a:t>
            </a:r>
          </a:p>
        </p:txBody>
      </p:sp>
      <p:sp>
        <p:nvSpPr>
          <p:cNvPr id="2" name="Rounded Rectangle 2">
            <a:extLst>
              <a:ext uri="{FF2B5EF4-FFF2-40B4-BE49-F238E27FC236}">
                <a16:creationId xmlns:a16="http://schemas.microsoft.com/office/drawing/2014/main" xmlns="" id="{26DB5293-8B59-429F-9447-DAF96791A490}"/>
              </a:ext>
            </a:extLst>
          </p:cNvPr>
          <p:cNvSpPr/>
          <p:nvPr/>
        </p:nvSpPr>
        <p:spPr>
          <a:xfrm>
            <a:off x="7315200" y="2787110"/>
            <a:ext cx="2057400" cy="65408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Luke 1:36</a:t>
            </a:r>
          </a:p>
        </p:txBody>
      </p:sp>
      <p:sp>
        <p:nvSpPr>
          <p:cNvPr id="4" name="Rounded Rectangle 2">
            <a:extLst>
              <a:ext uri="{FF2B5EF4-FFF2-40B4-BE49-F238E27FC236}">
                <a16:creationId xmlns:a16="http://schemas.microsoft.com/office/drawing/2014/main" xmlns="" id="{EB25A1EE-32E7-0A49-58CD-966A44FBD14A}"/>
              </a:ext>
            </a:extLst>
          </p:cNvPr>
          <p:cNvSpPr/>
          <p:nvPr/>
        </p:nvSpPr>
        <p:spPr>
          <a:xfrm>
            <a:off x="2590800" y="5594318"/>
            <a:ext cx="7010400" cy="65408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Matthew 3:16; Mark 1:10; Luke 3:22</a:t>
            </a:r>
          </a:p>
        </p:txBody>
      </p:sp>
    </p:spTree>
    <p:extLst>
      <p:ext uri="{BB962C8B-B14F-4D97-AF65-F5344CB8AC3E}">
        <p14:creationId xmlns:p14="http://schemas.microsoft.com/office/powerpoint/2010/main" val="38542326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2123658"/>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1:32) “I have seen the Spirit descending as a dove out of heaven, and He remained upon Him.”</a:t>
            </a:r>
          </a:p>
        </p:txBody>
      </p:sp>
    </p:spTree>
    <p:extLst>
      <p:ext uri="{BB962C8B-B14F-4D97-AF65-F5344CB8AC3E}">
        <p14:creationId xmlns:p14="http://schemas.microsoft.com/office/powerpoint/2010/main" val="1621135670"/>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6186309"/>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1:33) “I didn’t know he was the one, but when God sent me to baptize with water, he told me, ‘The one on whom you see the Spirit descend and rest is the one who will baptize with the Holy Spirit.’ </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34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I saw this happen to Jesus.</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So, I testify that he is the Chosen One of God.”</a:t>
            </a:r>
          </a:p>
        </p:txBody>
      </p:sp>
    </p:spTree>
    <p:extLst>
      <p:ext uri="{BB962C8B-B14F-4D97-AF65-F5344CB8AC3E}">
        <p14:creationId xmlns:p14="http://schemas.microsoft.com/office/powerpoint/2010/main" val="28259994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6586418"/>
          </a:xfrm>
          <a:prstGeom prst="rect">
            <a:avLst/>
          </a:prstGeom>
          <a:noFill/>
        </p:spPr>
        <p:txBody>
          <a:bodyPr wrap="square" rtlCol="0">
            <a:spAutoFit/>
          </a:bodyPr>
          <a:lstStyle/>
          <a:p>
            <a:pPr algn="ctr"/>
            <a:r>
              <a:rPr lang="en-US" sz="66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John the Baptist was an incredible man.</a:t>
            </a:r>
          </a:p>
          <a:p>
            <a:pPr algn="ctr"/>
            <a:r>
              <a:rPr lang="en-US" sz="3200" b="1"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Matthew 11:11</a:t>
            </a:r>
          </a:p>
          <a:p>
            <a:pPr algn="ctr"/>
            <a:endParaRPr lang="en-US" sz="66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40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72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But what was his greatest quality?</a:t>
            </a:r>
          </a:p>
        </p:txBody>
      </p:sp>
      <p:sp>
        <p:nvSpPr>
          <p:cNvPr id="2" name="Rounded Rectangle 2">
            <a:extLst>
              <a:ext uri="{FF2B5EF4-FFF2-40B4-BE49-F238E27FC236}">
                <a16:creationId xmlns:a16="http://schemas.microsoft.com/office/drawing/2014/main" xmlns="" id="{836813F1-B21F-9D49-6BAB-B33909F51FCD}"/>
              </a:ext>
            </a:extLst>
          </p:cNvPr>
          <p:cNvSpPr/>
          <p:nvPr/>
        </p:nvSpPr>
        <p:spPr>
          <a:xfrm>
            <a:off x="3429000" y="2286000"/>
            <a:ext cx="8354568" cy="22098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 11:11) Jesus said,</a:t>
            </a:r>
          </a:p>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all who have ever lived,</a:t>
            </a:r>
          </a:p>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none is greater than John the Baptist.”</a:t>
            </a:r>
          </a:p>
        </p:txBody>
      </p:sp>
    </p:spTree>
    <p:extLst>
      <p:ext uri="{BB962C8B-B14F-4D97-AF65-F5344CB8AC3E}">
        <p14:creationId xmlns:p14="http://schemas.microsoft.com/office/powerpoint/2010/main" val="368189452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left)">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3631763"/>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1:35) The next day John was standing with two of his disciples, </a:t>
            </a:r>
          </a:p>
          <a:p>
            <a:r>
              <a:rPr lang="en-US" sz="4400" b="1" spc="-150" baseline="3000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36 </a:t>
            </a:r>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and he looked at Jesus as He walked, and said,</a:t>
            </a:r>
          </a:p>
          <a:p>
            <a:r>
              <a:rPr lang="en-US" sz="5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“Behold, the Lamb of God!”</a:t>
            </a:r>
          </a:p>
        </p:txBody>
      </p:sp>
    </p:spTree>
    <p:extLst>
      <p:ext uri="{BB962C8B-B14F-4D97-AF65-F5344CB8AC3E}">
        <p14:creationId xmlns:p14="http://schemas.microsoft.com/office/powerpoint/2010/main" val="9854144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2277547"/>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1:37) The two disciples heard him speak,</a:t>
            </a:r>
          </a:p>
          <a:p>
            <a:r>
              <a:rPr lang="en-US" sz="5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5400" b="1" u="sng"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they followed Jesus</a:t>
            </a:r>
            <a:r>
              <a:rPr lang="en-US" sz="5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 name="Rounded Rectangle 2">
            <a:extLst>
              <a:ext uri="{FF2B5EF4-FFF2-40B4-BE49-F238E27FC236}">
                <a16:creationId xmlns:a16="http://schemas.microsoft.com/office/drawing/2014/main" xmlns="" id="{E42C868D-B836-37CC-639F-67091625DAB7}"/>
              </a:ext>
            </a:extLst>
          </p:cNvPr>
          <p:cNvSpPr/>
          <p:nvPr/>
        </p:nvSpPr>
        <p:spPr>
          <a:xfrm>
            <a:off x="914400" y="2337162"/>
            <a:ext cx="8537666" cy="41910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6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day, John is center stage in following God…</a:t>
            </a:r>
          </a:p>
          <a:p>
            <a:pPr lvl="0" algn="ctr">
              <a:defRPr/>
            </a:pPr>
            <a:r>
              <a:rPr lang="en-US" sz="6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next day, God took away his following!</a:t>
            </a:r>
          </a:p>
        </p:txBody>
      </p:sp>
    </p:spTree>
    <p:extLst>
      <p:ext uri="{BB962C8B-B14F-4D97-AF65-F5344CB8AC3E}">
        <p14:creationId xmlns:p14="http://schemas.microsoft.com/office/powerpoint/2010/main" val="3850173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2800767"/>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3:25) An argument developed between some of John’s disciples and a certain Jewish man over the matter of ceremonial washing.</a:t>
            </a:r>
          </a:p>
        </p:txBody>
      </p:sp>
    </p:spTree>
    <p:extLst>
      <p:ext uri="{BB962C8B-B14F-4D97-AF65-F5344CB8AC3E}">
        <p14:creationId xmlns:p14="http://schemas.microsoft.com/office/powerpoint/2010/main" val="40668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690066" cy="5139869"/>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3:26) They came to John and said,</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“Rabbi, the man you met on the other side of the Jordan River, the one you identified as the Messiah, is also baptizing people.</a:t>
            </a:r>
          </a:p>
          <a:p>
            <a:r>
              <a:rPr lang="en-US" sz="5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Everybody is going to him instead of coming to us!”</a:t>
            </a:r>
          </a:p>
        </p:txBody>
      </p:sp>
    </p:spTree>
    <p:extLst>
      <p:ext uri="{BB962C8B-B14F-4D97-AF65-F5344CB8AC3E}">
        <p14:creationId xmlns:p14="http://schemas.microsoft.com/office/powerpoint/2010/main" val="5709964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2123658"/>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3:27) John replied,</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“No one can receive anything unless God gives it from heaven.”</a:t>
            </a:r>
          </a:p>
        </p:txBody>
      </p:sp>
    </p:spTree>
    <p:extLst>
      <p:ext uri="{BB962C8B-B14F-4D97-AF65-F5344CB8AC3E}">
        <p14:creationId xmlns:p14="http://schemas.microsoft.com/office/powerpoint/2010/main" val="21039053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2800767"/>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3:28) “You yourselves know how plainly I told you, ‘I am not the Messiah. I am only here to prepare the way for him.’”</a:t>
            </a:r>
          </a:p>
        </p:txBody>
      </p:sp>
    </p:spTree>
    <p:extLst>
      <p:ext uri="{BB962C8B-B14F-4D97-AF65-F5344CB8AC3E}">
        <p14:creationId xmlns:p14="http://schemas.microsoft.com/office/powerpoint/2010/main" val="2990449989"/>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4462760"/>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3:29) “It is the groom who marries the bride.</a:t>
            </a:r>
          </a:p>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The groom’s friend is simply glad to stand with him and hear his vows.</a:t>
            </a:r>
          </a:p>
          <a:p>
            <a:r>
              <a:rPr lang="en-US" sz="5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Therefore, I am filled with joy at Jesus’ success.”</a:t>
            </a:r>
          </a:p>
        </p:txBody>
      </p:sp>
    </p:spTree>
    <p:extLst>
      <p:ext uri="{BB962C8B-B14F-4D97-AF65-F5344CB8AC3E}">
        <p14:creationId xmlns:p14="http://schemas.microsoft.com/office/powerpoint/2010/main" val="7869444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1446550"/>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3:30) “He must become greater, and I must become less.”</a:t>
            </a:r>
          </a:p>
        </p:txBody>
      </p:sp>
    </p:spTree>
    <p:extLst>
      <p:ext uri="{BB962C8B-B14F-4D97-AF65-F5344CB8AC3E}">
        <p14:creationId xmlns:p14="http://schemas.microsoft.com/office/powerpoint/2010/main" val="3502458152"/>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4832092"/>
          </a:xfrm>
          <a:prstGeom prst="rect">
            <a:avLst/>
          </a:prstGeom>
          <a:noFill/>
        </p:spPr>
        <p:txBody>
          <a:bodyPr wrap="square" rtlCol="0">
            <a:spAutoFit/>
          </a:bodyPr>
          <a:lstStyle/>
          <a:p>
            <a:pPr algn="ctr"/>
            <a:r>
              <a:rPr lang="en-US" sz="66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John the Baptist was an incredible man.</a:t>
            </a:r>
          </a:p>
          <a:p>
            <a:pPr algn="ctr"/>
            <a:r>
              <a:rPr lang="en-US" sz="3200" b="1"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Matthew 11:11</a:t>
            </a:r>
          </a:p>
          <a:p>
            <a:pPr algn="ctr"/>
            <a:r>
              <a:rPr lang="en-US" sz="72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But what was his greatest quality?</a:t>
            </a:r>
          </a:p>
        </p:txBody>
      </p:sp>
    </p:spTree>
    <p:extLst>
      <p:ext uri="{BB962C8B-B14F-4D97-AF65-F5344CB8AC3E}">
        <p14:creationId xmlns:p14="http://schemas.microsoft.com/office/powerpoint/2010/main" val="294697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4832092"/>
          </a:xfrm>
          <a:prstGeom prst="rect">
            <a:avLst/>
          </a:prstGeom>
          <a:noFill/>
        </p:spPr>
        <p:txBody>
          <a:bodyPr wrap="square" rtlCol="0">
            <a:spAutoFit/>
          </a:bodyPr>
          <a:lstStyle/>
          <a:p>
            <a:pPr algn="ctr"/>
            <a:r>
              <a:rPr lang="en-US" sz="66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John the Baptist was an incredible man.</a:t>
            </a:r>
          </a:p>
          <a:p>
            <a:pPr algn="ctr"/>
            <a:r>
              <a:rPr lang="en-US" sz="3200" b="1"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Matthew 11:11</a:t>
            </a:r>
          </a:p>
          <a:p>
            <a:pPr algn="ctr"/>
            <a:r>
              <a:rPr lang="en-US" sz="72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But what was his greatest quality?</a:t>
            </a:r>
          </a:p>
        </p:txBody>
      </p:sp>
      <p:sp>
        <p:nvSpPr>
          <p:cNvPr id="4" name="Rounded Rectangle 2">
            <a:extLst>
              <a:ext uri="{FF2B5EF4-FFF2-40B4-BE49-F238E27FC236}">
                <a16:creationId xmlns:a16="http://schemas.microsoft.com/office/drawing/2014/main" xmlns="" id="{E1C87D9B-BB39-B8D6-99D3-026F882CAFAA}"/>
              </a:ext>
            </a:extLst>
          </p:cNvPr>
          <p:cNvSpPr/>
          <p:nvPr/>
        </p:nvSpPr>
        <p:spPr>
          <a:xfrm>
            <a:off x="72934" y="2819400"/>
            <a:ext cx="11661866" cy="37338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199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Humility</a:t>
            </a:r>
            <a:endParaRPr lang="en-US" sz="287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18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3631763"/>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1:19) This is the testimony of John, when the Jews sent to him priests and Levites from Jerusalem to ask him,</a:t>
            </a:r>
          </a:p>
          <a:p>
            <a:r>
              <a:rPr lang="en-US" sz="5400" b="1" spc="-150" dirty="0">
                <a:effectLst>
                  <a:outerShdw blurRad="38100" dist="38100" dir="2700000" algn="tl">
                    <a:srgbClr val="000000">
                      <a:alpha val="43137"/>
                    </a:srgbClr>
                  </a:outerShdw>
                </a:effectLst>
                <a:latin typeface="Times New Roman" pitchFamily="18" charset="0"/>
                <a:cs typeface="Times New Roman" pitchFamily="18" charset="0"/>
              </a:rPr>
              <a:t>“Who are you?”</a:t>
            </a:r>
          </a:p>
        </p:txBody>
      </p:sp>
    </p:spTree>
    <p:extLst>
      <p:ext uri="{BB962C8B-B14F-4D97-AF65-F5344CB8AC3E}">
        <p14:creationId xmlns:p14="http://schemas.microsoft.com/office/powerpoint/2010/main" val="28478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3AF9BE-B38F-35E6-9D22-F38A6DEDA3CC}"/>
              </a:ext>
            </a:extLst>
          </p:cNvPr>
          <p:cNvSpPr txBox="1"/>
          <p:nvPr/>
        </p:nvSpPr>
        <p:spPr>
          <a:xfrm>
            <a:off x="72934" y="59615"/>
            <a:ext cx="8537666" cy="923330"/>
          </a:xfrm>
          <a:prstGeom prst="rect">
            <a:avLst/>
          </a:prstGeom>
          <a:noFill/>
        </p:spPr>
        <p:txBody>
          <a:bodyPr wrap="square" rtlCol="0">
            <a:spAutoFit/>
          </a:bodyPr>
          <a:lstStyle/>
          <a:p>
            <a:r>
              <a:rPr lang="en-US" sz="5400" b="1" spc="-150" dirty="0">
                <a:solidFill>
                  <a:schemeClr val="accent5">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Humility is NOT…</a:t>
            </a:r>
          </a:p>
        </p:txBody>
      </p:sp>
      <p:pic>
        <p:nvPicPr>
          <p:cNvPr id="6" name="Picture 5">
            <a:extLst>
              <a:ext uri="{FF2B5EF4-FFF2-40B4-BE49-F238E27FC236}">
                <a16:creationId xmlns:a16="http://schemas.microsoft.com/office/drawing/2014/main" xmlns="" id="{7BA99453-A89D-EC80-ED4D-37E2534A87CE}"/>
              </a:ext>
            </a:extLst>
          </p:cNvPr>
          <p:cNvPicPr>
            <a:picLocks noChangeAspect="1"/>
          </p:cNvPicPr>
          <p:nvPr/>
        </p:nvPicPr>
        <p:blipFill rotWithShape="1">
          <a:blip r:embed="rId3"/>
          <a:srcRect l="26874" t="18889" r="28751" b="61111"/>
          <a:stretch/>
        </p:blipFill>
        <p:spPr>
          <a:xfrm>
            <a:off x="914400" y="76459"/>
            <a:ext cx="7086600" cy="1796603"/>
          </a:xfrm>
          <a:prstGeom prst="rect">
            <a:avLst/>
          </a:prstGeom>
        </p:spPr>
      </p:pic>
      <p:pic>
        <p:nvPicPr>
          <p:cNvPr id="8" name="Picture 7">
            <a:extLst>
              <a:ext uri="{FF2B5EF4-FFF2-40B4-BE49-F238E27FC236}">
                <a16:creationId xmlns:a16="http://schemas.microsoft.com/office/drawing/2014/main" xmlns="" id="{150EE5E6-43A6-200B-F4FD-D87128EF5363}"/>
              </a:ext>
            </a:extLst>
          </p:cNvPr>
          <p:cNvPicPr>
            <a:picLocks noChangeAspect="1"/>
          </p:cNvPicPr>
          <p:nvPr/>
        </p:nvPicPr>
        <p:blipFill rotWithShape="1">
          <a:blip r:embed="rId3"/>
          <a:srcRect l="26874" t="38889" r="28751" b="7778"/>
          <a:stretch/>
        </p:blipFill>
        <p:spPr>
          <a:xfrm>
            <a:off x="914400" y="1889906"/>
            <a:ext cx="7086600" cy="4790941"/>
          </a:xfrm>
          <a:prstGeom prst="rect">
            <a:avLst/>
          </a:prstGeom>
        </p:spPr>
      </p:pic>
    </p:spTree>
    <p:extLst>
      <p:ext uri="{BB962C8B-B14F-4D97-AF65-F5344CB8AC3E}">
        <p14:creationId xmlns:p14="http://schemas.microsoft.com/office/powerpoint/2010/main" val="405997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3AF9BE-B38F-35E6-9D22-F38A6DEDA3CC}"/>
              </a:ext>
            </a:extLst>
          </p:cNvPr>
          <p:cNvSpPr txBox="1"/>
          <p:nvPr/>
        </p:nvSpPr>
        <p:spPr>
          <a:xfrm>
            <a:off x="72934" y="59615"/>
            <a:ext cx="8537666" cy="5416868"/>
          </a:xfrm>
          <a:prstGeom prst="rect">
            <a:avLst/>
          </a:prstGeom>
          <a:noFill/>
        </p:spPr>
        <p:txBody>
          <a:bodyPr wrap="square" rtlCol="0">
            <a:spAutoFit/>
          </a:bodyPr>
          <a:lstStyle/>
          <a:p>
            <a:r>
              <a:rPr kumimoji="0" lang="en-US" sz="5400" b="1" i="0" u="none" strike="noStrike" kern="1200" cap="none" spc="-15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Humility is NOT…</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Shrinking back from having a large influence on others.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Matthew 3:5</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Being weak, shy, or timid.</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1:25; Mk. 6:14ff; Matthew 3:7-12</a:t>
            </a:r>
          </a:p>
          <a:p>
            <a:pPr marL="46355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BEDEE2"/>
                </a:solidFill>
                <a:effectLst>
                  <a:outerShdw blurRad="38100" dist="38100" dir="2700000" algn="tl">
                    <a:srgbClr val="000000">
                      <a:alpha val="43137"/>
                    </a:srgbClr>
                  </a:outerShdw>
                </a:effectLst>
                <a:latin typeface="Times New Roman" pitchFamily="18" charset="0"/>
                <a:cs typeface="Times New Roman" pitchFamily="18" charset="0"/>
              </a:rPr>
              <a:t>Hiding your gifts and abilities.</a:t>
            </a:r>
            <a:endParaRPr kumimoji="0" lang="en-US" sz="2400" b="1" i="0" u="none" strike="noStrike" kern="1200" cap="none" spc="0" normalizeH="0" baseline="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Talking about how terrible you are all the time.</a:t>
            </a:r>
          </a:p>
        </p:txBody>
      </p:sp>
    </p:spTree>
    <p:extLst>
      <p:ext uri="{BB962C8B-B14F-4D97-AF65-F5344CB8AC3E}">
        <p14:creationId xmlns:p14="http://schemas.microsoft.com/office/powerpoint/2010/main" val="216354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left)">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left)">
                                      <p:cBhvr>
                                        <p:cTn id="20" dur="500"/>
                                        <p:tgtEl>
                                          <p:spTgt spid="2">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left)">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left)">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3AF9BE-B38F-35E6-9D22-F38A6DEDA3CC}"/>
              </a:ext>
            </a:extLst>
          </p:cNvPr>
          <p:cNvSpPr txBox="1"/>
          <p:nvPr/>
        </p:nvSpPr>
        <p:spPr>
          <a:xfrm>
            <a:off x="72934" y="59615"/>
            <a:ext cx="8537666" cy="2646878"/>
          </a:xfrm>
          <a:prstGeom prst="rect">
            <a:avLst/>
          </a:prstGeom>
          <a:noFill/>
        </p:spPr>
        <p:txBody>
          <a:bodyPr wrap="square" rtlCol="0">
            <a:spAutoFit/>
          </a:bodyPr>
          <a:lstStyle/>
          <a:p>
            <a:r>
              <a:rPr kumimoji="0" lang="en-US" sz="5400" b="1" i="0" u="none" strike="noStrike" kern="1200" cap="none" spc="-15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is humility?</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Aligning our thoughts and actions with the truth.</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1:20-21</a:t>
            </a:r>
          </a:p>
        </p:txBody>
      </p:sp>
    </p:spTree>
    <p:extLst>
      <p:ext uri="{BB962C8B-B14F-4D97-AF65-F5344CB8AC3E}">
        <p14:creationId xmlns:p14="http://schemas.microsoft.com/office/powerpoint/2010/main" val="5932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3AF9BE-B38F-35E6-9D22-F38A6DEDA3CC}"/>
              </a:ext>
            </a:extLst>
          </p:cNvPr>
          <p:cNvSpPr txBox="1"/>
          <p:nvPr/>
        </p:nvSpPr>
        <p:spPr>
          <a:xfrm>
            <a:off x="72934" y="59615"/>
            <a:ext cx="8537666" cy="4370427"/>
          </a:xfrm>
          <a:prstGeom prst="rect">
            <a:avLst/>
          </a:prstGeom>
          <a:noFill/>
        </p:spPr>
        <p:txBody>
          <a:bodyPr wrap="square" rtlCol="0">
            <a:spAutoFit/>
          </a:bodyPr>
          <a:lstStyle/>
          <a:p>
            <a:r>
              <a:rPr kumimoji="0" lang="en-US" sz="5400" b="1" i="0" u="none" strike="noStrike" kern="1200" cap="none" spc="-15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is humility?</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Aligning our thoughts and actions with the truth.</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1:20-21</a:t>
            </a:r>
          </a:p>
          <a:p>
            <a:pPr marL="231775" marR="0" lvl="0" indent="0" algn="l" defTabSz="914400" rtl="0" eaLnBrk="1" fontAlgn="auto" latinLnBrk="0" hangingPunct="1">
              <a:lnSpc>
                <a:spcPct val="100000"/>
              </a:lnSpc>
              <a:spcBef>
                <a:spcPts val="0"/>
              </a:spcBef>
              <a:spcAft>
                <a:spcPts val="0"/>
              </a:spcAft>
              <a:buClrTx/>
              <a:buSzTx/>
              <a:buFontTx/>
              <a:buNone/>
              <a:tabLst/>
              <a:defRPr/>
            </a:pP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Trusting God’s words more than our own present feelings.</a:t>
            </a:r>
            <a:endPar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Psalm 10:4</a:t>
            </a:r>
          </a:p>
        </p:txBody>
      </p:sp>
      <p:sp>
        <p:nvSpPr>
          <p:cNvPr id="3" name="Rounded Rectangle 2">
            <a:extLst>
              <a:ext uri="{FF2B5EF4-FFF2-40B4-BE49-F238E27FC236}">
                <a16:creationId xmlns:a16="http://schemas.microsoft.com/office/drawing/2014/main" xmlns="" id="{E11805BC-38AE-015D-C9C5-76E9A84A67F5}"/>
              </a:ext>
            </a:extLst>
          </p:cNvPr>
          <p:cNvSpPr/>
          <p:nvPr/>
        </p:nvSpPr>
        <p:spPr>
          <a:xfrm>
            <a:off x="-29678" y="4648200"/>
            <a:ext cx="11887200" cy="15240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 10:4) In his pride the wicked man does not seek God.</a:t>
            </a:r>
          </a:p>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all his thoughts there is no room for God.</a:t>
            </a:r>
          </a:p>
        </p:txBody>
      </p:sp>
    </p:spTree>
    <p:extLst>
      <p:ext uri="{BB962C8B-B14F-4D97-AF65-F5344CB8AC3E}">
        <p14:creationId xmlns:p14="http://schemas.microsoft.com/office/powerpoint/2010/main" val="280033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wipe(left)">
                                      <p:cBhvr>
                                        <p:cTn id="11" dur="500"/>
                                        <p:tgtEl>
                                          <p:spTgt spid="2">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3AF9BE-B38F-35E6-9D22-F38A6DEDA3CC}"/>
              </a:ext>
            </a:extLst>
          </p:cNvPr>
          <p:cNvSpPr txBox="1"/>
          <p:nvPr/>
        </p:nvSpPr>
        <p:spPr>
          <a:xfrm>
            <a:off x="72934" y="59615"/>
            <a:ext cx="8537666" cy="6093976"/>
          </a:xfrm>
          <a:prstGeom prst="rect">
            <a:avLst/>
          </a:prstGeom>
          <a:noFill/>
        </p:spPr>
        <p:txBody>
          <a:bodyPr wrap="square" rtlCol="0">
            <a:spAutoFit/>
          </a:bodyPr>
          <a:lstStyle/>
          <a:p>
            <a:r>
              <a:rPr kumimoji="0" lang="en-US" sz="5400" b="1" i="0" u="none" strike="noStrike" kern="1200" cap="none" spc="-15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is humility?</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Aligning our thoughts and actions with the truth.</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1:20-21</a:t>
            </a:r>
          </a:p>
          <a:p>
            <a:pPr marL="231775" marR="0" lvl="0" indent="0" algn="l" defTabSz="914400" rtl="0" eaLnBrk="1" fontAlgn="auto" latinLnBrk="0" hangingPunct="1">
              <a:lnSpc>
                <a:spcPct val="100000"/>
              </a:lnSpc>
              <a:spcBef>
                <a:spcPts val="0"/>
              </a:spcBef>
              <a:spcAft>
                <a:spcPts val="0"/>
              </a:spcAft>
              <a:buClrTx/>
              <a:buSzTx/>
              <a:buFontTx/>
              <a:buNone/>
              <a:tabLst/>
              <a:defRPr/>
            </a:pPr>
            <a:r>
              <a:rPr lang="en-US" sz="4400" b="1" spc="-150" dirty="0">
                <a:solidFill>
                  <a:srgbClr val="84AEB6"/>
                </a:solidFill>
                <a:effectLst>
                  <a:outerShdw blurRad="38100" dist="38100" dir="2700000" algn="tl">
                    <a:srgbClr val="000000">
                      <a:alpha val="43137"/>
                    </a:srgbClr>
                  </a:outerShdw>
                </a:effectLst>
                <a:latin typeface="Times New Roman" pitchFamily="18" charset="0"/>
                <a:cs typeface="Times New Roman" pitchFamily="18" charset="0"/>
              </a:rPr>
              <a:t>Trusting God’s words more than our own present feelings.</a:t>
            </a:r>
            <a:endParaRPr kumimoji="0" lang="en-US" sz="44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cs typeface="Times New Roman" pitchFamily="18" charset="0"/>
            </a:endParaRP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Psalm 10:4</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Living for God’s purposes, not our own platform or personal success.</a:t>
            </a:r>
            <a:endPar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1:27, 37; 3:26, 30</a:t>
            </a:r>
          </a:p>
        </p:txBody>
      </p:sp>
      <p:sp>
        <p:nvSpPr>
          <p:cNvPr id="3" name="Rounded Rectangle 2">
            <a:extLst>
              <a:ext uri="{FF2B5EF4-FFF2-40B4-BE49-F238E27FC236}">
                <a16:creationId xmlns:a16="http://schemas.microsoft.com/office/drawing/2014/main" xmlns="" id="{6EE1CB37-DCF4-10EA-F81F-72BC3FC28E16}"/>
              </a:ext>
            </a:extLst>
          </p:cNvPr>
          <p:cNvSpPr/>
          <p:nvPr/>
        </p:nvSpPr>
        <p:spPr>
          <a:xfrm>
            <a:off x="762000" y="1371600"/>
            <a:ext cx="9677400" cy="27432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John’s two disciples heard this, they followed Jesus” (1:37).</a:t>
            </a:r>
          </a:p>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must become greater and greater, and I must become less and less” (3:30).</a:t>
            </a:r>
          </a:p>
        </p:txBody>
      </p:sp>
    </p:spTree>
    <p:extLst>
      <p:ext uri="{BB962C8B-B14F-4D97-AF65-F5344CB8AC3E}">
        <p14:creationId xmlns:p14="http://schemas.microsoft.com/office/powerpoint/2010/main" val="110977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left)">
                                      <p:cBhvr>
                                        <p:cTn id="7" dur="500"/>
                                        <p:tgtEl>
                                          <p:spTgt spid="2">
                                            <p:txEl>
                                              <p:pRg st="5" end="5"/>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Effect transition="in" filter="wipe(left)">
                                      <p:cBhvr>
                                        <p:cTn id="11" dur="500"/>
                                        <p:tgtEl>
                                          <p:spTgt spid="2">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3AF9BE-B38F-35E6-9D22-F38A6DEDA3CC}"/>
              </a:ext>
            </a:extLst>
          </p:cNvPr>
          <p:cNvSpPr txBox="1"/>
          <p:nvPr/>
        </p:nvSpPr>
        <p:spPr>
          <a:xfrm>
            <a:off x="72934" y="59615"/>
            <a:ext cx="8690066" cy="3016210"/>
          </a:xfrm>
          <a:prstGeom prst="rect">
            <a:avLst/>
          </a:prstGeom>
          <a:noFill/>
        </p:spPr>
        <p:txBody>
          <a:bodyPr wrap="square" rtlCol="0">
            <a:spAutoFit/>
          </a:bodyPr>
          <a:lstStyle/>
          <a:p>
            <a:r>
              <a:rPr kumimoji="0" lang="en-US" sz="5400" b="1" i="0" u="none" strike="noStrike" kern="1200" cap="none" spc="-15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Why would we want humility?</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It brings happiness and relaxation into your life.</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3:29</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 big ego is a big burden to carry (Matthew 5:5; 11:28-30).</a:t>
            </a:r>
          </a:p>
        </p:txBody>
      </p:sp>
    </p:spTree>
    <p:extLst>
      <p:ext uri="{BB962C8B-B14F-4D97-AF65-F5344CB8AC3E}">
        <p14:creationId xmlns:p14="http://schemas.microsoft.com/office/powerpoint/2010/main" val="377407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3AF9BE-B38F-35E6-9D22-F38A6DEDA3CC}"/>
              </a:ext>
            </a:extLst>
          </p:cNvPr>
          <p:cNvSpPr txBox="1"/>
          <p:nvPr/>
        </p:nvSpPr>
        <p:spPr>
          <a:xfrm>
            <a:off x="72934" y="59615"/>
            <a:ext cx="8690066" cy="4370427"/>
          </a:xfrm>
          <a:prstGeom prst="rect">
            <a:avLst/>
          </a:prstGeom>
          <a:noFill/>
        </p:spPr>
        <p:txBody>
          <a:bodyPr wrap="square" rtlCol="0">
            <a:spAutoFit/>
          </a:bodyPr>
          <a:lstStyle/>
          <a:p>
            <a:r>
              <a:rPr kumimoji="0" lang="en-US" sz="5400" b="1" i="0" u="none" strike="noStrike" kern="1200" cap="none" spc="-15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Why would we want humility?</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It brings happiness and relaxation into your life.</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3:29</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 big ego is a big burden to carry (Matthew 5:5; 11:28-30).</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Jealousy is poisonous and unsatisfying.</a:t>
            </a:r>
            <a:endPar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46355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BEDEE2"/>
                </a:solidFill>
                <a:effectLst>
                  <a:outerShdw blurRad="38100" dist="38100" dir="2700000" algn="tl">
                    <a:srgbClr val="000000">
                      <a:alpha val="43137"/>
                    </a:srgbClr>
                  </a:outerShdw>
                </a:effectLst>
                <a:latin typeface="Times New Roman" pitchFamily="18" charset="0"/>
                <a:cs typeface="Times New Roman" pitchFamily="18" charset="0"/>
              </a:rPr>
              <a:t>Jealousy d</a:t>
            </a:r>
            <a:r>
              <a:rPr kumimoji="0" lang="en-US" sz="2400" b="1" i="0" u="none" strike="noStrike" kern="1200" cap="none" spc="0" normalizeH="0" baseline="0" noProof="0" dirty="0" err="1">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eceives</a:t>
            </a:r>
            <a:r>
              <a:rPr kumimoji="0" lang="en-US" sz="2400" b="1" i="0" u="none" strike="noStrike" kern="1200" cap="none" spc="0" normalizeH="0" baseline="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our minds.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Other sins give something, but what does envy give you?</a:t>
            </a:r>
          </a:p>
        </p:txBody>
      </p:sp>
    </p:spTree>
    <p:extLst>
      <p:ext uri="{BB962C8B-B14F-4D97-AF65-F5344CB8AC3E}">
        <p14:creationId xmlns:p14="http://schemas.microsoft.com/office/powerpoint/2010/main" val="19653082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left)">
                                      <p:cBhvr>
                                        <p:cTn id="7" dur="500"/>
                                        <p:tgtEl>
                                          <p:spTgt spid="2">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Effect transition="in" filter="wipe(left)">
                                      <p:cBhvr>
                                        <p:cTn id="11" dur="500"/>
                                        <p:tgtEl>
                                          <p:spTgt spid="2">
                                            <p:txEl>
                                              <p:pRg st="5" end="5"/>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wipe(left)">
                                      <p:cBhvr>
                                        <p:cTn id="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3AF9BE-B38F-35E6-9D22-F38A6DEDA3CC}"/>
              </a:ext>
            </a:extLst>
          </p:cNvPr>
          <p:cNvSpPr txBox="1"/>
          <p:nvPr/>
        </p:nvSpPr>
        <p:spPr>
          <a:xfrm>
            <a:off x="72934" y="59615"/>
            <a:ext cx="8690066" cy="5355312"/>
          </a:xfrm>
          <a:prstGeom prst="rect">
            <a:avLst/>
          </a:prstGeom>
          <a:noFill/>
        </p:spPr>
        <p:txBody>
          <a:bodyPr wrap="square" rtlCol="0">
            <a:spAutoFit/>
          </a:bodyPr>
          <a:lstStyle/>
          <a:p>
            <a:r>
              <a:rPr kumimoji="0" lang="en-US" sz="5400" b="1" i="0" u="none" strike="noStrike" kern="1200" cap="none" spc="-15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Why would we want humility?</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It brings happiness and relaxation into your life.</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3:29</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 big ego is a big burden to carry (Matthew 5:5; 11:28-30).</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Jealousy is poisonous and unsatisfying.</a:t>
            </a:r>
            <a:endParaRPr kumimoji="0" lang="en-US" sz="36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46355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84AEB6"/>
                </a:solidFill>
                <a:effectLst>
                  <a:outerShdw blurRad="38100" dist="38100" dir="2700000" algn="tl">
                    <a:srgbClr val="000000">
                      <a:alpha val="43137"/>
                    </a:srgbClr>
                  </a:outerShdw>
                </a:effectLst>
                <a:latin typeface="Times New Roman" pitchFamily="18" charset="0"/>
                <a:cs typeface="Times New Roman" pitchFamily="18" charset="0"/>
              </a:rPr>
              <a:t>Jealousy d</a:t>
            </a:r>
            <a:r>
              <a:rPr kumimoji="0" lang="en-US" sz="2400" b="1" i="0" u="none" strike="noStrike" kern="1200" cap="none" spc="0" normalizeH="0" baseline="0" noProof="0" dirty="0" err="1">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eceives</a:t>
            </a: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our minds.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Other sins give something, but what does envy give you?</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God will personally support you.</a:t>
            </a:r>
            <a:endPar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Psalm 10:17; 25:9; 18:27; 138:6</a:t>
            </a:r>
          </a:p>
        </p:txBody>
      </p:sp>
      <p:sp>
        <p:nvSpPr>
          <p:cNvPr id="3" name="Rounded Rectangle 2">
            <a:extLst>
              <a:ext uri="{FF2B5EF4-FFF2-40B4-BE49-F238E27FC236}">
                <a16:creationId xmlns:a16="http://schemas.microsoft.com/office/drawing/2014/main" xmlns="" id="{C449C972-E296-E92D-8B18-192AD8835B08}"/>
              </a:ext>
            </a:extLst>
          </p:cNvPr>
          <p:cNvSpPr/>
          <p:nvPr/>
        </p:nvSpPr>
        <p:spPr>
          <a:xfrm>
            <a:off x="152400" y="457200"/>
            <a:ext cx="11277600" cy="35814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 10:17) O LORD, You have heard the desire of the humble. You will strengthen their heart.</a:t>
            </a:r>
          </a:p>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 25:9) God teaches the humble His way.</a:t>
            </a:r>
          </a:p>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 138:6) Though the LORD is great, he cares for the humble, but he keeps his distance from the proud.</a:t>
            </a:r>
          </a:p>
        </p:txBody>
      </p:sp>
    </p:spTree>
    <p:extLst>
      <p:ext uri="{BB962C8B-B14F-4D97-AF65-F5344CB8AC3E}">
        <p14:creationId xmlns:p14="http://schemas.microsoft.com/office/powerpoint/2010/main" val="173859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wipe(left)">
                                      <p:cBhvr>
                                        <p:cTn id="7" dur="500"/>
                                        <p:tgtEl>
                                          <p:spTgt spid="2">
                                            <p:txEl>
                                              <p:pRg st="7" end="7"/>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animEffect transition="in" filter="wipe(left)">
                                      <p:cBhvr>
                                        <p:cTn id="11" dur="500"/>
                                        <p:tgtEl>
                                          <p:spTgt spid="2">
                                            <p:txEl>
                                              <p:pRg st="8" end="8"/>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3AF9BE-B38F-35E6-9D22-F38A6DEDA3CC}"/>
              </a:ext>
            </a:extLst>
          </p:cNvPr>
          <p:cNvSpPr txBox="1"/>
          <p:nvPr/>
        </p:nvSpPr>
        <p:spPr>
          <a:xfrm>
            <a:off x="72934" y="59615"/>
            <a:ext cx="8690066" cy="6340197"/>
          </a:xfrm>
          <a:prstGeom prst="rect">
            <a:avLst/>
          </a:prstGeom>
          <a:noFill/>
        </p:spPr>
        <p:txBody>
          <a:bodyPr wrap="square" rtlCol="0">
            <a:spAutoFit/>
          </a:bodyPr>
          <a:lstStyle/>
          <a:p>
            <a:r>
              <a:rPr kumimoji="0" lang="en-US" sz="5400" b="1" i="0" u="none" strike="noStrike" kern="1200" cap="none" spc="-15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Why would we want humility?</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It brings happiness and relaxation into your life.</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3:29</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 big ego is a big burden to carry (Matthew 5:5; 11:28-30).</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Jealousy is poisonous and unsatisfying.</a:t>
            </a:r>
            <a:endParaRPr kumimoji="0" lang="en-US" sz="36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46355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84AEB6"/>
                </a:solidFill>
                <a:effectLst>
                  <a:outerShdw blurRad="38100" dist="38100" dir="2700000" algn="tl">
                    <a:srgbClr val="000000">
                      <a:alpha val="43137"/>
                    </a:srgbClr>
                  </a:outerShdw>
                </a:effectLst>
                <a:latin typeface="Times New Roman" pitchFamily="18" charset="0"/>
                <a:cs typeface="Times New Roman" pitchFamily="18" charset="0"/>
              </a:rPr>
              <a:t>Jealousy d</a:t>
            </a:r>
            <a:r>
              <a:rPr kumimoji="0" lang="en-US" sz="2400" b="1" i="0" u="none" strike="noStrike" kern="1200" cap="none" spc="0" normalizeH="0" baseline="0" noProof="0" dirty="0" err="1">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eceives</a:t>
            </a: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our minds.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Other sins give something, but what does envy give you?</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God will personally support you.</a:t>
            </a:r>
            <a:endParaRPr kumimoji="0" lang="en-US" sz="36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Psalm 10:17; 25:9; 18:27; 138:6</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God will personally reward you.</a:t>
            </a:r>
            <a:endPar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Matthew 18:4; 23:12; Luke 14:11; 18:14; James 4:10</a:t>
            </a:r>
          </a:p>
        </p:txBody>
      </p:sp>
    </p:spTree>
    <p:extLst>
      <p:ext uri="{BB962C8B-B14F-4D97-AF65-F5344CB8AC3E}">
        <p14:creationId xmlns:p14="http://schemas.microsoft.com/office/powerpoint/2010/main" val="200821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wipe(left)">
                                      <p:cBhvr>
                                        <p:cTn id="7" dur="500"/>
                                        <p:tgtEl>
                                          <p:spTgt spid="2">
                                            <p:txEl>
                                              <p:pRg st="9" end="9"/>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animEffect transition="in" filter="wipe(left)">
                                      <p:cBhvr>
                                        <p:cTn id="1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3AF9BE-B38F-35E6-9D22-F38A6DEDA3CC}"/>
              </a:ext>
            </a:extLst>
          </p:cNvPr>
          <p:cNvSpPr txBox="1"/>
          <p:nvPr/>
        </p:nvSpPr>
        <p:spPr>
          <a:xfrm>
            <a:off x="72934" y="59615"/>
            <a:ext cx="8537666" cy="1969770"/>
          </a:xfrm>
          <a:prstGeom prst="rect">
            <a:avLst/>
          </a:prstGeom>
          <a:noFill/>
        </p:spPr>
        <p:txBody>
          <a:bodyPr wrap="square" rtlCol="0">
            <a:spAutoFit/>
          </a:bodyPr>
          <a:lstStyle/>
          <a:p>
            <a:r>
              <a:rPr kumimoji="0" lang="en-US" sz="5400" b="1" i="0" u="none" strike="noStrike" kern="1200" cap="none" spc="-15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How do we learn humility?</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View your life as a gift from God.</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3:27</a:t>
            </a:r>
          </a:p>
        </p:txBody>
      </p:sp>
    </p:spTree>
    <p:extLst>
      <p:ext uri="{BB962C8B-B14F-4D97-AF65-F5344CB8AC3E}">
        <p14:creationId xmlns:p14="http://schemas.microsoft.com/office/powerpoint/2010/main" val="174223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3631763"/>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1:19) This is the testimony of John, when the Jews sent to him priests and Levites from Jerusalem to ask him,</a:t>
            </a:r>
          </a:p>
          <a:p>
            <a:r>
              <a:rPr lang="en-US" sz="5400" b="1" spc="-150" dirty="0">
                <a:effectLst>
                  <a:outerShdw blurRad="38100" dist="38100" dir="2700000" algn="tl">
                    <a:srgbClr val="000000">
                      <a:alpha val="43137"/>
                    </a:srgbClr>
                  </a:outerShdw>
                </a:effectLst>
                <a:latin typeface="Times New Roman" pitchFamily="18" charset="0"/>
                <a:cs typeface="Times New Roman" pitchFamily="18" charset="0"/>
              </a:rPr>
              <a:t>“Who are you?”</a:t>
            </a:r>
          </a:p>
        </p:txBody>
      </p:sp>
      <p:sp>
        <p:nvSpPr>
          <p:cNvPr id="2" name="Rounded Rectangle 2">
            <a:extLst>
              <a:ext uri="{FF2B5EF4-FFF2-40B4-BE49-F238E27FC236}">
                <a16:creationId xmlns:a16="http://schemas.microsoft.com/office/drawing/2014/main" xmlns="" id="{A9DCACEC-62F3-DEFC-8F6D-FC441092A44A}"/>
              </a:ext>
            </a:extLst>
          </p:cNvPr>
          <p:cNvSpPr/>
          <p:nvPr/>
        </p:nvSpPr>
        <p:spPr>
          <a:xfrm>
            <a:off x="4876800" y="533400"/>
            <a:ext cx="6858000" cy="5943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54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the Baptist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Eccentric</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Appearance (Matthew 3:4)</a:t>
            </a:r>
          </a:p>
          <a:p>
            <a:pPr marL="231775" marR="0" lvl="0" indent="0" algn="l" defTabSz="914400" rtl="0" eaLnBrk="1" fontAlgn="auto" latinLnBrk="0" hangingPunct="1">
              <a:lnSpc>
                <a:spcPct val="100000"/>
              </a:lnSpc>
              <a:spcBef>
                <a:spcPts val="0"/>
              </a:spcBef>
              <a:spcAft>
                <a:spcPts val="0"/>
              </a:spcAft>
              <a:buClrTx/>
              <a:buSzTx/>
              <a:buFontTx/>
              <a:buNone/>
              <a:tabLst/>
              <a:defRPr/>
            </a:pPr>
            <a:r>
              <a:rPr lang="pt-BR"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Nazarite vow (Numbers 6; Luke 1:15)</a:t>
            </a:r>
            <a:endParaRPr kumimoji="0" lang="pt-BR"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defRPr/>
            </a:pPr>
            <a:endPar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endPar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endPar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31775" lvl="0">
              <a:defRPr/>
            </a:pP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31775" lvl="0">
              <a:defRPr/>
            </a:pP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31775" lvl="0">
              <a:defRPr/>
            </a:pP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4">
            <a:extLst>
              <a:ext uri="{FF2B5EF4-FFF2-40B4-BE49-F238E27FC236}">
                <a16:creationId xmlns:a16="http://schemas.microsoft.com/office/drawing/2014/main" xmlns="" id="{DF796456-8659-4A12-222F-BB1740474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9" y="81502"/>
            <a:ext cx="4301925" cy="64595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Locusts, facts and photos">
            <a:extLst>
              <a:ext uri="{FF2B5EF4-FFF2-40B4-BE49-F238E27FC236}">
                <a16:creationId xmlns:a16="http://schemas.microsoft.com/office/drawing/2014/main" xmlns="" id="{3F4CC0F7-A9AA-F853-6386-B7C41F99C56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924800" y="3505200"/>
            <a:ext cx="2971801" cy="1758417"/>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79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left)">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3AF9BE-B38F-35E6-9D22-F38A6DEDA3CC}"/>
              </a:ext>
            </a:extLst>
          </p:cNvPr>
          <p:cNvSpPr txBox="1"/>
          <p:nvPr/>
        </p:nvSpPr>
        <p:spPr>
          <a:xfrm>
            <a:off x="72934" y="59615"/>
            <a:ext cx="8537666" cy="3016210"/>
          </a:xfrm>
          <a:prstGeom prst="rect">
            <a:avLst/>
          </a:prstGeom>
          <a:noFill/>
        </p:spPr>
        <p:txBody>
          <a:bodyPr wrap="square" rtlCol="0">
            <a:spAutoFit/>
          </a:bodyPr>
          <a:lstStyle/>
          <a:p>
            <a:r>
              <a:rPr kumimoji="0" lang="en-US" sz="5400" b="1" i="0" u="none" strike="noStrike" kern="1200" cap="none" spc="-15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How do we learn humility?</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View your life as a gift from God.</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3:27</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Act on what you already know</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James 1:21; Matthew 11:28-30</a:t>
            </a:r>
          </a:p>
        </p:txBody>
      </p:sp>
    </p:spTree>
    <p:extLst>
      <p:ext uri="{BB962C8B-B14F-4D97-AF65-F5344CB8AC3E}">
        <p14:creationId xmlns:p14="http://schemas.microsoft.com/office/powerpoint/2010/main" val="175051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wipe(left)">
                                      <p:cBhvr>
                                        <p:cTn id="1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3AF9BE-B38F-35E6-9D22-F38A6DEDA3CC}"/>
              </a:ext>
            </a:extLst>
          </p:cNvPr>
          <p:cNvSpPr txBox="1"/>
          <p:nvPr/>
        </p:nvSpPr>
        <p:spPr>
          <a:xfrm>
            <a:off x="72934" y="59615"/>
            <a:ext cx="8537666" cy="4062651"/>
          </a:xfrm>
          <a:prstGeom prst="rect">
            <a:avLst/>
          </a:prstGeom>
          <a:noFill/>
        </p:spPr>
        <p:txBody>
          <a:bodyPr wrap="square" rtlCol="0">
            <a:spAutoFit/>
          </a:bodyPr>
          <a:lstStyle/>
          <a:p>
            <a:r>
              <a:rPr kumimoji="0" lang="en-US" sz="5400" b="1" i="0" u="none" strike="noStrike" kern="1200" cap="none" spc="-15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How do we learn humility?</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View your life as a gift from God.</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3:27</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Act on what you already know</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James 1:21; Matthew 11:28-30</a:t>
            </a:r>
          </a:p>
          <a:p>
            <a:pPr marL="231775" marR="0" lvl="0" indent="0" algn="l" defTabSz="914400" rtl="0" eaLnBrk="1" fontAlgn="auto" latinLnBrk="0" hangingPunct="1">
              <a:lnSpc>
                <a:spcPct val="100000"/>
              </a:lnSpc>
              <a:spcBef>
                <a:spcPts val="0"/>
              </a:spcBef>
              <a:spcAft>
                <a:spcPts val="0"/>
              </a:spcAft>
              <a:buClrTx/>
              <a:buSzTx/>
              <a:buFontTx/>
              <a:buNone/>
              <a:tabLst/>
              <a:defRPr/>
            </a:pP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Give yourself to a sacrificial lifestyle</a:t>
            </a:r>
            <a:endPar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Philippians 2:3-5</a:t>
            </a:r>
          </a:p>
        </p:txBody>
      </p:sp>
    </p:spTree>
    <p:extLst>
      <p:ext uri="{BB962C8B-B14F-4D97-AF65-F5344CB8AC3E}">
        <p14:creationId xmlns:p14="http://schemas.microsoft.com/office/powerpoint/2010/main" val="116710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left)">
                                      <p:cBhvr>
                                        <p:cTn id="7" dur="500"/>
                                        <p:tgtEl>
                                          <p:spTgt spid="2">
                                            <p:txEl>
                                              <p:pRg st="5" end="5"/>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Effect transition="in" filter="wipe(left)">
                                      <p:cBhvr>
                                        <p:cTn id="1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3AF9BE-B38F-35E6-9D22-F38A6DEDA3CC}"/>
              </a:ext>
            </a:extLst>
          </p:cNvPr>
          <p:cNvSpPr txBox="1"/>
          <p:nvPr/>
        </p:nvSpPr>
        <p:spPr>
          <a:xfrm>
            <a:off x="72934" y="59615"/>
            <a:ext cx="8537666" cy="5109091"/>
          </a:xfrm>
          <a:prstGeom prst="rect">
            <a:avLst/>
          </a:prstGeom>
          <a:noFill/>
        </p:spPr>
        <p:txBody>
          <a:bodyPr wrap="square" rtlCol="0">
            <a:spAutoFit/>
          </a:bodyPr>
          <a:lstStyle/>
          <a:p>
            <a:r>
              <a:rPr kumimoji="0" lang="en-US" sz="5400" b="1" i="0" u="none" strike="noStrike" kern="1200" cap="none" spc="-15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How do we learn humility?</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View your life as a gift from God.</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3:27</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Act on what you already know</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James 1:21; Matthew 11:28-30</a:t>
            </a:r>
          </a:p>
          <a:p>
            <a:pPr marL="231775" marR="0" lvl="0" indent="0" algn="l" defTabSz="914400" rtl="0" eaLnBrk="1" fontAlgn="auto" latinLnBrk="0" hangingPunct="1">
              <a:lnSpc>
                <a:spcPct val="100000"/>
              </a:lnSpc>
              <a:spcBef>
                <a:spcPts val="0"/>
              </a:spcBef>
              <a:spcAft>
                <a:spcPts val="0"/>
              </a:spcAft>
              <a:buClrTx/>
              <a:buSzTx/>
              <a:buFontTx/>
              <a:buNone/>
              <a:tabLst/>
              <a:defRPr/>
            </a:pPr>
            <a:r>
              <a:rPr lang="en-US" sz="4400" b="1" spc="-150" dirty="0">
                <a:solidFill>
                  <a:srgbClr val="84AEB6"/>
                </a:solidFill>
                <a:effectLst>
                  <a:outerShdw blurRad="38100" dist="38100" dir="2700000" algn="tl">
                    <a:srgbClr val="000000">
                      <a:alpha val="43137"/>
                    </a:srgbClr>
                  </a:outerShdw>
                </a:effectLst>
                <a:latin typeface="Times New Roman" pitchFamily="18" charset="0"/>
                <a:cs typeface="Times New Roman" pitchFamily="18" charset="0"/>
              </a:rPr>
              <a:t>Give yourself to a sacrificial lifestyle</a:t>
            </a:r>
            <a:endParaRPr kumimoji="0" lang="en-US" sz="44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Philippians 2:3-5</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Be patient </a:t>
            </a: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with others</a:t>
            </a:r>
            <a:endPar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Ephesians 4:2</a:t>
            </a:r>
          </a:p>
        </p:txBody>
      </p:sp>
    </p:spTree>
    <p:extLst>
      <p:ext uri="{BB962C8B-B14F-4D97-AF65-F5344CB8AC3E}">
        <p14:creationId xmlns:p14="http://schemas.microsoft.com/office/powerpoint/2010/main" val="352685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wipe(left)">
                                      <p:cBhvr>
                                        <p:cTn id="7" dur="500"/>
                                        <p:tgtEl>
                                          <p:spTgt spid="2">
                                            <p:txEl>
                                              <p:pRg st="7" end="7"/>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animEffect transition="in" filter="wipe(left)">
                                      <p:cBhvr>
                                        <p:cTn id="1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3AF9BE-B38F-35E6-9D22-F38A6DEDA3CC}"/>
              </a:ext>
            </a:extLst>
          </p:cNvPr>
          <p:cNvSpPr txBox="1"/>
          <p:nvPr/>
        </p:nvSpPr>
        <p:spPr>
          <a:xfrm>
            <a:off x="72934" y="59615"/>
            <a:ext cx="8537666" cy="6155531"/>
          </a:xfrm>
          <a:prstGeom prst="rect">
            <a:avLst/>
          </a:prstGeom>
          <a:noFill/>
        </p:spPr>
        <p:txBody>
          <a:bodyPr wrap="square" rtlCol="0">
            <a:spAutoFit/>
          </a:bodyPr>
          <a:lstStyle/>
          <a:p>
            <a:r>
              <a:rPr kumimoji="0" lang="en-US" sz="5400" b="1" i="0" u="none" strike="noStrike" kern="1200" cap="none" spc="-15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How do we learn humility?</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View your life as a gift from God.</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3:27</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Act on what you already know</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James 1:21; Matthew 11:28-30</a:t>
            </a:r>
          </a:p>
          <a:p>
            <a:pPr marL="231775" marR="0" lvl="0" indent="0" algn="l" defTabSz="914400" rtl="0" eaLnBrk="1" fontAlgn="auto" latinLnBrk="0" hangingPunct="1">
              <a:lnSpc>
                <a:spcPct val="100000"/>
              </a:lnSpc>
              <a:spcBef>
                <a:spcPts val="0"/>
              </a:spcBef>
              <a:spcAft>
                <a:spcPts val="0"/>
              </a:spcAft>
              <a:buClrTx/>
              <a:buSzTx/>
              <a:buFontTx/>
              <a:buNone/>
              <a:tabLst/>
              <a:defRPr/>
            </a:pPr>
            <a:r>
              <a:rPr lang="en-US" sz="4400" b="1" spc="-150" dirty="0">
                <a:solidFill>
                  <a:srgbClr val="84AEB6"/>
                </a:solidFill>
                <a:effectLst>
                  <a:outerShdw blurRad="38100" dist="38100" dir="2700000" algn="tl">
                    <a:srgbClr val="000000">
                      <a:alpha val="43137"/>
                    </a:srgbClr>
                  </a:outerShdw>
                </a:effectLst>
                <a:latin typeface="Times New Roman" pitchFamily="18" charset="0"/>
                <a:cs typeface="Times New Roman" pitchFamily="18" charset="0"/>
              </a:rPr>
              <a:t>Give yourself to a sacrificial lifestyle</a:t>
            </a:r>
            <a:endParaRPr kumimoji="0" lang="en-US" sz="44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Philippians 2:3-5</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Be patient </a:t>
            </a:r>
            <a:r>
              <a:rPr lang="en-US" sz="4400" b="1" spc="-150" dirty="0">
                <a:solidFill>
                  <a:srgbClr val="84AEB6"/>
                </a:solidFill>
                <a:effectLst>
                  <a:outerShdw blurRad="38100" dist="38100" dir="2700000" algn="tl">
                    <a:srgbClr val="000000">
                      <a:alpha val="43137"/>
                    </a:srgbClr>
                  </a:outerShdw>
                </a:effectLst>
                <a:latin typeface="Times New Roman" pitchFamily="18" charset="0"/>
                <a:cs typeface="Times New Roman" pitchFamily="18" charset="0"/>
              </a:rPr>
              <a:t>with others</a:t>
            </a:r>
            <a:endParaRPr kumimoji="0" lang="en-US" sz="44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Ephesians 4:2</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Forgive others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Colossians 3:12-13; John</a:t>
            </a:r>
            <a:r>
              <a:rPr kumimoji="0" lang="en-US" sz="2400" b="1" i="0" u="none" strike="noStrike" kern="1200" cap="none" spc="0" normalizeH="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1:27-29</a:t>
            </a:r>
            <a:endParaRPr kumimoji="0" lang="en-US" sz="2400" b="1" i="0" u="none" strike="noStrike" kern="1200" cap="none" spc="0" normalizeH="0" baseline="0" noProof="0" dirty="0">
              <a:ln>
                <a:noFill/>
              </a:ln>
              <a:solidFill>
                <a:srgbClr val="BEDEE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9654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wipe(left)">
                                      <p:cBhvr>
                                        <p:cTn id="7" dur="500"/>
                                        <p:tgtEl>
                                          <p:spTgt spid="2">
                                            <p:txEl>
                                              <p:pRg st="9" end="9"/>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animEffect transition="in" filter="wipe(left)">
                                      <p:cBhvr>
                                        <p:cTn id="1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3AF9BE-B38F-35E6-9D22-F38A6DEDA3CC}"/>
              </a:ext>
            </a:extLst>
          </p:cNvPr>
          <p:cNvSpPr txBox="1"/>
          <p:nvPr/>
        </p:nvSpPr>
        <p:spPr>
          <a:xfrm>
            <a:off x="72934" y="59615"/>
            <a:ext cx="8537666" cy="6155531"/>
          </a:xfrm>
          <a:prstGeom prst="rect">
            <a:avLst/>
          </a:prstGeom>
          <a:noFill/>
        </p:spPr>
        <p:txBody>
          <a:bodyPr wrap="square" rtlCol="0">
            <a:spAutoFit/>
          </a:bodyPr>
          <a:lstStyle/>
          <a:p>
            <a:r>
              <a:rPr kumimoji="0" lang="en-US" sz="5400" b="1" i="0" u="none" strike="noStrike" kern="1200" cap="none" spc="-150" normalizeH="0" baseline="0" noProof="0" dirty="0">
                <a:ln>
                  <a:noFill/>
                </a:ln>
                <a:solidFill>
                  <a:schemeClr val="accent5">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How do we learn humility?</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View your life as a gift from God.</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John 3:27</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Act on what you already know</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James 1:21; Matthew 11:28-30</a:t>
            </a:r>
          </a:p>
          <a:p>
            <a:pPr marL="231775" marR="0" lvl="0" indent="0" algn="l" defTabSz="914400" rtl="0" eaLnBrk="1" fontAlgn="auto" latinLnBrk="0" hangingPunct="1">
              <a:lnSpc>
                <a:spcPct val="100000"/>
              </a:lnSpc>
              <a:spcBef>
                <a:spcPts val="0"/>
              </a:spcBef>
              <a:spcAft>
                <a:spcPts val="0"/>
              </a:spcAft>
              <a:buClrTx/>
              <a:buSzTx/>
              <a:buFontTx/>
              <a:buNone/>
              <a:tabLst/>
              <a:defRPr/>
            </a:pPr>
            <a:r>
              <a:rPr lang="en-US" sz="4400" b="1" spc="-150" dirty="0">
                <a:solidFill>
                  <a:srgbClr val="84AEB6"/>
                </a:solidFill>
                <a:effectLst>
                  <a:outerShdw blurRad="38100" dist="38100" dir="2700000" algn="tl">
                    <a:srgbClr val="000000">
                      <a:alpha val="43137"/>
                    </a:srgbClr>
                  </a:outerShdw>
                </a:effectLst>
                <a:latin typeface="Times New Roman" pitchFamily="18" charset="0"/>
                <a:cs typeface="Times New Roman" pitchFamily="18" charset="0"/>
              </a:rPr>
              <a:t>Give yourself to a sacrificial lifestyle</a:t>
            </a:r>
            <a:endParaRPr kumimoji="0" lang="en-US" sz="44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Philippians 2:3-5</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Be patient </a:t>
            </a:r>
            <a:r>
              <a:rPr lang="en-US" sz="4400" b="1" spc="-150" dirty="0">
                <a:solidFill>
                  <a:srgbClr val="84AEB6"/>
                </a:solidFill>
                <a:effectLst>
                  <a:outerShdw blurRad="38100" dist="38100" dir="2700000" algn="tl">
                    <a:srgbClr val="000000">
                      <a:alpha val="43137"/>
                    </a:srgbClr>
                  </a:outerShdw>
                </a:effectLst>
                <a:latin typeface="Times New Roman" pitchFamily="18" charset="0"/>
                <a:cs typeface="Times New Roman" pitchFamily="18" charset="0"/>
              </a:rPr>
              <a:t>with others</a:t>
            </a:r>
            <a:endParaRPr kumimoji="0" lang="en-US" sz="44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Ephesians 4:2</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Forgive others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Colossians 3:12-13; John</a:t>
            </a:r>
            <a:r>
              <a:rPr kumimoji="0" lang="en-US" sz="2400" b="1" i="0" u="none" strike="noStrike" kern="1200" cap="none" spc="0" normalizeH="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1:27-29</a:t>
            </a:r>
            <a:endParaRPr kumimoji="0" lang="en-US" sz="2400" b="1" i="0" u="none" strike="noStrike" kern="1200" cap="none" spc="0" normalizeH="0" baseline="0" noProof="0" dirty="0">
              <a:ln>
                <a:noFill/>
              </a:ln>
              <a:solidFill>
                <a:srgbClr val="84AEB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3" name="Rounded Rectangle 2">
            <a:extLst>
              <a:ext uri="{FF2B5EF4-FFF2-40B4-BE49-F238E27FC236}">
                <a16:creationId xmlns:a16="http://schemas.microsoft.com/office/drawing/2014/main" xmlns="" id="{1AA62E2D-1FB3-0A18-1D01-DB12DF9471FD}"/>
              </a:ext>
            </a:extLst>
          </p:cNvPr>
          <p:cNvSpPr/>
          <p:nvPr/>
        </p:nvSpPr>
        <p:spPr>
          <a:xfrm>
            <a:off x="3657600" y="176784"/>
            <a:ext cx="8077200" cy="6546746"/>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easy to think we humble ourselves before God,</a:t>
            </a:r>
          </a:p>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our humility before people is the only real proof</a:t>
            </a:r>
          </a:p>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our humility before God is more than just a figment of our imagination.”</a:t>
            </a: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Andrew Murray,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Humility</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(Peabody, MA: Hendrickson Publishers, 2005).</a:t>
            </a:r>
          </a:p>
        </p:txBody>
      </p:sp>
    </p:spTree>
    <p:extLst>
      <p:ext uri="{BB962C8B-B14F-4D97-AF65-F5344CB8AC3E}">
        <p14:creationId xmlns:p14="http://schemas.microsoft.com/office/powerpoint/2010/main" val="111369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A black background with white text&#10;&#10;Description automatically generated">
            <a:extLst>
              <a:ext uri="{FF2B5EF4-FFF2-40B4-BE49-F238E27FC236}">
                <a16:creationId xmlns:a16="http://schemas.microsoft.com/office/drawing/2014/main" xmlns="" id="{DB743EE8-A098-1EFE-FE85-5284E7497C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 y="1295400"/>
            <a:ext cx="6758248" cy="4267200"/>
          </a:xfrm>
          <a:prstGeom prst="rect">
            <a:avLst/>
          </a:prstGeom>
        </p:spPr>
      </p:pic>
    </p:spTree>
    <p:extLst>
      <p:ext uri="{BB962C8B-B14F-4D97-AF65-F5344CB8AC3E}">
        <p14:creationId xmlns:p14="http://schemas.microsoft.com/office/powerpoint/2010/main" val="443472302"/>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3631763"/>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1:19) This is the testimony of John, when the Jews sent to him priests and Levites from Jerusalem to ask him,</a:t>
            </a:r>
          </a:p>
          <a:p>
            <a:r>
              <a:rPr lang="en-US" sz="5400" b="1" spc="-150" dirty="0">
                <a:effectLst>
                  <a:outerShdw blurRad="38100" dist="38100" dir="2700000" algn="tl">
                    <a:srgbClr val="000000">
                      <a:alpha val="43137"/>
                    </a:srgbClr>
                  </a:outerShdw>
                </a:effectLst>
                <a:latin typeface="Times New Roman" pitchFamily="18" charset="0"/>
                <a:cs typeface="Times New Roman" pitchFamily="18" charset="0"/>
              </a:rPr>
              <a:t>“Who are you?”</a:t>
            </a:r>
          </a:p>
        </p:txBody>
      </p:sp>
      <p:sp>
        <p:nvSpPr>
          <p:cNvPr id="2" name="Rounded Rectangle 2">
            <a:extLst>
              <a:ext uri="{FF2B5EF4-FFF2-40B4-BE49-F238E27FC236}">
                <a16:creationId xmlns:a16="http://schemas.microsoft.com/office/drawing/2014/main" xmlns="" id="{A9DCACEC-62F3-DEFC-8F6D-FC441092A44A}"/>
              </a:ext>
            </a:extLst>
          </p:cNvPr>
          <p:cNvSpPr/>
          <p:nvPr/>
        </p:nvSpPr>
        <p:spPr>
          <a:xfrm>
            <a:off x="4876800" y="533400"/>
            <a:ext cx="6858000" cy="5943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54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the Baptist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Eccentric</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Appearance (Matthew 3:4)</a:t>
            </a:r>
          </a:p>
          <a:p>
            <a:pPr marL="231775" marR="0" lvl="0" indent="0" algn="l" defTabSz="914400" rtl="0" eaLnBrk="1" fontAlgn="auto" latinLnBrk="0" hangingPunct="1">
              <a:lnSpc>
                <a:spcPct val="100000"/>
              </a:lnSpc>
              <a:spcBef>
                <a:spcPts val="0"/>
              </a:spcBef>
              <a:spcAft>
                <a:spcPts val="0"/>
              </a:spcAft>
              <a:buClrTx/>
              <a:buSzTx/>
              <a:buFontTx/>
              <a:buNone/>
              <a:tabLst/>
              <a:defRPr/>
            </a:pPr>
            <a:r>
              <a:rPr lang="pt-BR"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Nazarite vow (Numbers 6; Luke 1:15)</a:t>
            </a:r>
            <a:endParaRPr kumimoji="0" lang="pt-BR"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defRPr/>
            </a:pPr>
            <a:endPar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endPar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endPar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31775" lvl="0">
              <a:defRPr/>
            </a:pP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31775" lvl="0">
              <a:defRPr/>
            </a:pP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31775" lvl="0">
              <a:defRPr/>
            </a:pP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4">
            <a:extLst>
              <a:ext uri="{FF2B5EF4-FFF2-40B4-BE49-F238E27FC236}">
                <a16:creationId xmlns:a16="http://schemas.microsoft.com/office/drawing/2014/main" xmlns="" id="{DF796456-8659-4A12-222F-BB1740474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9" y="81502"/>
            <a:ext cx="4301925" cy="6459506"/>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2">
            <a:extLst>
              <a:ext uri="{FF2B5EF4-FFF2-40B4-BE49-F238E27FC236}">
                <a16:creationId xmlns:a16="http://schemas.microsoft.com/office/drawing/2014/main" xmlns="" id="{DF2D0D80-68BB-2773-67AF-8899F5E9AC8F}"/>
              </a:ext>
            </a:extLst>
          </p:cNvPr>
          <p:cNvSpPr/>
          <p:nvPr/>
        </p:nvSpPr>
        <p:spPr>
          <a:xfrm>
            <a:off x="1953768" y="4519653"/>
            <a:ext cx="10162032" cy="2237384"/>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 3:4) Now John himself had a garment of camel’s hair and a leather belt around his waist.</a:t>
            </a:r>
          </a:p>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 food was locusts and wild honey.</a:t>
            </a:r>
          </a:p>
        </p:txBody>
      </p:sp>
      <p:pic>
        <p:nvPicPr>
          <p:cNvPr id="14" name="Picture 2" descr="Locusts, facts and photos">
            <a:extLst>
              <a:ext uri="{FF2B5EF4-FFF2-40B4-BE49-F238E27FC236}">
                <a16:creationId xmlns:a16="http://schemas.microsoft.com/office/drawing/2014/main" xmlns="" id="{3F4CC0F7-A9AA-F853-6386-B7C41F99C56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366990" y="2914442"/>
            <a:ext cx="2971801" cy="1758417"/>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52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left)">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22" presetClass="entr" presetSubtype="8" fill="hold" nodeType="with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left)">
                                      <p:cBhvr>
                                        <p:cTn id="41" dur="500"/>
                                        <p:tgtEl>
                                          <p:spTgt spid="1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3">
                                            <p:txEl>
                                              <p:pRg st="1" end="1"/>
                                            </p:txEl>
                                          </p:spTgt>
                                        </p:tgtEl>
                                        <p:attrNameLst>
                                          <p:attrName>style.visibility</p:attrName>
                                        </p:attrNameLst>
                                      </p:cBhvr>
                                      <p:to>
                                        <p:strVal val="visible"/>
                                      </p:to>
                                    </p:set>
                                    <p:animEffect transition="in" filter="wipe(left)">
                                      <p:cBhvr>
                                        <p:cTn id="51" dur="500"/>
                                        <p:tgtEl>
                                          <p:spTgt spid="13">
                                            <p:txEl>
                                              <p:pRg st="1" end="1"/>
                                            </p:txEl>
                                          </p:spTgt>
                                        </p:tgtEl>
                                      </p:cBhvr>
                                    </p:animEffect>
                                  </p:childTnLst>
                                </p:cTn>
                              </p:par>
                            </p:childTnLst>
                          </p:cTn>
                        </p:par>
                        <p:par>
                          <p:cTn id="52" fill="hold">
                            <p:stCondLst>
                              <p:cond delay="500"/>
                            </p:stCondLst>
                            <p:childTnLst>
                              <p:par>
                                <p:cTn id="53" presetID="53" presetClass="entr" presetSubtype="16"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3631763"/>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1:19) This is the testimony of John, when the Jews sent to him priests and Levites from Jerusalem to ask him,</a:t>
            </a:r>
          </a:p>
          <a:p>
            <a:r>
              <a:rPr lang="en-US" sz="5400" b="1" spc="-150" dirty="0">
                <a:effectLst>
                  <a:outerShdw blurRad="38100" dist="38100" dir="2700000" algn="tl">
                    <a:srgbClr val="000000">
                      <a:alpha val="43137"/>
                    </a:srgbClr>
                  </a:outerShdw>
                </a:effectLst>
                <a:latin typeface="Times New Roman" pitchFamily="18" charset="0"/>
                <a:cs typeface="Times New Roman" pitchFamily="18" charset="0"/>
              </a:rPr>
              <a:t>“Who are you?”</a:t>
            </a:r>
          </a:p>
        </p:txBody>
      </p:sp>
      <p:sp>
        <p:nvSpPr>
          <p:cNvPr id="2" name="Rounded Rectangle 2">
            <a:extLst>
              <a:ext uri="{FF2B5EF4-FFF2-40B4-BE49-F238E27FC236}">
                <a16:creationId xmlns:a16="http://schemas.microsoft.com/office/drawing/2014/main" xmlns="" id="{A9DCACEC-62F3-DEFC-8F6D-FC441092A44A}"/>
              </a:ext>
            </a:extLst>
          </p:cNvPr>
          <p:cNvSpPr/>
          <p:nvPr/>
        </p:nvSpPr>
        <p:spPr>
          <a:xfrm>
            <a:off x="4876800" y="533400"/>
            <a:ext cx="6858000" cy="5943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54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the Baptist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Eccentric</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Appearance (Matthew 3:4)</a:t>
            </a:r>
          </a:p>
          <a:p>
            <a:pPr marL="231775" marR="0" lvl="0" indent="0" algn="l" defTabSz="914400" rtl="0" eaLnBrk="1" fontAlgn="auto" latinLnBrk="0" hangingPunct="1">
              <a:lnSpc>
                <a:spcPct val="100000"/>
              </a:lnSpc>
              <a:spcBef>
                <a:spcPts val="0"/>
              </a:spcBef>
              <a:spcAft>
                <a:spcPts val="0"/>
              </a:spcAft>
              <a:buClrTx/>
              <a:buSzTx/>
              <a:buFontTx/>
              <a:buNone/>
              <a:tabLst/>
              <a:defRPr/>
            </a:pPr>
            <a:r>
              <a:rPr lang="pt-BR"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Nazarite vow (Numbers 6; Luke 1:15)</a:t>
            </a:r>
            <a:endParaRPr kumimoji="0" lang="pt-BR"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defRPr/>
            </a:pPr>
            <a:endPar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endPar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endPar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31775" lvl="0">
              <a:defRPr/>
            </a:pP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31775" lvl="0">
              <a:defRPr/>
            </a:pP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31775" lvl="0">
              <a:defRPr/>
            </a:pP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4">
            <a:extLst>
              <a:ext uri="{FF2B5EF4-FFF2-40B4-BE49-F238E27FC236}">
                <a16:creationId xmlns:a16="http://schemas.microsoft.com/office/drawing/2014/main" xmlns="" id="{DF796456-8659-4A12-222F-BB1740474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9" y="81502"/>
            <a:ext cx="4301925" cy="6459506"/>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2">
            <a:extLst>
              <a:ext uri="{FF2B5EF4-FFF2-40B4-BE49-F238E27FC236}">
                <a16:creationId xmlns:a16="http://schemas.microsoft.com/office/drawing/2014/main" xmlns="" id="{DF2D0D80-68BB-2773-67AF-8899F5E9AC8F}"/>
              </a:ext>
            </a:extLst>
          </p:cNvPr>
          <p:cNvSpPr/>
          <p:nvPr/>
        </p:nvSpPr>
        <p:spPr>
          <a:xfrm>
            <a:off x="1953768" y="4519653"/>
            <a:ext cx="10162032" cy="2237384"/>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 3:4) Now John himself had a garment of camel’s hair and a leather belt around his waist.</a:t>
            </a:r>
          </a:p>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 food was locusts and wild honey.</a:t>
            </a:r>
          </a:p>
        </p:txBody>
      </p:sp>
      <p:pic>
        <p:nvPicPr>
          <p:cNvPr id="14" name="Picture 2" descr="Locusts, facts and photos">
            <a:extLst>
              <a:ext uri="{FF2B5EF4-FFF2-40B4-BE49-F238E27FC236}">
                <a16:creationId xmlns:a16="http://schemas.microsoft.com/office/drawing/2014/main" xmlns="" id="{3F4CC0F7-A9AA-F853-6386-B7C41F99C56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366990" y="2914442"/>
            <a:ext cx="2971801" cy="1758417"/>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8FD3DB6E-FB7F-DE49-1E92-43C832432B47}"/>
              </a:ext>
            </a:extLst>
          </p:cNvPr>
          <p:cNvSpPr/>
          <p:nvPr/>
        </p:nvSpPr>
        <p:spPr>
          <a:xfrm>
            <a:off x="1630680" y="221384"/>
            <a:ext cx="990600" cy="1752600"/>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EF0F97B6-EF89-9DC3-88E5-4A58A9A96648}"/>
              </a:ext>
            </a:extLst>
          </p:cNvPr>
          <p:cNvCxnSpPr>
            <a:cxnSpLocks/>
          </p:cNvCxnSpPr>
          <p:nvPr/>
        </p:nvCxnSpPr>
        <p:spPr>
          <a:xfrm>
            <a:off x="1630680" y="1973984"/>
            <a:ext cx="2565941" cy="3946384"/>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C93DC3E2-E1F0-E5DE-543D-CF6894636E09}"/>
              </a:ext>
            </a:extLst>
          </p:cNvPr>
          <p:cNvCxnSpPr>
            <a:cxnSpLocks/>
          </p:cNvCxnSpPr>
          <p:nvPr/>
        </p:nvCxnSpPr>
        <p:spPr>
          <a:xfrm>
            <a:off x="2621280" y="221384"/>
            <a:ext cx="5130258" cy="48075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CDBC2CD0-10A3-3794-52E6-A4729B031A4A}"/>
              </a:ext>
            </a:extLst>
          </p:cNvPr>
          <p:cNvCxnSpPr>
            <a:cxnSpLocks/>
          </p:cNvCxnSpPr>
          <p:nvPr/>
        </p:nvCxnSpPr>
        <p:spPr>
          <a:xfrm>
            <a:off x="2621280" y="1973984"/>
            <a:ext cx="5130258" cy="3946384"/>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pic>
        <p:nvPicPr>
          <p:cNvPr id="23" name="Picture 2">
            <a:extLst>
              <a:ext uri="{FF2B5EF4-FFF2-40B4-BE49-F238E27FC236}">
                <a16:creationId xmlns:a16="http://schemas.microsoft.com/office/drawing/2014/main" xmlns="" id="{0AF26BE7-82B4-ED99-92B8-332CF2B83E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6621" y="702142"/>
            <a:ext cx="3554917" cy="5218226"/>
          </a:xfrm>
          <a:prstGeom prst="rect">
            <a:avLst/>
          </a:prstGeom>
          <a:noFill/>
          <a:ln w="762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81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left)">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22" presetClass="entr" presetSubtype="8" fill="hold" nodeType="with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left)">
                                      <p:cBhvr>
                                        <p:cTn id="41" dur="500"/>
                                        <p:tgtEl>
                                          <p:spTgt spid="1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3">
                                            <p:txEl>
                                              <p:pRg st="1" end="1"/>
                                            </p:txEl>
                                          </p:spTgt>
                                        </p:tgtEl>
                                        <p:attrNameLst>
                                          <p:attrName>style.visibility</p:attrName>
                                        </p:attrNameLst>
                                      </p:cBhvr>
                                      <p:to>
                                        <p:strVal val="visible"/>
                                      </p:to>
                                    </p:set>
                                    <p:animEffect transition="in" filter="wipe(left)">
                                      <p:cBhvr>
                                        <p:cTn id="51" dur="500"/>
                                        <p:tgtEl>
                                          <p:spTgt spid="13">
                                            <p:txEl>
                                              <p:pRg st="1" end="1"/>
                                            </p:txEl>
                                          </p:spTgt>
                                        </p:tgtEl>
                                      </p:cBhvr>
                                    </p:animEffect>
                                  </p:childTnLst>
                                </p:cTn>
                              </p:par>
                            </p:childTnLst>
                          </p:cTn>
                        </p:par>
                        <p:par>
                          <p:cTn id="52" fill="hold">
                            <p:stCondLst>
                              <p:cond delay="500"/>
                            </p:stCondLst>
                            <p:childTnLst>
                              <p:par>
                                <p:cTn id="53" presetID="53" presetClass="entr" presetSubtype="16"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left)">
                                      <p:cBhvr>
                                        <p:cTn id="69" dur="500"/>
                                        <p:tgtEl>
                                          <p:spTgt spid="6"/>
                                        </p:tgtEl>
                                      </p:cBhvr>
                                    </p:animEffect>
                                  </p:childTnLst>
                                </p:cTn>
                              </p:par>
                              <p:par>
                                <p:cTn id="70" presetID="22" presetClass="entr" presetSubtype="8" fill="hold"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par>
                                <p:cTn id="73" presetID="22" presetClass="entr" presetSubtype="8" fill="hold"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left)">
                                      <p:cBhvr>
                                        <p:cTn id="75" dur="500"/>
                                        <p:tgtEl>
                                          <p:spTgt spid="8"/>
                                        </p:tgtEl>
                                      </p:cBhvr>
                                    </p:animEffect>
                                  </p:childTnLst>
                                </p:cTn>
                              </p:par>
                              <p:par>
                                <p:cTn id="76" presetID="22" presetClass="entr" presetSubtype="8"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3631763"/>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1:19) This is the testimony of John, when the Jews sent to him priests and Levites from Jerusalem to ask him,</a:t>
            </a:r>
          </a:p>
          <a:p>
            <a:r>
              <a:rPr lang="en-US" sz="5400" b="1" spc="-150" dirty="0">
                <a:effectLst>
                  <a:outerShdw blurRad="38100" dist="38100" dir="2700000" algn="tl">
                    <a:srgbClr val="000000">
                      <a:alpha val="43137"/>
                    </a:srgbClr>
                  </a:outerShdw>
                </a:effectLst>
                <a:latin typeface="Times New Roman" pitchFamily="18" charset="0"/>
                <a:cs typeface="Times New Roman" pitchFamily="18" charset="0"/>
              </a:rPr>
              <a:t>“Who are you?”</a:t>
            </a:r>
          </a:p>
        </p:txBody>
      </p:sp>
      <p:sp>
        <p:nvSpPr>
          <p:cNvPr id="2" name="Rounded Rectangle 2">
            <a:extLst>
              <a:ext uri="{FF2B5EF4-FFF2-40B4-BE49-F238E27FC236}">
                <a16:creationId xmlns:a16="http://schemas.microsoft.com/office/drawing/2014/main" xmlns="" id="{A9DCACEC-62F3-DEFC-8F6D-FC441092A44A}"/>
              </a:ext>
            </a:extLst>
          </p:cNvPr>
          <p:cNvSpPr/>
          <p:nvPr/>
        </p:nvSpPr>
        <p:spPr>
          <a:xfrm>
            <a:off x="4876800" y="533400"/>
            <a:ext cx="6858000" cy="5943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54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the Baptist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150" normalizeH="0" baseline="0" noProof="0" dirty="0">
                <a:ln>
                  <a:noFill/>
                </a:ln>
                <a:solidFill>
                  <a:schemeClr val="accent2">
                    <a:lumMod val="60000"/>
                    <a:lumOff val="4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Eccentric</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chemeClr val="accent2">
                    <a:lumMod val="60000"/>
                    <a:lumOff val="4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Appearance (Matthew 3:4)</a:t>
            </a:r>
          </a:p>
          <a:p>
            <a:pPr marL="231775" marR="0" lvl="0" indent="0" algn="l" defTabSz="914400" rtl="0" eaLnBrk="1" fontAlgn="auto" latinLnBrk="0" hangingPunct="1">
              <a:lnSpc>
                <a:spcPct val="100000"/>
              </a:lnSpc>
              <a:spcBef>
                <a:spcPts val="0"/>
              </a:spcBef>
              <a:spcAft>
                <a:spcPts val="0"/>
              </a:spcAft>
              <a:buClrTx/>
              <a:buSzTx/>
              <a:buFontTx/>
              <a:buNone/>
              <a:tabLst/>
              <a:defRPr/>
            </a:pPr>
            <a:r>
              <a:rPr lang="pt-BR" sz="2400" b="1"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Nazarite vow (Numbers 6; Luke 1:15)</a:t>
            </a:r>
            <a:endParaRPr kumimoji="0" lang="pt-BR" sz="2400" b="1" i="0" u="none" strike="noStrike" kern="1200" cap="none" spc="0" normalizeH="0" baseline="0" noProof="0" dirty="0">
              <a:ln>
                <a:noFill/>
              </a:ln>
              <a:solidFill>
                <a:schemeClr val="accent2">
                  <a:lumMod val="60000"/>
                  <a:lumOff val="4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courageous final prophet</a:t>
            </a:r>
          </a:p>
          <a:p>
            <a:pPr marL="231775" lvl="0">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 6:14-29; Luke 16:16; Matthew 3:7-12</a:t>
            </a:r>
          </a:p>
          <a:p>
            <a:pPr lvl="0">
              <a:defRPr/>
            </a:pPr>
            <a:endPar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endPar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31775" lvl="0">
              <a:defRPr/>
            </a:pP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31775" lvl="0">
              <a:defRPr/>
            </a:pP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63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left)">
                                      <p:cBhvr>
                                        <p:cTn id="7" dur="500"/>
                                        <p:tgtEl>
                                          <p:spTgt spid="2">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Effect transition="in" filter="wipe(left)">
                                      <p:cBhvr>
                                        <p:cTn id="1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C289AC-7973-876C-852D-6BFF7F95073D}"/>
              </a:ext>
            </a:extLst>
          </p:cNvPr>
          <p:cNvSpPr txBox="1"/>
          <p:nvPr/>
        </p:nvSpPr>
        <p:spPr>
          <a:xfrm>
            <a:off x="72934" y="59615"/>
            <a:ext cx="8537666" cy="3631763"/>
          </a:xfrm>
          <a:prstGeom prst="rect">
            <a:avLst/>
          </a:prstGeom>
          <a:noFill/>
        </p:spPr>
        <p:txBody>
          <a:bodyPr wrap="square" rtlCol="0">
            <a:spAutoFit/>
          </a:bodyPr>
          <a:lstStyle/>
          <a:p>
            <a:r>
              <a:rPr lang="en-US" sz="4400" b="1" spc="-150" dirty="0">
                <a:solidFill>
                  <a:schemeClr val="accent5">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(Jn. 1:19) This is the testimony of John, when the Jews sent to him priests and Levites from Jerusalem to ask him,</a:t>
            </a:r>
          </a:p>
          <a:p>
            <a:r>
              <a:rPr lang="en-US" sz="5400" b="1" spc="-150" dirty="0">
                <a:effectLst>
                  <a:outerShdw blurRad="38100" dist="38100" dir="2700000" algn="tl">
                    <a:srgbClr val="000000">
                      <a:alpha val="43137"/>
                    </a:srgbClr>
                  </a:outerShdw>
                </a:effectLst>
                <a:latin typeface="Times New Roman" pitchFamily="18" charset="0"/>
                <a:cs typeface="Times New Roman" pitchFamily="18" charset="0"/>
              </a:rPr>
              <a:t>“Who are you?”</a:t>
            </a:r>
          </a:p>
        </p:txBody>
      </p:sp>
      <p:sp>
        <p:nvSpPr>
          <p:cNvPr id="2" name="Rounded Rectangle 2">
            <a:extLst>
              <a:ext uri="{FF2B5EF4-FFF2-40B4-BE49-F238E27FC236}">
                <a16:creationId xmlns:a16="http://schemas.microsoft.com/office/drawing/2014/main" xmlns="" id="{A9DCACEC-62F3-DEFC-8F6D-FC441092A44A}"/>
              </a:ext>
            </a:extLst>
          </p:cNvPr>
          <p:cNvSpPr/>
          <p:nvPr/>
        </p:nvSpPr>
        <p:spPr>
          <a:xfrm>
            <a:off x="4876800" y="533400"/>
            <a:ext cx="6858000" cy="5943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54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the Baptist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150" normalizeH="0" baseline="0" noProof="0" dirty="0">
                <a:ln>
                  <a:noFill/>
                </a:ln>
                <a:solidFill>
                  <a:schemeClr val="accent2">
                    <a:lumMod val="60000"/>
                    <a:lumOff val="4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Eccentric</a:t>
            </a:r>
          </a:p>
          <a:p>
            <a:pPr marL="231775"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chemeClr val="accent2">
                    <a:lumMod val="60000"/>
                    <a:lumOff val="4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Appearance (Matthew 3:4)</a:t>
            </a:r>
          </a:p>
          <a:p>
            <a:pPr marL="231775" marR="0" lvl="0" indent="0" algn="l" defTabSz="914400" rtl="0" eaLnBrk="1" fontAlgn="auto" latinLnBrk="0" hangingPunct="1">
              <a:lnSpc>
                <a:spcPct val="100000"/>
              </a:lnSpc>
              <a:spcBef>
                <a:spcPts val="0"/>
              </a:spcBef>
              <a:spcAft>
                <a:spcPts val="0"/>
              </a:spcAft>
              <a:buClrTx/>
              <a:buSzTx/>
              <a:buFontTx/>
              <a:buNone/>
              <a:tabLst/>
              <a:defRPr/>
            </a:pPr>
            <a:r>
              <a:rPr lang="pt-BR" sz="2400" b="1"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Nazarite vow (Numbers 6; Luke 1:15)</a:t>
            </a:r>
            <a:endParaRPr kumimoji="0" lang="pt-BR" sz="2400" b="1" i="0" u="none" strike="noStrike" kern="1200" cap="none" spc="0" normalizeH="0" baseline="0" noProof="0" dirty="0">
              <a:ln>
                <a:noFill/>
              </a:ln>
              <a:solidFill>
                <a:schemeClr val="accent2">
                  <a:lumMod val="60000"/>
                  <a:lumOff val="4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courageous final prophet</a:t>
            </a:r>
          </a:p>
          <a:p>
            <a:pPr marL="231775" lvl="0">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 6:14-29; Luke 16:16; Matthew 3:7-12</a:t>
            </a:r>
          </a:p>
          <a:p>
            <a:pPr lvl="0">
              <a:defRPr/>
            </a:pPr>
            <a:endPar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endPar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31775" lvl="0">
              <a:defRPr/>
            </a:pP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31775" lvl="0">
              <a:defRPr/>
            </a:pP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ounded Rectangle 2">
            <a:extLst>
              <a:ext uri="{FF2B5EF4-FFF2-40B4-BE49-F238E27FC236}">
                <a16:creationId xmlns:a16="http://schemas.microsoft.com/office/drawing/2014/main" xmlns="" id="{86C2E736-9F01-0874-FDDC-FB7833C935BC}"/>
              </a:ext>
            </a:extLst>
          </p:cNvPr>
          <p:cNvSpPr/>
          <p:nvPr/>
        </p:nvSpPr>
        <p:spPr>
          <a:xfrm>
            <a:off x="51816" y="60960"/>
            <a:ext cx="8634984" cy="3276601"/>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 3:7) When John the Baptist saw the Pharisees and Sadducees coming for baptism, he said to them,</a:t>
            </a:r>
          </a:p>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brood of vipers, who warned you to flee from the wrath to come?</a:t>
            </a:r>
          </a:p>
        </p:txBody>
      </p:sp>
    </p:spTree>
    <p:extLst>
      <p:ext uri="{BB962C8B-B14F-4D97-AF65-F5344CB8AC3E}">
        <p14:creationId xmlns:p14="http://schemas.microsoft.com/office/powerpoint/2010/main" val="143033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left)">
                                      <p:cBhvr>
                                        <p:cTn id="7" dur="500"/>
                                        <p:tgtEl>
                                          <p:spTgt spid="2">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Effect transition="in" filter="wipe(left)">
                                      <p:cBhvr>
                                        <p:cTn id="11" dur="500"/>
                                        <p:tgtEl>
                                          <p:spTgt spid="2">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2698</Words>
  <Application>Microsoft Office PowerPoint</Application>
  <PresentationFormat>Widescreen</PresentationFormat>
  <Paragraphs>347</Paragraphs>
  <Slides>55</Slides>
  <Notes>55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55</vt:i4>
      </vt:variant>
    </vt:vector>
  </HeadingPairs>
  <TitlesOfParts>
    <vt:vector size="62" baseType="lpstr">
      <vt:lpstr>Arial</vt:lpstr>
      <vt:lpstr>Calibri</vt:lpstr>
      <vt:lpstr>Calibri Light</vt:lpstr>
      <vt:lpstr>Lao UI</vt:lpstr>
      <vt:lpstr>Times New Roman</vt:lpstr>
      <vt:lpstr>Office Theme</vt:lpstr>
      <vt:lpstr>DwellDark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2024-01-22T19:35:10Z</dcterms:created>
  <dcterms:modified xsi:type="dcterms:W3CDTF">2024-01-22T19:35:24Z</dcterms:modified>
</cp:coreProperties>
</file>