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24"/>
  </p:notesMasterIdLst>
  <p:sldIdLst>
    <p:sldId id="256" r:id="rId2"/>
    <p:sldId id="341" r:id="rId3"/>
    <p:sldId id="342" r:id="rId4"/>
    <p:sldId id="348" r:id="rId5"/>
    <p:sldId id="349" r:id="rId6"/>
    <p:sldId id="350" r:id="rId7"/>
    <p:sldId id="351" r:id="rId8"/>
    <p:sldId id="352" r:id="rId9"/>
    <p:sldId id="353" r:id="rId10"/>
    <p:sldId id="340" r:id="rId11"/>
    <p:sldId id="343" r:id="rId12"/>
    <p:sldId id="354" r:id="rId13"/>
    <p:sldId id="293" r:id="rId14"/>
    <p:sldId id="339" r:id="rId15"/>
    <p:sldId id="338" r:id="rId16"/>
    <p:sldId id="357" r:id="rId17"/>
    <p:sldId id="358" r:id="rId18"/>
    <p:sldId id="302" r:id="rId19"/>
    <p:sldId id="312" r:id="rId20"/>
    <p:sldId id="356" r:id="rId21"/>
    <p:sldId id="359" r:id="rId22"/>
    <p:sldId id="36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96" autoAdjust="0"/>
    <p:restoredTop sz="95574"/>
  </p:normalViewPr>
  <p:slideViewPr>
    <p:cSldViewPr snapToGrid="0" snapToObjects="1">
      <p:cViewPr varScale="1">
        <p:scale>
          <a:sx n="66" d="100"/>
          <a:sy n="66" d="100"/>
        </p:scale>
        <p:origin x="44" y="3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D167FC-C9E5-0248-8A0B-8618E5A223E8}" type="datetimeFigureOut">
              <a:rPr lang="en-US" smtClean="0"/>
              <a:t>7/18/2022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E06C3E-F157-6444-B39D-0D8A3D11AF8D}" type="slidenum">
              <a:rPr lang="en-US" smtClean="0"/>
              <a:t>‹#›</a:t>
            </a:fld>
            <a:endParaRPr lang="en-US"/>
          </a:p>
        </p:txBody>
      </p:sp>
    </p:spTree>
    <p:extLst>
      <p:ext uri="{BB962C8B-B14F-4D97-AF65-F5344CB8AC3E}">
        <p14:creationId xmlns:p14="http://schemas.microsoft.com/office/powerpoint/2010/main" val="948089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FCD04-0AD7-1E47-909F-2762C4FC74A5}" type="slidenum">
              <a:rPr lang="en-US" smtClean="0"/>
              <a:t>13</a:t>
            </a:fld>
            <a:endParaRPr lang="en-US"/>
          </a:p>
        </p:txBody>
      </p:sp>
    </p:spTree>
    <p:extLst>
      <p:ext uri="{BB962C8B-B14F-4D97-AF65-F5344CB8AC3E}">
        <p14:creationId xmlns:p14="http://schemas.microsoft.com/office/powerpoint/2010/main" val="360697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FCD04-0AD7-1E47-909F-2762C4FC74A5}" type="slidenum">
              <a:rPr lang="en-US" smtClean="0"/>
              <a:t>14</a:t>
            </a:fld>
            <a:endParaRPr lang="en-US"/>
          </a:p>
        </p:txBody>
      </p:sp>
    </p:spTree>
    <p:extLst>
      <p:ext uri="{BB962C8B-B14F-4D97-AF65-F5344CB8AC3E}">
        <p14:creationId xmlns:p14="http://schemas.microsoft.com/office/powerpoint/2010/main" val="1031016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FCD04-0AD7-1E47-909F-2762C4FC74A5}" type="slidenum">
              <a:rPr lang="en-US" smtClean="0"/>
              <a:t>15</a:t>
            </a:fld>
            <a:endParaRPr lang="en-US"/>
          </a:p>
        </p:txBody>
      </p:sp>
    </p:spTree>
    <p:extLst>
      <p:ext uri="{BB962C8B-B14F-4D97-AF65-F5344CB8AC3E}">
        <p14:creationId xmlns:p14="http://schemas.microsoft.com/office/powerpoint/2010/main" val="154252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608B64-14DE-084E-BE8A-A37BDBE26A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82BDF4B-C2A2-7C46-9522-D0A7FCE1B8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A4E440B-8228-F745-8864-16DF46E52FBA}"/>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5" name="Footer Placeholder 4">
            <a:extLst>
              <a:ext uri="{FF2B5EF4-FFF2-40B4-BE49-F238E27FC236}">
                <a16:creationId xmlns:a16="http://schemas.microsoft.com/office/drawing/2014/main" xmlns="" id="{BE8EE563-304D-ED4B-9AB2-2CBE7B6379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0C59739-9CF3-AC43-820C-D6FBE2DD9E39}"/>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26127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3C5201-0726-884D-86DB-A4DFC875FD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A31B356-16EB-5247-90CF-9E7FC6EA40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F67D37A-6B0F-3248-92E4-9122736787E8}"/>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5" name="Footer Placeholder 4">
            <a:extLst>
              <a:ext uri="{FF2B5EF4-FFF2-40B4-BE49-F238E27FC236}">
                <a16:creationId xmlns:a16="http://schemas.microsoft.com/office/drawing/2014/main" xmlns="" id="{4C0B755E-5326-B749-B1DA-E5E6B72B72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7A0873F-AFB6-3143-B280-7D6D46693A19}"/>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2423286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EA6EAC9-67F7-D245-9B18-3898221BF0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830954E-D831-3B46-83BF-2DB2AC74E9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813C6A4-AB31-FA4D-BC9D-1128230D6A71}"/>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5" name="Footer Placeholder 4">
            <a:extLst>
              <a:ext uri="{FF2B5EF4-FFF2-40B4-BE49-F238E27FC236}">
                <a16:creationId xmlns:a16="http://schemas.microsoft.com/office/drawing/2014/main" xmlns="" id="{6CAEF411-96FC-3E41-A088-5BBF6278EF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CACA5D6-2D8E-D74B-AAD7-231EFA57BB73}"/>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255979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172C9A-21CE-B547-B60A-89FF10EB3A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3323113-4150-6249-AB64-56927DB2F8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AAF8BBC-8B00-2B4D-B057-14415E2BCFCB}"/>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5" name="Footer Placeholder 4">
            <a:extLst>
              <a:ext uri="{FF2B5EF4-FFF2-40B4-BE49-F238E27FC236}">
                <a16:creationId xmlns:a16="http://schemas.microsoft.com/office/drawing/2014/main" xmlns="" id="{22099BEB-B907-E840-94E7-AC57F6B0AC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D50C8D9-421A-0248-85B8-6CB728A9A035}"/>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460190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8CF25-CB10-1849-B2D5-639EB6538B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4EF6E76-E134-4D4D-9D48-019CB4E64D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083F7E8-5CC9-3045-8E87-A76E97C357AA}"/>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5" name="Footer Placeholder 4">
            <a:extLst>
              <a:ext uri="{FF2B5EF4-FFF2-40B4-BE49-F238E27FC236}">
                <a16:creationId xmlns:a16="http://schemas.microsoft.com/office/drawing/2014/main" xmlns="" id="{76F18CD7-458C-BA41-AA4F-03826C2FCA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A6EDC65-8273-CB45-847C-E25B1CEBD8B9}"/>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571445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EA1FD2-42D4-E741-9377-B2D6892FFB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043FCDA-CF98-3645-8896-F4159ED236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62A41FC-2845-2D44-BC1D-3EFECE1577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286D5C1-61F5-6C43-94CF-05EFFDF9097C}"/>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6" name="Footer Placeholder 5">
            <a:extLst>
              <a:ext uri="{FF2B5EF4-FFF2-40B4-BE49-F238E27FC236}">
                <a16:creationId xmlns:a16="http://schemas.microsoft.com/office/drawing/2014/main" xmlns="" id="{B9EEA5B0-57B8-6742-A2EB-5229612A54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4C0EEFD-1429-4B4E-97A3-4025F8FA29DB}"/>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622409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B6D0CF-A0F0-C44E-BB1C-F9888BB51B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081A301-48ED-7741-AFD4-5D0D015A57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B6C632F-698A-4B42-BA22-B7E0D336DF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EE1BF3A1-B07C-C740-A996-B27F678A35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50FFA82-A9F2-104B-8494-DA58CD0172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261D7958-8B7A-6A44-8F7A-59C931962C35}"/>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8" name="Footer Placeholder 7">
            <a:extLst>
              <a:ext uri="{FF2B5EF4-FFF2-40B4-BE49-F238E27FC236}">
                <a16:creationId xmlns:a16="http://schemas.microsoft.com/office/drawing/2014/main" xmlns="" id="{92BE6A12-77C0-C04B-A51D-FAFB518B80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75A730A9-ADDD-8D45-81C5-FE609DF73C7B}"/>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19875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7CA9A9-54EF-3F4E-BFF5-C91298C6BD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E86AE63-A088-A945-A046-7007E2F5E298}"/>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4" name="Footer Placeholder 3">
            <a:extLst>
              <a:ext uri="{FF2B5EF4-FFF2-40B4-BE49-F238E27FC236}">
                <a16:creationId xmlns:a16="http://schemas.microsoft.com/office/drawing/2014/main" xmlns="" id="{A3BA892D-762F-7143-BEEC-C6139DDE71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1CF4E7E0-46A1-2145-8868-5FAD99E8E72A}"/>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101186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9389138-D797-BE40-9219-2867BE9BD9E1}"/>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3" name="Footer Placeholder 2">
            <a:extLst>
              <a:ext uri="{FF2B5EF4-FFF2-40B4-BE49-F238E27FC236}">
                <a16:creationId xmlns:a16="http://schemas.microsoft.com/office/drawing/2014/main" xmlns="" id="{F5F55DCC-E699-3B4C-B4CB-C8B80252D7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BD749EB-24F4-C943-B23F-08858C61788F}"/>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191156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73ECE7-8F8C-CB45-9D22-0FE2CC22C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1A9EA89-FC59-C24F-B04F-DD5452D2E9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EB2E9C4-524C-4943-8548-79FB1BAA21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AB829DB-DDB9-C24F-83FC-12AE052572A0}"/>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6" name="Footer Placeholder 5">
            <a:extLst>
              <a:ext uri="{FF2B5EF4-FFF2-40B4-BE49-F238E27FC236}">
                <a16:creationId xmlns:a16="http://schemas.microsoft.com/office/drawing/2014/main" xmlns="" id="{21B220E3-A2D0-1B4E-AB3B-AC73006766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34AA0D4-F1DF-3949-858A-7E49759B7AB0}"/>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395870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4C53AA-CBDE-5B44-BF1A-1C93F0CDCA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DD9FD17-8E1B-3845-8B12-00D7DE6DC9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05868DB-0CD5-C949-9FC1-9EC6303C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7EAF3F5-6CB1-344B-B3D2-FE7D87251FB4}"/>
              </a:ext>
            </a:extLst>
          </p:cNvPr>
          <p:cNvSpPr>
            <a:spLocks noGrp="1"/>
          </p:cNvSpPr>
          <p:nvPr>
            <p:ph type="dt" sz="half" idx="10"/>
          </p:nvPr>
        </p:nvSpPr>
        <p:spPr/>
        <p:txBody>
          <a:bodyPr/>
          <a:lstStyle/>
          <a:p>
            <a:fld id="{FF34D9A1-CBB0-874E-8ADD-49ED09903B98}" type="datetimeFigureOut">
              <a:rPr lang="en-US" smtClean="0"/>
              <a:t>7/18/2022</a:t>
            </a:fld>
            <a:endParaRPr lang="en-US"/>
          </a:p>
        </p:txBody>
      </p:sp>
      <p:sp>
        <p:nvSpPr>
          <p:cNvPr id="6" name="Footer Placeholder 5">
            <a:extLst>
              <a:ext uri="{FF2B5EF4-FFF2-40B4-BE49-F238E27FC236}">
                <a16:creationId xmlns:a16="http://schemas.microsoft.com/office/drawing/2014/main" xmlns="" id="{2AB7B753-14F5-6F44-A432-D687D85CB7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4739371-7850-9142-A494-DDDDDBFDC16B}"/>
              </a:ext>
            </a:extLst>
          </p:cNvPr>
          <p:cNvSpPr>
            <a:spLocks noGrp="1"/>
          </p:cNvSpPr>
          <p:nvPr>
            <p:ph type="sldNum" sz="quarter" idx="12"/>
          </p:nvPr>
        </p:nvSpPr>
        <p:spPr/>
        <p:txBody>
          <a:bodyPr/>
          <a:lstStyle/>
          <a:p>
            <a:fld id="{49E51169-5E20-D74C-834F-04B2C5F5860A}" type="slidenum">
              <a:rPr lang="en-US" smtClean="0"/>
              <a:t>‹#›</a:t>
            </a:fld>
            <a:endParaRPr lang="en-US"/>
          </a:p>
        </p:txBody>
      </p:sp>
    </p:spTree>
    <p:extLst>
      <p:ext uri="{BB962C8B-B14F-4D97-AF65-F5344CB8AC3E}">
        <p14:creationId xmlns:p14="http://schemas.microsoft.com/office/powerpoint/2010/main" val="851027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84ACA71-29FB-F943-98F3-4EB493DB3A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676B188-F045-F843-9FC2-CC2FB133E9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14B80C6-B7BC-9E4C-B65F-81D9DC7425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4D9A1-CBB0-874E-8ADD-49ED09903B98}" type="datetimeFigureOut">
              <a:rPr lang="en-US" smtClean="0"/>
              <a:t>7/18/2022</a:t>
            </a:fld>
            <a:endParaRPr lang="en-US"/>
          </a:p>
        </p:txBody>
      </p:sp>
      <p:sp>
        <p:nvSpPr>
          <p:cNvPr id="5" name="Footer Placeholder 4">
            <a:extLst>
              <a:ext uri="{FF2B5EF4-FFF2-40B4-BE49-F238E27FC236}">
                <a16:creationId xmlns:a16="http://schemas.microsoft.com/office/drawing/2014/main" xmlns="" id="{0388E0F5-BBAB-684B-85D8-E30D973055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AC3658E-2286-964C-BA4B-297C9A1642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51169-5E20-D74C-834F-04B2C5F5860A}" type="slidenum">
              <a:rPr lang="en-US" smtClean="0"/>
              <a:t>‹#›</a:t>
            </a:fld>
            <a:endParaRPr lang="en-US"/>
          </a:p>
        </p:txBody>
      </p:sp>
    </p:spTree>
    <p:extLst>
      <p:ext uri="{BB962C8B-B14F-4D97-AF65-F5344CB8AC3E}">
        <p14:creationId xmlns:p14="http://schemas.microsoft.com/office/powerpoint/2010/main" val="3786678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C1DD1A8A-57D5-4A81-AD04-532B043C56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4" descr="A person wearing a red robe and holding a cross&#10;&#10;Description automatically generated with low confidence">
            <a:extLst>
              <a:ext uri="{FF2B5EF4-FFF2-40B4-BE49-F238E27FC236}">
                <a16:creationId xmlns:a16="http://schemas.microsoft.com/office/drawing/2014/main" xmlns="" id="{5903763C-4D97-C7D4-9684-7EA8E7FF2D9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xmlns="" id="{007891EC-4501-44ED-A8C8-B11B6DB767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B6CE05B-922F-4447-843F-51F5616A4A1F}"/>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US" dirty="0">
                <a:solidFill>
                  <a:srgbClr val="FFFFFF"/>
                </a:solidFill>
                <a:latin typeface="Arial" panose="020B0604020202020204" pitchFamily="34" charset="0"/>
                <a:ea typeface="Helvetica Neue Thin" panose="020B0403020202020204" pitchFamily="34" charset="0"/>
                <a:cs typeface="Arial" panose="020B0604020202020204" pitchFamily="34" charset="0"/>
              </a:rPr>
              <a:t>Who Is the Messiah?</a:t>
            </a:r>
          </a:p>
        </p:txBody>
      </p:sp>
      <p:sp>
        <p:nvSpPr>
          <p:cNvPr id="3" name="Subtitle 2">
            <a:extLst>
              <a:ext uri="{FF2B5EF4-FFF2-40B4-BE49-F238E27FC236}">
                <a16:creationId xmlns:a16="http://schemas.microsoft.com/office/drawing/2014/main" xmlns="" id="{61A63F27-730D-4543-8286-F0D694615536}"/>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US" sz="2800" dirty="0">
                <a:solidFill>
                  <a:srgbClr val="FFFFFF"/>
                </a:solidFill>
                <a:latin typeface="Arial" panose="020B0604020202020204" pitchFamily="34" charset="0"/>
                <a:ea typeface="Helvetica Neue Thin" panose="020B0403020202020204" pitchFamily="34" charset="0"/>
                <a:cs typeface="Arial" panose="020B0604020202020204" pitchFamily="34" charset="0"/>
              </a:rPr>
              <a:t>XSI 2022, TEDS Wrap-Around</a:t>
            </a:r>
          </a:p>
        </p:txBody>
      </p:sp>
    </p:spTree>
    <p:extLst>
      <p:ext uri="{BB962C8B-B14F-4D97-AF65-F5344CB8AC3E}">
        <p14:creationId xmlns:p14="http://schemas.microsoft.com/office/powerpoint/2010/main" val="1968060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a:latin typeface="Arial" panose="020B0604020202020204" pitchFamily="34" charset="0"/>
                <a:ea typeface="Helvetica Neue Thin" panose="020B0403020202020204" pitchFamily="34" charset="0"/>
                <a:cs typeface="Arial" panose="020B0604020202020204" pitchFamily="34" charset="0"/>
              </a:rPr>
              <a:t>In Desperate </a:t>
            </a:r>
            <a:r>
              <a:rPr lang="en-US" dirty="0">
                <a:latin typeface="Arial" panose="020B0604020202020204" pitchFamily="34" charset="0"/>
                <a:ea typeface="Helvetica Neue Thin" panose="020B0403020202020204" pitchFamily="34" charset="0"/>
                <a:cs typeface="Arial" panose="020B0604020202020204" pitchFamily="34" charset="0"/>
              </a:rPr>
              <a:t>Need of Leadership</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fontScale="92500"/>
          </a:bodyPr>
          <a:lstStyle/>
          <a:p>
            <a:pPr marL="514350" indent="-514350">
              <a:buFont typeface="+mj-lt"/>
              <a:buAutoNum type="arabicPeriod"/>
            </a:pPr>
            <a:r>
              <a:rPr lang="en-US" sz="3200" dirty="0">
                <a:latin typeface="Arial" panose="020B0604020202020204" pitchFamily="34" charset="0"/>
                <a:ea typeface="Helvetica Neue Light" panose="02000403000000020004" pitchFamily="2" charset="0"/>
                <a:cs typeface="Arial" panose="020B0604020202020204" pitchFamily="34" charset="0"/>
              </a:rPr>
              <a:t>The US government brings shame at home and abroad</a:t>
            </a:r>
          </a:p>
          <a:p>
            <a:pPr marL="514350" indent="-514350">
              <a:buFont typeface="+mj-lt"/>
              <a:buAutoNum type="arabicPeriod"/>
            </a:pPr>
            <a:r>
              <a:rPr lang="en-US" sz="3200" dirty="0">
                <a:latin typeface="Arial" panose="020B0604020202020204" pitchFamily="34" charset="0"/>
                <a:ea typeface="Helvetica Neue Light" panose="02000403000000020004" pitchFamily="2" charset="0"/>
                <a:cs typeface="Arial" panose="020B0604020202020204" pitchFamily="34" charset="0"/>
              </a:rPr>
              <a:t>Tech corporations monetize and sell our digital identities to other corporations by offering “free” services</a:t>
            </a:r>
          </a:p>
          <a:p>
            <a:pPr marL="514350" indent="-514350">
              <a:buFont typeface="+mj-lt"/>
              <a:buAutoNum type="arabicPeriod"/>
            </a:pPr>
            <a:r>
              <a:rPr lang="en-US" sz="3200" dirty="0">
                <a:latin typeface="Arial" panose="020B0604020202020204" pitchFamily="34" charset="0"/>
                <a:ea typeface="Helvetica Neue Light" panose="02000403000000020004" pitchFamily="2" charset="0"/>
                <a:cs typeface="Arial" panose="020B0604020202020204" pitchFamily="34" charset="0"/>
              </a:rPr>
              <a:t>Universities are becoming more like lifestyle clubs, less places to be challenged and educated</a:t>
            </a:r>
          </a:p>
          <a:p>
            <a:pPr marL="514350" indent="-514350">
              <a:buFont typeface="+mj-lt"/>
              <a:buAutoNum type="arabicPeriod"/>
            </a:pPr>
            <a:r>
              <a:rPr lang="en-US" sz="3200" dirty="0">
                <a:latin typeface="Arial" panose="020B0604020202020204" pitchFamily="34" charset="0"/>
                <a:ea typeface="Helvetica Neue Light" panose="02000403000000020004" pitchFamily="2" charset="0"/>
                <a:cs typeface="Arial" panose="020B0604020202020204" pitchFamily="34" charset="0"/>
              </a:rPr>
              <a:t>The press profits on outrage, clickbait</a:t>
            </a:r>
          </a:p>
          <a:p>
            <a:pPr marL="514350" indent="-514350">
              <a:buFont typeface="+mj-lt"/>
              <a:buAutoNum type="arabicPeriod"/>
            </a:pPr>
            <a:r>
              <a:rPr lang="en-US" sz="3200" dirty="0">
                <a:latin typeface="Arial" panose="020B0604020202020204" pitchFamily="34" charset="0"/>
                <a:ea typeface="Helvetica Neue Light" panose="02000403000000020004" pitchFamily="2" charset="0"/>
                <a:cs typeface="Arial" panose="020B0604020202020204" pitchFamily="34" charset="0"/>
              </a:rPr>
              <a:t>Ghastly stories of church leaders’ immoral/criminal behavior surface over and over</a:t>
            </a:r>
          </a:p>
        </p:txBody>
      </p:sp>
    </p:spTree>
    <p:extLst>
      <p:ext uri="{BB962C8B-B14F-4D97-AF65-F5344CB8AC3E}">
        <p14:creationId xmlns:p14="http://schemas.microsoft.com/office/powerpoint/2010/main" val="194562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In the Beginning…</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Godly leadership is fundamental in Scripture:</a:t>
            </a:r>
          </a:p>
          <a:p>
            <a:pPr marL="971550" lvl="1" indent="-514350">
              <a:buFont typeface="+mj-lt"/>
              <a:buAutoNum type="arabicPeriod"/>
            </a:pPr>
            <a:r>
              <a:rPr lang="en-US" sz="2800" dirty="0">
                <a:latin typeface="Arial" panose="020B0604020202020204" pitchFamily="34" charset="0"/>
                <a:ea typeface="Helvetica Neue Light" panose="02000403000000020004" pitchFamily="2" charset="0"/>
                <a:cs typeface="Arial" panose="020B0604020202020204" pitchFamily="34" charset="0"/>
              </a:rPr>
              <a:t>“Let us make mankind in our image, in our likeness, so that they may rule over the fish in the sea and the birds in the sky, over the livestock and all the wild animals, and over all the creatures that move along the ground.” (Gen 1:26)</a:t>
            </a:r>
          </a:p>
          <a:p>
            <a:pPr marL="971550" lvl="1" indent="-514350">
              <a:buFont typeface="+mj-lt"/>
              <a:buAutoNum type="arabicPeriod"/>
            </a:pPr>
            <a:r>
              <a:rPr lang="en-US" sz="2800" dirty="0">
                <a:latin typeface="Arial" panose="020B0604020202020204" pitchFamily="34" charset="0"/>
                <a:ea typeface="Helvetica Neue Light" panose="02000403000000020004" pitchFamily="2" charset="0"/>
                <a:cs typeface="Arial" panose="020B0604020202020204" pitchFamily="34" charset="0"/>
              </a:rPr>
              <a:t>Gen 2:19,20––“Adam assumes the lead in naming… Following the cultural mandate (1:26), Adam imitates God and brings the world under his dominion.” (Waltke, 89)</a:t>
            </a:r>
          </a:p>
          <a:p>
            <a:pPr marL="971550" lvl="1" indent="-514350">
              <a:buFont typeface="+mj-lt"/>
              <a:buAutoNum type="arabicPeriod"/>
            </a:pPr>
            <a:r>
              <a:rPr lang="en-US" sz="2800" dirty="0">
                <a:latin typeface="Arial" panose="020B0604020202020204" pitchFamily="34" charset="0"/>
                <a:ea typeface="Helvetica Neue Light" panose="02000403000000020004" pitchFamily="2" charset="0"/>
                <a:cs typeface="Arial" panose="020B0604020202020204" pitchFamily="34" charset="0"/>
              </a:rPr>
              <a:t>Adam failed to expel the Serpent. Instead of judging his lies, he succumbed to another word, another rule.</a:t>
            </a:r>
          </a:p>
          <a:p>
            <a:pPr marL="971550" lvl="1" indent="-514350">
              <a:buFont typeface="+mj-lt"/>
              <a:buAutoNum type="arabicPeriod"/>
            </a:pPr>
            <a:endParaRPr lang="en-US" sz="2800" dirty="0">
              <a:latin typeface="Arial" panose="020B0604020202020204" pitchFamily="34" charset="0"/>
              <a:ea typeface="Helvetica Neue Light" panose="02000403000000020004" pitchFamily="2" charset="0"/>
              <a:cs typeface="Arial" panose="020B0604020202020204" pitchFamily="34" charset="0"/>
            </a:endParaRPr>
          </a:p>
          <a:p>
            <a:pPr marL="971550" lvl="1" indent="-514350">
              <a:buFont typeface="+mj-lt"/>
              <a:buAutoNum type="arabicPeriod"/>
            </a:pPr>
            <a:endParaRPr lang="en-US" sz="2800" dirty="0">
              <a:latin typeface="Arial" panose="020B0604020202020204" pitchFamily="34" charset="0"/>
              <a:ea typeface="Helvetica Neue Light" panose="02000403000000020004" pitchFamily="2" charset="0"/>
              <a:cs typeface="Arial" panose="020B0604020202020204" pitchFamily="34" charset="0"/>
            </a:endParaRPr>
          </a:p>
        </p:txBody>
      </p:sp>
    </p:spTree>
    <p:extLst>
      <p:ext uri="{BB962C8B-B14F-4D97-AF65-F5344CB8AC3E}">
        <p14:creationId xmlns:p14="http://schemas.microsoft.com/office/powerpoint/2010/main" val="331065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A Ray of Hope</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rmAutofit lnSpcReduction="10000"/>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Genesis 3:15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nasb</a:t>
            </a:r>
            <a:r>
              <a:rPr lang="en-US" sz="3200" cap="small" dirty="0">
                <a:latin typeface="Arial" panose="020B0604020202020204" pitchFamily="34" charset="0"/>
                <a:ea typeface="Helvetica Neue Light" panose="02000403000000020004" pitchFamily="2" charset="0"/>
                <a:cs typeface="Arial" panose="020B0604020202020204" pitchFamily="34" charset="0"/>
              </a:rPr>
              <a:t>)</a:t>
            </a:r>
            <a:r>
              <a:rPr lang="en-US" sz="3200" dirty="0">
                <a:latin typeface="Arial" panose="020B0604020202020204" pitchFamily="34" charset="0"/>
                <a:ea typeface="Helvetica Neue Light" panose="02000403000000020004" pitchFamily="2" charset="0"/>
                <a:cs typeface="Arial" panose="020B0604020202020204" pitchFamily="34" charset="0"/>
              </a:rPr>
              <a:t> And I will put enmity Between you [the Serpent] and the woman, And between your seed and her seed; He shall bruise you on the head, And you shall bruise him on the heel.”</a:t>
            </a:r>
          </a:p>
          <a:p>
            <a:r>
              <a:rPr lang="en-US" sz="3200" dirty="0">
                <a:latin typeface="Arial" panose="020B0604020202020204" pitchFamily="34" charset="0"/>
                <a:ea typeface="Helvetica Neue Light" panose="02000403000000020004" pitchFamily="2" charset="0"/>
                <a:cs typeface="Arial" panose="020B0604020202020204" pitchFamily="34" charset="0"/>
              </a:rPr>
              <a:t>Great human leader (“her seed”) </a:t>
            </a:r>
          </a:p>
          <a:p>
            <a:r>
              <a:rPr lang="en-US" sz="3200" dirty="0">
                <a:latin typeface="Arial" panose="020B0604020202020204" pitchFamily="34" charset="0"/>
                <a:ea typeface="Helvetica Neue Light" panose="02000403000000020004" pitchFamily="2" charset="0"/>
                <a:cs typeface="Arial" panose="020B0604020202020204" pitchFamily="34" charset="0"/>
              </a:rPr>
              <a:t>W</a:t>
            </a:r>
            <a:r>
              <a:rPr lang="en-US" sz="3200">
                <a:latin typeface="Arial" panose="020B0604020202020204" pitchFamily="34" charset="0"/>
                <a:ea typeface="Helvetica Neue Light" panose="02000403000000020004" pitchFamily="2" charset="0"/>
                <a:cs typeface="Arial" panose="020B0604020202020204" pitchFamily="34" charset="0"/>
              </a:rPr>
              <a:t>ill </a:t>
            </a:r>
            <a:r>
              <a:rPr lang="en-US" sz="3200" dirty="0">
                <a:latin typeface="Arial" panose="020B0604020202020204" pitchFamily="34" charset="0"/>
                <a:ea typeface="Helvetica Neue Light" panose="02000403000000020004" pitchFamily="2" charset="0"/>
                <a:cs typeface="Arial" panose="020B0604020202020204" pitchFamily="34" charset="0"/>
              </a:rPr>
              <a:t>come from God (“I will put”) </a:t>
            </a:r>
          </a:p>
          <a:p>
            <a:r>
              <a:rPr lang="en-US" sz="3200" dirty="0">
                <a:latin typeface="Arial" panose="020B0604020202020204" pitchFamily="34" charset="0"/>
                <a:ea typeface="Helvetica Neue Light" panose="02000403000000020004" pitchFamily="2" charset="0"/>
                <a:cs typeface="Arial" panose="020B0604020202020204" pitchFamily="34" charset="0"/>
              </a:rPr>
              <a:t>Will do what Adam was supposed to do: defeat the Serpent (“bruise you on the head”)</a:t>
            </a:r>
          </a:p>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But the Messiah concept is still inchoate, germinal</a:t>
            </a:r>
          </a:p>
        </p:txBody>
      </p:sp>
    </p:spTree>
    <p:extLst>
      <p:ext uri="{BB962C8B-B14F-4D97-AF65-F5344CB8AC3E}">
        <p14:creationId xmlns:p14="http://schemas.microsoft.com/office/powerpoint/2010/main" val="1375515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68575-D49C-B948-A40F-27B255B4CCDE}"/>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Allow me to introduce…</a:t>
            </a:r>
            <a:endParaRPr lang="en-US" dirty="0">
              <a:latin typeface="Arial" panose="020B0604020202020204" pitchFamily="34" charset="0"/>
              <a:ea typeface="Helvetica Neue Light" panose="02000403000000020004" pitchFamily="2" charset="0"/>
              <a:cs typeface="Arial" panose="020B0604020202020204" pitchFamily="34" charset="0"/>
            </a:endParaRPr>
          </a:p>
        </p:txBody>
      </p:sp>
      <p:sp>
        <p:nvSpPr>
          <p:cNvPr id="3" name="Content Placeholder 2">
            <a:extLst>
              <a:ext uri="{FF2B5EF4-FFF2-40B4-BE49-F238E27FC236}">
                <a16:creationId xmlns:a16="http://schemas.microsoft.com/office/drawing/2014/main" xmlns="" id="{B9B4FDC2-D57E-5A49-BFD2-22C75350CAC7}"/>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Psalm 2:1-6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cap="small" dirty="0">
                <a:latin typeface="Arial" panose="020B0604020202020204" pitchFamily="34" charset="0"/>
                <a:ea typeface="Helvetica Neue Light" panose="02000403000000020004" pitchFamily="2" charset="0"/>
                <a:cs typeface="Arial" panose="020B0604020202020204" pitchFamily="34" charset="0"/>
              </a:rPr>
              <a:t>)</a:t>
            </a:r>
            <a:r>
              <a:rPr lang="en-US" sz="3200" dirty="0">
                <a:latin typeface="Arial" panose="020B0604020202020204" pitchFamily="34" charset="0"/>
                <a:ea typeface="Helvetica Neue Light" panose="02000403000000020004" pitchFamily="2" charset="0"/>
                <a:cs typeface="Arial" panose="020B0604020202020204" pitchFamily="34" charset="0"/>
              </a:rPr>
              <a:t> Why do the nations conspire and the peoples plot in vain? [2] The kings of the earth rise up and the rulers band together against the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 and against his anointed [</a:t>
            </a:r>
            <a:r>
              <a:rPr lang="en-US" sz="3200" dirty="0">
                <a:solidFill>
                  <a:srgbClr val="FF0000"/>
                </a:solidFill>
                <a:latin typeface="Arial" panose="020B0604020202020204" pitchFamily="34" charset="0"/>
                <a:ea typeface="Helvetica Neue Light" panose="02000403000000020004" pitchFamily="2" charset="0"/>
                <a:cs typeface="Arial" panose="020B0604020202020204" pitchFamily="34" charset="0"/>
              </a:rPr>
              <a:t>Messiah</a:t>
            </a:r>
            <a:r>
              <a:rPr lang="en-US" sz="3200" dirty="0">
                <a:latin typeface="Arial" panose="020B0604020202020204" pitchFamily="34" charset="0"/>
                <a:ea typeface="Helvetica Neue Light" panose="02000403000000020004" pitchFamily="2" charset="0"/>
                <a:cs typeface="Arial" panose="020B0604020202020204" pitchFamily="34" charset="0"/>
              </a:rPr>
              <a:t>], saying, [3] “Let us break their chains and throw off their shackles.” [4] The One enthroned in heaven laughs; the Lord scoffs at them. [5] He rebukes them in his anger and terrifies them in his wrath, saying, [6] “I have installed my king on Zion, my holy mountain.”</a:t>
            </a:r>
          </a:p>
        </p:txBody>
      </p:sp>
    </p:spTree>
    <p:custDataLst>
      <p:tags r:id="rId1"/>
    </p:custDataLst>
    <p:extLst>
      <p:ext uri="{BB962C8B-B14F-4D97-AF65-F5344CB8AC3E}">
        <p14:creationId xmlns:p14="http://schemas.microsoft.com/office/powerpoint/2010/main" val="2932470137"/>
      </p:ext>
    </p:extLst>
  </p:cSld>
  <p:clrMapOvr>
    <a:masterClrMapping/>
  </p:clrMapOvr>
  <mc:AlternateContent xmlns:mc="http://schemas.openxmlformats.org/markup-compatibility/2006" xmlns:p14="http://schemas.microsoft.com/office/powerpoint/2010/main">
    <mc:Choice Requires="p14">
      <p:transition spd="slow" p14:dur="2000" advTm="729810"/>
    </mc:Choice>
    <mc:Fallback xmlns="">
      <p:transition spd="slow" advTm="7298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68575-D49C-B948-A40F-27B255B4CCDE}"/>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Allow me to introduce…</a:t>
            </a:r>
            <a:endParaRPr lang="en-US" dirty="0">
              <a:latin typeface="Arial" panose="020B0604020202020204" pitchFamily="34" charset="0"/>
              <a:ea typeface="Helvetica Neue Light" panose="02000403000000020004" pitchFamily="2" charset="0"/>
              <a:cs typeface="Arial" panose="020B0604020202020204" pitchFamily="34" charset="0"/>
            </a:endParaRPr>
          </a:p>
        </p:txBody>
      </p:sp>
      <p:sp>
        <p:nvSpPr>
          <p:cNvPr id="3" name="Content Placeholder 2">
            <a:extLst>
              <a:ext uri="{FF2B5EF4-FFF2-40B4-BE49-F238E27FC236}">
                <a16:creationId xmlns:a16="http://schemas.microsoft.com/office/drawing/2014/main" xmlns="" id="{B9B4FDC2-D57E-5A49-BFD2-22C75350CAC7}"/>
              </a:ext>
            </a:extLst>
          </p:cNvPr>
          <p:cNvSpPr>
            <a:spLocks noGrp="1"/>
          </p:cNvSpPr>
          <p:nvPr>
            <p:ph idx="1"/>
          </p:nvPr>
        </p:nvSpPr>
        <p:spPr/>
        <p:txBody>
          <a:bodyPr>
            <a:normAutofit fontScale="92500"/>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Psalm 2:7-12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dirty="0">
                <a:latin typeface="Arial" panose="020B0604020202020204" pitchFamily="34" charset="0"/>
                <a:ea typeface="Helvetica Neue Light" panose="02000403000000020004" pitchFamily="2" charset="0"/>
                <a:cs typeface="Arial" panose="020B0604020202020204" pitchFamily="34" charset="0"/>
              </a:rPr>
              <a:t>) I will proclaim the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’s decree: He said to me, “You are my son; today I have become your father. [8] Ask me, and I will make the nations your inheritance, the ends of the earth your possession. [9] You will break them with a rod of iron; you will dash them to pieces like pottery.” [10] Therefore, you kings, be wise; be warned, you rulers of the earth. [11] Serve the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 with fear and celebrate his rule with trembling. [12] Kiss his son, or he will be angry and your way will lead to your destruction, for his wrath can flare up in a moment. Blessed are all who take refuge in him.</a:t>
            </a:r>
          </a:p>
        </p:txBody>
      </p:sp>
    </p:spTree>
    <p:custDataLst>
      <p:tags r:id="rId1"/>
    </p:custDataLst>
    <p:extLst>
      <p:ext uri="{BB962C8B-B14F-4D97-AF65-F5344CB8AC3E}">
        <p14:creationId xmlns:p14="http://schemas.microsoft.com/office/powerpoint/2010/main" val="707344698"/>
      </p:ext>
    </p:extLst>
  </p:cSld>
  <p:clrMapOvr>
    <a:masterClrMapping/>
  </p:clrMapOvr>
  <mc:AlternateContent xmlns:mc="http://schemas.openxmlformats.org/markup-compatibility/2006" xmlns:p14="http://schemas.microsoft.com/office/powerpoint/2010/main">
    <mc:Choice Requires="p14">
      <p:transition spd="slow" p14:dur="2000" advTm="729810"/>
    </mc:Choice>
    <mc:Fallback xmlns="">
      <p:transition spd="slow" advTm="72981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68575-D49C-B948-A40F-27B255B4CCDE}"/>
              </a:ext>
            </a:extLst>
          </p:cNvPr>
          <p:cNvSpPr>
            <a:spLocks noGrp="1"/>
          </p:cNvSpPr>
          <p:nvPr>
            <p:ph type="title"/>
          </p:nvPr>
        </p:nvSpPr>
        <p:spPr/>
        <p:txBody>
          <a:bodyPr/>
          <a:lstStyle/>
          <a:p>
            <a:r>
              <a:rPr lang="en-US" dirty="0">
                <a:latin typeface="Arial" panose="020B0604020202020204" pitchFamily="34" charset="0"/>
                <a:ea typeface="Helvetica Neue Light" panose="02000403000000020004" pitchFamily="2" charset="0"/>
                <a:cs typeface="Arial" panose="020B0604020202020204" pitchFamily="34" charset="0"/>
              </a:rPr>
              <a:t>Who is the </a:t>
            </a:r>
            <a:r>
              <a:rPr lang="en-US" cap="small" dirty="0">
                <a:latin typeface="Arial" panose="020B0604020202020204" pitchFamily="34" charset="0"/>
                <a:ea typeface="Helvetica Neue Light" panose="02000403000000020004" pitchFamily="2" charset="0"/>
                <a:cs typeface="Arial" panose="020B0604020202020204" pitchFamily="34" charset="0"/>
              </a:rPr>
              <a:t>Lord’</a:t>
            </a:r>
            <a:r>
              <a:rPr lang="en-US" dirty="0">
                <a:latin typeface="Arial" panose="020B0604020202020204" pitchFamily="34" charset="0"/>
                <a:ea typeface="Helvetica Neue Light" panose="02000403000000020004" pitchFamily="2" charset="0"/>
                <a:cs typeface="Arial" panose="020B0604020202020204" pitchFamily="34" charset="0"/>
              </a:rPr>
              <a:t>s Anointed?</a:t>
            </a:r>
          </a:p>
        </p:txBody>
      </p:sp>
      <p:sp>
        <p:nvSpPr>
          <p:cNvPr id="3" name="Content Placeholder 2">
            <a:extLst>
              <a:ext uri="{FF2B5EF4-FFF2-40B4-BE49-F238E27FC236}">
                <a16:creationId xmlns:a16="http://schemas.microsoft.com/office/drawing/2014/main" xmlns="" id="{B9B4FDC2-D57E-5A49-BFD2-22C75350CAC7}"/>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Parts that point past David’s mere human sons:</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Here the “Nations plot in vain,” Isaiah 5 records that outside nations are </a:t>
            </a:r>
            <a:r>
              <a:rPr lang="en-US" sz="2800" b="1" i="1" dirty="0">
                <a:latin typeface="Arial" panose="020B0604020202020204" pitchFamily="34" charset="0"/>
                <a:ea typeface="Helvetica Neue Light" panose="02000403000000020004" pitchFamily="2" charset="0"/>
                <a:cs typeface="Arial" panose="020B0604020202020204" pitchFamily="34" charset="0"/>
              </a:rPr>
              <a:t>called by God </a:t>
            </a:r>
            <a:r>
              <a:rPr lang="en-US" sz="2800" dirty="0">
                <a:latin typeface="Arial" panose="020B0604020202020204" pitchFamily="34" charset="0"/>
                <a:ea typeface="Helvetica Neue Light" panose="02000403000000020004" pitchFamily="2" charset="0"/>
                <a:cs typeface="Arial" panose="020B0604020202020204" pitchFamily="34" charset="0"/>
              </a:rPr>
              <a:t>to fight against Israel</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The “nations, and the ends of the earth” were not on offer even to Abraham, let alone any king of Israel</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Father-son line refers to God’s promise to David. </a:t>
            </a:r>
            <a:r>
              <a:rPr lang="en-US" sz="2600" dirty="0">
                <a:latin typeface="Arial" panose="020B0604020202020204" pitchFamily="34" charset="0"/>
                <a:ea typeface="Helvetica Neue Light" panose="02000403000000020004" pitchFamily="2" charset="0"/>
                <a:cs typeface="Arial" panose="020B0604020202020204" pitchFamily="34" charset="0"/>
              </a:rPr>
              <a:t>While this </a:t>
            </a:r>
            <a:r>
              <a:rPr lang="en-US" sz="2600" i="1" dirty="0">
                <a:latin typeface="Arial" panose="020B0604020202020204" pitchFamily="34" charset="0"/>
                <a:ea typeface="Helvetica Neue Light" panose="02000403000000020004" pitchFamily="2" charset="0"/>
                <a:cs typeface="Arial" panose="020B0604020202020204" pitchFamily="34" charset="0"/>
              </a:rPr>
              <a:t>could</a:t>
            </a:r>
            <a:r>
              <a:rPr lang="en-US" sz="2600" dirty="0">
                <a:latin typeface="Arial" panose="020B0604020202020204" pitchFamily="34" charset="0"/>
                <a:ea typeface="Helvetica Neue Light" panose="02000403000000020004" pitchFamily="2" charset="0"/>
                <a:cs typeface="Arial" panose="020B0604020202020204" pitchFamily="34" charset="0"/>
              </a:rPr>
              <a:t> apply to Solomon, only one son of David directly uses the father-son language.</a:t>
            </a:r>
            <a:endParaRPr lang="en-US" sz="3200" dirty="0">
              <a:latin typeface="Arial" panose="020B0604020202020204" pitchFamily="34" charset="0"/>
              <a:ea typeface="Helvetica Neue Light" panose="02000403000000020004" pitchFamily="2" charset="0"/>
              <a:cs typeface="Arial" panose="020B0604020202020204" pitchFamily="34" charset="0"/>
            </a:endParaRPr>
          </a:p>
          <a:p>
            <a:pPr marL="0" indent="0">
              <a:spcBef>
                <a:spcPts val="2200"/>
              </a:spcBef>
              <a:buNone/>
            </a:pPr>
            <a:r>
              <a:rPr lang="en-US" sz="3200" dirty="0">
                <a:latin typeface="Arial" panose="020B0604020202020204" pitchFamily="34" charset="0"/>
                <a:ea typeface="Helvetica Neue Light" panose="02000403000000020004" pitchFamily="2" charset="0"/>
                <a:cs typeface="Arial" panose="020B0604020202020204" pitchFamily="34" charset="0"/>
              </a:rPr>
              <a:t>Anointed reigns on Adam’s throne, as God’s son(Lk 3:38)</a:t>
            </a:r>
          </a:p>
        </p:txBody>
      </p:sp>
    </p:spTree>
    <p:custDataLst>
      <p:tags r:id="rId1"/>
    </p:custDataLst>
    <p:extLst>
      <p:ext uri="{BB962C8B-B14F-4D97-AF65-F5344CB8AC3E}">
        <p14:creationId xmlns:p14="http://schemas.microsoft.com/office/powerpoint/2010/main" val="3785963897"/>
      </p:ext>
    </p:extLst>
  </p:cSld>
  <p:clrMapOvr>
    <a:masterClrMapping/>
  </p:clrMapOvr>
  <mc:AlternateContent xmlns:mc="http://schemas.openxmlformats.org/markup-compatibility/2006" xmlns:p14="http://schemas.microsoft.com/office/powerpoint/2010/main">
    <mc:Choice Requires="p14">
      <p:transition spd="slow" p14:dur="2000" advTm="729810"/>
    </mc:Choice>
    <mc:Fallback xmlns="">
      <p:transition spd="slow" advTm="7298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68575-D49C-B948-A40F-27B255B4CCDE}"/>
              </a:ext>
            </a:extLst>
          </p:cNvPr>
          <p:cNvSpPr>
            <a:spLocks noGrp="1"/>
          </p:cNvSpPr>
          <p:nvPr>
            <p:ph type="title"/>
          </p:nvPr>
        </p:nvSpPr>
        <p:spPr/>
        <p:txBody>
          <a:bodyPr/>
          <a:lstStyle/>
          <a:p>
            <a:r>
              <a:rPr lang="en-US" dirty="0">
                <a:latin typeface="Arial" panose="020B0604020202020204" pitchFamily="34" charset="0"/>
                <a:ea typeface="Helvetica Neue Light" panose="02000403000000020004" pitchFamily="2" charset="0"/>
                <a:cs typeface="Arial" panose="020B0604020202020204" pitchFamily="34" charset="0"/>
              </a:rPr>
              <a:t>David’s Lord</a:t>
            </a:r>
          </a:p>
        </p:txBody>
      </p:sp>
      <p:sp>
        <p:nvSpPr>
          <p:cNvPr id="3" name="Content Placeholder 2">
            <a:extLst>
              <a:ext uri="{FF2B5EF4-FFF2-40B4-BE49-F238E27FC236}">
                <a16:creationId xmlns:a16="http://schemas.microsoft.com/office/drawing/2014/main" xmlns="" id="{B9B4FDC2-D57E-5A49-BFD2-22C75350CAC7}"/>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Psalm 110:1-3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cap="small" dirty="0">
                <a:latin typeface="Arial" panose="020B0604020202020204" pitchFamily="34" charset="0"/>
                <a:ea typeface="Helvetica Neue Light" panose="02000403000000020004" pitchFamily="2" charset="0"/>
                <a:cs typeface="Arial" panose="020B0604020202020204" pitchFamily="34" charset="0"/>
              </a:rPr>
              <a:t>)</a:t>
            </a:r>
            <a:r>
              <a:rPr lang="en-US" sz="3200" dirty="0">
                <a:latin typeface="Arial" panose="020B0604020202020204" pitchFamily="34" charset="0"/>
                <a:ea typeface="Helvetica Neue Light" panose="02000403000000020004" pitchFamily="2" charset="0"/>
                <a:cs typeface="Arial" panose="020B0604020202020204" pitchFamily="34" charset="0"/>
              </a:rPr>
              <a:t> The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 says to my lord: “Sit at my right hand until I make your enemies a footstool for your feet.” [2] The LORD will extend your mighty scepter from Zion, saying, “Rule in the midst of your enemies!” [3] Your troops will be willing on your day of battle. Arrayed in holy splendor, your young men will come to you like dew from the morning’s womb.</a:t>
            </a:r>
            <a:endParaRPr lang="en-US" sz="2800" dirty="0">
              <a:latin typeface="Arial" panose="020B0604020202020204" pitchFamily="34" charset="0"/>
              <a:ea typeface="Helvetica Neue Light" panose="02000403000000020004" pitchFamily="2" charset="0"/>
              <a:cs typeface="Arial" panose="020B0604020202020204" pitchFamily="34" charset="0"/>
            </a:endParaRPr>
          </a:p>
        </p:txBody>
      </p:sp>
    </p:spTree>
    <p:custDataLst>
      <p:tags r:id="rId1"/>
    </p:custDataLst>
    <p:extLst>
      <p:ext uri="{BB962C8B-B14F-4D97-AF65-F5344CB8AC3E}">
        <p14:creationId xmlns:p14="http://schemas.microsoft.com/office/powerpoint/2010/main" val="3955798213"/>
      </p:ext>
    </p:extLst>
  </p:cSld>
  <p:clrMapOvr>
    <a:masterClrMapping/>
  </p:clrMapOvr>
  <mc:AlternateContent xmlns:mc="http://schemas.openxmlformats.org/markup-compatibility/2006" xmlns:p14="http://schemas.microsoft.com/office/powerpoint/2010/main">
    <mc:Choice Requires="p14">
      <p:transition spd="slow" p14:dur="2000" advTm="385486"/>
    </mc:Choice>
    <mc:Fallback xmlns="">
      <p:transition spd="slow" advTm="3854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68575-D49C-B948-A40F-27B255B4CCDE}"/>
              </a:ext>
            </a:extLst>
          </p:cNvPr>
          <p:cNvSpPr>
            <a:spLocks noGrp="1"/>
          </p:cNvSpPr>
          <p:nvPr>
            <p:ph type="title"/>
          </p:nvPr>
        </p:nvSpPr>
        <p:spPr/>
        <p:txBody>
          <a:bodyPr/>
          <a:lstStyle/>
          <a:p>
            <a:r>
              <a:rPr lang="en-US" dirty="0">
                <a:latin typeface="Arial" panose="020B0604020202020204" pitchFamily="34" charset="0"/>
                <a:ea typeface="Helvetica Neue Light" panose="02000403000000020004" pitchFamily="2" charset="0"/>
                <a:cs typeface="Arial" panose="020B0604020202020204" pitchFamily="34" charset="0"/>
              </a:rPr>
              <a:t>David’s Lord</a:t>
            </a:r>
          </a:p>
        </p:txBody>
      </p:sp>
      <p:sp>
        <p:nvSpPr>
          <p:cNvPr id="3" name="Content Placeholder 2">
            <a:extLst>
              <a:ext uri="{FF2B5EF4-FFF2-40B4-BE49-F238E27FC236}">
                <a16:creationId xmlns:a16="http://schemas.microsoft.com/office/drawing/2014/main" xmlns="" id="{B9B4FDC2-D57E-5A49-BFD2-22C75350CAC7}"/>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Psalm 110:4-7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cap="small" dirty="0">
                <a:latin typeface="Arial" panose="020B0604020202020204" pitchFamily="34" charset="0"/>
                <a:ea typeface="Helvetica Neue Light" panose="02000403000000020004" pitchFamily="2" charset="0"/>
                <a:cs typeface="Arial" panose="020B0604020202020204" pitchFamily="34" charset="0"/>
              </a:rPr>
              <a:t>)</a:t>
            </a:r>
            <a:r>
              <a:rPr lang="en-US" sz="3200" dirty="0">
                <a:latin typeface="Arial" panose="020B0604020202020204" pitchFamily="34" charset="0"/>
                <a:ea typeface="Helvetica Neue Light" panose="02000403000000020004" pitchFamily="2" charset="0"/>
                <a:cs typeface="Arial" panose="020B0604020202020204" pitchFamily="34" charset="0"/>
              </a:rPr>
              <a:t> The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 has sworn and will not change his mind: “You are a priest forever, in the order of Melchizedek.” [5] The Lord is at your right hand; he will crush kings on the day of his wrath. [6] He will judge the nations, heaping up the dead and crushing the rulers of the whole earth. [7] He will drink from a brook along the way, and so he will lift his head high.</a:t>
            </a:r>
            <a:endParaRPr lang="en-US" sz="2800" dirty="0">
              <a:latin typeface="Arial" panose="020B0604020202020204" pitchFamily="34" charset="0"/>
              <a:ea typeface="Helvetica Neue Light" panose="02000403000000020004" pitchFamily="2" charset="0"/>
              <a:cs typeface="Arial" panose="020B0604020202020204" pitchFamily="34" charset="0"/>
            </a:endParaRPr>
          </a:p>
        </p:txBody>
      </p:sp>
    </p:spTree>
    <p:custDataLst>
      <p:tags r:id="rId1"/>
    </p:custDataLst>
    <p:extLst>
      <p:ext uri="{BB962C8B-B14F-4D97-AF65-F5344CB8AC3E}">
        <p14:creationId xmlns:p14="http://schemas.microsoft.com/office/powerpoint/2010/main" val="3992460702"/>
      </p:ext>
    </p:extLst>
  </p:cSld>
  <p:clrMapOvr>
    <a:masterClrMapping/>
  </p:clrMapOvr>
  <mc:AlternateContent xmlns:mc="http://schemas.openxmlformats.org/markup-compatibility/2006" xmlns:p14="http://schemas.microsoft.com/office/powerpoint/2010/main">
    <mc:Choice Requires="p14">
      <p:transition spd="slow" p14:dur="2000" advTm="385486"/>
    </mc:Choice>
    <mc:Fallback xmlns="">
      <p:transition spd="slow" advTm="385486"/>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68575-D49C-B948-A40F-27B255B4CCDE}"/>
              </a:ext>
            </a:extLst>
          </p:cNvPr>
          <p:cNvSpPr>
            <a:spLocks noGrp="1"/>
          </p:cNvSpPr>
          <p:nvPr>
            <p:ph type="title"/>
          </p:nvPr>
        </p:nvSpPr>
        <p:spPr/>
        <p:txBody>
          <a:bodyPr/>
          <a:lstStyle/>
          <a:p>
            <a:r>
              <a:rPr lang="en-US" dirty="0">
                <a:latin typeface="Arial" panose="020B0604020202020204" pitchFamily="34" charset="0"/>
                <a:ea typeface="Helvetica Neue Light" panose="02000403000000020004" pitchFamily="2" charset="0"/>
                <a:cs typeface="Arial" panose="020B0604020202020204" pitchFamily="34" charset="0"/>
              </a:rPr>
              <a:t>David’s Lord</a:t>
            </a:r>
          </a:p>
        </p:txBody>
      </p:sp>
      <p:sp>
        <p:nvSpPr>
          <p:cNvPr id="3" name="Content Placeholder 2">
            <a:extLst>
              <a:ext uri="{FF2B5EF4-FFF2-40B4-BE49-F238E27FC236}">
                <a16:creationId xmlns:a16="http://schemas.microsoft.com/office/drawing/2014/main" xmlns="" id="{B9B4FDC2-D57E-5A49-BFD2-22C75350CAC7}"/>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Psalm 110 is the most frequently quoted or referenced Psalm in the New Testament. </a:t>
            </a:r>
          </a:p>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What internal evidence points past David or his sons?</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Jesus: If then David calls him ‘Lord,’ how can he be his son?” (cf. Matt 22:45)</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Priest </a:t>
            </a:r>
            <a:r>
              <a:rPr lang="en-US" sz="2800" i="1" dirty="0">
                <a:latin typeface="Arial" panose="020B0604020202020204" pitchFamily="34" charset="0"/>
                <a:ea typeface="Helvetica Neue Light" panose="02000403000000020004" pitchFamily="2" charset="0"/>
                <a:cs typeface="Arial" panose="020B0604020202020204" pitchFamily="34" charset="0"/>
              </a:rPr>
              <a:t>forever</a:t>
            </a:r>
            <a:r>
              <a:rPr lang="en-US" sz="2800" dirty="0">
                <a:latin typeface="Arial" panose="020B0604020202020204" pitchFamily="34" charset="0"/>
                <a:ea typeface="Helvetica Neue Light" panose="02000403000000020004" pitchFamily="2" charset="0"/>
                <a:cs typeface="Arial" panose="020B0604020202020204" pitchFamily="34" charset="0"/>
              </a:rPr>
              <a:t>––certainly a special priest</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Enemy (110:1), Enmity (Gen 3:15) have same Hebrew root</a:t>
            </a:r>
          </a:p>
          <a:p>
            <a:pPr lvl="1"/>
            <a:r>
              <a:rPr lang="en-US" sz="2800" dirty="0">
                <a:latin typeface="Arial" panose="020B0604020202020204" pitchFamily="34" charset="0"/>
                <a:ea typeface="Helvetica Neue Light" panose="02000403000000020004" pitchFamily="2" charset="0"/>
                <a:cs typeface="Arial" panose="020B0604020202020204" pitchFamily="34" charset="0"/>
              </a:rPr>
              <a:t>Parallels with Psalm 2 [next slide]</a:t>
            </a:r>
          </a:p>
        </p:txBody>
      </p:sp>
    </p:spTree>
    <p:custDataLst>
      <p:tags r:id="rId1"/>
    </p:custDataLst>
    <p:extLst>
      <p:ext uri="{BB962C8B-B14F-4D97-AF65-F5344CB8AC3E}">
        <p14:creationId xmlns:p14="http://schemas.microsoft.com/office/powerpoint/2010/main" val="3437659497"/>
      </p:ext>
    </p:extLst>
  </p:cSld>
  <p:clrMapOvr>
    <a:masterClrMapping/>
  </p:clrMapOvr>
  <mc:AlternateContent xmlns:mc="http://schemas.openxmlformats.org/markup-compatibility/2006" xmlns:p14="http://schemas.microsoft.com/office/powerpoint/2010/main">
    <mc:Choice Requires="p14">
      <p:transition spd="slow" p14:dur="2000" advTm="385486"/>
    </mc:Choice>
    <mc:Fallback xmlns="">
      <p:transition spd="slow" advTm="3854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68575-D49C-B948-A40F-27B255B4CCDE}"/>
              </a:ext>
            </a:extLst>
          </p:cNvPr>
          <p:cNvSpPr>
            <a:spLocks noGrp="1"/>
          </p:cNvSpPr>
          <p:nvPr>
            <p:ph type="title"/>
          </p:nvPr>
        </p:nvSpPr>
        <p:spPr/>
        <p:txBody>
          <a:bodyPr/>
          <a:lstStyle/>
          <a:p>
            <a:r>
              <a:rPr lang="en-US" dirty="0">
                <a:latin typeface="Arial" panose="020B0604020202020204" pitchFamily="34" charset="0"/>
                <a:ea typeface="Helvetica Neue Light" panose="02000403000000020004" pitchFamily="2" charset="0"/>
                <a:cs typeface="Arial" panose="020B0604020202020204" pitchFamily="34" charset="0"/>
              </a:rPr>
              <a:t>Another Messianic Psalm</a:t>
            </a:r>
          </a:p>
        </p:txBody>
      </p:sp>
      <p:graphicFrame>
        <p:nvGraphicFramePr>
          <p:cNvPr id="6" name="Table 6">
            <a:extLst>
              <a:ext uri="{FF2B5EF4-FFF2-40B4-BE49-F238E27FC236}">
                <a16:creationId xmlns:a16="http://schemas.microsoft.com/office/drawing/2014/main" xmlns="" id="{D0688AF0-9F87-E845-89ED-A714C2483B7B}"/>
              </a:ext>
            </a:extLst>
          </p:cNvPr>
          <p:cNvGraphicFramePr>
            <a:graphicFrameLocks noGrp="1"/>
          </p:cNvGraphicFramePr>
          <p:nvPr>
            <p:ph idx="1"/>
            <p:extLst>
              <p:ext uri="{D42A27DB-BD31-4B8C-83A1-F6EECF244321}">
                <p14:modId xmlns:p14="http://schemas.microsoft.com/office/powerpoint/2010/main" val="1917314937"/>
              </p:ext>
            </p:extLst>
          </p:nvPr>
        </p:nvGraphicFramePr>
        <p:xfrm>
          <a:off x="838200" y="1825625"/>
          <a:ext cx="10515600" cy="28956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xmlns="" val="768465258"/>
                    </a:ext>
                  </a:extLst>
                </a:gridCol>
                <a:gridCol w="5257800">
                  <a:extLst>
                    <a:ext uri="{9D8B030D-6E8A-4147-A177-3AD203B41FA5}">
                      <a16:colId xmlns:a16="http://schemas.microsoft.com/office/drawing/2014/main" xmlns="" val="1376568748"/>
                    </a:ext>
                  </a:extLst>
                </a:gridCol>
              </a:tblGrid>
              <a:tr h="370840">
                <a:tc>
                  <a:txBody>
                    <a:bodyPr/>
                    <a:lstStyle/>
                    <a:p>
                      <a:r>
                        <a:rPr lang="en-US" sz="3200" b="0" i="0" dirty="0">
                          <a:latin typeface="Arial" panose="020B0604020202020204" pitchFamily="34" charset="0"/>
                          <a:ea typeface="Helvetica Neue Light" panose="02000403000000020004" pitchFamily="2" charset="0"/>
                          <a:cs typeface="Arial" panose="020B0604020202020204" pitchFamily="34" charset="0"/>
                        </a:rPr>
                        <a:t>Psalm 2</a:t>
                      </a:r>
                    </a:p>
                  </a:txBody>
                  <a:tcPr/>
                </a:tc>
                <a:tc>
                  <a:txBody>
                    <a:bodyPr/>
                    <a:lstStyle/>
                    <a:p>
                      <a:r>
                        <a:rPr lang="en-US" sz="3200" b="0" i="0" dirty="0">
                          <a:latin typeface="Arial" panose="020B0604020202020204" pitchFamily="34" charset="0"/>
                          <a:ea typeface="Helvetica Neue Light" panose="02000403000000020004" pitchFamily="2" charset="0"/>
                          <a:cs typeface="Arial" panose="020B0604020202020204" pitchFamily="34" charset="0"/>
                        </a:rPr>
                        <a:t>Psalm 110</a:t>
                      </a:r>
                    </a:p>
                  </a:txBody>
                  <a:tcPr/>
                </a:tc>
                <a:extLst>
                  <a:ext uri="{0D108BD9-81ED-4DB2-BD59-A6C34878D82A}">
                    <a16:rowId xmlns:a16="http://schemas.microsoft.com/office/drawing/2014/main" xmlns="" val="755888310"/>
                  </a:ext>
                </a:extLst>
              </a:tr>
              <a:tr h="370840">
                <a:tc>
                  <a:txBody>
                    <a:bodyPr/>
                    <a:lstStyle/>
                    <a:p>
                      <a:r>
                        <a:rPr lang="en-US" sz="3200" b="0" i="0" dirty="0">
                          <a:latin typeface="Arial" panose="020B0604020202020204" pitchFamily="34" charset="0"/>
                          <a:ea typeface="Helvetica Neue Light" panose="02000403000000020004" pitchFamily="2" charset="0"/>
                          <a:cs typeface="Arial" panose="020B0604020202020204" pitchFamily="34" charset="0"/>
                        </a:rPr>
                        <a:t>Son (7)</a:t>
                      </a:r>
                    </a:p>
                  </a:txBody>
                  <a:tcPr/>
                </a:tc>
                <a:tc>
                  <a:txBody>
                    <a:bodyPr/>
                    <a:lstStyle/>
                    <a:p>
                      <a:r>
                        <a:rPr lang="en-US" sz="3200" b="0" i="0" dirty="0">
                          <a:latin typeface="Arial" panose="020B0604020202020204" pitchFamily="34" charset="0"/>
                          <a:ea typeface="Helvetica Neue Light" panose="02000403000000020004" pitchFamily="2" charset="0"/>
                          <a:cs typeface="Arial" panose="020B0604020202020204" pitchFamily="34" charset="0"/>
                        </a:rPr>
                        <a:t>At Right Hand (1,5)</a:t>
                      </a:r>
                    </a:p>
                  </a:txBody>
                  <a:tcPr/>
                </a:tc>
                <a:extLst>
                  <a:ext uri="{0D108BD9-81ED-4DB2-BD59-A6C34878D82A}">
                    <a16:rowId xmlns:a16="http://schemas.microsoft.com/office/drawing/2014/main" xmlns="" val="3957570855"/>
                  </a:ext>
                </a:extLst>
              </a:tr>
              <a:tr h="370840">
                <a:tc>
                  <a:txBody>
                    <a:bodyPr/>
                    <a:lstStyle/>
                    <a:p>
                      <a:r>
                        <a:rPr lang="en-US" sz="3200" b="0" i="0" dirty="0">
                          <a:latin typeface="Arial" panose="020B0604020202020204" pitchFamily="34" charset="0"/>
                          <a:ea typeface="Helvetica Neue Light" panose="02000403000000020004" pitchFamily="2" charset="0"/>
                          <a:cs typeface="Arial" panose="020B0604020202020204" pitchFamily="34" charset="0"/>
                        </a:rPr>
                        <a:t>Break/Shatter* Nations (9)</a:t>
                      </a:r>
                    </a:p>
                  </a:txBody>
                  <a:tcPr/>
                </a:tc>
                <a:tc>
                  <a:txBody>
                    <a:bodyPr/>
                    <a:lstStyle/>
                    <a:p>
                      <a:r>
                        <a:rPr lang="en-US" sz="3200" b="0" i="0" dirty="0">
                          <a:latin typeface="Arial" panose="020B0604020202020204" pitchFamily="34" charset="0"/>
                          <a:ea typeface="Helvetica Neue Light" panose="02000403000000020004" pitchFamily="2" charset="0"/>
                          <a:cs typeface="Arial" panose="020B0604020202020204" pitchFamily="34" charset="0"/>
                        </a:rPr>
                        <a:t>Shatter (Nations) (5,6)</a:t>
                      </a:r>
                    </a:p>
                  </a:txBody>
                  <a:tcPr/>
                </a:tc>
                <a:extLst>
                  <a:ext uri="{0D108BD9-81ED-4DB2-BD59-A6C34878D82A}">
                    <a16:rowId xmlns:a16="http://schemas.microsoft.com/office/drawing/2014/main" xmlns="" val="3506640355"/>
                  </a:ext>
                </a:extLst>
              </a:tr>
              <a:tr h="370840">
                <a:tc>
                  <a:txBody>
                    <a:bodyPr/>
                    <a:lstStyle/>
                    <a:p>
                      <a:r>
                        <a:rPr lang="en-US" sz="3200" b="0" i="0" dirty="0">
                          <a:latin typeface="Arial" panose="020B0604020202020204" pitchFamily="34" charset="0"/>
                          <a:ea typeface="Helvetica Neue Light" panose="02000403000000020004" pitchFamily="2" charset="0"/>
                          <a:cs typeface="Arial" panose="020B0604020202020204" pitchFamily="34" charset="0"/>
                        </a:rPr>
                        <a:t>King in Zion (6)</a:t>
                      </a:r>
                    </a:p>
                  </a:txBody>
                  <a:tcPr/>
                </a:tc>
                <a:tc>
                  <a:txBody>
                    <a:bodyPr/>
                    <a:lstStyle/>
                    <a:p>
                      <a:r>
                        <a:rPr lang="en-US" sz="3200" b="0" i="0" dirty="0">
                          <a:latin typeface="Arial" panose="020B0604020202020204" pitchFamily="34" charset="0"/>
                          <a:ea typeface="Helvetica Neue Light" panose="02000403000000020004" pitchFamily="2" charset="0"/>
                          <a:cs typeface="Arial" panose="020B0604020202020204" pitchFamily="34" charset="0"/>
                        </a:rPr>
                        <a:t>Scepter from Zion (2)</a:t>
                      </a:r>
                    </a:p>
                  </a:txBody>
                  <a:tcPr/>
                </a:tc>
                <a:extLst>
                  <a:ext uri="{0D108BD9-81ED-4DB2-BD59-A6C34878D82A}">
                    <a16:rowId xmlns:a16="http://schemas.microsoft.com/office/drawing/2014/main" xmlns="" val="184432858"/>
                  </a:ext>
                </a:extLst>
              </a:tr>
              <a:tr h="370840">
                <a:tc>
                  <a:txBody>
                    <a:bodyPr/>
                    <a:lstStyle/>
                    <a:p>
                      <a:r>
                        <a:rPr lang="en-US" sz="3200" b="0" i="0" dirty="0">
                          <a:latin typeface="Arial" panose="020B0604020202020204" pitchFamily="34" charset="0"/>
                          <a:ea typeface="Helvetica Neue Light" panose="02000403000000020004" pitchFamily="2" charset="0"/>
                          <a:cs typeface="Arial" panose="020B0604020202020204" pitchFamily="34" charset="0"/>
                        </a:rPr>
                        <a:t>Power is Yahweh’s (6,8)</a:t>
                      </a:r>
                    </a:p>
                  </a:txBody>
                  <a:tcPr/>
                </a:tc>
                <a:tc>
                  <a:txBody>
                    <a:bodyPr/>
                    <a:lstStyle/>
                    <a:p>
                      <a:r>
                        <a:rPr lang="en-US" sz="3200" b="0" i="0" dirty="0">
                          <a:latin typeface="Arial" panose="020B0604020202020204" pitchFamily="34" charset="0"/>
                          <a:ea typeface="Helvetica Neue Light" panose="02000403000000020004" pitchFamily="2" charset="0"/>
                          <a:cs typeface="Arial" panose="020B0604020202020204" pitchFamily="34" charset="0"/>
                        </a:rPr>
                        <a:t>Power is Yahweh’s (1-2,4)</a:t>
                      </a:r>
                    </a:p>
                  </a:txBody>
                  <a:tcPr/>
                </a:tc>
                <a:extLst>
                  <a:ext uri="{0D108BD9-81ED-4DB2-BD59-A6C34878D82A}">
                    <a16:rowId xmlns:a16="http://schemas.microsoft.com/office/drawing/2014/main" xmlns="" val="970752633"/>
                  </a:ext>
                </a:extLst>
              </a:tr>
            </a:tbl>
          </a:graphicData>
        </a:graphic>
      </p:graphicFrame>
      <p:sp>
        <p:nvSpPr>
          <p:cNvPr id="8" name="Content Placeholder 2">
            <a:extLst>
              <a:ext uri="{FF2B5EF4-FFF2-40B4-BE49-F238E27FC236}">
                <a16:creationId xmlns:a16="http://schemas.microsoft.com/office/drawing/2014/main" xmlns="" id="{8151C570-A62B-3C48-84A3-E8923DB23C0D}"/>
              </a:ext>
            </a:extLst>
          </p:cNvPr>
          <p:cNvSpPr txBox="1">
            <a:spLocks/>
          </p:cNvSpPr>
          <p:nvPr/>
        </p:nvSpPr>
        <p:spPr>
          <a:xfrm>
            <a:off x="838200" y="4876799"/>
            <a:ext cx="10515600" cy="130016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200" dirty="0">
                <a:latin typeface="Arial" panose="020B0604020202020204" pitchFamily="34" charset="0"/>
                <a:ea typeface="Helvetica Neue Light" panose="02000403000000020004" pitchFamily="2" charset="0"/>
                <a:cs typeface="Arial" panose="020B0604020202020204" pitchFamily="34" charset="0"/>
              </a:rPr>
              <a:t>Ironic: much discussion of Psalm 110 connects to the priesthood of Melchizedek, but the dominating theme is royal, militaristic</a:t>
            </a:r>
          </a:p>
        </p:txBody>
      </p:sp>
    </p:spTree>
    <p:custDataLst>
      <p:tags r:id="rId1"/>
    </p:custDataLst>
    <p:extLst>
      <p:ext uri="{BB962C8B-B14F-4D97-AF65-F5344CB8AC3E}">
        <p14:creationId xmlns:p14="http://schemas.microsoft.com/office/powerpoint/2010/main" val="2359310913"/>
      </p:ext>
    </p:extLst>
  </p:cSld>
  <p:clrMapOvr>
    <a:masterClrMapping/>
  </p:clrMapOvr>
  <mc:AlternateContent xmlns:mc="http://schemas.openxmlformats.org/markup-compatibility/2006" xmlns:p14="http://schemas.microsoft.com/office/powerpoint/2010/main">
    <mc:Choice Requires="p14">
      <p:transition spd="slow" p14:dur="2000" advTm="146174"/>
    </mc:Choice>
    <mc:Fallback xmlns="">
      <p:transition spd="slow" advTm="1461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The Year 2022</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Autofit/>
          </a:bodyPr>
          <a:lstStyle/>
          <a:p>
            <a:pPr marL="0" indent="0">
              <a:buNone/>
            </a:pPr>
            <a:r>
              <a:rPr lang="en-US" sz="3600" dirty="0">
                <a:latin typeface="Arial" panose="020B0604020202020204" pitchFamily="34" charset="0"/>
                <a:ea typeface="Helvetica Neue Light" panose="02000403000000020004" pitchFamily="2" charset="0"/>
                <a:cs typeface="Arial" panose="020B0604020202020204" pitchFamily="34" charset="0"/>
              </a:rPr>
              <a:t>It was the best of times, it was the worst of times, it was the age of wisdom, it was the age of foolishness, it was the epoch of belief, it was the epoch of incredulity, it was the season of Light, it was the season of Darkness, it was the spring of hope, it was the winter of despair, we had everything before us, we had nothing before us, we were all going direct to Heaven, we were all going direct the other way…</a:t>
            </a:r>
          </a:p>
        </p:txBody>
      </p:sp>
    </p:spTree>
    <p:extLst>
      <p:ext uri="{BB962C8B-B14F-4D97-AF65-F5344CB8AC3E}">
        <p14:creationId xmlns:p14="http://schemas.microsoft.com/office/powerpoint/2010/main" val="2103606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68575-D49C-B948-A40F-27B255B4CCDE}"/>
              </a:ext>
            </a:extLst>
          </p:cNvPr>
          <p:cNvSpPr>
            <a:spLocks noGrp="1"/>
          </p:cNvSpPr>
          <p:nvPr>
            <p:ph type="title"/>
          </p:nvPr>
        </p:nvSpPr>
        <p:spPr/>
        <p:txBody>
          <a:bodyPr/>
          <a:lstStyle/>
          <a:p>
            <a:r>
              <a:rPr lang="en-US" dirty="0">
                <a:latin typeface="Arial" panose="020B0604020202020204" pitchFamily="34" charset="0"/>
                <a:ea typeface="Helvetica Neue Light" panose="02000403000000020004" pitchFamily="2" charset="0"/>
                <a:cs typeface="Arial" panose="020B0604020202020204" pitchFamily="34" charset="0"/>
              </a:rPr>
              <a:t>Wait a Second…</a:t>
            </a:r>
          </a:p>
        </p:txBody>
      </p:sp>
      <p:sp>
        <p:nvSpPr>
          <p:cNvPr id="3" name="Content Placeholder 2">
            <a:extLst>
              <a:ext uri="{FF2B5EF4-FFF2-40B4-BE49-F238E27FC236}">
                <a16:creationId xmlns:a16="http://schemas.microsoft.com/office/drawing/2014/main" xmlns="" id="{B9B4FDC2-D57E-5A49-BFD2-22C75350CAC7}"/>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Why is the Messiah portrayed as so violent? </a:t>
            </a:r>
            <a:r>
              <a:rPr lang="en-US" sz="3200" b="1" i="1" dirty="0">
                <a:latin typeface="Arial" panose="020B0604020202020204" pitchFamily="34" charset="0"/>
                <a:ea typeface="Helvetica Neue Light" panose="02000403000000020004" pitchFamily="2" charset="0"/>
                <a:cs typeface="Arial" panose="020B0604020202020204" pitchFamily="34" charset="0"/>
              </a:rPr>
              <a:t>Heap up the dead? Shatter nations?</a:t>
            </a:r>
          </a:p>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“Is there anything in Scripture that says Messiah will be a great military leader?” Jesus, </a:t>
            </a:r>
            <a:r>
              <a:rPr lang="en-US" sz="3200" i="1" dirty="0">
                <a:latin typeface="Arial" panose="020B0604020202020204" pitchFamily="34" charset="0"/>
                <a:ea typeface="Helvetica Neue Light" panose="02000403000000020004" pitchFamily="2" charset="0"/>
                <a:cs typeface="Arial" panose="020B0604020202020204" pitchFamily="34" charset="0"/>
              </a:rPr>
              <a:t>The Chosen</a:t>
            </a:r>
          </a:p>
          <a:p>
            <a:pPr marL="0" indent="0">
              <a:buNone/>
            </a:pPr>
            <a:endParaRPr lang="en-US" sz="3200" i="1" dirty="0">
              <a:latin typeface="Arial" panose="020B0604020202020204" pitchFamily="34" charset="0"/>
              <a:ea typeface="Helvetica Neue Light" panose="02000403000000020004" pitchFamily="2" charset="0"/>
              <a:cs typeface="Arial" panose="020B0604020202020204" pitchFamily="34" charset="0"/>
            </a:endParaRPr>
          </a:p>
          <a:p>
            <a:pPr marL="0" indent="0">
              <a:buNone/>
            </a:pPr>
            <a:r>
              <a:rPr lang="en-US" sz="3200" i="1" dirty="0">
                <a:latin typeface="Arial" panose="020B0604020202020204" pitchFamily="34" charset="0"/>
                <a:ea typeface="Helvetica Neue Light" panose="02000403000000020004" pitchFamily="2" charset="0"/>
                <a:cs typeface="Arial" panose="020B0604020202020204" pitchFamily="34" charset="0"/>
              </a:rPr>
              <a:t>How long will God tolerate the wickedness?</a:t>
            </a:r>
            <a:endParaRPr lang="en-US" sz="3200" dirty="0">
              <a:latin typeface="Arial" panose="020B0604020202020204" pitchFamily="34" charset="0"/>
              <a:ea typeface="Helvetica Neue Light" panose="02000403000000020004" pitchFamily="2" charset="0"/>
              <a:cs typeface="Arial" panose="020B0604020202020204" pitchFamily="34" charset="0"/>
            </a:endParaRPr>
          </a:p>
          <a:p>
            <a:r>
              <a:rPr lang="en-US" sz="3200" dirty="0">
                <a:latin typeface="Arial" panose="020B0604020202020204" pitchFamily="34" charset="0"/>
                <a:ea typeface="Helvetica Neue Light" panose="02000403000000020004" pitchFamily="2" charset="0"/>
                <a:cs typeface="Arial" panose="020B0604020202020204" pitchFamily="34" charset="0"/>
              </a:rPr>
              <a:t>The cross is an act of supreme grace, mercy.</a:t>
            </a:r>
          </a:p>
          <a:p>
            <a:r>
              <a:rPr lang="en-US" sz="3200" dirty="0">
                <a:latin typeface="Arial" panose="020B0604020202020204" pitchFamily="34" charset="0"/>
                <a:ea typeface="Helvetica Neue Light" panose="02000403000000020004" pitchFamily="2" charset="0"/>
                <a:cs typeface="Arial" panose="020B0604020202020204" pitchFamily="34" charset="0"/>
              </a:rPr>
              <a:t>The cross is a vivid portrait of how God must treat sin.</a:t>
            </a:r>
          </a:p>
          <a:p>
            <a:pPr marL="0" indent="0">
              <a:buNone/>
            </a:pPr>
            <a:endParaRPr lang="en-US" sz="3200" i="1" dirty="0">
              <a:latin typeface="Arial" panose="020B0604020202020204" pitchFamily="34" charset="0"/>
              <a:ea typeface="Helvetica Neue Light" panose="02000403000000020004" pitchFamily="2" charset="0"/>
              <a:cs typeface="Arial" panose="020B0604020202020204" pitchFamily="34" charset="0"/>
            </a:endParaRPr>
          </a:p>
        </p:txBody>
      </p:sp>
    </p:spTree>
    <p:custDataLst>
      <p:tags r:id="rId1"/>
    </p:custDataLst>
    <p:extLst>
      <p:ext uri="{BB962C8B-B14F-4D97-AF65-F5344CB8AC3E}">
        <p14:creationId xmlns:p14="http://schemas.microsoft.com/office/powerpoint/2010/main" val="5450229"/>
      </p:ext>
    </p:extLst>
  </p:cSld>
  <p:clrMapOvr>
    <a:masterClrMapping/>
  </p:clrMapOvr>
  <mc:AlternateContent xmlns:mc="http://schemas.openxmlformats.org/markup-compatibility/2006" xmlns:p14="http://schemas.microsoft.com/office/powerpoint/2010/main">
    <mc:Choice Requires="p14">
      <p:transition spd="slow" p14:dur="2000" advTm="385486"/>
    </mc:Choice>
    <mc:Fallback xmlns="">
      <p:transition spd="slow" advTm="3854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68575-D49C-B948-A40F-27B255B4CCDE}"/>
              </a:ext>
            </a:extLst>
          </p:cNvPr>
          <p:cNvSpPr>
            <a:spLocks noGrp="1"/>
          </p:cNvSpPr>
          <p:nvPr>
            <p:ph type="title"/>
          </p:nvPr>
        </p:nvSpPr>
        <p:spPr/>
        <p:txBody>
          <a:bodyPr/>
          <a:lstStyle/>
          <a:p>
            <a:r>
              <a:rPr lang="en-US" dirty="0">
                <a:latin typeface="Arial" panose="020B0604020202020204" pitchFamily="34" charset="0"/>
                <a:ea typeface="Helvetica Neue Light" panose="02000403000000020004" pitchFamily="2" charset="0"/>
                <a:cs typeface="Arial" panose="020B0604020202020204" pitchFamily="34" charset="0"/>
              </a:rPr>
              <a:t>Drawing Lessons</a:t>
            </a:r>
          </a:p>
        </p:txBody>
      </p:sp>
      <p:sp>
        <p:nvSpPr>
          <p:cNvPr id="3" name="Content Placeholder 2">
            <a:extLst>
              <a:ext uri="{FF2B5EF4-FFF2-40B4-BE49-F238E27FC236}">
                <a16:creationId xmlns:a16="http://schemas.microsoft.com/office/drawing/2014/main" xmlns="" id="{B9B4FDC2-D57E-5A49-BFD2-22C75350CAC7}"/>
              </a:ext>
            </a:extLst>
          </p:cNvPr>
          <p:cNvSpPr>
            <a:spLocks noGrp="1"/>
          </p:cNvSpPr>
          <p:nvPr>
            <p:ph idx="1"/>
          </p:nvPr>
        </p:nvSpPr>
        <p:spPr/>
        <p:txBody>
          <a:bodyPr>
            <a:normAutofit/>
          </a:bodyPr>
          <a:lstStyle/>
          <a:p>
            <a:pPr marL="514350" indent="-514350">
              <a:buFont typeface="+mj-lt"/>
              <a:buAutoNum type="arabicPeriod"/>
            </a:pPr>
            <a:r>
              <a:rPr lang="en-US" sz="3200" dirty="0">
                <a:latin typeface="Arial" panose="020B0604020202020204" pitchFamily="34" charset="0"/>
                <a:ea typeface="Helvetica Neue Light" panose="02000403000000020004" pitchFamily="2" charset="0"/>
                <a:cs typeface="Arial" panose="020B0604020202020204" pitchFamily="34" charset="0"/>
              </a:rPr>
              <a:t>God is in charge and always has been.</a:t>
            </a:r>
          </a:p>
          <a:p>
            <a:pPr marL="514350" indent="-514350">
              <a:buFont typeface="+mj-lt"/>
              <a:buAutoNum type="arabicPeriod"/>
            </a:pPr>
            <a:r>
              <a:rPr lang="en-US" sz="3200" dirty="0">
                <a:latin typeface="Arial" panose="020B0604020202020204" pitchFamily="34" charset="0"/>
                <a:ea typeface="Helvetica Neue Light" panose="02000403000000020004" pitchFamily="2" charset="0"/>
                <a:cs typeface="Arial" panose="020B0604020202020204" pitchFamily="34" charset="0"/>
              </a:rPr>
              <a:t>The present chaos is not permanent. God in Christ will eventually establish his righteous and just rule.</a:t>
            </a:r>
          </a:p>
          <a:p>
            <a:pPr marL="514350" indent="-514350">
              <a:buFont typeface="+mj-lt"/>
              <a:buAutoNum type="arabicPeriod"/>
            </a:pPr>
            <a:r>
              <a:rPr lang="en-US" sz="3200" dirty="0">
                <a:latin typeface="Arial" panose="020B0604020202020204" pitchFamily="34" charset="0"/>
                <a:ea typeface="Helvetica Neue Light" panose="02000403000000020004" pitchFamily="2" charset="0"/>
                <a:cs typeface="Arial" panose="020B0604020202020204" pitchFamily="34" charset="0"/>
              </a:rPr>
              <a:t>“Vengeance is mine, I will repay.” (Rom 12:19) </a:t>
            </a:r>
          </a:p>
          <a:p>
            <a:pPr marL="971550" lvl="1" indent="-514350">
              <a:buFont typeface="+mj-lt"/>
              <a:buAutoNum type="alphaLcPeriod"/>
            </a:pPr>
            <a:r>
              <a:rPr lang="en-US" sz="2800" dirty="0">
                <a:latin typeface="Arial" panose="020B0604020202020204" pitchFamily="34" charset="0"/>
                <a:ea typeface="Helvetica Neue Light" panose="02000403000000020004" pitchFamily="2" charset="0"/>
                <a:cs typeface="Arial" panose="020B0604020202020204" pitchFamily="34" charset="0"/>
              </a:rPr>
              <a:t>As Christians, we are freed from being the judges––we were never good at that anyway!</a:t>
            </a:r>
          </a:p>
          <a:p>
            <a:pPr marL="971550" lvl="1" indent="-514350">
              <a:buFont typeface="+mj-lt"/>
              <a:buAutoNum type="alphaLcPeriod"/>
            </a:pPr>
            <a:r>
              <a:rPr lang="en-US" sz="2800" dirty="0">
                <a:latin typeface="Arial" panose="020B0604020202020204" pitchFamily="34" charset="0"/>
                <a:ea typeface="Helvetica Neue Light" panose="02000403000000020004" pitchFamily="2" charset="0"/>
                <a:cs typeface="Arial" panose="020B0604020202020204" pitchFamily="34" charset="0"/>
              </a:rPr>
              <a:t>We can radically love even our enemies, hoping they will come to know and spread God’s radical love; if they continue in their own way, God will hold them accountable</a:t>
            </a:r>
          </a:p>
        </p:txBody>
      </p:sp>
    </p:spTree>
    <p:custDataLst>
      <p:tags r:id="rId1"/>
    </p:custDataLst>
    <p:extLst>
      <p:ext uri="{BB962C8B-B14F-4D97-AF65-F5344CB8AC3E}">
        <p14:creationId xmlns:p14="http://schemas.microsoft.com/office/powerpoint/2010/main" val="1217554467"/>
      </p:ext>
    </p:extLst>
  </p:cSld>
  <p:clrMapOvr>
    <a:masterClrMapping/>
  </p:clrMapOvr>
  <mc:AlternateContent xmlns:mc="http://schemas.openxmlformats.org/markup-compatibility/2006" xmlns:p14="http://schemas.microsoft.com/office/powerpoint/2010/main">
    <mc:Choice Requires="p14">
      <p:transition spd="slow" p14:dur="2000" advTm="385486"/>
    </mc:Choice>
    <mc:Fallback xmlns="">
      <p:transition spd="slow" advTm="3854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68575-D49C-B948-A40F-27B255B4CCDE}"/>
              </a:ext>
            </a:extLst>
          </p:cNvPr>
          <p:cNvSpPr>
            <a:spLocks noGrp="1"/>
          </p:cNvSpPr>
          <p:nvPr>
            <p:ph type="title"/>
          </p:nvPr>
        </p:nvSpPr>
        <p:spPr/>
        <p:txBody>
          <a:bodyPr/>
          <a:lstStyle/>
          <a:p>
            <a:r>
              <a:rPr lang="en-US" dirty="0">
                <a:latin typeface="Arial" panose="020B0604020202020204" pitchFamily="34" charset="0"/>
                <a:ea typeface="Helvetica Neue Light" panose="02000403000000020004" pitchFamily="2" charset="0"/>
                <a:cs typeface="Arial" panose="020B0604020202020204" pitchFamily="34" charset="0"/>
              </a:rPr>
              <a:t>Final Portrait</a:t>
            </a:r>
          </a:p>
        </p:txBody>
      </p:sp>
      <p:sp>
        <p:nvSpPr>
          <p:cNvPr id="3" name="Content Placeholder 2">
            <a:extLst>
              <a:ext uri="{FF2B5EF4-FFF2-40B4-BE49-F238E27FC236}">
                <a16:creationId xmlns:a16="http://schemas.microsoft.com/office/drawing/2014/main" xmlns="" id="{B9B4FDC2-D57E-5A49-BFD2-22C75350CAC7}"/>
              </a:ext>
            </a:extLst>
          </p:cNvPr>
          <p:cNvSpPr>
            <a:spLocks noGrp="1"/>
          </p:cNvSpPr>
          <p:nvPr>
            <p:ph idx="1"/>
          </p:nvPr>
        </p:nvSpPr>
        <p:spPr/>
        <p:txBody>
          <a:bodyPr>
            <a:normAutofit/>
          </a:bodyPr>
          <a:lstStyle/>
          <a:p>
            <a:pPr marL="0" indent="0">
              <a:buNone/>
            </a:pPr>
            <a:r>
              <a:rPr lang="en-US" sz="3200" dirty="0">
                <a:latin typeface="Arial" panose="020B0604020202020204" pitchFamily="34" charset="0"/>
                <a:ea typeface="Helvetica Neue Light" panose="02000403000000020004" pitchFamily="2" charset="0"/>
                <a:cs typeface="Arial" panose="020B0604020202020204" pitchFamily="34" charset="0"/>
              </a:rPr>
              <a:t>Isaiah 25:6-8 (</a:t>
            </a:r>
            <a:r>
              <a:rPr lang="en-US" sz="3200" cap="small" dirty="0" err="1">
                <a:latin typeface="Arial" panose="020B0604020202020204" pitchFamily="34" charset="0"/>
                <a:ea typeface="Helvetica Neue Light" panose="02000403000000020004" pitchFamily="2" charset="0"/>
                <a:cs typeface="Arial" panose="020B0604020202020204" pitchFamily="34" charset="0"/>
              </a:rPr>
              <a:t>niv</a:t>
            </a:r>
            <a:r>
              <a:rPr lang="en-US" sz="3200">
                <a:latin typeface="Arial" panose="020B0604020202020204" pitchFamily="34" charset="0"/>
                <a:ea typeface="Helvetica Neue Light" panose="02000403000000020004" pitchFamily="2" charset="0"/>
                <a:cs typeface="Arial" panose="020B0604020202020204" pitchFamily="34" charset="0"/>
              </a:rPr>
              <a:t>) On </a:t>
            </a:r>
            <a:r>
              <a:rPr lang="en-US" sz="3200" dirty="0">
                <a:latin typeface="Arial" panose="020B0604020202020204" pitchFamily="34" charset="0"/>
                <a:ea typeface="Helvetica Neue Light" panose="02000403000000020004" pitchFamily="2" charset="0"/>
                <a:cs typeface="Arial" panose="020B0604020202020204" pitchFamily="34" charset="0"/>
              </a:rPr>
              <a:t>this mountain the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 Almighty will prepare a feast of rich food for all peoples, a banquet of aged wine— the best of meats and the finest of wines. [7] On this mountain he will destroy the shroud that enfolds all peoples, the sheet that covers all nations; [8] he will swallow up death forever. The Sovereign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 will wipe away the tears from all faces; he will remove his people’s disgrace from all the earth. The </a:t>
            </a:r>
            <a:r>
              <a:rPr lang="en-US" sz="3200" cap="small" dirty="0">
                <a:latin typeface="Arial" panose="020B0604020202020204" pitchFamily="34" charset="0"/>
                <a:ea typeface="Helvetica Neue Light" panose="02000403000000020004" pitchFamily="2" charset="0"/>
                <a:cs typeface="Arial" panose="020B0604020202020204" pitchFamily="34" charset="0"/>
              </a:rPr>
              <a:t>Lord</a:t>
            </a:r>
            <a:r>
              <a:rPr lang="en-US" sz="3200" dirty="0">
                <a:latin typeface="Arial" panose="020B0604020202020204" pitchFamily="34" charset="0"/>
                <a:ea typeface="Helvetica Neue Light" panose="02000403000000020004" pitchFamily="2" charset="0"/>
                <a:cs typeface="Arial" panose="020B0604020202020204" pitchFamily="34" charset="0"/>
              </a:rPr>
              <a:t> has spoken.</a:t>
            </a:r>
          </a:p>
        </p:txBody>
      </p:sp>
    </p:spTree>
    <p:custDataLst>
      <p:tags r:id="rId1"/>
    </p:custDataLst>
    <p:extLst>
      <p:ext uri="{BB962C8B-B14F-4D97-AF65-F5344CB8AC3E}">
        <p14:creationId xmlns:p14="http://schemas.microsoft.com/office/powerpoint/2010/main" val="3855424625"/>
      </p:ext>
    </p:extLst>
  </p:cSld>
  <p:clrMapOvr>
    <a:masterClrMapping/>
  </p:clrMapOvr>
  <mc:AlternateContent xmlns:mc="http://schemas.openxmlformats.org/markup-compatibility/2006" xmlns:p14="http://schemas.microsoft.com/office/powerpoint/2010/main">
    <mc:Choice Requires="p14">
      <p:transition spd="slow" p14:dur="2000" advTm="385486"/>
    </mc:Choice>
    <mc:Fallback xmlns="">
      <p:transition spd="slow" advTm="3854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The Year 2022</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Autofit/>
          </a:bodyPr>
          <a:lstStyle/>
          <a:p>
            <a:pPr marL="0" indent="0">
              <a:buNone/>
            </a:pP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best of times, </a:t>
            </a:r>
            <a:r>
              <a:rPr lang="en-US" sz="3600" dirty="0">
                <a:latin typeface="Arial" panose="020B0604020202020204" pitchFamily="34" charset="0"/>
                <a:ea typeface="Helvetica Neue Light" panose="02000403000000020004" pitchFamily="2" charset="0"/>
                <a:cs typeface="Arial" panose="020B0604020202020204" pitchFamily="34" charset="0"/>
              </a:rPr>
              <a:t>it was the worst of times, it was the age of wisdom, it was the age of foolishness, it was the epoch of belief, it was the epoch of incredulity, it was the season of Light, it was the season of Darkness, it was the spring of hope, it was the winter of despair, we had everything before us, we had nothing before us, we were all going direct to Heaven, we were all going direct the other way… </a:t>
            </a:r>
          </a:p>
        </p:txBody>
      </p:sp>
    </p:spTree>
    <p:extLst>
      <p:ext uri="{BB962C8B-B14F-4D97-AF65-F5344CB8AC3E}">
        <p14:creationId xmlns:p14="http://schemas.microsoft.com/office/powerpoint/2010/main" val="4179882659"/>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The Year 2022</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Autofit/>
          </a:bodyPr>
          <a:lstStyle/>
          <a:p>
            <a:pPr marL="0" indent="0">
              <a:buNone/>
            </a:pP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best of times, </a:t>
            </a:r>
            <a:r>
              <a:rPr lang="en-US" sz="3600" dirty="0">
                <a:latin typeface="Arial" panose="020B0604020202020204" pitchFamily="34" charset="0"/>
                <a:ea typeface="Helvetica Neue Light" panose="02000403000000020004" pitchFamily="2" charset="0"/>
                <a:cs typeface="Arial" panose="020B0604020202020204" pitchFamily="34" charset="0"/>
              </a:rPr>
              <a:t>it was the worst of times,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age of wisdom</a:t>
            </a:r>
            <a:r>
              <a:rPr lang="en-US" sz="3600" dirty="0">
                <a:latin typeface="Arial" panose="020B0604020202020204" pitchFamily="34" charset="0"/>
                <a:ea typeface="Helvetica Neue Light" panose="02000403000000020004" pitchFamily="2" charset="0"/>
                <a:cs typeface="Arial" panose="020B0604020202020204" pitchFamily="34" charset="0"/>
              </a:rPr>
              <a:t>, it was the age of foolishness, it was the epoch of belief, it was the epoch of incredulity, it was the season of Light, it was the season of Darkness, it was the spring of hope, it was the winter of despair, we had everything before us, we had nothing before us, we were all going direct to Heaven, we were all going direct the other way… </a:t>
            </a:r>
          </a:p>
        </p:txBody>
      </p:sp>
    </p:spTree>
    <p:extLst>
      <p:ext uri="{BB962C8B-B14F-4D97-AF65-F5344CB8AC3E}">
        <p14:creationId xmlns:p14="http://schemas.microsoft.com/office/powerpoint/2010/main" val="4136276209"/>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The Year 2022</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Autofit/>
          </a:bodyPr>
          <a:lstStyle/>
          <a:p>
            <a:pPr marL="0" indent="0">
              <a:buNone/>
            </a:pP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best of times, </a:t>
            </a:r>
            <a:r>
              <a:rPr lang="en-US" sz="3600" dirty="0">
                <a:latin typeface="Arial" panose="020B0604020202020204" pitchFamily="34" charset="0"/>
                <a:ea typeface="Helvetica Neue Light" panose="02000403000000020004" pitchFamily="2" charset="0"/>
                <a:cs typeface="Arial" panose="020B0604020202020204" pitchFamily="34" charset="0"/>
              </a:rPr>
              <a:t>it was the worst of times,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age of wisdom</a:t>
            </a:r>
            <a:r>
              <a:rPr lang="en-US" sz="3600" dirty="0">
                <a:latin typeface="Arial" panose="020B0604020202020204" pitchFamily="34" charset="0"/>
                <a:ea typeface="Helvetica Neue Light" panose="02000403000000020004" pitchFamily="2" charset="0"/>
                <a:cs typeface="Arial" panose="020B0604020202020204" pitchFamily="34" charset="0"/>
              </a:rPr>
              <a:t>, it was the age of foolishness,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epoch of belief, </a:t>
            </a:r>
            <a:r>
              <a:rPr lang="en-US" sz="3600" dirty="0">
                <a:latin typeface="Arial" panose="020B0604020202020204" pitchFamily="34" charset="0"/>
                <a:ea typeface="Helvetica Neue Light" panose="02000403000000020004" pitchFamily="2" charset="0"/>
                <a:cs typeface="Arial" panose="020B0604020202020204" pitchFamily="34" charset="0"/>
              </a:rPr>
              <a:t>it was the epoch of incredulity, it was the season of Light, it was the season of Darkness, it was the spring of hope, it was the winter of despair, we had everything before us, we had nothing before us, we were all going direct to Heaven, we were all going direct the other way… </a:t>
            </a:r>
          </a:p>
        </p:txBody>
      </p:sp>
    </p:spTree>
    <p:extLst>
      <p:ext uri="{BB962C8B-B14F-4D97-AF65-F5344CB8AC3E}">
        <p14:creationId xmlns:p14="http://schemas.microsoft.com/office/powerpoint/2010/main" val="363123194"/>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The Year 2022</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Autofit/>
          </a:bodyPr>
          <a:lstStyle/>
          <a:p>
            <a:pPr marL="0" indent="0">
              <a:buNone/>
            </a:pP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best of times, </a:t>
            </a:r>
            <a:r>
              <a:rPr lang="en-US" sz="3600" dirty="0">
                <a:latin typeface="Arial" panose="020B0604020202020204" pitchFamily="34" charset="0"/>
                <a:ea typeface="Helvetica Neue Light" panose="02000403000000020004" pitchFamily="2" charset="0"/>
                <a:cs typeface="Arial" panose="020B0604020202020204" pitchFamily="34" charset="0"/>
              </a:rPr>
              <a:t>it was the worst of times,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age of wisdom</a:t>
            </a:r>
            <a:r>
              <a:rPr lang="en-US" sz="3600" dirty="0">
                <a:latin typeface="Arial" panose="020B0604020202020204" pitchFamily="34" charset="0"/>
                <a:ea typeface="Helvetica Neue Light" panose="02000403000000020004" pitchFamily="2" charset="0"/>
                <a:cs typeface="Arial" panose="020B0604020202020204" pitchFamily="34" charset="0"/>
              </a:rPr>
              <a:t>, it was the age of foolishness,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epoch of belief, </a:t>
            </a:r>
            <a:r>
              <a:rPr lang="en-US" sz="3600" dirty="0">
                <a:latin typeface="Arial" panose="020B0604020202020204" pitchFamily="34" charset="0"/>
                <a:ea typeface="Helvetica Neue Light" panose="02000403000000020004" pitchFamily="2" charset="0"/>
                <a:cs typeface="Arial" panose="020B0604020202020204" pitchFamily="34" charset="0"/>
              </a:rPr>
              <a:t>it was the epoch of incredulity, it was the season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of Light, it was the season </a:t>
            </a:r>
            <a:r>
              <a:rPr lang="en-US" sz="3600" dirty="0">
                <a:latin typeface="Arial" panose="020B0604020202020204" pitchFamily="34" charset="0"/>
                <a:ea typeface="Helvetica Neue Light" panose="02000403000000020004" pitchFamily="2" charset="0"/>
                <a:cs typeface="Arial" panose="020B0604020202020204" pitchFamily="34" charset="0"/>
              </a:rPr>
              <a:t>of Darkness, it was the spring of hope, it was the winter of despair, we had everything before us, we had nothing before us, we were all going direct to Heaven, we were all going direct the other way… </a:t>
            </a:r>
          </a:p>
        </p:txBody>
      </p:sp>
    </p:spTree>
    <p:extLst>
      <p:ext uri="{BB962C8B-B14F-4D97-AF65-F5344CB8AC3E}">
        <p14:creationId xmlns:p14="http://schemas.microsoft.com/office/powerpoint/2010/main" val="3028386113"/>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The Year 2022</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Autofit/>
          </a:bodyPr>
          <a:lstStyle/>
          <a:p>
            <a:pPr marL="0" indent="0">
              <a:buNone/>
            </a:pP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best of times, </a:t>
            </a:r>
            <a:r>
              <a:rPr lang="en-US" sz="3600" dirty="0">
                <a:latin typeface="Arial" panose="020B0604020202020204" pitchFamily="34" charset="0"/>
                <a:ea typeface="Helvetica Neue Light" panose="02000403000000020004" pitchFamily="2" charset="0"/>
                <a:cs typeface="Arial" panose="020B0604020202020204" pitchFamily="34" charset="0"/>
              </a:rPr>
              <a:t>it was the worst of times,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age of wisdom</a:t>
            </a:r>
            <a:r>
              <a:rPr lang="en-US" sz="3600" dirty="0">
                <a:latin typeface="Arial" panose="020B0604020202020204" pitchFamily="34" charset="0"/>
                <a:ea typeface="Helvetica Neue Light" panose="02000403000000020004" pitchFamily="2" charset="0"/>
                <a:cs typeface="Arial" panose="020B0604020202020204" pitchFamily="34" charset="0"/>
              </a:rPr>
              <a:t>, it was the age of foolishness,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epoch of belief, </a:t>
            </a:r>
            <a:r>
              <a:rPr lang="en-US" sz="3600" dirty="0">
                <a:latin typeface="Arial" panose="020B0604020202020204" pitchFamily="34" charset="0"/>
                <a:ea typeface="Helvetica Neue Light" panose="02000403000000020004" pitchFamily="2" charset="0"/>
                <a:cs typeface="Arial" panose="020B0604020202020204" pitchFamily="34" charset="0"/>
              </a:rPr>
              <a:t>it was the epoch of incredulity, it was the season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of Light, it was the season </a:t>
            </a:r>
            <a:r>
              <a:rPr lang="en-US" sz="3600" dirty="0">
                <a:latin typeface="Arial" panose="020B0604020202020204" pitchFamily="34" charset="0"/>
                <a:ea typeface="Helvetica Neue Light" panose="02000403000000020004" pitchFamily="2" charset="0"/>
                <a:cs typeface="Arial" panose="020B0604020202020204" pitchFamily="34" charset="0"/>
              </a:rPr>
              <a:t>of Darkness,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spring of hope, </a:t>
            </a:r>
            <a:r>
              <a:rPr lang="en-US" sz="3600" dirty="0">
                <a:latin typeface="Arial" panose="020B0604020202020204" pitchFamily="34" charset="0"/>
                <a:ea typeface="Helvetica Neue Light" panose="02000403000000020004" pitchFamily="2" charset="0"/>
                <a:cs typeface="Arial" panose="020B0604020202020204" pitchFamily="34" charset="0"/>
              </a:rPr>
              <a:t>it was the winter of despair, we had everything before us, we had nothing before us, we were all going direct to Heaven, we were all going direct the other way… </a:t>
            </a:r>
          </a:p>
        </p:txBody>
      </p:sp>
    </p:spTree>
    <p:extLst>
      <p:ext uri="{BB962C8B-B14F-4D97-AF65-F5344CB8AC3E}">
        <p14:creationId xmlns:p14="http://schemas.microsoft.com/office/powerpoint/2010/main" val="3587276560"/>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The Year 2022</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Autofit/>
          </a:bodyPr>
          <a:lstStyle/>
          <a:p>
            <a:pPr marL="0" indent="0">
              <a:buNone/>
            </a:pP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best of times, </a:t>
            </a:r>
            <a:r>
              <a:rPr lang="en-US" sz="3600" dirty="0">
                <a:latin typeface="Arial" panose="020B0604020202020204" pitchFamily="34" charset="0"/>
                <a:ea typeface="Helvetica Neue Light" panose="02000403000000020004" pitchFamily="2" charset="0"/>
                <a:cs typeface="Arial" panose="020B0604020202020204" pitchFamily="34" charset="0"/>
              </a:rPr>
              <a:t>it was the worst of times,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age of wisdom</a:t>
            </a:r>
            <a:r>
              <a:rPr lang="en-US" sz="3600" dirty="0">
                <a:latin typeface="Arial" panose="020B0604020202020204" pitchFamily="34" charset="0"/>
                <a:ea typeface="Helvetica Neue Light" panose="02000403000000020004" pitchFamily="2" charset="0"/>
                <a:cs typeface="Arial" panose="020B0604020202020204" pitchFamily="34" charset="0"/>
              </a:rPr>
              <a:t>, it was the age of foolishness,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epoch of belief, </a:t>
            </a:r>
            <a:r>
              <a:rPr lang="en-US" sz="3600" dirty="0">
                <a:latin typeface="Arial" panose="020B0604020202020204" pitchFamily="34" charset="0"/>
                <a:ea typeface="Helvetica Neue Light" panose="02000403000000020004" pitchFamily="2" charset="0"/>
                <a:cs typeface="Arial" panose="020B0604020202020204" pitchFamily="34" charset="0"/>
              </a:rPr>
              <a:t>it was the epoch of incredulity, it was the season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of Light, it was the season </a:t>
            </a:r>
            <a:r>
              <a:rPr lang="en-US" sz="3600" dirty="0">
                <a:latin typeface="Arial" panose="020B0604020202020204" pitchFamily="34" charset="0"/>
                <a:ea typeface="Helvetica Neue Light" panose="02000403000000020004" pitchFamily="2" charset="0"/>
                <a:cs typeface="Arial" panose="020B0604020202020204" pitchFamily="34" charset="0"/>
              </a:rPr>
              <a:t>of Darkness,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spring of hope, </a:t>
            </a:r>
            <a:r>
              <a:rPr lang="en-US" sz="3600" dirty="0">
                <a:latin typeface="Arial" panose="020B0604020202020204" pitchFamily="34" charset="0"/>
                <a:ea typeface="Helvetica Neue Light" panose="02000403000000020004" pitchFamily="2" charset="0"/>
                <a:cs typeface="Arial" panose="020B0604020202020204" pitchFamily="34" charset="0"/>
              </a:rPr>
              <a:t>it was the winter of despair, we had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everything before us, we had</a:t>
            </a:r>
            <a:r>
              <a:rPr lang="en-US" sz="3600" dirty="0">
                <a:latin typeface="Arial" panose="020B0604020202020204" pitchFamily="34" charset="0"/>
                <a:ea typeface="Helvetica Neue Light" panose="02000403000000020004" pitchFamily="2" charset="0"/>
                <a:cs typeface="Arial" panose="020B0604020202020204" pitchFamily="34" charset="0"/>
              </a:rPr>
              <a:t> nothing before us, we were all going direct to Heaven, we were all going direct the other way… </a:t>
            </a:r>
          </a:p>
        </p:txBody>
      </p:sp>
    </p:spTree>
    <p:extLst>
      <p:ext uri="{BB962C8B-B14F-4D97-AF65-F5344CB8AC3E}">
        <p14:creationId xmlns:p14="http://schemas.microsoft.com/office/powerpoint/2010/main" val="3791706033"/>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E55A8-AFE6-954B-B702-0579F5CB7F1A}"/>
              </a:ext>
            </a:extLst>
          </p:cNvPr>
          <p:cNvSpPr>
            <a:spLocks noGrp="1"/>
          </p:cNvSpPr>
          <p:nvPr>
            <p:ph type="title"/>
          </p:nvPr>
        </p:nvSpPr>
        <p:spPr/>
        <p:txBody>
          <a:bodyPr/>
          <a:lstStyle/>
          <a:p>
            <a:r>
              <a:rPr lang="en-US" dirty="0">
                <a:latin typeface="Arial" panose="020B0604020202020204" pitchFamily="34" charset="0"/>
                <a:ea typeface="Helvetica Neue Thin" panose="020B0403020202020204" pitchFamily="34" charset="0"/>
                <a:cs typeface="Arial" panose="020B0604020202020204" pitchFamily="34" charset="0"/>
              </a:rPr>
              <a:t>The Year 2022</a:t>
            </a:r>
          </a:p>
        </p:txBody>
      </p:sp>
      <p:sp>
        <p:nvSpPr>
          <p:cNvPr id="3" name="Content Placeholder 2">
            <a:extLst>
              <a:ext uri="{FF2B5EF4-FFF2-40B4-BE49-F238E27FC236}">
                <a16:creationId xmlns:a16="http://schemas.microsoft.com/office/drawing/2014/main" xmlns="" id="{79096C28-6CBE-A940-9F8D-DDCDE679774A}"/>
              </a:ext>
            </a:extLst>
          </p:cNvPr>
          <p:cNvSpPr>
            <a:spLocks noGrp="1"/>
          </p:cNvSpPr>
          <p:nvPr>
            <p:ph idx="1"/>
          </p:nvPr>
        </p:nvSpPr>
        <p:spPr/>
        <p:txBody>
          <a:bodyPr>
            <a:noAutofit/>
          </a:bodyPr>
          <a:lstStyle/>
          <a:p>
            <a:pPr marL="0" indent="0">
              <a:buNone/>
            </a:pP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best of times, </a:t>
            </a:r>
            <a:r>
              <a:rPr lang="en-US" sz="3600" dirty="0">
                <a:latin typeface="Arial" panose="020B0604020202020204" pitchFamily="34" charset="0"/>
                <a:ea typeface="Helvetica Neue Light" panose="02000403000000020004" pitchFamily="2" charset="0"/>
                <a:cs typeface="Arial" panose="020B0604020202020204" pitchFamily="34" charset="0"/>
              </a:rPr>
              <a:t>it was the worst of times,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age of wisdom</a:t>
            </a:r>
            <a:r>
              <a:rPr lang="en-US" sz="3600" dirty="0">
                <a:latin typeface="Arial" panose="020B0604020202020204" pitchFamily="34" charset="0"/>
                <a:ea typeface="Helvetica Neue Light" panose="02000403000000020004" pitchFamily="2" charset="0"/>
                <a:cs typeface="Arial" panose="020B0604020202020204" pitchFamily="34" charset="0"/>
              </a:rPr>
              <a:t>, it was the age of foolishness,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epoch of belief, </a:t>
            </a:r>
            <a:r>
              <a:rPr lang="en-US" sz="3600" dirty="0">
                <a:latin typeface="Arial" panose="020B0604020202020204" pitchFamily="34" charset="0"/>
                <a:ea typeface="Helvetica Neue Light" panose="02000403000000020004" pitchFamily="2" charset="0"/>
                <a:cs typeface="Arial" panose="020B0604020202020204" pitchFamily="34" charset="0"/>
              </a:rPr>
              <a:t>it was the epoch of incredulity, it was the season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of Light, it was the season </a:t>
            </a:r>
            <a:r>
              <a:rPr lang="en-US" sz="3600" dirty="0">
                <a:latin typeface="Arial" panose="020B0604020202020204" pitchFamily="34" charset="0"/>
                <a:ea typeface="Helvetica Neue Light" panose="02000403000000020004" pitchFamily="2" charset="0"/>
                <a:cs typeface="Arial" panose="020B0604020202020204" pitchFamily="34" charset="0"/>
              </a:rPr>
              <a:t>of Darkness,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it was the spring of hope, </a:t>
            </a:r>
            <a:r>
              <a:rPr lang="en-US" sz="3600" dirty="0">
                <a:latin typeface="Arial" panose="020B0604020202020204" pitchFamily="34" charset="0"/>
                <a:ea typeface="Helvetica Neue Light" panose="02000403000000020004" pitchFamily="2" charset="0"/>
                <a:cs typeface="Arial" panose="020B0604020202020204" pitchFamily="34" charset="0"/>
              </a:rPr>
              <a:t>it was the winter of despair, we had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everything before us, we had</a:t>
            </a:r>
            <a:r>
              <a:rPr lang="en-US" sz="3600" dirty="0">
                <a:latin typeface="Arial" panose="020B0604020202020204" pitchFamily="34" charset="0"/>
                <a:ea typeface="Helvetica Neue Light" panose="02000403000000020004" pitchFamily="2" charset="0"/>
                <a:cs typeface="Arial" panose="020B0604020202020204" pitchFamily="34" charset="0"/>
              </a:rPr>
              <a:t> nothing before us, we were all going </a:t>
            </a:r>
            <a:r>
              <a:rPr lang="en-US" sz="3600" dirty="0">
                <a:highlight>
                  <a:srgbClr val="000000"/>
                </a:highlight>
                <a:latin typeface="Arial" panose="020B0604020202020204" pitchFamily="34" charset="0"/>
                <a:ea typeface="Helvetica Neue Light" panose="02000403000000020004" pitchFamily="2" charset="0"/>
                <a:cs typeface="Arial" panose="020B0604020202020204" pitchFamily="34" charset="0"/>
              </a:rPr>
              <a:t>direct to Heaven, we were all going </a:t>
            </a:r>
            <a:r>
              <a:rPr lang="en-US" sz="3600" dirty="0">
                <a:latin typeface="Arial" panose="020B0604020202020204" pitchFamily="34" charset="0"/>
                <a:ea typeface="Helvetica Neue Light" panose="02000403000000020004" pitchFamily="2" charset="0"/>
                <a:cs typeface="Arial" panose="020B0604020202020204" pitchFamily="34" charset="0"/>
              </a:rPr>
              <a:t>direct the other way… </a:t>
            </a:r>
          </a:p>
        </p:txBody>
      </p:sp>
    </p:spTree>
    <p:extLst>
      <p:ext uri="{BB962C8B-B14F-4D97-AF65-F5344CB8AC3E}">
        <p14:creationId xmlns:p14="http://schemas.microsoft.com/office/powerpoint/2010/main" val="10393313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7|13|63.2|89|485.4|58.9|6.9"/>
</p:tagLst>
</file>

<file path=ppt/tags/tag10.xml><?xml version="1.0" encoding="utf-8"?>
<p:tagLst xmlns:a="http://schemas.openxmlformats.org/drawingml/2006/main" xmlns:r="http://schemas.openxmlformats.org/officeDocument/2006/relationships" xmlns:p="http://schemas.openxmlformats.org/presentationml/2006/main">
  <p:tag name="TIMING" val="|0.9|20.9|290.4|9.4|7.1|36.1"/>
</p:tagLst>
</file>

<file path=ppt/tags/tag2.xml><?xml version="1.0" encoding="utf-8"?>
<p:tagLst xmlns:a="http://schemas.openxmlformats.org/drawingml/2006/main" xmlns:r="http://schemas.openxmlformats.org/officeDocument/2006/relationships" xmlns:p="http://schemas.openxmlformats.org/presentationml/2006/main">
  <p:tag name="TIMING" val="|7|13|63.2|89|485.4|58.9|6.9"/>
</p:tagLst>
</file>

<file path=ppt/tags/tag3.xml><?xml version="1.0" encoding="utf-8"?>
<p:tagLst xmlns:a="http://schemas.openxmlformats.org/drawingml/2006/main" xmlns:r="http://schemas.openxmlformats.org/officeDocument/2006/relationships" xmlns:p="http://schemas.openxmlformats.org/presentationml/2006/main">
  <p:tag name="TIMING" val="|7|13|63.2|89|485.4|58.9|6.9"/>
</p:tagLst>
</file>

<file path=ppt/tags/tag4.xml><?xml version="1.0" encoding="utf-8"?>
<p:tagLst xmlns:a="http://schemas.openxmlformats.org/drawingml/2006/main" xmlns:r="http://schemas.openxmlformats.org/officeDocument/2006/relationships" xmlns:p="http://schemas.openxmlformats.org/presentationml/2006/main">
  <p:tag name="TIMING" val="|0.9|20.9|290.4|9.4|7.1|36.1"/>
</p:tagLst>
</file>

<file path=ppt/tags/tag5.xml><?xml version="1.0" encoding="utf-8"?>
<p:tagLst xmlns:a="http://schemas.openxmlformats.org/drawingml/2006/main" xmlns:r="http://schemas.openxmlformats.org/officeDocument/2006/relationships" xmlns:p="http://schemas.openxmlformats.org/presentationml/2006/main">
  <p:tag name="TIMING" val="|0.9|20.9|290.4|9.4|7.1|36.1"/>
</p:tagLst>
</file>

<file path=ppt/tags/tag6.xml><?xml version="1.0" encoding="utf-8"?>
<p:tagLst xmlns:a="http://schemas.openxmlformats.org/drawingml/2006/main" xmlns:r="http://schemas.openxmlformats.org/officeDocument/2006/relationships" xmlns:p="http://schemas.openxmlformats.org/presentationml/2006/main">
  <p:tag name="TIMING" val="|0.9|20.9|290.4|9.4|7.1|36.1"/>
</p:tagLst>
</file>

<file path=ppt/tags/tag7.xml><?xml version="1.0" encoding="utf-8"?>
<p:tagLst xmlns:a="http://schemas.openxmlformats.org/drawingml/2006/main" xmlns:r="http://schemas.openxmlformats.org/officeDocument/2006/relationships" xmlns:p="http://schemas.openxmlformats.org/presentationml/2006/main">
  <p:tag name="TIMING" val="|0.5|49.6"/>
</p:tagLst>
</file>

<file path=ppt/tags/tag8.xml><?xml version="1.0" encoding="utf-8"?>
<p:tagLst xmlns:a="http://schemas.openxmlformats.org/drawingml/2006/main" xmlns:r="http://schemas.openxmlformats.org/officeDocument/2006/relationships" xmlns:p="http://schemas.openxmlformats.org/presentationml/2006/main">
  <p:tag name="TIMING" val="|0.9|20.9|290.4|9.4|7.1|36.1"/>
</p:tagLst>
</file>

<file path=ppt/tags/tag9.xml><?xml version="1.0" encoding="utf-8"?>
<p:tagLst xmlns:a="http://schemas.openxmlformats.org/drawingml/2006/main" xmlns:r="http://schemas.openxmlformats.org/officeDocument/2006/relationships" xmlns:p="http://schemas.openxmlformats.org/presentationml/2006/main">
  <p:tag name="TIMING" val="|0.9|20.9|290.4|9.4|7.1|36.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2085</Words>
  <Application>Microsoft Office PowerPoint</Application>
  <PresentationFormat>Widescreen</PresentationFormat>
  <Paragraphs>86</Paragraphs>
  <Slides>22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Helvetica Neue Light</vt:lpstr>
      <vt:lpstr>Helvetica Neue Thin</vt:lpstr>
      <vt:lpstr>Office Theme</vt:lpstr>
      <vt:lpstr>Who Is the Messiah?</vt:lpstr>
      <vt:lpstr>The Year 2022</vt:lpstr>
      <vt:lpstr>The Year 2022</vt:lpstr>
      <vt:lpstr>The Year 2022</vt:lpstr>
      <vt:lpstr>The Year 2022</vt:lpstr>
      <vt:lpstr>The Year 2022</vt:lpstr>
      <vt:lpstr>The Year 2022</vt:lpstr>
      <vt:lpstr>The Year 2022</vt:lpstr>
      <vt:lpstr>The Year 2022</vt:lpstr>
      <vt:lpstr>In Desperate Need of Leadership</vt:lpstr>
      <vt:lpstr>In the Beginning…</vt:lpstr>
      <vt:lpstr>A Ray of Hope</vt:lpstr>
      <vt:lpstr>Allow me to introduce…</vt:lpstr>
      <vt:lpstr>Allow me to introduce…</vt:lpstr>
      <vt:lpstr>Who is the Lord’s Anointed?</vt:lpstr>
      <vt:lpstr>David’s Lord</vt:lpstr>
      <vt:lpstr>David’s Lord</vt:lpstr>
      <vt:lpstr>David’s Lord</vt:lpstr>
      <vt:lpstr>Another Messianic Psalm</vt:lpstr>
      <vt:lpstr>Wait a Second…</vt:lpstr>
      <vt:lpstr>Drawing Lessons</vt:lpstr>
      <vt:lpstr>Final Portrait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2022-07-18T20:32:01Z</dcterms:created>
  <dcterms:modified xsi:type="dcterms:W3CDTF">2022-07-18T20:32:06Z</dcterms:modified>
</cp:coreProperties>
</file>