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37"/>
  </p:notesMasterIdLst>
  <p:sldIdLst>
    <p:sldId id="8971" r:id="rId2"/>
    <p:sldId id="9786" r:id="rId3"/>
    <p:sldId id="9798" r:id="rId4"/>
    <p:sldId id="9799" r:id="rId5"/>
    <p:sldId id="9800" r:id="rId6"/>
    <p:sldId id="9802" r:id="rId7"/>
    <p:sldId id="9787" r:id="rId8"/>
    <p:sldId id="9823" r:id="rId9"/>
    <p:sldId id="9804" r:id="rId10"/>
    <p:sldId id="9803" r:id="rId11"/>
    <p:sldId id="9788" r:id="rId12"/>
    <p:sldId id="9789" r:id="rId13"/>
    <p:sldId id="9791" r:id="rId14"/>
    <p:sldId id="9792" r:id="rId15"/>
    <p:sldId id="9824" r:id="rId16"/>
    <p:sldId id="9805" r:id="rId17"/>
    <p:sldId id="9806" r:id="rId18"/>
    <p:sldId id="9821" r:id="rId19"/>
    <p:sldId id="9808" r:id="rId20"/>
    <p:sldId id="9809" r:id="rId21"/>
    <p:sldId id="9822" r:id="rId22"/>
    <p:sldId id="9810" r:id="rId23"/>
    <p:sldId id="9811" r:id="rId24"/>
    <p:sldId id="9812" r:id="rId25"/>
    <p:sldId id="9813" r:id="rId26"/>
    <p:sldId id="9814" r:id="rId27"/>
    <p:sldId id="9794" r:id="rId28"/>
    <p:sldId id="9795" r:id="rId29"/>
    <p:sldId id="9796" r:id="rId30"/>
    <p:sldId id="9797" r:id="rId31"/>
    <p:sldId id="9612" r:id="rId32"/>
    <p:sldId id="9816" r:id="rId33"/>
    <p:sldId id="9815" r:id="rId34"/>
    <p:sldId id="9817" r:id="rId35"/>
    <p:sldId id="9819" r:id="rId36"/>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E6FF"/>
    <a:srgbClr val="5286C4"/>
    <a:srgbClr val="FFEEE0"/>
    <a:srgbClr val="1E1916"/>
    <a:srgbClr val="254061"/>
    <a:srgbClr val="B0E4CD"/>
    <a:srgbClr val="35A5C2"/>
    <a:srgbClr val="385D8A"/>
    <a:srgbClr val="386294"/>
    <a:srgbClr val="5866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8CFB1D-F67B-DC44-8E01-80493C917D43}" v="1143" dt="2023-11-02T23:27:39.518"/>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901"/>
    <p:restoredTop sz="58076"/>
  </p:normalViewPr>
  <p:slideViewPr>
    <p:cSldViewPr snapToGrid="0">
      <p:cViewPr varScale="1">
        <p:scale>
          <a:sx n="48" d="100"/>
          <a:sy n="48" d="100"/>
        </p:scale>
        <p:origin x="600" y="56"/>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20835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301677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673979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434793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964847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911088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863880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90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421060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562163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90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551722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0"/>
              </a:spcAft>
              <a:buClr>
                <a:srgbClr val="000000"/>
              </a:buClr>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90617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480033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0"/>
              </a:spcAft>
              <a:buClr>
                <a:srgbClr val="000000"/>
              </a:buClr>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502473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686164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812750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723046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356964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145869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788032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332699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192684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74484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241908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543355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447187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265380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067601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8272695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70776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56132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sz="1800" dirty="0">
              <a:noFill/>
              <a:effectLst/>
              <a:latin typeface="Times New Roman" panose="02020603050405020304" pitchFamily="18" charset="0"/>
              <a:ea typeface="Calibri" panose="020F0502020204030204" pitchFamily="34" charset="0"/>
              <a:cs typeface="Times New Roman (Body CS)"/>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810804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843947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2894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56453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spcBef>
                <a:spcPts val="0"/>
              </a:spcBef>
              <a:spcAft>
                <a:spcPts val="0"/>
              </a:spcAft>
              <a:buClr>
                <a:srgbClr val="000000"/>
              </a:buClr>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20295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11/12/2023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11/12/2023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11/12/2023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11/12/2023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11/12/2023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11/12/2023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11/12/2023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11/12/2023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11/12/2023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11/12/2023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11/12/2023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11/12/2023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8431" y="2674423"/>
            <a:ext cx="11375137" cy="1323439"/>
          </a:xfrm>
          <a:prstGeom prst="rect">
            <a:avLst/>
          </a:prstGeom>
          <a:noFill/>
        </p:spPr>
        <p:txBody>
          <a:bodyPr wrap="square">
            <a:spAutoFit/>
          </a:bodyPr>
          <a:lstStyle/>
          <a:p>
            <a:pPr marL="17463" marR="0" lvl="0" algn="ctr" defTabSz="914400" rtl="0" eaLnBrk="1" fontAlgn="base" latinLnBrk="0" hangingPunct="1">
              <a:lnSpc>
                <a:spcPct val="100000"/>
              </a:lnSpc>
              <a:spcBef>
                <a:spcPct val="0"/>
              </a:spcBef>
              <a:spcAft>
                <a:spcPct val="0"/>
              </a:spcAft>
              <a:buClrTx/>
              <a:buSzTx/>
              <a:buFontTx/>
              <a:buNone/>
              <a:defRPr/>
            </a:pPr>
            <a:r>
              <a:rPr lang="en-US" sz="8000" i="1" dirty="0">
                <a:solidFill>
                  <a:prstClr val="white"/>
                </a:solidFill>
                <a:latin typeface="Garamond" panose="02020404030301010803" pitchFamily="18" charset="0"/>
                <a:cs typeface="Arial" charset="0"/>
              </a:rPr>
              <a:t>2 Samuel</a:t>
            </a:r>
            <a:endParaRPr kumimoji="0" lang="en-US" sz="8000" i="1"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462217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185761"/>
          </a:xfrm>
          <a:prstGeom prst="rect">
            <a:avLst/>
          </a:prstGeom>
          <a:noFill/>
          <a:ln w="9525">
            <a:noFill/>
            <a:miter lim="800000"/>
            <a:headEnd/>
            <a:tailEnd/>
          </a:ln>
        </p:spPr>
        <p:txBody>
          <a:bodyPr wrap="square">
            <a:spAutoFit/>
          </a:bodyPr>
          <a:lstStyle/>
          <a:p>
            <a:pPr marL="469900" indent="-457200"/>
            <a:r>
              <a:rPr lang="en-US" sz="3800" baseline="30000" dirty="0">
                <a:solidFill>
                  <a:schemeClr val="bg1"/>
                </a:solidFill>
                <a:latin typeface="Garamond" panose="02020404030301010803" pitchFamily="18" charset="0"/>
              </a:rPr>
              <a:t>3 	</a:t>
            </a:r>
            <a:r>
              <a:rPr lang="en-US" sz="3800" dirty="0" err="1">
                <a:solidFill>
                  <a:schemeClr val="bg1"/>
                </a:solidFill>
                <a:latin typeface="Garamond" panose="02020404030301010803" pitchFamily="18" charset="0"/>
              </a:rPr>
              <a:t>Ziba</a:t>
            </a:r>
            <a:r>
              <a:rPr lang="en-US" sz="3800" dirty="0">
                <a:solidFill>
                  <a:schemeClr val="bg1"/>
                </a:solidFill>
                <a:latin typeface="Garamond" panose="02020404030301010803" pitchFamily="18" charset="0"/>
              </a:rPr>
              <a:t> replied, “Yes, one of Jonathan’s sons is still alive. He is crippled in both feet.” </a:t>
            </a:r>
          </a:p>
          <a:p>
            <a:pPr marL="469900" indent="-457200"/>
            <a:r>
              <a:rPr lang="en-US" sz="3800" baseline="30000" dirty="0">
                <a:solidFill>
                  <a:schemeClr val="bg1"/>
                </a:solidFill>
                <a:latin typeface="Garamond" panose="02020404030301010803" pitchFamily="18" charset="0"/>
              </a:rPr>
              <a:t>4 	</a:t>
            </a:r>
            <a:r>
              <a:rPr lang="en-US" sz="3800" dirty="0">
                <a:solidFill>
                  <a:schemeClr val="bg1"/>
                </a:solidFill>
                <a:latin typeface="Garamond" panose="02020404030301010803" pitchFamily="18" charset="0"/>
              </a:rPr>
              <a:t>“Where is he?” the king asked. </a:t>
            </a:r>
          </a:p>
          <a:p>
            <a:pPr marL="469900" indent="-457200"/>
            <a:r>
              <a:rPr lang="en-US" sz="3800" dirty="0">
                <a:solidFill>
                  <a:schemeClr val="bg1"/>
                </a:solidFill>
                <a:latin typeface="Garamond" panose="02020404030301010803" pitchFamily="18" charset="0"/>
              </a:rPr>
              <a:t>	“In Lo-debar,” </a:t>
            </a:r>
            <a:r>
              <a:rPr lang="en-US" sz="3800" dirty="0" err="1">
                <a:solidFill>
                  <a:schemeClr val="bg1"/>
                </a:solidFill>
                <a:latin typeface="Garamond" panose="02020404030301010803" pitchFamily="18" charset="0"/>
              </a:rPr>
              <a:t>Ziba</a:t>
            </a:r>
            <a:r>
              <a:rPr lang="en-US" sz="3800" dirty="0">
                <a:solidFill>
                  <a:schemeClr val="bg1"/>
                </a:solidFill>
                <a:latin typeface="Garamond" panose="02020404030301010803" pitchFamily="18" charset="0"/>
              </a:rPr>
              <a:t> told him, “at the home of </a:t>
            </a:r>
            <a:r>
              <a:rPr lang="en-US" sz="3800" dirty="0" err="1">
                <a:solidFill>
                  <a:schemeClr val="bg1"/>
                </a:solidFill>
                <a:latin typeface="Garamond" panose="02020404030301010803" pitchFamily="18" charset="0"/>
              </a:rPr>
              <a:t>Makir</a:t>
            </a:r>
            <a:r>
              <a:rPr lang="en-US" sz="3800" dirty="0">
                <a:solidFill>
                  <a:schemeClr val="bg1"/>
                </a:solidFill>
                <a:latin typeface="Garamond" panose="02020404030301010803" pitchFamily="18" charset="0"/>
              </a:rPr>
              <a:t> son of </a:t>
            </a:r>
            <a:r>
              <a:rPr lang="en-US" sz="3800" dirty="0" err="1">
                <a:solidFill>
                  <a:schemeClr val="bg1"/>
                </a:solidFill>
                <a:latin typeface="Garamond" panose="02020404030301010803" pitchFamily="18" charset="0"/>
              </a:rPr>
              <a:t>Ammiel</a:t>
            </a:r>
            <a:r>
              <a:rPr lang="en-US" sz="3800" dirty="0">
                <a:solidFill>
                  <a:schemeClr val="bg1"/>
                </a:solidFill>
                <a:latin typeface="Garamond" panose="02020404030301010803" pitchFamily="18" charset="0"/>
              </a:rPr>
              <a:t>.”</a:t>
            </a:r>
          </a:p>
          <a:p>
            <a:pPr marL="469900" indent="-457200"/>
            <a:r>
              <a:rPr lang="en-US" sz="3800" baseline="30000" dirty="0">
                <a:solidFill>
                  <a:schemeClr val="bg1"/>
                </a:solidFill>
                <a:latin typeface="Garamond" panose="02020404030301010803" pitchFamily="18" charset="0"/>
              </a:rPr>
              <a:t>5 	</a:t>
            </a:r>
            <a:r>
              <a:rPr lang="en-US" sz="3800" dirty="0">
                <a:solidFill>
                  <a:schemeClr val="bg1"/>
                </a:solidFill>
                <a:latin typeface="Garamond" panose="02020404030301010803" pitchFamily="18" charset="0"/>
              </a:rPr>
              <a:t>So David sent for him and brought him from </a:t>
            </a:r>
            <a:r>
              <a:rPr lang="en-US" sz="3800" dirty="0" err="1">
                <a:solidFill>
                  <a:schemeClr val="bg1"/>
                </a:solidFill>
                <a:latin typeface="Garamond" panose="02020404030301010803" pitchFamily="18" charset="0"/>
              </a:rPr>
              <a:t>Makir’s</a:t>
            </a:r>
            <a:r>
              <a:rPr lang="en-US" sz="3800" dirty="0">
                <a:solidFill>
                  <a:schemeClr val="bg1"/>
                </a:solidFill>
                <a:latin typeface="Garamond" panose="02020404030301010803" pitchFamily="18" charset="0"/>
              </a:rPr>
              <a:t> home.</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8E75AA3F-7BE8-D696-76FD-3FB1A37B2875}"/>
              </a:ext>
            </a:extLst>
          </p:cNvPr>
          <p:cNvSpPr>
            <a:spLocks noChangeArrowheads="1"/>
          </p:cNvSpPr>
          <p:nvPr/>
        </p:nvSpPr>
        <p:spPr bwMode="auto">
          <a:xfrm>
            <a:off x="202298" y="1107358"/>
            <a:ext cx="11684903" cy="3006223"/>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ED8C31D0-5322-0025-6E47-6E7575799CB5}"/>
              </a:ext>
            </a:extLst>
          </p:cNvPr>
          <p:cNvSpPr txBox="1">
            <a:spLocks noChangeArrowheads="1"/>
          </p:cNvSpPr>
          <p:nvPr/>
        </p:nvSpPr>
        <p:spPr bwMode="auto">
          <a:xfrm>
            <a:off x="290278" y="1312218"/>
            <a:ext cx="11483439" cy="2554545"/>
          </a:xfrm>
          <a:prstGeom prst="rect">
            <a:avLst/>
          </a:prstGeom>
          <a:noFill/>
          <a:ln w="38100">
            <a:noFill/>
            <a:miter lim="800000"/>
            <a:headEnd/>
            <a:tailEnd/>
          </a:ln>
        </p:spPr>
        <p:txBody>
          <a:bodyPr wrap="square">
            <a:spAutoFit/>
          </a:bodyPr>
          <a:lstStyle/>
          <a:p>
            <a:pPr marL="20638"/>
            <a:r>
              <a:rPr lang="en-US" sz="4000" dirty="0">
                <a:solidFill>
                  <a:schemeClr val="bg1"/>
                </a:solidFill>
                <a:latin typeface="Garamond" panose="02020404030301010803" pitchFamily="18" charset="0"/>
              </a:rPr>
              <a:t>Can you imagine Mephibosheth’s state of mind?</a:t>
            </a:r>
          </a:p>
          <a:p>
            <a:pPr marL="457200" indent="-436563"/>
            <a:r>
              <a:rPr lang="en-US" sz="4000" dirty="0">
                <a:solidFill>
                  <a:schemeClr val="bg1"/>
                </a:solidFill>
                <a:latin typeface="Garamond" panose="02020404030301010803" pitchFamily="18" charset="0"/>
              </a:rPr>
              <a:t>►	Israel has been in a state of civil war.</a:t>
            </a:r>
          </a:p>
          <a:p>
            <a:pPr marL="457200" indent="-436563"/>
            <a:r>
              <a:rPr lang="en-US" sz="4000" dirty="0">
                <a:solidFill>
                  <a:schemeClr val="bg1"/>
                </a:solidFill>
                <a:latin typeface="Garamond" panose="02020404030301010803" pitchFamily="18" charset="0"/>
              </a:rPr>
              <a:t>►	He </a:t>
            </a:r>
            <a:r>
              <a:rPr lang="en-US" sz="4000" dirty="0" smtClean="0">
                <a:solidFill>
                  <a:schemeClr val="bg1"/>
                </a:solidFill>
                <a:latin typeface="Garamond" panose="02020404030301010803" pitchFamily="18" charset="0"/>
              </a:rPr>
              <a:t>must have </a:t>
            </a:r>
            <a:r>
              <a:rPr lang="en-US" sz="4000" dirty="0">
                <a:solidFill>
                  <a:schemeClr val="bg1"/>
                </a:solidFill>
                <a:latin typeface="Garamond" panose="02020404030301010803" pitchFamily="18" charset="0"/>
              </a:rPr>
              <a:t>seen himself in constant mortal danger.</a:t>
            </a:r>
          </a:p>
          <a:p>
            <a:pPr marL="457200" indent="-436563"/>
            <a:r>
              <a:rPr lang="en-US" sz="4000" dirty="0">
                <a:solidFill>
                  <a:schemeClr val="bg1"/>
                </a:solidFill>
                <a:latin typeface="Garamond" panose="02020404030301010803" pitchFamily="18" charset="0"/>
              </a:rPr>
              <a:t>►	Then there is a knock on the door. </a:t>
            </a:r>
          </a:p>
        </p:txBody>
      </p:sp>
    </p:spTree>
    <p:extLst>
      <p:ext uri="{BB962C8B-B14F-4D97-AF65-F5344CB8AC3E}">
        <p14:creationId xmlns:p14="http://schemas.microsoft.com/office/powerpoint/2010/main" val="113778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431435"/>
          </a:xfrm>
          <a:prstGeom prst="rect">
            <a:avLst/>
          </a:prstGeom>
          <a:noFill/>
          <a:ln w="9525">
            <a:noFill/>
            <a:miter lim="800000"/>
            <a:headEnd/>
            <a:tailEnd/>
          </a:ln>
        </p:spPr>
        <p:txBody>
          <a:bodyPr wrap="square">
            <a:spAutoFit/>
          </a:bodyPr>
          <a:lstStyle/>
          <a:p>
            <a:pPr marL="469900" indent="-457200"/>
            <a:r>
              <a:rPr lang="en-US" sz="3800" baseline="30000" dirty="0">
                <a:solidFill>
                  <a:schemeClr val="bg1"/>
                </a:solidFill>
                <a:latin typeface="Garamond" panose="02020404030301010803" pitchFamily="18" charset="0"/>
              </a:rPr>
              <a:t>6 	</a:t>
            </a:r>
            <a:r>
              <a:rPr lang="en-US" sz="3800" dirty="0">
                <a:solidFill>
                  <a:schemeClr val="bg1"/>
                </a:solidFill>
                <a:latin typeface="Garamond" panose="02020404030301010803" pitchFamily="18" charset="0"/>
              </a:rPr>
              <a:t>When he came to David, he bowed low to the ground in deep respect. </a:t>
            </a:r>
          </a:p>
          <a:p>
            <a:pPr marL="469900" indent="-457200"/>
            <a:r>
              <a:rPr lang="en-US" sz="3800" dirty="0">
                <a:solidFill>
                  <a:schemeClr val="bg1"/>
                </a:solidFill>
                <a:latin typeface="Garamond" panose="02020404030301010803" pitchFamily="18" charset="0"/>
              </a:rPr>
              <a:t>	David said, “Greetings, Mephibosheth.” </a:t>
            </a:r>
          </a:p>
          <a:p>
            <a:pPr marL="469900" indent="-457200"/>
            <a:r>
              <a:rPr lang="en-US" sz="3800" dirty="0">
                <a:solidFill>
                  <a:schemeClr val="bg1"/>
                </a:solidFill>
                <a:latin typeface="Garamond" panose="02020404030301010803" pitchFamily="18" charset="0"/>
              </a:rPr>
              <a:t>	Mephibosheth replied, “I am your servant.”</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763110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770537"/>
          </a:xfrm>
          <a:prstGeom prst="rect">
            <a:avLst/>
          </a:prstGeom>
          <a:noFill/>
          <a:ln w="9525">
            <a:noFill/>
            <a:miter lim="800000"/>
            <a:headEnd/>
            <a:tailEnd/>
          </a:ln>
        </p:spPr>
        <p:txBody>
          <a:bodyPr wrap="square">
            <a:spAutoFit/>
          </a:bodyPr>
          <a:lstStyle/>
          <a:p>
            <a:pPr marL="469900" indent="-457200"/>
            <a:r>
              <a:rPr lang="en-US" sz="3800" baseline="30000" dirty="0">
                <a:solidFill>
                  <a:schemeClr val="bg1"/>
                </a:solidFill>
                <a:latin typeface="Garamond" panose="02020404030301010803" pitchFamily="18" charset="0"/>
              </a:rPr>
              <a:t>7 	</a:t>
            </a:r>
            <a:r>
              <a:rPr lang="en-US" sz="3800" dirty="0">
                <a:solidFill>
                  <a:schemeClr val="bg1"/>
                </a:solidFill>
                <a:latin typeface="Garamond" panose="02020404030301010803" pitchFamily="18" charset="0"/>
              </a:rPr>
              <a:t>“Don’t be afraid!” David said. “I intend to show kindness to you because of my promise to your father, Jonathan. I will give you all the property that once belonged to your grandfather Saul, and you will eat here with me at the king’s table!” </a:t>
            </a:r>
          </a:p>
          <a:p>
            <a:pPr marL="469900" indent="-457200"/>
            <a:r>
              <a:rPr lang="en-US" sz="3800" baseline="30000" dirty="0">
                <a:solidFill>
                  <a:schemeClr val="bg1"/>
                </a:solidFill>
                <a:latin typeface="Garamond" panose="02020404030301010803" pitchFamily="18" charset="0"/>
              </a:rPr>
              <a:t>8 	</a:t>
            </a:r>
            <a:r>
              <a:rPr lang="en-US" sz="3800" dirty="0">
                <a:solidFill>
                  <a:schemeClr val="bg1"/>
                </a:solidFill>
                <a:latin typeface="Garamond" panose="02020404030301010803" pitchFamily="18" charset="0"/>
              </a:rPr>
              <a:t>Mephibosheth bowed respectfully and exclaimed, “Who is your servant, that you should show such kindness to a dead dog like me?”</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474167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185761"/>
          </a:xfrm>
          <a:prstGeom prst="rect">
            <a:avLst/>
          </a:prstGeom>
          <a:noFill/>
          <a:ln w="9525">
            <a:noFill/>
            <a:miter lim="800000"/>
            <a:headEnd/>
            <a:tailEnd/>
          </a:ln>
        </p:spPr>
        <p:txBody>
          <a:bodyPr wrap="square">
            <a:spAutoFit/>
          </a:bodyPr>
          <a:lstStyle/>
          <a:p>
            <a:pPr marL="469900" indent="-457200"/>
            <a:r>
              <a:rPr lang="en-US" sz="3800" baseline="30000" dirty="0">
                <a:solidFill>
                  <a:schemeClr val="bg1"/>
                </a:solidFill>
                <a:latin typeface="Garamond" panose="02020404030301010803" pitchFamily="18" charset="0"/>
              </a:rPr>
              <a:t>9 	</a:t>
            </a:r>
            <a:r>
              <a:rPr lang="en-US" sz="3800" dirty="0">
                <a:solidFill>
                  <a:schemeClr val="bg1"/>
                </a:solidFill>
                <a:latin typeface="Garamond" panose="02020404030301010803" pitchFamily="18" charset="0"/>
              </a:rPr>
              <a:t>Then the king summoned Saul’s servant </a:t>
            </a:r>
            <a:r>
              <a:rPr lang="en-US" sz="3800" dirty="0" err="1">
                <a:solidFill>
                  <a:schemeClr val="bg1"/>
                </a:solidFill>
                <a:latin typeface="Garamond" panose="02020404030301010803" pitchFamily="18" charset="0"/>
              </a:rPr>
              <a:t>Ziba</a:t>
            </a:r>
            <a:r>
              <a:rPr lang="en-US" sz="3800" dirty="0">
                <a:solidFill>
                  <a:schemeClr val="bg1"/>
                </a:solidFill>
                <a:latin typeface="Garamond" panose="02020404030301010803" pitchFamily="18" charset="0"/>
              </a:rPr>
              <a:t> and said, “I have given your master’s grandson everything that belonged to Saul and his family. </a:t>
            </a:r>
          </a:p>
          <a:p>
            <a:pPr marL="469900" indent="-457200"/>
            <a:r>
              <a:rPr lang="en-US" sz="3800" baseline="30000" dirty="0">
                <a:solidFill>
                  <a:schemeClr val="bg1"/>
                </a:solidFill>
                <a:latin typeface="Garamond" panose="02020404030301010803" pitchFamily="18" charset="0"/>
              </a:rPr>
              <a:t>10 	</a:t>
            </a:r>
            <a:r>
              <a:rPr lang="en-US" sz="3800" dirty="0">
                <a:solidFill>
                  <a:schemeClr val="bg1"/>
                </a:solidFill>
                <a:latin typeface="Garamond" panose="02020404030301010803" pitchFamily="18" charset="0"/>
              </a:rPr>
              <a:t>You and your sons and servants are to farm the land for him to produce food for your master’s household. But Mephibosheth, your master’s grandson, will eat here at my table.”</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469857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600986"/>
          </a:xfrm>
          <a:prstGeom prst="rect">
            <a:avLst/>
          </a:prstGeom>
          <a:noFill/>
          <a:ln w="9525">
            <a:noFill/>
            <a:miter lim="800000"/>
            <a:headEnd/>
            <a:tailEnd/>
          </a:ln>
        </p:spPr>
        <p:txBody>
          <a:bodyPr wrap="square">
            <a:spAutoFit/>
          </a:bodyPr>
          <a:lstStyle/>
          <a:p>
            <a:pPr marL="469900" indent="-457200"/>
            <a:r>
              <a:rPr lang="en-US" sz="3800" baseline="30000" dirty="0">
                <a:solidFill>
                  <a:schemeClr val="bg1"/>
                </a:solidFill>
                <a:latin typeface="Garamond" panose="02020404030301010803" pitchFamily="18" charset="0"/>
              </a:rPr>
              <a:t>11	</a:t>
            </a:r>
            <a:r>
              <a:rPr lang="en-US" sz="3800" dirty="0" err="1">
                <a:solidFill>
                  <a:schemeClr val="bg1"/>
                </a:solidFill>
                <a:latin typeface="Garamond" panose="02020404030301010803" pitchFamily="18" charset="0"/>
              </a:rPr>
              <a:t>Ziba</a:t>
            </a:r>
            <a:r>
              <a:rPr lang="en-US" sz="3800" dirty="0">
                <a:solidFill>
                  <a:schemeClr val="bg1"/>
                </a:solidFill>
                <a:latin typeface="Garamond" panose="02020404030301010803" pitchFamily="18" charset="0"/>
              </a:rPr>
              <a:t> replied, “Yes, my lord the king; I am your servant, and I will do all that you have commanded.” And from that time on, Mephibosheth ate regularly at David’s table, like one of the king’s own sons. </a:t>
            </a:r>
          </a:p>
          <a:p>
            <a:pPr marL="469900" indent="-457200"/>
            <a:r>
              <a:rPr lang="en-US" sz="3800" baseline="30000" dirty="0">
                <a:solidFill>
                  <a:schemeClr val="bg1"/>
                </a:solidFill>
                <a:latin typeface="Garamond" panose="02020404030301010803" pitchFamily="18" charset="0"/>
              </a:rPr>
              <a:t>13 	</a:t>
            </a:r>
            <a:r>
              <a:rPr lang="en-US" sz="3800" dirty="0">
                <a:solidFill>
                  <a:schemeClr val="bg1"/>
                </a:solidFill>
                <a:latin typeface="Garamond" panose="02020404030301010803" pitchFamily="18" charset="0"/>
              </a:rPr>
              <a:t>And Mephibosheth, who was crippled in both feet, lived in Jerusalem and ate regularly at the king’s table.</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3845471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600986"/>
          </a:xfrm>
          <a:prstGeom prst="rect">
            <a:avLst/>
          </a:prstGeom>
          <a:noFill/>
          <a:ln w="9525">
            <a:noFill/>
            <a:miter lim="800000"/>
            <a:headEnd/>
            <a:tailEnd/>
          </a:ln>
        </p:spPr>
        <p:txBody>
          <a:bodyPr wrap="square">
            <a:spAutoFit/>
          </a:bodyPr>
          <a:lstStyle/>
          <a:p>
            <a:pPr marL="469900" indent="-457200"/>
            <a:r>
              <a:rPr lang="en-US" sz="3800" baseline="30000" dirty="0">
                <a:solidFill>
                  <a:schemeClr val="bg1"/>
                </a:solidFill>
                <a:latin typeface="Garamond" panose="02020404030301010803" pitchFamily="18" charset="0"/>
              </a:rPr>
              <a:t>11	</a:t>
            </a:r>
            <a:r>
              <a:rPr lang="en-US" sz="3800" dirty="0" err="1">
                <a:solidFill>
                  <a:schemeClr val="bg1"/>
                </a:solidFill>
                <a:latin typeface="Garamond" panose="02020404030301010803" pitchFamily="18" charset="0"/>
              </a:rPr>
              <a:t>Ziba</a:t>
            </a:r>
            <a:r>
              <a:rPr lang="en-US" sz="3800" dirty="0">
                <a:solidFill>
                  <a:schemeClr val="bg1"/>
                </a:solidFill>
                <a:latin typeface="Garamond" panose="02020404030301010803" pitchFamily="18" charset="0"/>
              </a:rPr>
              <a:t> replied, “Yes, my lord the king; I am your servant, and I will do all that you have commanded.” And from that time on, Mephibosheth ate regularly at David’s table, like one of the king’s own sons. </a:t>
            </a:r>
          </a:p>
          <a:p>
            <a:pPr marL="469900" indent="-457200"/>
            <a:r>
              <a:rPr lang="en-US" sz="3800" baseline="30000" dirty="0">
                <a:solidFill>
                  <a:schemeClr val="bg1"/>
                </a:solidFill>
                <a:latin typeface="Garamond" panose="02020404030301010803" pitchFamily="18" charset="0"/>
              </a:rPr>
              <a:t>13 	</a:t>
            </a:r>
            <a:r>
              <a:rPr lang="en-US" sz="3800" dirty="0">
                <a:solidFill>
                  <a:schemeClr val="bg1"/>
                </a:solidFill>
                <a:latin typeface="Garamond" panose="02020404030301010803" pitchFamily="18" charset="0"/>
              </a:rPr>
              <a:t>And Mephibosheth, who was crippled in both feet, lived in Jerusalem and ate regularly at the king’s table.</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0FBAC8DA-9590-8B69-CF06-99D0367E7EAC}"/>
              </a:ext>
            </a:extLst>
          </p:cNvPr>
          <p:cNvSpPr>
            <a:spLocks noChangeArrowheads="1"/>
          </p:cNvSpPr>
          <p:nvPr/>
        </p:nvSpPr>
        <p:spPr bwMode="auto">
          <a:xfrm>
            <a:off x="202298" y="1107358"/>
            <a:ext cx="11684903" cy="5449559"/>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7D1234AE-5FE1-D796-9A31-61E595D785A9}"/>
              </a:ext>
            </a:extLst>
          </p:cNvPr>
          <p:cNvSpPr txBox="1">
            <a:spLocks noChangeArrowheads="1"/>
          </p:cNvSpPr>
          <p:nvPr/>
        </p:nvSpPr>
        <p:spPr bwMode="auto">
          <a:xfrm>
            <a:off x="290278" y="1312218"/>
            <a:ext cx="11483439" cy="3170099"/>
          </a:xfrm>
          <a:prstGeom prst="rect">
            <a:avLst/>
          </a:prstGeom>
          <a:noFill/>
          <a:ln w="38100">
            <a:noFill/>
            <a:miter lim="800000"/>
            <a:headEnd/>
            <a:tailEnd/>
          </a:ln>
        </p:spPr>
        <p:txBody>
          <a:bodyPr wrap="square">
            <a:spAutoFit/>
          </a:bodyPr>
          <a:lstStyle/>
          <a:p>
            <a:pPr marL="20638"/>
            <a:r>
              <a:rPr lang="en-US" sz="4200" dirty="0">
                <a:solidFill>
                  <a:schemeClr val="bg1"/>
                </a:solidFill>
                <a:latin typeface="Garamond" panose="02020404030301010803" pitchFamily="18" charset="0"/>
              </a:rPr>
              <a:t>God’s kindness shown to Mephibosheth </a:t>
            </a:r>
          </a:p>
          <a:p>
            <a:pPr marL="458788"/>
            <a:r>
              <a:rPr lang="en-US" sz="4000" dirty="0">
                <a:solidFill>
                  <a:schemeClr val="bg1"/>
                </a:solidFill>
                <a:latin typeface="Garamond" panose="02020404030301010803" pitchFamily="18" charset="0"/>
              </a:rPr>
              <a:t>Extent:</a:t>
            </a:r>
          </a:p>
          <a:p>
            <a:pPr marL="919163" indent="-438150"/>
            <a:r>
              <a:rPr lang="en-US" sz="4000" dirty="0">
                <a:solidFill>
                  <a:schemeClr val="bg1"/>
                </a:solidFill>
                <a:latin typeface="Garamond" panose="02020404030301010803" pitchFamily="18" charset="0"/>
              </a:rPr>
              <a:t>►	Full Pardon</a:t>
            </a:r>
          </a:p>
          <a:p>
            <a:pPr marL="919163" indent="-438150"/>
            <a:r>
              <a:rPr lang="en-US" sz="4000" dirty="0">
                <a:solidFill>
                  <a:schemeClr val="bg1"/>
                </a:solidFill>
                <a:latin typeface="Garamond" panose="02020404030301010803" pitchFamily="18" charset="0"/>
              </a:rPr>
              <a:t>►	Full Provision</a:t>
            </a:r>
          </a:p>
          <a:p>
            <a:pPr marL="919163" indent="-438150"/>
            <a:r>
              <a:rPr lang="en-US" sz="4000" dirty="0">
                <a:solidFill>
                  <a:schemeClr val="bg1"/>
                </a:solidFill>
                <a:latin typeface="Garamond" panose="02020404030301010803" pitchFamily="18" charset="0"/>
              </a:rPr>
              <a:t>►	Full Access</a:t>
            </a:r>
          </a:p>
        </p:txBody>
      </p:sp>
      <p:sp>
        <p:nvSpPr>
          <p:cNvPr id="4" name="Rectangle 3">
            <a:extLst>
              <a:ext uri="{FF2B5EF4-FFF2-40B4-BE49-F238E27FC236}">
                <a16:creationId xmlns:a16="http://schemas.microsoft.com/office/drawing/2014/main" xmlns="" id="{69A3C300-E503-38C4-2DF0-5759681D827C}"/>
              </a:ext>
            </a:extLst>
          </p:cNvPr>
          <p:cNvSpPr>
            <a:spLocks noChangeArrowheads="1"/>
          </p:cNvSpPr>
          <p:nvPr/>
        </p:nvSpPr>
        <p:spPr bwMode="auto">
          <a:xfrm>
            <a:off x="1761893" y="4648581"/>
            <a:ext cx="9805567" cy="141768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5CD2AB36-5A45-BE8E-20BF-978AD35466C1}"/>
              </a:ext>
            </a:extLst>
          </p:cNvPr>
          <p:cNvSpPr txBox="1">
            <a:spLocks noChangeArrowheads="1"/>
          </p:cNvSpPr>
          <p:nvPr/>
        </p:nvSpPr>
        <p:spPr bwMode="auto">
          <a:xfrm>
            <a:off x="1838320" y="4767574"/>
            <a:ext cx="9636504" cy="1205843"/>
          </a:xfrm>
          <a:prstGeom prst="rect">
            <a:avLst/>
          </a:prstGeom>
          <a:noFill/>
          <a:ln w="38100">
            <a:noFill/>
            <a:miter lim="800000"/>
            <a:headEnd/>
            <a:tailEnd/>
          </a:ln>
        </p:spPr>
        <p:txBody>
          <a:bodyPr wrap="square">
            <a:spAutoFit/>
          </a:bodyPr>
          <a:lstStyle/>
          <a:p>
            <a:pPr marL="14288" indent="-14288">
              <a:lnSpc>
                <a:spcPct val="90000"/>
              </a:lnSpc>
              <a:spcAft>
                <a:spcPts val="600"/>
              </a:spcAft>
              <a:buSzPct val="100000"/>
              <a:defRPr/>
            </a:pPr>
            <a:r>
              <a:rPr lang="en-US" sz="4000" dirty="0">
                <a:solidFill>
                  <a:schemeClr val="bg1"/>
                </a:solidFill>
                <a:latin typeface="Garamond" panose="02020404030301010803" pitchFamily="18" charset="0"/>
              </a:rPr>
              <a:t>“You will eat here with me at the king’s table” (v7)…“like one of the king’s sons” (v11).  </a:t>
            </a:r>
            <a:endParaRPr lang="en-US" sz="40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543965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500"/>
                                        <p:tgtEl>
                                          <p:spTgt spid="4"/>
                                        </p:tgtEl>
                                      </p:cBhvr>
                                    </p:animEffect>
                                  </p:childTnLst>
                                </p:cTn>
                              </p:par>
                            </p:childTnLst>
                          </p:cTn>
                        </p:par>
                        <p:par>
                          <p:cTn id="32" fill="hold">
                            <p:stCondLst>
                              <p:cond delay="500"/>
                            </p:stCondLst>
                            <p:childTnLst>
                              <p:par>
                                <p:cTn id="33" presetID="1" presetClass="entr" presetSubtype="0" fill="hold" grpId="0" nodeType="afterEffect">
                                  <p:stCondLst>
                                    <p:cond delay="0"/>
                                  </p:stCondLst>
                                  <p:childTnLst>
                                    <p:set>
                                      <p:cBhvr>
                                        <p:cTn id="3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P spid="4" grpId="0" animBg="1"/>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600986"/>
          </a:xfrm>
          <a:prstGeom prst="rect">
            <a:avLst/>
          </a:prstGeom>
          <a:noFill/>
          <a:ln w="9525">
            <a:noFill/>
            <a:miter lim="800000"/>
            <a:headEnd/>
            <a:tailEnd/>
          </a:ln>
        </p:spPr>
        <p:txBody>
          <a:bodyPr wrap="square">
            <a:spAutoFit/>
          </a:bodyPr>
          <a:lstStyle/>
          <a:p>
            <a:pPr marL="469900" indent="-457200"/>
            <a:r>
              <a:rPr lang="en-US" sz="3800" baseline="30000" dirty="0">
                <a:solidFill>
                  <a:schemeClr val="bg1"/>
                </a:solidFill>
                <a:latin typeface="Garamond" panose="02020404030301010803" pitchFamily="18" charset="0"/>
              </a:rPr>
              <a:t>11	</a:t>
            </a:r>
            <a:r>
              <a:rPr lang="en-US" sz="3800" dirty="0" err="1">
                <a:solidFill>
                  <a:schemeClr val="bg1"/>
                </a:solidFill>
                <a:latin typeface="Garamond" panose="02020404030301010803" pitchFamily="18" charset="0"/>
              </a:rPr>
              <a:t>Ziba</a:t>
            </a:r>
            <a:r>
              <a:rPr lang="en-US" sz="3800" dirty="0">
                <a:solidFill>
                  <a:schemeClr val="bg1"/>
                </a:solidFill>
                <a:latin typeface="Garamond" panose="02020404030301010803" pitchFamily="18" charset="0"/>
              </a:rPr>
              <a:t> replied, “Yes, my lord the king; I am your servant, and I will do all that you have commanded.” And from that time on, Mephibosheth ate regularly at David’s table, like one of the king’s own sons. </a:t>
            </a:r>
          </a:p>
          <a:p>
            <a:pPr marL="469900" indent="-457200"/>
            <a:r>
              <a:rPr lang="en-US" sz="3800" baseline="30000" dirty="0">
                <a:solidFill>
                  <a:schemeClr val="bg1"/>
                </a:solidFill>
                <a:latin typeface="Garamond" panose="02020404030301010803" pitchFamily="18" charset="0"/>
              </a:rPr>
              <a:t>13 	</a:t>
            </a:r>
            <a:r>
              <a:rPr lang="en-US" sz="3800" dirty="0">
                <a:solidFill>
                  <a:schemeClr val="bg1"/>
                </a:solidFill>
                <a:latin typeface="Garamond" panose="02020404030301010803" pitchFamily="18" charset="0"/>
              </a:rPr>
              <a:t>And Mephibosheth, who was crippled in both feet, lived in Jerusalem and ate regularly at the king’s table.</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0FBAC8DA-9590-8B69-CF06-99D0367E7EAC}"/>
              </a:ext>
            </a:extLst>
          </p:cNvPr>
          <p:cNvSpPr>
            <a:spLocks noChangeArrowheads="1"/>
          </p:cNvSpPr>
          <p:nvPr/>
        </p:nvSpPr>
        <p:spPr bwMode="auto">
          <a:xfrm>
            <a:off x="202298" y="1107358"/>
            <a:ext cx="11684903" cy="5449559"/>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7D1234AE-5FE1-D796-9A31-61E595D785A9}"/>
              </a:ext>
            </a:extLst>
          </p:cNvPr>
          <p:cNvSpPr txBox="1">
            <a:spLocks noChangeArrowheads="1"/>
          </p:cNvSpPr>
          <p:nvPr/>
        </p:nvSpPr>
        <p:spPr bwMode="auto">
          <a:xfrm>
            <a:off x="290278" y="1312218"/>
            <a:ext cx="11483439" cy="1354217"/>
          </a:xfrm>
          <a:prstGeom prst="rect">
            <a:avLst/>
          </a:prstGeom>
          <a:noFill/>
          <a:ln w="38100">
            <a:noFill/>
            <a:miter lim="800000"/>
            <a:headEnd/>
            <a:tailEnd/>
          </a:ln>
        </p:spPr>
        <p:txBody>
          <a:bodyPr wrap="square">
            <a:spAutoFit/>
          </a:bodyPr>
          <a:lstStyle/>
          <a:p>
            <a:pPr marL="20638"/>
            <a:r>
              <a:rPr lang="en-US" sz="4200" dirty="0">
                <a:solidFill>
                  <a:schemeClr val="bg1"/>
                </a:solidFill>
                <a:latin typeface="Garamond" panose="02020404030301010803" pitchFamily="18" charset="0"/>
              </a:rPr>
              <a:t>God’s kindness shown to Mephibosheth</a:t>
            </a:r>
          </a:p>
          <a:p>
            <a:pPr marL="458788"/>
            <a:r>
              <a:rPr lang="en-US" sz="4000" dirty="0">
                <a:solidFill>
                  <a:schemeClr val="bg1"/>
                </a:solidFill>
                <a:latin typeface="Garamond" panose="02020404030301010803" pitchFamily="18" charset="0"/>
              </a:rPr>
              <a:t>Basis:</a:t>
            </a:r>
          </a:p>
        </p:txBody>
      </p:sp>
      <p:sp>
        <p:nvSpPr>
          <p:cNvPr id="4" name="Rectangle 3">
            <a:extLst>
              <a:ext uri="{FF2B5EF4-FFF2-40B4-BE49-F238E27FC236}">
                <a16:creationId xmlns:a16="http://schemas.microsoft.com/office/drawing/2014/main" xmlns="" id="{60904BFE-8756-B1D9-A03A-36D55576E94D}"/>
              </a:ext>
            </a:extLst>
          </p:cNvPr>
          <p:cNvSpPr>
            <a:spLocks noChangeArrowheads="1"/>
          </p:cNvSpPr>
          <p:nvPr/>
        </p:nvSpPr>
        <p:spPr bwMode="auto">
          <a:xfrm>
            <a:off x="650270" y="2809366"/>
            <a:ext cx="11056541" cy="2736416"/>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6007CEB0-F630-7EE7-1192-54F998E2A233}"/>
              </a:ext>
            </a:extLst>
          </p:cNvPr>
          <p:cNvSpPr txBox="1">
            <a:spLocks noChangeArrowheads="1"/>
          </p:cNvSpPr>
          <p:nvPr/>
        </p:nvSpPr>
        <p:spPr bwMode="auto">
          <a:xfrm>
            <a:off x="730136" y="2972963"/>
            <a:ext cx="10976676" cy="2385268"/>
          </a:xfrm>
          <a:prstGeom prst="rect">
            <a:avLst/>
          </a:prstGeom>
          <a:noFill/>
          <a:ln w="38100">
            <a:noFill/>
            <a:miter lim="800000"/>
            <a:headEnd/>
            <a:tailEnd/>
          </a:ln>
        </p:spPr>
        <p:txBody>
          <a:bodyPr wrap="square">
            <a:spAutoFit/>
          </a:bodyPr>
          <a:lstStyle/>
          <a:p>
            <a:pPr marL="14288" indent="-14288">
              <a:spcAft>
                <a:spcPts val="600"/>
              </a:spcAft>
              <a:buSzPct val="100000"/>
              <a:defRPr/>
            </a:pPr>
            <a:r>
              <a:rPr lang="en-US" sz="3600" dirty="0">
                <a:solidFill>
                  <a:schemeClr val="bg1"/>
                </a:solidFill>
                <a:latin typeface="Garamond" panose="02020404030301010803" pitchFamily="18" charset="0"/>
              </a:rPr>
              <a:t>“David said, “Is there yet anyone left of the house of Saul, that I may show him kindness for Jonathan’s sake?” (v1). </a:t>
            </a:r>
          </a:p>
          <a:p>
            <a:pPr marL="14288" indent="-14288">
              <a:spcAft>
                <a:spcPts val="600"/>
              </a:spcAft>
              <a:buSzPct val="100000"/>
              <a:defRPr/>
            </a:pPr>
            <a:r>
              <a:rPr lang="en-US" sz="3600" dirty="0">
                <a:solidFill>
                  <a:schemeClr val="bg1"/>
                </a:solidFill>
                <a:latin typeface="Garamond" panose="02020404030301010803" pitchFamily="18" charset="0"/>
              </a:rPr>
              <a:t>‘David said to him, “Do not fear, for I will surely show kindness to you for the sake of your father Jonathan”’ (v7). </a:t>
            </a:r>
          </a:p>
        </p:txBody>
      </p:sp>
    </p:spTree>
    <p:extLst>
      <p:ext uri="{BB962C8B-B14F-4D97-AF65-F5344CB8AC3E}">
        <p14:creationId xmlns:p14="http://schemas.microsoft.com/office/powerpoint/2010/main" val="2110562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600986"/>
          </a:xfrm>
          <a:prstGeom prst="rect">
            <a:avLst/>
          </a:prstGeom>
          <a:noFill/>
          <a:ln w="9525">
            <a:noFill/>
            <a:miter lim="800000"/>
            <a:headEnd/>
            <a:tailEnd/>
          </a:ln>
        </p:spPr>
        <p:txBody>
          <a:bodyPr wrap="square">
            <a:spAutoFit/>
          </a:bodyPr>
          <a:lstStyle/>
          <a:p>
            <a:pPr marL="469900" indent="-457200"/>
            <a:r>
              <a:rPr lang="en-US" sz="3800" baseline="30000" dirty="0">
                <a:solidFill>
                  <a:schemeClr val="bg1"/>
                </a:solidFill>
                <a:latin typeface="Garamond" panose="02020404030301010803" pitchFamily="18" charset="0"/>
              </a:rPr>
              <a:t>11	</a:t>
            </a:r>
            <a:r>
              <a:rPr lang="en-US" sz="3800" dirty="0" err="1">
                <a:solidFill>
                  <a:schemeClr val="bg1"/>
                </a:solidFill>
                <a:latin typeface="Garamond" panose="02020404030301010803" pitchFamily="18" charset="0"/>
              </a:rPr>
              <a:t>Ziba</a:t>
            </a:r>
            <a:r>
              <a:rPr lang="en-US" sz="3800" dirty="0">
                <a:solidFill>
                  <a:schemeClr val="bg1"/>
                </a:solidFill>
                <a:latin typeface="Garamond" panose="02020404030301010803" pitchFamily="18" charset="0"/>
              </a:rPr>
              <a:t> replied, “Yes, my lord the king; I am your servant, and I will do all that you have commanded.” And from that time on, Mephibosheth ate regularly at David’s table, like one of the king’s own sons. </a:t>
            </a:r>
          </a:p>
          <a:p>
            <a:pPr marL="469900" indent="-457200"/>
            <a:r>
              <a:rPr lang="en-US" sz="3800" baseline="30000" dirty="0">
                <a:solidFill>
                  <a:schemeClr val="bg1"/>
                </a:solidFill>
                <a:latin typeface="Garamond" panose="02020404030301010803" pitchFamily="18" charset="0"/>
              </a:rPr>
              <a:t>13 	</a:t>
            </a:r>
            <a:r>
              <a:rPr lang="en-US" sz="3800" dirty="0">
                <a:solidFill>
                  <a:schemeClr val="bg1"/>
                </a:solidFill>
                <a:latin typeface="Garamond" panose="02020404030301010803" pitchFamily="18" charset="0"/>
              </a:rPr>
              <a:t>And Mephibosheth, who was crippled in both feet, lived in Jerusalem and ate regularly at the king’s table.</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0FBAC8DA-9590-8B69-CF06-99D0367E7EAC}"/>
              </a:ext>
            </a:extLst>
          </p:cNvPr>
          <p:cNvSpPr>
            <a:spLocks noChangeArrowheads="1"/>
          </p:cNvSpPr>
          <p:nvPr/>
        </p:nvSpPr>
        <p:spPr bwMode="auto">
          <a:xfrm>
            <a:off x="202298" y="1107358"/>
            <a:ext cx="11684903" cy="5449559"/>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7D1234AE-5FE1-D796-9A31-61E595D785A9}"/>
              </a:ext>
            </a:extLst>
          </p:cNvPr>
          <p:cNvSpPr txBox="1">
            <a:spLocks noChangeArrowheads="1"/>
          </p:cNvSpPr>
          <p:nvPr/>
        </p:nvSpPr>
        <p:spPr bwMode="auto">
          <a:xfrm>
            <a:off x="290278" y="1312218"/>
            <a:ext cx="11483439" cy="2585323"/>
          </a:xfrm>
          <a:prstGeom prst="rect">
            <a:avLst/>
          </a:prstGeom>
          <a:noFill/>
          <a:ln w="38100">
            <a:noFill/>
            <a:miter lim="800000"/>
            <a:headEnd/>
            <a:tailEnd/>
          </a:ln>
        </p:spPr>
        <p:txBody>
          <a:bodyPr wrap="square">
            <a:spAutoFit/>
          </a:bodyPr>
          <a:lstStyle/>
          <a:p>
            <a:pPr marL="20638"/>
            <a:r>
              <a:rPr lang="en-US" sz="4200" dirty="0">
                <a:solidFill>
                  <a:schemeClr val="bg1"/>
                </a:solidFill>
                <a:latin typeface="Garamond" panose="02020404030301010803" pitchFamily="18" charset="0"/>
              </a:rPr>
              <a:t>God’s kindness shown to Mephibosheth</a:t>
            </a:r>
          </a:p>
          <a:p>
            <a:pPr marL="458788"/>
            <a:r>
              <a:rPr lang="en-US" sz="4000" dirty="0">
                <a:solidFill>
                  <a:schemeClr val="bg1"/>
                </a:solidFill>
                <a:latin typeface="Garamond" panose="02020404030301010803" pitchFamily="18" charset="0"/>
              </a:rPr>
              <a:t>Basis:</a:t>
            </a:r>
          </a:p>
          <a:p>
            <a:pPr marL="919163" indent="-460375"/>
            <a:r>
              <a:rPr lang="en-US" sz="4000" dirty="0">
                <a:solidFill>
                  <a:schemeClr val="bg1"/>
                </a:solidFill>
                <a:latin typeface="Garamond" panose="02020404030301010803" pitchFamily="18" charset="0"/>
              </a:rPr>
              <a:t>►	Mephibosheth is secure because of David’s solemn pact with Jonathan before the Lord (1 Samuel 20). </a:t>
            </a:r>
          </a:p>
        </p:txBody>
      </p:sp>
      <p:sp>
        <p:nvSpPr>
          <p:cNvPr id="6" name="Rectangle 5">
            <a:extLst>
              <a:ext uri="{FF2B5EF4-FFF2-40B4-BE49-F238E27FC236}">
                <a16:creationId xmlns:a16="http://schemas.microsoft.com/office/drawing/2014/main" xmlns="" id="{9105BA85-3A6C-C568-8EE8-523BF875C3A8}"/>
              </a:ext>
            </a:extLst>
          </p:cNvPr>
          <p:cNvSpPr>
            <a:spLocks noChangeArrowheads="1"/>
          </p:cNvSpPr>
          <p:nvPr/>
        </p:nvSpPr>
        <p:spPr bwMode="auto">
          <a:xfrm>
            <a:off x="1669257" y="4096371"/>
            <a:ext cx="9805567" cy="141768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7" name="TextBox 6">
            <a:extLst>
              <a:ext uri="{FF2B5EF4-FFF2-40B4-BE49-F238E27FC236}">
                <a16:creationId xmlns:a16="http://schemas.microsoft.com/office/drawing/2014/main" xmlns="" id="{D3A2348E-BAA1-E636-D807-C434A8951D49}"/>
              </a:ext>
            </a:extLst>
          </p:cNvPr>
          <p:cNvSpPr txBox="1">
            <a:spLocks noChangeArrowheads="1"/>
          </p:cNvSpPr>
          <p:nvPr/>
        </p:nvSpPr>
        <p:spPr bwMode="auto">
          <a:xfrm>
            <a:off x="1745684" y="4215364"/>
            <a:ext cx="9636504" cy="1205843"/>
          </a:xfrm>
          <a:prstGeom prst="rect">
            <a:avLst/>
          </a:prstGeom>
          <a:noFill/>
          <a:ln w="38100">
            <a:noFill/>
            <a:miter lim="800000"/>
            <a:headEnd/>
            <a:tailEnd/>
          </a:ln>
        </p:spPr>
        <p:txBody>
          <a:bodyPr wrap="square">
            <a:spAutoFit/>
          </a:bodyPr>
          <a:lstStyle/>
          <a:p>
            <a:pPr marL="14288" indent="-14288">
              <a:lnSpc>
                <a:spcPct val="90000"/>
              </a:lnSpc>
              <a:spcAft>
                <a:spcPts val="600"/>
              </a:spcAft>
              <a:buSzPct val="100000"/>
              <a:defRPr/>
            </a:pPr>
            <a:r>
              <a:rPr lang="en-US" sz="4000" dirty="0">
                <a:solidFill>
                  <a:schemeClr val="bg1"/>
                </a:solidFill>
                <a:latin typeface="Garamond" panose="02020404030301010803" pitchFamily="18" charset="0"/>
              </a:rPr>
              <a:t>This is good news because his status didn’t change based on his merit.</a:t>
            </a:r>
            <a:endParaRPr lang="en-US" sz="40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3113747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600986"/>
          </a:xfrm>
          <a:prstGeom prst="rect">
            <a:avLst/>
          </a:prstGeom>
          <a:noFill/>
          <a:ln w="9525">
            <a:noFill/>
            <a:miter lim="800000"/>
            <a:headEnd/>
            <a:tailEnd/>
          </a:ln>
        </p:spPr>
        <p:txBody>
          <a:bodyPr wrap="square">
            <a:spAutoFit/>
          </a:bodyPr>
          <a:lstStyle/>
          <a:p>
            <a:pPr marL="469900" indent="-457200"/>
            <a:r>
              <a:rPr lang="en-US" sz="3800" baseline="30000" dirty="0">
                <a:solidFill>
                  <a:schemeClr val="bg1"/>
                </a:solidFill>
                <a:latin typeface="Garamond" panose="02020404030301010803" pitchFamily="18" charset="0"/>
              </a:rPr>
              <a:t>11	</a:t>
            </a:r>
            <a:r>
              <a:rPr lang="en-US" sz="3800" dirty="0" err="1">
                <a:solidFill>
                  <a:schemeClr val="bg1"/>
                </a:solidFill>
                <a:latin typeface="Garamond" panose="02020404030301010803" pitchFamily="18" charset="0"/>
              </a:rPr>
              <a:t>Ziba</a:t>
            </a:r>
            <a:r>
              <a:rPr lang="en-US" sz="3800" dirty="0">
                <a:solidFill>
                  <a:schemeClr val="bg1"/>
                </a:solidFill>
                <a:latin typeface="Garamond" panose="02020404030301010803" pitchFamily="18" charset="0"/>
              </a:rPr>
              <a:t> replied, “Yes, my lord the king; I am your servant, and I will do all that you have commanded.” And from that time on, Mephibosheth ate regularly at David’s table, like one of the king’s own sons. </a:t>
            </a:r>
          </a:p>
          <a:p>
            <a:pPr marL="469900" indent="-457200"/>
            <a:r>
              <a:rPr lang="en-US" sz="3800" baseline="30000" dirty="0">
                <a:solidFill>
                  <a:schemeClr val="bg1"/>
                </a:solidFill>
                <a:latin typeface="Garamond" panose="02020404030301010803" pitchFamily="18" charset="0"/>
              </a:rPr>
              <a:t>13 	</a:t>
            </a:r>
            <a:r>
              <a:rPr lang="en-US" sz="3800" dirty="0">
                <a:solidFill>
                  <a:schemeClr val="bg1"/>
                </a:solidFill>
                <a:latin typeface="Garamond" panose="02020404030301010803" pitchFamily="18" charset="0"/>
              </a:rPr>
              <a:t>And Mephibosheth, who was crippled in both feet, lived in Jerusalem and ate regularly at the king’s table.</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0FBAC8DA-9590-8B69-CF06-99D0367E7EAC}"/>
              </a:ext>
            </a:extLst>
          </p:cNvPr>
          <p:cNvSpPr>
            <a:spLocks noChangeArrowheads="1"/>
          </p:cNvSpPr>
          <p:nvPr/>
        </p:nvSpPr>
        <p:spPr bwMode="auto">
          <a:xfrm>
            <a:off x="202298" y="1107358"/>
            <a:ext cx="11684903" cy="5449559"/>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7D1234AE-5FE1-D796-9A31-61E595D785A9}"/>
              </a:ext>
            </a:extLst>
          </p:cNvPr>
          <p:cNvSpPr txBox="1">
            <a:spLocks noChangeArrowheads="1"/>
          </p:cNvSpPr>
          <p:nvPr/>
        </p:nvSpPr>
        <p:spPr bwMode="auto">
          <a:xfrm>
            <a:off x="290278" y="1312218"/>
            <a:ext cx="11483439" cy="2585323"/>
          </a:xfrm>
          <a:prstGeom prst="rect">
            <a:avLst/>
          </a:prstGeom>
          <a:noFill/>
          <a:ln w="38100">
            <a:noFill/>
            <a:miter lim="800000"/>
            <a:headEnd/>
            <a:tailEnd/>
          </a:ln>
        </p:spPr>
        <p:txBody>
          <a:bodyPr wrap="square">
            <a:spAutoFit/>
          </a:bodyPr>
          <a:lstStyle/>
          <a:p>
            <a:pPr marL="20638"/>
            <a:r>
              <a:rPr lang="en-US" sz="4200" dirty="0">
                <a:solidFill>
                  <a:schemeClr val="bg1"/>
                </a:solidFill>
                <a:latin typeface="Garamond" panose="02020404030301010803" pitchFamily="18" charset="0"/>
              </a:rPr>
              <a:t>God’s kindness shown to Mephibosheth</a:t>
            </a:r>
          </a:p>
          <a:p>
            <a:pPr marL="458788"/>
            <a:r>
              <a:rPr lang="en-US" sz="4000" dirty="0">
                <a:solidFill>
                  <a:schemeClr val="bg1"/>
                </a:solidFill>
                <a:latin typeface="Garamond" panose="02020404030301010803" pitchFamily="18" charset="0"/>
              </a:rPr>
              <a:t>Basis:</a:t>
            </a:r>
          </a:p>
          <a:p>
            <a:pPr marL="919163" indent="-460375"/>
            <a:r>
              <a:rPr lang="en-US" sz="4000" dirty="0">
                <a:solidFill>
                  <a:schemeClr val="bg1"/>
                </a:solidFill>
                <a:latin typeface="Garamond" panose="02020404030301010803" pitchFamily="18" charset="0"/>
              </a:rPr>
              <a:t>►	Mephibosheth is secure because of David’s solemn pact with Jonathan before the Lord (1 Samuel 20). </a:t>
            </a:r>
          </a:p>
        </p:txBody>
      </p:sp>
      <p:sp>
        <p:nvSpPr>
          <p:cNvPr id="6" name="Rectangle 5">
            <a:extLst>
              <a:ext uri="{FF2B5EF4-FFF2-40B4-BE49-F238E27FC236}">
                <a16:creationId xmlns:a16="http://schemas.microsoft.com/office/drawing/2014/main" xmlns="" id="{9105BA85-3A6C-C568-8EE8-523BF875C3A8}"/>
              </a:ext>
            </a:extLst>
          </p:cNvPr>
          <p:cNvSpPr>
            <a:spLocks noChangeArrowheads="1"/>
          </p:cNvSpPr>
          <p:nvPr/>
        </p:nvSpPr>
        <p:spPr bwMode="auto">
          <a:xfrm>
            <a:off x="1669257" y="4096371"/>
            <a:ext cx="9805567" cy="141768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7" name="TextBox 6">
            <a:extLst>
              <a:ext uri="{FF2B5EF4-FFF2-40B4-BE49-F238E27FC236}">
                <a16:creationId xmlns:a16="http://schemas.microsoft.com/office/drawing/2014/main" xmlns="" id="{D3A2348E-BAA1-E636-D807-C434A8951D49}"/>
              </a:ext>
            </a:extLst>
          </p:cNvPr>
          <p:cNvSpPr txBox="1">
            <a:spLocks noChangeArrowheads="1"/>
          </p:cNvSpPr>
          <p:nvPr/>
        </p:nvSpPr>
        <p:spPr bwMode="auto">
          <a:xfrm>
            <a:off x="1745684" y="4215364"/>
            <a:ext cx="9636504" cy="1205843"/>
          </a:xfrm>
          <a:prstGeom prst="rect">
            <a:avLst/>
          </a:prstGeom>
          <a:noFill/>
          <a:ln w="38100">
            <a:noFill/>
            <a:miter lim="800000"/>
            <a:headEnd/>
            <a:tailEnd/>
          </a:ln>
        </p:spPr>
        <p:txBody>
          <a:bodyPr wrap="square">
            <a:spAutoFit/>
          </a:bodyPr>
          <a:lstStyle/>
          <a:p>
            <a:pPr marL="14288" indent="-14288">
              <a:lnSpc>
                <a:spcPct val="90000"/>
              </a:lnSpc>
              <a:spcAft>
                <a:spcPts val="600"/>
              </a:spcAft>
              <a:buSzPct val="100000"/>
              <a:defRPr/>
            </a:pPr>
            <a:r>
              <a:rPr lang="en-US" sz="4000" dirty="0">
                <a:solidFill>
                  <a:schemeClr val="bg1"/>
                </a:solidFill>
                <a:latin typeface="Garamond" panose="02020404030301010803" pitchFamily="18" charset="0"/>
              </a:rPr>
              <a:t>Now many of you are sitting here thinking, “This sounds familiar to me.”</a:t>
            </a:r>
            <a:endParaRPr lang="en-US" sz="40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31821988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600986"/>
          </a:xfrm>
          <a:prstGeom prst="rect">
            <a:avLst/>
          </a:prstGeom>
          <a:noFill/>
          <a:ln w="9525">
            <a:noFill/>
            <a:miter lim="800000"/>
            <a:headEnd/>
            <a:tailEnd/>
          </a:ln>
        </p:spPr>
        <p:txBody>
          <a:bodyPr wrap="square">
            <a:spAutoFit/>
          </a:bodyPr>
          <a:lstStyle/>
          <a:p>
            <a:pPr marL="469900" indent="-457200"/>
            <a:r>
              <a:rPr lang="en-US" sz="3800" baseline="30000" dirty="0">
                <a:solidFill>
                  <a:schemeClr val="bg1"/>
                </a:solidFill>
                <a:latin typeface="Garamond" panose="02020404030301010803" pitchFamily="18" charset="0"/>
              </a:rPr>
              <a:t>11	</a:t>
            </a:r>
            <a:r>
              <a:rPr lang="en-US" sz="3800" dirty="0" err="1">
                <a:solidFill>
                  <a:schemeClr val="bg1"/>
                </a:solidFill>
                <a:latin typeface="Garamond" panose="02020404030301010803" pitchFamily="18" charset="0"/>
              </a:rPr>
              <a:t>Ziba</a:t>
            </a:r>
            <a:r>
              <a:rPr lang="en-US" sz="3800" dirty="0">
                <a:solidFill>
                  <a:schemeClr val="bg1"/>
                </a:solidFill>
                <a:latin typeface="Garamond" panose="02020404030301010803" pitchFamily="18" charset="0"/>
              </a:rPr>
              <a:t> replied, “Yes, my lord the king; I am your servant, and I will do all that you have commanded.” And from that time on, Mephibosheth ate regularly at David’s table, like one of the king’s own sons. </a:t>
            </a:r>
          </a:p>
          <a:p>
            <a:pPr marL="469900" indent="-457200"/>
            <a:r>
              <a:rPr lang="en-US" sz="3800" baseline="30000" dirty="0">
                <a:solidFill>
                  <a:schemeClr val="bg1"/>
                </a:solidFill>
                <a:latin typeface="Garamond" panose="02020404030301010803" pitchFamily="18" charset="0"/>
              </a:rPr>
              <a:t>13 	</a:t>
            </a:r>
            <a:r>
              <a:rPr lang="en-US" sz="3800" dirty="0">
                <a:solidFill>
                  <a:schemeClr val="bg1"/>
                </a:solidFill>
                <a:latin typeface="Garamond" panose="02020404030301010803" pitchFamily="18" charset="0"/>
              </a:rPr>
              <a:t>And Mephibosheth, who was crippled in both feet, lived in Jerusalem and ate regularly at the king’s table.</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0FBAC8DA-9590-8B69-CF06-99D0367E7EAC}"/>
              </a:ext>
            </a:extLst>
          </p:cNvPr>
          <p:cNvSpPr>
            <a:spLocks noChangeArrowheads="1"/>
          </p:cNvSpPr>
          <p:nvPr/>
        </p:nvSpPr>
        <p:spPr bwMode="auto">
          <a:xfrm>
            <a:off x="202298" y="1107358"/>
            <a:ext cx="11684903" cy="5449559"/>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7D1234AE-5FE1-D796-9A31-61E595D785A9}"/>
              </a:ext>
            </a:extLst>
          </p:cNvPr>
          <p:cNvSpPr txBox="1">
            <a:spLocks noChangeArrowheads="1"/>
          </p:cNvSpPr>
          <p:nvPr/>
        </p:nvSpPr>
        <p:spPr bwMode="auto">
          <a:xfrm>
            <a:off x="290278" y="1312218"/>
            <a:ext cx="11483439" cy="2000548"/>
          </a:xfrm>
          <a:prstGeom prst="rect">
            <a:avLst/>
          </a:prstGeom>
          <a:noFill/>
          <a:ln w="38100">
            <a:noFill/>
            <a:miter lim="800000"/>
            <a:headEnd/>
            <a:tailEnd/>
          </a:ln>
        </p:spPr>
        <p:txBody>
          <a:bodyPr wrap="square">
            <a:spAutoFit/>
          </a:bodyPr>
          <a:lstStyle/>
          <a:p>
            <a:pPr marL="20638"/>
            <a:r>
              <a:rPr lang="en-US" sz="4200" dirty="0">
                <a:solidFill>
                  <a:schemeClr val="bg1"/>
                </a:solidFill>
                <a:latin typeface="Garamond" panose="02020404030301010803" pitchFamily="18" charset="0"/>
              </a:rPr>
              <a:t>This is a picture of God’s loving-kindness toward those who are undeserving</a:t>
            </a:r>
            <a:endParaRPr lang="en-US" sz="4000" dirty="0">
              <a:solidFill>
                <a:schemeClr val="bg1"/>
              </a:solidFill>
              <a:latin typeface="Garamond" panose="02020404030301010803" pitchFamily="18" charset="0"/>
            </a:endParaRPr>
          </a:p>
          <a:p>
            <a:pPr marL="458788" indent="-438150"/>
            <a:r>
              <a:rPr lang="en-US" sz="4000" dirty="0">
                <a:solidFill>
                  <a:schemeClr val="bg1"/>
                </a:solidFill>
                <a:latin typeface="Garamond" panose="02020404030301010803" pitchFamily="18" charset="0"/>
              </a:rPr>
              <a:t>►	We are far worse off than Mephibosheth.</a:t>
            </a:r>
          </a:p>
        </p:txBody>
      </p:sp>
      <p:sp>
        <p:nvSpPr>
          <p:cNvPr id="4" name="Rectangle 3">
            <a:extLst>
              <a:ext uri="{FF2B5EF4-FFF2-40B4-BE49-F238E27FC236}">
                <a16:creationId xmlns:a16="http://schemas.microsoft.com/office/drawing/2014/main" xmlns="" id="{B0889964-29C1-C618-A05F-1031EE27DE0B}"/>
              </a:ext>
            </a:extLst>
          </p:cNvPr>
          <p:cNvSpPr>
            <a:spLocks noChangeArrowheads="1"/>
          </p:cNvSpPr>
          <p:nvPr/>
        </p:nvSpPr>
        <p:spPr bwMode="auto">
          <a:xfrm>
            <a:off x="821100" y="3560749"/>
            <a:ext cx="10802252" cy="257769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B44CE338-59C3-C4D6-6C51-EA6D6C42A04A}"/>
              </a:ext>
            </a:extLst>
          </p:cNvPr>
          <p:cNvSpPr txBox="1">
            <a:spLocks noChangeArrowheads="1"/>
          </p:cNvSpPr>
          <p:nvPr/>
        </p:nvSpPr>
        <p:spPr bwMode="auto">
          <a:xfrm>
            <a:off x="900966" y="3679742"/>
            <a:ext cx="10724224" cy="1754326"/>
          </a:xfrm>
          <a:prstGeom prst="rect">
            <a:avLst/>
          </a:prstGeom>
          <a:noFill/>
          <a:ln w="38100">
            <a:noFill/>
            <a:miter lim="800000"/>
            <a:headEnd/>
            <a:tailEnd/>
          </a:ln>
        </p:spPr>
        <p:txBody>
          <a:bodyPr wrap="square">
            <a:spAutoFit/>
          </a:bodyPr>
          <a:lstStyle/>
          <a:p>
            <a:pPr marL="14288" indent="-14288">
              <a:spcAft>
                <a:spcPts val="600"/>
              </a:spcAft>
              <a:buSzPct val="100000"/>
              <a:defRPr/>
            </a:pPr>
            <a:r>
              <a:rPr lang="en-US" sz="3600" dirty="0">
                <a:solidFill>
                  <a:schemeClr val="bg1"/>
                </a:solidFill>
                <a:latin typeface="Garamond" panose="02020404030301010803" pitchFamily="18" charset="0"/>
              </a:rPr>
              <a:t>Ephesians 2:1-3: “Once you were dead because of your disobedience and your many sins. You used to live in sin, just like the rest of the world…</a:t>
            </a:r>
          </a:p>
        </p:txBody>
      </p:sp>
    </p:spTree>
    <p:extLst>
      <p:ext uri="{BB962C8B-B14F-4D97-AF65-F5344CB8AC3E}">
        <p14:creationId xmlns:p14="http://schemas.microsoft.com/office/powerpoint/2010/main" val="234159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770537"/>
          </a:xfrm>
          <a:prstGeom prst="rect">
            <a:avLst/>
          </a:prstGeom>
          <a:noFill/>
          <a:ln w="9525">
            <a:noFill/>
            <a:miter lim="800000"/>
            <a:headEnd/>
            <a:tailEnd/>
          </a:ln>
        </p:spPr>
        <p:txBody>
          <a:bodyPr wrap="square">
            <a:spAutoFit/>
          </a:bodyPr>
          <a:lstStyle/>
          <a:p>
            <a:pPr marL="469900" indent="-457200"/>
            <a:r>
              <a:rPr lang="en-US" sz="3800" baseline="30000" dirty="0">
                <a:solidFill>
                  <a:schemeClr val="bg1"/>
                </a:solidFill>
                <a:latin typeface="Garamond" panose="02020404030301010803" pitchFamily="18" charset="0"/>
              </a:rPr>
              <a:t>1 	</a:t>
            </a:r>
            <a:r>
              <a:rPr lang="en-US" sz="3800" dirty="0">
                <a:solidFill>
                  <a:schemeClr val="bg1"/>
                </a:solidFill>
                <a:latin typeface="Garamond" panose="02020404030301010803" pitchFamily="18" charset="0"/>
              </a:rPr>
              <a:t>One day David asked, “Is anyone in Saul’s family still alive—anyone to whom I can show kindness for Jonathan’s sake?” </a:t>
            </a:r>
          </a:p>
          <a:p>
            <a:pPr marL="469900" indent="-457200"/>
            <a:r>
              <a:rPr lang="en-US" sz="3800" baseline="30000" dirty="0">
                <a:solidFill>
                  <a:schemeClr val="bg1"/>
                </a:solidFill>
                <a:latin typeface="Garamond" panose="02020404030301010803" pitchFamily="18" charset="0"/>
              </a:rPr>
              <a:t>2 	</a:t>
            </a:r>
            <a:r>
              <a:rPr lang="en-US" sz="3800" dirty="0">
                <a:solidFill>
                  <a:schemeClr val="bg1"/>
                </a:solidFill>
                <a:latin typeface="Garamond" panose="02020404030301010803" pitchFamily="18" charset="0"/>
              </a:rPr>
              <a:t>He summoned a man named </a:t>
            </a:r>
            <a:r>
              <a:rPr lang="en-US" sz="3800" dirty="0" err="1">
                <a:solidFill>
                  <a:schemeClr val="bg1"/>
                </a:solidFill>
                <a:latin typeface="Garamond" panose="02020404030301010803" pitchFamily="18" charset="0"/>
              </a:rPr>
              <a:t>Ziba</a:t>
            </a:r>
            <a:r>
              <a:rPr lang="en-US" sz="3800" dirty="0">
                <a:solidFill>
                  <a:schemeClr val="bg1"/>
                </a:solidFill>
                <a:latin typeface="Garamond" panose="02020404030301010803" pitchFamily="18" charset="0"/>
              </a:rPr>
              <a:t>, who had been one of Saul’s servants. </a:t>
            </a:r>
          </a:p>
          <a:p>
            <a:pPr marL="469900" indent="-457200"/>
            <a:r>
              <a:rPr lang="en-US" sz="3800" baseline="30000" dirty="0">
                <a:solidFill>
                  <a:schemeClr val="bg1"/>
                </a:solidFill>
                <a:latin typeface="Garamond" panose="02020404030301010803" pitchFamily="18" charset="0"/>
              </a:rPr>
              <a:t>3 	</a:t>
            </a:r>
            <a:r>
              <a:rPr lang="en-US" sz="3800" dirty="0">
                <a:solidFill>
                  <a:schemeClr val="bg1"/>
                </a:solidFill>
                <a:latin typeface="Garamond" panose="02020404030301010803" pitchFamily="18" charset="0"/>
              </a:rPr>
              <a:t>The king then asked him, “Is anyone still alive from Saul’s family? If so, I want to show God’s kindness to them.”</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618758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600986"/>
          </a:xfrm>
          <a:prstGeom prst="rect">
            <a:avLst/>
          </a:prstGeom>
          <a:noFill/>
          <a:ln w="9525">
            <a:noFill/>
            <a:miter lim="800000"/>
            <a:headEnd/>
            <a:tailEnd/>
          </a:ln>
        </p:spPr>
        <p:txBody>
          <a:bodyPr wrap="square">
            <a:spAutoFit/>
          </a:bodyPr>
          <a:lstStyle/>
          <a:p>
            <a:pPr marL="469900" indent="-457200"/>
            <a:r>
              <a:rPr lang="en-US" sz="3800" baseline="30000" dirty="0">
                <a:solidFill>
                  <a:schemeClr val="bg1"/>
                </a:solidFill>
                <a:latin typeface="Garamond" panose="02020404030301010803" pitchFamily="18" charset="0"/>
              </a:rPr>
              <a:t>11	</a:t>
            </a:r>
            <a:r>
              <a:rPr lang="en-US" sz="3800" dirty="0" err="1">
                <a:solidFill>
                  <a:schemeClr val="bg1"/>
                </a:solidFill>
                <a:latin typeface="Garamond" panose="02020404030301010803" pitchFamily="18" charset="0"/>
              </a:rPr>
              <a:t>Ziba</a:t>
            </a:r>
            <a:r>
              <a:rPr lang="en-US" sz="3800" dirty="0">
                <a:solidFill>
                  <a:schemeClr val="bg1"/>
                </a:solidFill>
                <a:latin typeface="Garamond" panose="02020404030301010803" pitchFamily="18" charset="0"/>
              </a:rPr>
              <a:t> replied, “Yes, my lord the king; I am your servant, and I will do all that you have commanded.” And from that time on, Mephibosheth ate regularly at David’s table, like one of the king’s own sons. </a:t>
            </a:r>
          </a:p>
          <a:p>
            <a:pPr marL="469900" indent="-457200"/>
            <a:r>
              <a:rPr lang="en-US" sz="3800" baseline="30000" dirty="0">
                <a:solidFill>
                  <a:schemeClr val="bg1"/>
                </a:solidFill>
                <a:latin typeface="Garamond" panose="02020404030301010803" pitchFamily="18" charset="0"/>
              </a:rPr>
              <a:t>13 	</a:t>
            </a:r>
            <a:r>
              <a:rPr lang="en-US" sz="3800" dirty="0">
                <a:solidFill>
                  <a:schemeClr val="bg1"/>
                </a:solidFill>
                <a:latin typeface="Garamond" panose="02020404030301010803" pitchFamily="18" charset="0"/>
              </a:rPr>
              <a:t>And Mephibosheth, who was crippled in both feet, lived in Jerusalem and ate regularly at the king’s table.</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0FBAC8DA-9590-8B69-CF06-99D0367E7EAC}"/>
              </a:ext>
            </a:extLst>
          </p:cNvPr>
          <p:cNvSpPr>
            <a:spLocks noChangeArrowheads="1"/>
          </p:cNvSpPr>
          <p:nvPr/>
        </p:nvSpPr>
        <p:spPr bwMode="auto">
          <a:xfrm>
            <a:off x="202298" y="1107358"/>
            <a:ext cx="11684903" cy="5449559"/>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7D1234AE-5FE1-D796-9A31-61E595D785A9}"/>
              </a:ext>
            </a:extLst>
          </p:cNvPr>
          <p:cNvSpPr txBox="1">
            <a:spLocks noChangeArrowheads="1"/>
          </p:cNvSpPr>
          <p:nvPr/>
        </p:nvSpPr>
        <p:spPr bwMode="auto">
          <a:xfrm>
            <a:off x="290278" y="1312218"/>
            <a:ext cx="11483439" cy="2000548"/>
          </a:xfrm>
          <a:prstGeom prst="rect">
            <a:avLst/>
          </a:prstGeom>
          <a:noFill/>
          <a:ln w="38100">
            <a:noFill/>
            <a:miter lim="800000"/>
            <a:headEnd/>
            <a:tailEnd/>
          </a:ln>
        </p:spPr>
        <p:txBody>
          <a:bodyPr wrap="square">
            <a:spAutoFit/>
          </a:bodyPr>
          <a:lstStyle/>
          <a:p>
            <a:pPr marL="20638"/>
            <a:r>
              <a:rPr lang="en-US" sz="4200" dirty="0">
                <a:solidFill>
                  <a:schemeClr val="bg1"/>
                </a:solidFill>
                <a:latin typeface="Garamond" panose="02020404030301010803" pitchFamily="18" charset="0"/>
              </a:rPr>
              <a:t>This is a picture of God’s loving-kindness toward those who are undeserving</a:t>
            </a:r>
            <a:endParaRPr lang="en-US" sz="4000" dirty="0">
              <a:solidFill>
                <a:schemeClr val="bg1"/>
              </a:solidFill>
              <a:latin typeface="Garamond" panose="02020404030301010803" pitchFamily="18" charset="0"/>
            </a:endParaRPr>
          </a:p>
          <a:p>
            <a:pPr marL="458788" indent="-438150"/>
            <a:r>
              <a:rPr lang="en-US" sz="4000" dirty="0">
                <a:solidFill>
                  <a:schemeClr val="bg1"/>
                </a:solidFill>
                <a:latin typeface="Garamond" panose="02020404030301010803" pitchFamily="18" charset="0"/>
              </a:rPr>
              <a:t>►	We are far worse off than Mephibosheth.</a:t>
            </a:r>
          </a:p>
        </p:txBody>
      </p:sp>
      <p:sp>
        <p:nvSpPr>
          <p:cNvPr id="4" name="Rectangle 3">
            <a:extLst>
              <a:ext uri="{FF2B5EF4-FFF2-40B4-BE49-F238E27FC236}">
                <a16:creationId xmlns:a16="http://schemas.microsoft.com/office/drawing/2014/main" xmlns="" id="{B0889964-29C1-C618-A05F-1031EE27DE0B}"/>
              </a:ext>
            </a:extLst>
          </p:cNvPr>
          <p:cNvSpPr>
            <a:spLocks noChangeArrowheads="1"/>
          </p:cNvSpPr>
          <p:nvPr/>
        </p:nvSpPr>
        <p:spPr bwMode="auto">
          <a:xfrm>
            <a:off x="821100" y="3560749"/>
            <a:ext cx="10802252" cy="257769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B44CE338-59C3-C4D6-6C51-EA6D6C42A04A}"/>
              </a:ext>
            </a:extLst>
          </p:cNvPr>
          <p:cNvSpPr txBox="1">
            <a:spLocks noChangeArrowheads="1"/>
          </p:cNvSpPr>
          <p:nvPr/>
        </p:nvSpPr>
        <p:spPr bwMode="auto">
          <a:xfrm>
            <a:off x="900966" y="3679742"/>
            <a:ext cx="10724224" cy="2308324"/>
          </a:xfrm>
          <a:prstGeom prst="rect">
            <a:avLst/>
          </a:prstGeom>
          <a:noFill/>
          <a:ln w="38100">
            <a:noFill/>
            <a:miter lim="800000"/>
            <a:headEnd/>
            <a:tailEnd/>
          </a:ln>
        </p:spPr>
        <p:txBody>
          <a:bodyPr wrap="square">
            <a:spAutoFit/>
          </a:bodyPr>
          <a:lstStyle/>
          <a:p>
            <a:pPr marL="14288" indent="-14288">
              <a:spcAft>
                <a:spcPts val="600"/>
              </a:spcAft>
              <a:buSzPct val="100000"/>
              <a:defRPr/>
            </a:pPr>
            <a:r>
              <a:rPr lang="en-US" sz="3600" dirty="0">
                <a:solidFill>
                  <a:schemeClr val="bg1"/>
                </a:solidFill>
                <a:latin typeface="Garamond" panose="02020404030301010803" pitchFamily="18" charset="0"/>
              </a:rPr>
              <a:t>Ephesians 2:1-3: “All of us used to live that way, following the passionate desires and inclinations of our sinful nature. By our very nature we were subject to God’s condemnation, just like everyone else.” </a:t>
            </a:r>
          </a:p>
        </p:txBody>
      </p:sp>
    </p:spTree>
    <p:extLst>
      <p:ext uri="{BB962C8B-B14F-4D97-AF65-F5344CB8AC3E}">
        <p14:creationId xmlns:p14="http://schemas.microsoft.com/office/powerpoint/2010/main" val="40209776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600986"/>
          </a:xfrm>
          <a:prstGeom prst="rect">
            <a:avLst/>
          </a:prstGeom>
          <a:noFill/>
          <a:ln w="9525">
            <a:noFill/>
            <a:miter lim="800000"/>
            <a:headEnd/>
            <a:tailEnd/>
          </a:ln>
        </p:spPr>
        <p:txBody>
          <a:bodyPr wrap="square">
            <a:spAutoFit/>
          </a:bodyPr>
          <a:lstStyle/>
          <a:p>
            <a:pPr marL="469900" indent="-457200"/>
            <a:r>
              <a:rPr lang="en-US" sz="3800" baseline="30000" dirty="0">
                <a:solidFill>
                  <a:schemeClr val="bg1"/>
                </a:solidFill>
                <a:latin typeface="Garamond" panose="02020404030301010803" pitchFamily="18" charset="0"/>
              </a:rPr>
              <a:t>11	</a:t>
            </a:r>
            <a:r>
              <a:rPr lang="en-US" sz="3800" dirty="0" err="1">
                <a:solidFill>
                  <a:schemeClr val="bg1"/>
                </a:solidFill>
                <a:latin typeface="Garamond" panose="02020404030301010803" pitchFamily="18" charset="0"/>
              </a:rPr>
              <a:t>Ziba</a:t>
            </a:r>
            <a:r>
              <a:rPr lang="en-US" sz="3800" dirty="0">
                <a:solidFill>
                  <a:schemeClr val="bg1"/>
                </a:solidFill>
                <a:latin typeface="Garamond" panose="02020404030301010803" pitchFamily="18" charset="0"/>
              </a:rPr>
              <a:t> replied, “Yes, my lord the king; I am your servant, and I will do all that you have commanded.” And from that time on, Mephibosheth ate regularly at David’s table, like one of the king’s own sons. </a:t>
            </a:r>
          </a:p>
          <a:p>
            <a:pPr marL="469900" indent="-457200"/>
            <a:r>
              <a:rPr lang="en-US" sz="3800" baseline="30000" dirty="0">
                <a:solidFill>
                  <a:schemeClr val="bg1"/>
                </a:solidFill>
                <a:latin typeface="Garamond" panose="02020404030301010803" pitchFamily="18" charset="0"/>
              </a:rPr>
              <a:t>13 	</a:t>
            </a:r>
            <a:r>
              <a:rPr lang="en-US" sz="3800" dirty="0">
                <a:solidFill>
                  <a:schemeClr val="bg1"/>
                </a:solidFill>
                <a:latin typeface="Garamond" panose="02020404030301010803" pitchFamily="18" charset="0"/>
              </a:rPr>
              <a:t>And Mephibosheth, who was crippled in both feet, lived in Jerusalem and ate regularly at the king’s table.</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0FBAC8DA-9590-8B69-CF06-99D0367E7EAC}"/>
              </a:ext>
            </a:extLst>
          </p:cNvPr>
          <p:cNvSpPr>
            <a:spLocks noChangeArrowheads="1"/>
          </p:cNvSpPr>
          <p:nvPr/>
        </p:nvSpPr>
        <p:spPr bwMode="auto">
          <a:xfrm>
            <a:off x="202298" y="1107358"/>
            <a:ext cx="11684903" cy="5449559"/>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7D1234AE-5FE1-D796-9A31-61E595D785A9}"/>
              </a:ext>
            </a:extLst>
          </p:cNvPr>
          <p:cNvSpPr txBox="1">
            <a:spLocks noChangeArrowheads="1"/>
          </p:cNvSpPr>
          <p:nvPr/>
        </p:nvSpPr>
        <p:spPr bwMode="auto">
          <a:xfrm>
            <a:off x="290278" y="1312218"/>
            <a:ext cx="11483439" cy="2000548"/>
          </a:xfrm>
          <a:prstGeom prst="rect">
            <a:avLst/>
          </a:prstGeom>
          <a:noFill/>
          <a:ln w="38100">
            <a:noFill/>
            <a:miter lim="800000"/>
            <a:headEnd/>
            <a:tailEnd/>
          </a:ln>
        </p:spPr>
        <p:txBody>
          <a:bodyPr wrap="square">
            <a:spAutoFit/>
          </a:bodyPr>
          <a:lstStyle/>
          <a:p>
            <a:pPr marL="20638"/>
            <a:r>
              <a:rPr lang="en-US" sz="4200" dirty="0">
                <a:solidFill>
                  <a:schemeClr val="bg1"/>
                </a:solidFill>
                <a:latin typeface="Garamond" panose="02020404030301010803" pitchFamily="18" charset="0"/>
              </a:rPr>
              <a:t>This is a picture of God’s loving-kindness toward those who are undeserving</a:t>
            </a:r>
            <a:endParaRPr lang="en-US" sz="4000" dirty="0">
              <a:solidFill>
                <a:schemeClr val="bg1"/>
              </a:solidFill>
              <a:latin typeface="Garamond" panose="02020404030301010803" pitchFamily="18" charset="0"/>
            </a:endParaRPr>
          </a:p>
          <a:p>
            <a:pPr marL="458788" indent="-438150"/>
            <a:r>
              <a:rPr lang="en-US" sz="4000" dirty="0">
                <a:solidFill>
                  <a:schemeClr val="bg1"/>
                </a:solidFill>
                <a:latin typeface="Garamond" panose="02020404030301010803" pitchFamily="18" charset="0"/>
              </a:rPr>
              <a:t>►	We are far worse off than Mephibosheth.</a:t>
            </a:r>
          </a:p>
        </p:txBody>
      </p:sp>
      <p:sp>
        <p:nvSpPr>
          <p:cNvPr id="4" name="Rectangle 3">
            <a:extLst>
              <a:ext uri="{FF2B5EF4-FFF2-40B4-BE49-F238E27FC236}">
                <a16:creationId xmlns:a16="http://schemas.microsoft.com/office/drawing/2014/main" xmlns="" id="{B0889964-29C1-C618-A05F-1031EE27DE0B}"/>
              </a:ext>
            </a:extLst>
          </p:cNvPr>
          <p:cNvSpPr>
            <a:spLocks noChangeArrowheads="1"/>
          </p:cNvSpPr>
          <p:nvPr/>
        </p:nvSpPr>
        <p:spPr bwMode="auto">
          <a:xfrm>
            <a:off x="821100" y="3560749"/>
            <a:ext cx="10802252" cy="257769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B44CE338-59C3-C4D6-6C51-EA6D6C42A04A}"/>
              </a:ext>
            </a:extLst>
          </p:cNvPr>
          <p:cNvSpPr txBox="1">
            <a:spLocks noChangeArrowheads="1"/>
          </p:cNvSpPr>
          <p:nvPr/>
        </p:nvSpPr>
        <p:spPr bwMode="auto">
          <a:xfrm>
            <a:off x="900966" y="3835856"/>
            <a:ext cx="10724224" cy="2031325"/>
          </a:xfrm>
          <a:prstGeom prst="rect">
            <a:avLst/>
          </a:prstGeom>
          <a:noFill/>
          <a:ln w="38100">
            <a:noFill/>
            <a:miter lim="800000"/>
            <a:headEnd/>
            <a:tailEnd/>
          </a:ln>
        </p:spPr>
        <p:txBody>
          <a:bodyPr wrap="square">
            <a:spAutoFit/>
          </a:bodyPr>
          <a:lstStyle/>
          <a:p>
            <a:pPr marL="14288" indent="-14288" algn="ctr">
              <a:spcAft>
                <a:spcPts val="600"/>
              </a:spcAft>
              <a:buSzPct val="100000"/>
              <a:defRPr/>
            </a:pPr>
            <a:r>
              <a:rPr lang="en-US" sz="4200" dirty="0">
                <a:solidFill>
                  <a:schemeClr val="bg1"/>
                </a:solidFill>
                <a:effectLst/>
                <a:latin typeface="Garamond" panose="02020404030301010803" pitchFamily="18" charset="0"/>
                <a:ea typeface="Calibri" panose="020F0502020204030204" pitchFamily="34" charset="0"/>
              </a:rPr>
              <a:t>“We are all headed for judgment, we’re all guilty when get there, and we are in bondage on the way.”</a:t>
            </a:r>
            <a:endParaRPr lang="en-US" sz="42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13732255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600986"/>
          </a:xfrm>
          <a:prstGeom prst="rect">
            <a:avLst/>
          </a:prstGeom>
          <a:noFill/>
          <a:ln w="9525">
            <a:noFill/>
            <a:miter lim="800000"/>
            <a:headEnd/>
            <a:tailEnd/>
          </a:ln>
        </p:spPr>
        <p:txBody>
          <a:bodyPr wrap="square">
            <a:spAutoFit/>
          </a:bodyPr>
          <a:lstStyle/>
          <a:p>
            <a:pPr marL="469900" indent="-457200"/>
            <a:r>
              <a:rPr lang="en-US" sz="3800" baseline="30000" dirty="0">
                <a:solidFill>
                  <a:schemeClr val="bg1"/>
                </a:solidFill>
                <a:latin typeface="Garamond" panose="02020404030301010803" pitchFamily="18" charset="0"/>
              </a:rPr>
              <a:t>11	</a:t>
            </a:r>
            <a:r>
              <a:rPr lang="en-US" sz="3800" dirty="0" err="1">
                <a:solidFill>
                  <a:schemeClr val="bg1"/>
                </a:solidFill>
                <a:latin typeface="Garamond" panose="02020404030301010803" pitchFamily="18" charset="0"/>
              </a:rPr>
              <a:t>Ziba</a:t>
            </a:r>
            <a:r>
              <a:rPr lang="en-US" sz="3800" dirty="0">
                <a:solidFill>
                  <a:schemeClr val="bg1"/>
                </a:solidFill>
                <a:latin typeface="Garamond" panose="02020404030301010803" pitchFamily="18" charset="0"/>
              </a:rPr>
              <a:t> replied, “Yes, my lord the king; I am your servant, and I will do all that you have commanded.” And from that time on, Mephibosheth ate regularly at David’s table, like one of the king’s own sons. </a:t>
            </a:r>
          </a:p>
          <a:p>
            <a:pPr marL="469900" indent="-457200"/>
            <a:r>
              <a:rPr lang="en-US" sz="3800" baseline="30000" dirty="0">
                <a:solidFill>
                  <a:schemeClr val="bg1"/>
                </a:solidFill>
                <a:latin typeface="Garamond" panose="02020404030301010803" pitchFamily="18" charset="0"/>
              </a:rPr>
              <a:t>13 	</a:t>
            </a:r>
            <a:r>
              <a:rPr lang="en-US" sz="3800" dirty="0">
                <a:solidFill>
                  <a:schemeClr val="bg1"/>
                </a:solidFill>
                <a:latin typeface="Garamond" panose="02020404030301010803" pitchFamily="18" charset="0"/>
              </a:rPr>
              <a:t>And Mephibosheth, who was crippled in both feet, lived in Jerusalem and ate regularly at the king’s table.</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0FBAC8DA-9590-8B69-CF06-99D0367E7EAC}"/>
              </a:ext>
            </a:extLst>
          </p:cNvPr>
          <p:cNvSpPr>
            <a:spLocks noChangeArrowheads="1"/>
          </p:cNvSpPr>
          <p:nvPr/>
        </p:nvSpPr>
        <p:spPr bwMode="auto">
          <a:xfrm>
            <a:off x="202298" y="1107358"/>
            <a:ext cx="11684903" cy="5449559"/>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7D1234AE-5FE1-D796-9A31-61E595D785A9}"/>
              </a:ext>
            </a:extLst>
          </p:cNvPr>
          <p:cNvSpPr txBox="1">
            <a:spLocks noChangeArrowheads="1"/>
          </p:cNvSpPr>
          <p:nvPr/>
        </p:nvSpPr>
        <p:spPr bwMode="auto">
          <a:xfrm>
            <a:off x="290278" y="1312218"/>
            <a:ext cx="11483439" cy="2000548"/>
          </a:xfrm>
          <a:prstGeom prst="rect">
            <a:avLst/>
          </a:prstGeom>
          <a:noFill/>
          <a:ln w="38100">
            <a:noFill/>
            <a:miter lim="800000"/>
            <a:headEnd/>
            <a:tailEnd/>
          </a:ln>
        </p:spPr>
        <p:txBody>
          <a:bodyPr wrap="square">
            <a:spAutoFit/>
          </a:bodyPr>
          <a:lstStyle/>
          <a:p>
            <a:pPr marL="20638"/>
            <a:r>
              <a:rPr lang="en-US" sz="4200" dirty="0">
                <a:solidFill>
                  <a:schemeClr val="bg1"/>
                </a:solidFill>
                <a:latin typeface="Garamond" panose="02020404030301010803" pitchFamily="18" charset="0"/>
              </a:rPr>
              <a:t>This is a picture of God’s loving-kindness toward those who are undeserving</a:t>
            </a:r>
            <a:endParaRPr lang="en-US" sz="4000" dirty="0">
              <a:solidFill>
                <a:schemeClr val="bg1"/>
              </a:solidFill>
              <a:latin typeface="Garamond" panose="02020404030301010803" pitchFamily="18" charset="0"/>
            </a:endParaRPr>
          </a:p>
          <a:p>
            <a:pPr marL="458788" indent="-438150"/>
            <a:r>
              <a:rPr lang="en-US" sz="4000" dirty="0">
                <a:solidFill>
                  <a:schemeClr val="bg1"/>
                </a:solidFill>
                <a:latin typeface="Garamond" panose="02020404030301010803" pitchFamily="18" charset="0"/>
              </a:rPr>
              <a:t>►	God’s kindness is far greater than David’s.</a:t>
            </a:r>
          </a:p>
        </p:txBody>
      </p:sp>
      <p:sp>
        <p:nvSpPr>
          <p:cNvPr id="4" name="Rectangle 3">
            <a:extLst>
              <a:ext uri="{FF2B5EF4-FFF2-40B4-BE49-F238E27FC236}">
                <a16:creationId xmlns:a16="http://schemas.microsoft.com/office/drawing/2014/main" xmlns="" id="{B0889964-29C1-C618-A05F-1031EE27DE0B}"/>
              </a:ext>
            </a:extLst>
          </p:cNvPr>
          <p:cNvSpPr>
            <a:spLocks noChangeArrowheads="1"/>
          </p:cNvSpPr>
          <p:nvPr/>
        </p:nvSpPr>
        <p:spPr bwMode="auto">
          <a:xfrm>
            <a:off x="821100" y="3449239"/>
            <a:ext cx="10802252" cy="2082060"/>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B44CE338-59C3-C4D6-6C51-EA6D6C42A04A}"/>
              </a:ext>
            </a:extLst>
          </p:cNvPr>
          <p:cNvSpPr txBox="1">
            <a:spLocks noChangeArrowheads="1"/>
          </p:cNvSpPr>
          <p:nvPr/>
        </p:nvSpPr>
        <p:spPr bwMode="auto">
          <a:xfrm>
            <a:off x="900966" y="3590534"/>
            <a:ext cx="10724224" cy="1754326"/>
          </a:xfrm>
          <a:prstGeom prst="rect">
            <a:avLst/>
          </a:prstGeom>
          <a:noFill/>
          <a:ln w="38100">
            <a:noFill/>
            <a:miter lim="800000"/>
            <a:headEnd/>
            <a:tailEnd/>
          </a:ln>
        </p:spPr>
        <p:txBody>
          <a:bodyPr wrap="square">
            <a:spAutoFit/>
          </a:bodyPr>
          <a:lstStyle/>
          <a:p>
            <a:pPr marL="14288" indent="-14288">
              <a:spcAft>
                <a:spcPts val="600"/>
              </a:spcAft>
              <a:buSzPct val="100000"/>
              <a:defRPr/>
            </a:pPr>
            <a:r>
              <a:rPr lang="en-US" sz="3600" dirty="0">
                <a:solidFill>
                  <a:schemeClr val="bg1"/>
                </a:solidFill>
                <a:latin typeface="Garamond" panose="02020404030301010803" pitchFamily="18" charset="0"/>
              </a:rPr>
              <a:t>Ephesians 1:7: “He is so rich in kindness and grace that he purchased our freedom with the blood of his Son and forgave our sins.”</a:t>
            </a:r>
          </a:p>
        </p:txBody>
      </p:sp>
    </p:spTree>
    <p:extLst>
      <p:ext uri="{BB962C8B-B14F-4D97-AF65-F5344CB8AC3E}">
        <p14:creationId xmlns:p14="http://schemas.microsoft.com/office/powerpoint/2010/main" val="3350389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600986"/>
          </a:xfrm>
          <a:prstGeom prst="rect">
            <a:avLst/>
          </a:prstGeom>
          <a:noFill/>
          <a:ln w="9525">
            <a:noFill/>
            <a:miter lim="800000"/>
            <a:headEnd/>
            <a:tailEnd/>
          </a:ln>
        </p:spPr>
        <p:txBody>
          <a:bodyPr wrap="square">
            <a:spAutoFit/>
          </a:bodyPr>
          <a:lstStyle/>
          <a:p>
            <a:pPr marL="469900" indent="-457200"/>
            <a:r>
              <a:rPr lang="en-US" sz="3800" baseline="30000" dirty="0">
                <a:solidFill>
                  <a:schemeClr val="bg1"/>
                </a:solidFill>
                <a:latin typeface="Garamond" panose="02020404030301010803" pitchFamily="18" charset="0"/>
              </a:rPr>
              <a:t>11	</a:t>
            </a:r>
            <a:r>
              <a:rPr lang="en-US" sz="3800" dirty="0" err="1">
                <a:solidFill>
                  <a:schemeClr val="bg1"/>
                </a:solidFill>
                <a:latin typeface="Garamond" panose="02020404030301010803" pitchFamily="18" charset="0"/>
              </a:rPr>
              <a:t>Ziba</a:t>
            </a:r>
            <a:r>
              <a:rPr lang="en-US" sz="3800" dirty="0">
                <a:solidFill>
                  <a:schemeClr val="bg1"/>
                </a:solidFill>
                <a:latin typeface="Garamond" panose="02020404030301010803" pitchFamily="18" charset="0"/>
              </a:rPr>
              <a:t> replied, “Yes, my lord the king; I am your servant, and I will do all that you have commanded.” And from that time on, Mephibosheth ate regularly at David’s table, like one of the king’s own sons. </a:t>
            </a:r>
          </a:p>
          <a:p>
            <a:pPr marL="469900" indent="-457200"/>
            <a:r>
              <a:rPr lang="en-US" sz="3800" baseline="30000" dirty="0">
                <a:solidFill>
                  <a:schemeClr val="bg1"/>
                </a:solidFill>
                <a:latin typeface="Garamond" panose="02020404030301010803" pitchFamily="18" charset="0"/>
              </a:rPr>
              <a:t>13 	</a:t>
            </a:r>
            <a:r>
              <a:rPr lang="en-US" sz="3800" dirty="0">
                <a:solidFill>
                  <a:schemeClr val="bg1"/>
                </a:solidFill>
                <a:latin typeface="Garamond" panose="02020404030301010803" pitchFamily="18" charset="0"/>
              </a:rPr>
              <a:t>And Mephibosheth, who was crippled in both feet, lived in Jerusalem and ate regularly at the king’s table.</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0FBAC8DA-9590-8B69-CF06-99D0367E7EAC}"/>
              </a:ext>
            </a:extLst>
          </p:cNvPr>
          <p:cNvSpPr>
            <a:spLocks noChangeArrowheads="1"/>
          </p:cNvSpPr>
          <p:nvPr/>
        </p:nvSpPr>
        <p:spPr bwMode="auto">
          <a:xfrm>
            <a:off x="202298" y="1107358"/>
            <a:ext cx="11684903" cy="5449559"/>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7D1234AE-5FE1-D796-9A31-61E595D785A9}"/>
              </a:ext>
            </a:extLst>
          </p:cNvPr>
          <p:cNvSpPr txBox="1">
            <a:spLocks noChangeArrowheads="1"/>
          </p:cNvSpPr>
          <p:nvPr/>
        </p:nvSpPr>
        <p:spPr bwMode="auto">
          <a:xfrm>
            <a:off x="290278" y="1312218"/>
            <a:ext cx="11483439" cy="3231654"/>
          </a:xfrm>
          <a:prstGeom prst="rect">
            <a:avLst/>
          </a:prstGeom>
          <a:noFill/>
          <a:ln w="38100">
            <a:noFill/>
            <a:miter lim="800000"/>
            <a:headEnd/>
            <a:tailEnd/>
          </a:ln>
        </p:spPr>
        <p:txBody>
          <a:bodyPr wrap="square">
            <a:spAutoFit/>
          </a:bodyPr>
          <a:lstStyle/>
          <a:p>
            <a:pPr marL="20638"/>
            <a:r>
              <a:rPr lang="en-US" sz="4200" dirty="0">
                <a:solidFill>
                  <a:schemeClr val="bg1"/>
                </a:solidFill>
                <a:latin typeface="Garamond" panose="02020404030301010803" pitchFamily="18" charset="0"/>
              </a:rPr>
              <a:t>This is a picture of God’s loving-kindness toward those who are undeserving</a:t>
            </a:r>
            <a:endParaRPr lang="en-US" sz="4000" dirty="0">
              <a:solidFill>
                <a:schemeClr val="bg1"/>
              </a:solidFill>
              <a:latin typeface="Garamond" panose="02020404030301010803" pitchFamily="18" charset="0"/>
            </a:endParaRPr>
          </a:p>
          <a:p>
            <a:pPr marL="458788" indent="-438150"/>
            <a:r>
              <a:rPr lang="en-US" sz="4000" dirty="0">
                <a:solidFill>
                  <a:schemeClr val="bg1"/>
                </a:solidFill>
                <a:latin typeface="Garamond" panose="02020404030301010803" pitchFamily="18" charset="0"/>
              </a:rPr>
              <a:t>►	God’s kindness is far greater than David’s.</a:t>
            </a:r>
          </a:p>
          <a:p>
            <a:pPr marL="919163" indent="-460375">
              <a:buFont typeface="Arial" panose="020B0604020202020204" pitchFamily="34" charset="0"/>
              <a:buChar char="•"/>
            </a:pPr>
            <a:r>
              <a:rPr lang="en-US" sz="4000" dirty="0">
                <a:solidFill>
                  <a:schemeClr val="bg1"/>
                </a:solidFill>
                <a:latin typeface="Garamond" panose="02020404030301010803" pitchFamily="18" charset="0"/>
              </a:rPr>
              <a:t>David showed generosity toward </a:t>
            </a:r>
            <a:r>
              <a:rPr lang="en-US" sz="4000" dirty="0" err="1">
                <a:solidFill>
                  <a:schemeClr val="bg1"/>
                </a:solidFill>
                <a:latin typeface="Garamond" panose="02020404030301010803" pitchFamily="18" charset="0"/>
              </a:rPr>
              <a:t>Meph</a:t>
            </a:r>
            <a:r>
              <a:rPr lang="en-US" sz="4000" dirty="0">
                <a:solidFill>
                  <a:schemeClr val="bg1"/>
                </a:solidFill>
                <a:latin typeface="Garamond" panose="02020404030301010803" pitchFamily="18" charset="0"/>
              </a:rPr>
              <a:t>. by giving him land a means of income.</a:t>
            </a:r>
          </a:p>
        </p:txBody>
      </p:sp>
      <p:sp>
        <p:nvSpPr>
          <p:cNvPr id="4" name="Rectangle 3">
            <a:extLst>
              <a:ext uri="{FF2B5EF4-FFF2-40B4-BE49-F238E27FC236}">
                <a16:creationId xmlns:a16="http://schemas.microsoft.com/office/drawing/2014/main" xmlns="" id="{B0889964-29C1-C618-A05F-1031EE27DE0B}"/>
              </a:ext>
            </a:extLst>
          </p:cNvPr>
          <p:cNvSpPr>
            <a:spLocks noChangeArrowheads="1"/>
          </p:cNvSpPr>
          <p:nvPr/>
        </p:nvSpPr>
        <p:spPr bwMode="auto">
          <a:xfrm>
            <a:off x="1212367" y="4640899"/>
            <a:ext cx="10802252" cy="2082060"/>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B44CE338-59C3-C4D6-6C51-EA6D6C42A04A}"/>
              </a:ext>
            </a:extLst>
          </p:cNvPr>
          <p:cNvSpPr txBox="1">
            <a:spLocks noChangeArrowheads="1"/>
          </p:cNvSpPr>
          <p:nvPr/>
        </p:nvSpPr>
        <p:spPr bwMode="auto">
          <a:xfrm>
            <a:off x="1292233" y="4782194"/>
            <a:ext cx="10724224" cy="1754326"/>
          </a:xfrm>
          <a:prstGeom prst="rect">
            <a:avLst/>
          </a:prstGeom>
          <a:noFill/>
          <a:ln w="38100">
            <a:noFill/>
            <a:miter lim="800000"/>
            <a:headEnd/>
            <a:tailEnd/>
          </a:ln>
        </p:spPr>
        <p:txBody>
          <a:bodyPr wrap="square">
            <a:spAutoFit/>
          </a:bodyPr>
          <a:lstStyle/>
          <a:p>
            <a:pPr marL="14288" indent="-14288">
              <a:spcAft>
                <a:spcPts val="600"/>
              </a:spcAft>
              <a:buSzPct val="100000"/>
              <a:defRPr/>
            </a:pPr>
            <a:r>
              <a:rPr lang="en-US" sz="3600" dirty="0">
                <a:solidFill>
                  <a:schemeClr val="bg1"/>
                </a:solidFill>
                <a:latin typeface="Garamond" panose="02020404030301010803" pitchFamily="18" charset="0"/>
              </a:rPr>
              <a:t>Ephesians 1:7: “(He) has blessed us with every spiritual blessing in the heavenly realms because we are united with Christ.”</a:t>
            </a:r>
          </a:p>
        </p:txBody>
      </p:sp>
    </p:spTree>
    <p:extLst>
      <p:ext uri="{BB962C8B-B14F-4D97-AF65-F5344CB8AC3E}">
        <p14:creationId xmlns:p14="http://schemas.microsoft.com/office/powerpoint/2010/main" val="220186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600986"/>
          </a:xfrm>
          <a:prstGeom prst="rect">
            <a:avLst/>
          </a:prstGeom>
          <a:noFill/>
          <a:ln w="9525">
            <a:noFill/>
            <a:miter lim="800000"/>
            <a:headEnd/>
            <a:tailEnd/>
          </a:ln>
        </p:spPr>
        <p:txBody>
          <a:bodyPr wrap="square">
            <a:spAutoFit/>
          </a:bodyPr>
          <a:lstStyle/>
          <a:p>
            <a:pPr marL="469900" indent="-457200"/>
            <a:r>
              <a:rPr lang="en-US" sz="3800" baseline="30000" dirty="0">
                <a:solidFill>
                  <a:schemeClr val="bg1"/>
                </a:solidFill>
                <a:latin typeface="Garamond" panose="02020404030301010803" pitchFamily="18" charset="0"/>
              </a:rPr>
              <a:t>11	</a:t>
            </a:r>
            <a:r>
              <a:rPr lang="en-US" sz="3800" dirty="0" err="1">
                <a:solidFill>
                  <a:schemeClr val="bg1"/>
                </a:solidFill>
                <a:latin typeface="Garamond" panose="02020404030301010803" pitchFamily="18" charset="0"/>
              </a:rPr>
              <a:t>Ziba</a:t>
            </a:r>
            <a:r>
              <a:rPr lang="en-US" sz="3800" dirty="0">
                <a:solidFill>
                  <a:schemeClr val="bg1"/>
                </a:solidFill>
                <a:latin typeface="Garamond" panose="02020404030301010803" pitchFamily="18" charset="0"/>
              </a:rPr>
              <a:t> replied, “Yes, my lord the king; I am your servant, and I will do all that you have commanded.” And from that time on, Mephibosheth ate regularly at David’s table, like one of the king’s own sons. </a:t>
            </a:r>
          </a:p>
          <a:p>
            <a:pPr marL="469900" indent="-457200"/>
            <a:r>
              <a:rPr lang="en-US" sz="3800" baseline="30000" dirty="0">
                <a:solidFill>
                  <a:schemeClr val="bg1"/>
                </a:solidFill>
                <a:latin typeface="Garamond" panose="02020404030301010803" pitchFamily="18" charset="0"/>
              </a:rPr>
              <a:t>13 	</a:t>
            </a:r>
            <a:r>
              <a:rPr lang="en-US" sz="3800" dirty="0">
                <a:solidFill>
                  <a:schemeClr val="bg1"/>
                </a:solidFill>
                <a:latin typeface="Garamond" panose="02020404030301010803" pitchFamily="18" charset="0"/>
              </a:rPr>
              <a:t>And Mephibosheth, who was crippled in both feet, lived in Jerusalem and ate regularly at the king’s table.</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0FBAC8DA-9590-8B69-CF06-99D0367E7EAC}"/>
              </a:ext>
            </a:extLst>
          </p:cNvPr>
          <p:cNvSpPr>
            <a:spLocks noChangeArrowheads="1"/>
          </p:cNvSpPr>
          <p:nvPr/>
        </p:nvSpPr>
        <p:spPr bwMode="auto">
          <a:xfrm>
            <a:off x="202298" y="1107358"/>
            <a:ext cx="11684903" cy="5449559"/>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7D1234AE-5FE1-D796-9A31-61E595D785A9}"/>
              </a:ext>
            </a:extLst>
          </p:cNvPr>
          <p:cNvSpPr txBox="1">
            <a:spLocks noChangeArrowheads="1"/>
          </p:cNvSpPr>
          <p:nvPr/>
        </p:nvSpPr>
        <p:spPr bwMode="auto">
          <a:xfrm>
            <a:off x="290278" y="1312218"/>
            <a:ext cx="11483439" cy="2616101"/>
          </a:xfrm>
          <a:prstGeom prst="rect">
            <a:avLst/>
          </a:prstGeom>
          <a:noFill/>
          <a:ln w="38100">
            <a:noFill/>
            <a:miter lim="800000"/>
            <a:headEnd/>
            <a:tailEnd/>
          </a:ln>
        </p:spPr>
        <p:txBody>
          <a:bodyPr wrap="square">
            <a:spAutoFit/>
          </a:bodyPr>
          <a:lstStyle/>
          <a:p>
            <a:pPr marL="20638"/>
            <a:r>
              <a:rPr lang="en-US" sz="4200" dirty="0">
                <a:solidFill>
                  <a:schemeClr val="bg1"/>
                </a:solidFill>
                <a:latin typeface="Garamond" panose="02020404030301010803" pitchFamily="18" charset="0"/>
              </a:rPr>
              <a:t>This is a picture of God’s loving-kindness toward those who are undeserving</a:t>
            </a:r>
            <a:endParaRPr lang="en-US" sz="4000" dirty="0">
              <a:solidFill>
                <a:schemeClr val="bg1"/>
              </a:solidFill>
              <a:latin typeface="Garamond" panose="02020404030301010803" pitchFamily="18" charset="0"/>
            </a:endParaRPr>
          </a:p>
          <a:p>
            <a:pPr marL="458788" indent="-438150"/>
            <a:r>
              <a:rPr lang="en-US" sz="4000" dirty="0">
                <a:solidFill>
                  <a:schemeClr val="bg1"/>
                </a:solidFill>
                <a:latin typeface="Garamond" panose="02020404030301010803" pitchFamily="18" charset="0"/>
              </a:rPr>
              <a:t>►	God’s kindness is far greater than David’s.</a:t>
            </a:r>
          </a:p>
          <a:p>
            <a:pPr marL="919163" indent="-460375">
              <a:buFont typeface="Arial" panose="020B0604020202020204" pitchFamily="34" charset="0"/>
              <a:buChar char="•"/>
            </a:pPr>
            <a:r>
              <a:rPr lang="en-US" sz="4000" dirty="0">
                <a:solidFill>
                  <a:schemeClr val="bg1"/>
                </a:solidFill>
                <a:latin typeface="Garamond" panose="02020404030301010803" pitchFamily="18" charset="0"/>
              </a:rPr>
              <a:t>Mephibosheth received access to David’s table.</a:t>
            </a:r>
          </a:p>
        </p:txBody>
      </p:sp>
      <p:sp>
        <p:nvSpPr>
          <p:cNvPr id="4" name="Rectangle 3">
            <a:extLst>
              <a:ext uri="{FF2B5EF4-FFF2-40B4-BE49-F238E27FC236}">
                <a16:creationId xmlns:a16="http://schemas.microsoft.com/office/drawing/2014/main" xmlns="" id="{B0889964-29C1-C618-A05F-1031EE27DE0B}"/>
              </a:ext>
            </a:extLst>
          </p:cNvPr>
          <p:cNvSpPr>
            <a:spLocks noChangeArrowheads="1"/>
          </p:cNvSpPr>
          <p:nvPr/>
        </p:nvSpPr>
        <p:spPr bwMode="auto">
          <a:xfrm>
            <a:off x="1233477" y="3995518"/>
            <a:ext cx="10802252" cy="1447667"/>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B44CE338-59C3-C4D6-6C51-EA6D6C42A04A}"/>
              </a:ext>
            </a:extLst>
          </p:cNvPr>
          <p:cNvSpPr txBox="1">
            <a:spLocks noChangeArrowheads="1"/>
          </p:cNvSpPr>
          <p:nvPr/>
        </p:nvSpPr>
        <p:spPr bwMode="auto">
          <a:xfrm>
            <a:off x="1313343" y="4136813"/>
            <a:ext cx="10724224" cy="1200329"/>
          </a:xfrm>
          <a:prstGeom prst="rect">
            <a:avLst/>
          </a:prstGeom>
          <a:noFill/>
          <a:ln w="38100">
            <a:noFill/>
            <a:miter lim="800000"/>
            <a:headEnd/>
            <a:tailEnd/>
          </a:ln>
        </p:spPr>
        <p:txBody>
          <a:bodyPr wrap="square">
            <a:spAutoFit/>
          </a:bodyPr>
          <a:lstStyle/>
          <a:p>
            <a:pPr marL="14288" indent="-14288">
              <a:spcAft>
                <a:spcPts val="600"/>
              </a:spcAft>
              <a:buSzPct val="100000"/>
              <a:defRPr/>
            </a:pPr>
            <a:r>
              <a:rPr lang="en-US" sz="3600" dirty="0">
                <a:solidFill>
                  <a:schemeClr val="bg1"/>
                </a:solidFill>
                <a:latin typeface="Garamond" panose="02020404030301010803" pitchFamily="18" charset="0"/>
              </a:rPr>
              <a:t>Ephesians 2:18: “For through him we both have access to the Father.”</a:t>
            </a:r>
          </a:p>
        </p:txBody>
      </p:sp>
    </p:spTree>
    <p:extLst>
      <p:ext uri="{BB962C8B-B14F-4D97-AF65-F5344CB8AC3E}">
        <p14:creationId xmlns:p14="http://schemas.microsoft.com/office/powerpoint/2010/main" val="1820940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600986"/>
          </a:xfrm>
          <a:prstGeom prst="rect">
            <a:avLst/>
          </a:prstGeom>
          <a:noFill/>
          <a:ln w="9525">
            <a:noFill/>
            <a:miter lim="800000"/>
            <a:headEnd/>
            <a:tailEnd/>
          </a:ln>
        </p:spPr>
        <p:txBody>
          <a:bodyPr wrap="square">
            <a:spAutoFit/>
          </a:bodyPr>
          <a:lstStyle/>
          <a:p>
            <a:pPr marL="469900" indent="-457200"/>
            <a:r>
              <a:rPr lang="en-US" sz="3800" baseline="30000" dirty="0">
                <a:solidFill>
                  <a:schemeClr val="bg1"/>
                </a:solidFill>
                <a:latin typeface="Garamond" panose="02020404030301010803" pitchFamily="18" charset="0"/>
              </a:rPr>
              <a:t>11	</a:t>
            </a:r>
            <a:r>
              <a:rPr lang="en-US" sz="3800" dirty="0" err="1">
                <a:solidFill>
                  <a:schemeClr val="bg1"/>
                </a:solidFill>
                <a:latin typeface="Garamond" panose="02020404030301010803" pitchFamily="18" charset="0"/>
              </a:rPr>
              <a:t>Ziba</a:t>
            </a:r>
            <a:r>
              <a:rPr lang="en-US" sz="3800" dirty="0">
                <a:solidFill>
                  <a:schemeClr val="bg1"/>
                </a:solidFill>
                <a:latin typeface="Garamond" panose="02020404030301010803" pitchFamily="18" charset="0"/>
              </a:rPr>
              <a:t> replied, “Yes, my lord the king; I am your servant, and I will do all that you have commanded.” And from that time on, Mephibosheth ate regularly at David’s table, like one of the king’s own sons. </a:t>
            </a:r>
          </a:p>
          <a:p>
            <a:pPr marL="469900" indent="-457200"/>
            <a:r>
              <a:rPr lang="en-US" sz="3800" baseline="30000" dirty="0">
                <a:solidFill>
                  <a:schemeClr val="bg1"/>
                </a:solidFill>
                <a:latin typeface="Garamond" panose="02020404030301010803" pitchFamily="18" charset="0"/>
              </a:rPr>
              <a:t>13 	</a:t>
            </a:r>
            <a:r>
              <a:rPr lang="en-US" sz="3800" dirty="0">
                <a:solidFill>
                  <a:schemeClr val="bg1"/>
                </a:solidFill>
                <a:latin typeface="Garamond" panose="02020404030301010803" pitchFamily="18" charset="0"/>
              </a:rPr>
              <a:t>And Mephibosheth, who was crippled in both feet, lived in Jerusalem and ate regularly at the king’s table.</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0FBAC8DA-9590-8B69-CF06-99D0367E7EAC}"/>
              </a:ext>
            </a:extLst>
          </p:cNvPr>
          <p:cNvSpPr>
            <a:spLocks noChangeArrowheads="1"/>
          </p:cNvSpPr>
          <p:nvPr/>
        </p:nvSpPr>
        <p:spPr bwMode="auto">
          <a:xfrm>
            <a:off x="202298" y="1107358"/>
            <a:ext cx="11684903" cy="5449559"/>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7D1234AE-5FE1-D796-9A31-61E595D785A9}"/>
              </a:ext>
            </a:extLst>
          </p:cNvPr>
          <p:cNvSpPr txBox="1">
            <a:spLocks noChangeArrowheads="1"/>
          </p:cNvSpPr>
          <p:nvPr/>
        </p:nvSpPr>
        <p:spPr bwMode="auto">
          <a:xfrm>
            <a:off x="290278" y="1312218"/>
            <a:ext cx="11483439" cy="2000548"/>
          </a:xfrm>
          <a:prstGeom prst="rect">
            <a:avLst/>
          </a:prstGeom>
          <a:noFill/>
          <a:ln w="38100">
            <a:noFill/>
            <a:miter lim="800000"/>
            <a:headEnd/>
            <a:tailEnd/>
          </a:ln>
        </p:spPr>
        <p:txBody>
          <a:bodyPr wrap="square">
            <a:spAutoFit/>
          </a:bodyPr>
          <a:lstStyle/>
          <a:p>
            <a:pPr marL="20638"/>
            <a:r>
              <a:rPr lang="en-US" sz="4200" dirty="0">
                <a:solidFill>
                  <a:schemeClr val="bg1"/>
                </a:solidFill>
                <a:latin typeface="Garamond" panose="02020404030301010803" pitchFamily="18" charset="0"/>
              </a:rPr>
              <a:t>This is a picture of God’s loving-kindness toward those who are undeserving</a:t>
            </a:r>
            <a:endParaRPr lang="en-US" sz="4000" dirty="0">
              <a:solidFill>
                <a:schemeClr val="bg1"/>
              </a:solidFill>
              <a:latin typeface="Garamond" panose="02020404030301010803" pitchFamily="18" charset="0"/>
            </a:endParaRPr>
          </a:p>
          <a:p>
            <a:pPr marL="458788" indent="-438150"/>
            <a:r>
              <a:rPr lang="en-US" sz="4000" dirty="0">
                <a:solidFill>
                  <a:schemeClr val="bg1"/>
                </a:solidFill>
                <a:latin typeface="Garamond" panose="02020404030301010803" pitchFamily="18" charset="0"/>
              </a:rPr>
              <a:t>►	God’s kindness is an unmerited gift. </a:t>
            </a:r>
          </a:p>
        </p:txBody>
      </p:sp>
      <p:sp>
        <p:nvSpPr>
          <p:cNvPr id="4" name="Rectangle 3">
            <a:extLst>
              <a:ext uri="{FF2B5EF4-FFF2-40B4-BE49-F238E27FC236}">
                <a16:creationId xmlns:a16="http://schemas.microsoft.com/office/drawing/2014/main" xmlns="" id="{B0889964-29C1-C618-A05F-1031EE27DE0B}"/>
              </a:ext>
            </a:extLst>
          </p:cNvPr>
          <p:cNvSpPr>
            <a:spLocks noChangeArrowheads="1"/>
          </p:cNvSpPr>
          <p:nvPr/>
        </p:nvSpPr>
        <p:spPr bwMode="auto">
          <a:xfrm>
            <a:off x="670734" y="3430144"/>
            <a:ext cx="11318968" cy="207856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B44CE338-59C3-C4D6-6C51-EA6D6C42A04A}"/>
              </a:ext>
            </a:extLst>
          </p:cNvPr>
          <p:cNvSpPr txBox="1">
            <a:spLocks noChangeArrowheads="1"/>
          </p:cNvSpPr>
          <p:nvPr/>
        </p:nvSpPr>
        <p:spPr bwMode="auto">
          <a:xfrm>
            <a:off x="750600" y="3571439"/>
            <a:ext cx="11237208" cy="1754326"/>
          </a:xfrm>
          <a:prstGeom prst="rect">
            <a:avLst/>
          </a:prstGeom>
          <a:noFill/>
          <a:ln w="38100">
            <a:noFill/>
            <a:miter lim="800000"/>
            <a:headEnd/>
            <a:tailEnd/>
          </a:ln>
        </p:spPr>
        <p:txBody>
          <a:bodyPr wrap="square">
            <a:spAutoFit/>
          </a:bodyPr>
          <a:lstStyle/>
          <a:p>
            <a:pPr marL="14288" indent="-14288">
              <a:spcAft>
                <a:spcPts val="600"/>
              </a:spcAft>
              <a:buSzPct val="100000"/>
              <a:defRPr/>
            </a:pPr>
            <a:r>
              <a:rPr lang="en-US" sz="3600" dirty="0">
                <a:solidFill>
                  <a:schemeClr val="bg1"/>
                </a:solidFill>
                <a:latin typeface="Garamond" panose="02020404030301010803" pitchFamily="18" charset="0"/>
              </a:rPr>
              <a:t>“Ephesians 2:8: God saved you by his grace when you believed. And you can’t take credit for this. Salvation is not a reward for the good things we have done.”</a:t>
            </a:r>
          </a:p>
        </p:txBody>
      </p:sp>
    </p:spTree>
    <p:extLst>
      <p:ext uri="{BB962C8B-B14F-4D97-AF65-F5344CB8AC3E}">
        <p14:creationId xmlns:p14="http://schemas.microsoft.com/office/powerpoint/2010/main" val="3200338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600986"/>
          </a:xfrm>
          <a:prstGeom prst="rect">
            <a:avLst/>
          </a:prstGeom>
          <a:noFill/>
          <a:ln w="9525">
            <a:noFill/>
            <a:miter lim="800000"/>
            <a:headEnd/>
            <a:tailEnd/>
          </a:ln>
        </p:spPr>
        <p:txBody>
          <a:bodyPr wrap="square">
            <a:spAutoFit/>
          </a:bodyPr>
          <a:lstStyle/>
          <a:p>
            <a:pPr marL="469900" indent="-457200"/>
            <a:r>
              <a:rPr lang="en-US" sz="3800" baseline="30000" dirty="0">
                <a:solidFill>
                  <a:schemeClr val="bg1"/>
                </a:solidFill>
                <a:latin typeface="Garamond" panose="02020404030301010803" pitchFamily="18" charset="0"/>
              </a:rPr>
              <a:t>11	</a:t>
            </a:r>
            <a:r>
              <a:rPr lang="en-US" sz="3800" dirty="0" err="1">
                <a:solidFill>
                  <a:schemeClr val="bg1"/>
                </a:solidFill>
                <a:latin typeface="Garamond" panose="02020404030301010803" pitchFamily="18" charset="0"/>
              </a:rPr>
              <a:t>Ziba</a:t>
            </a:r>
            <a:r>
              <a:rPr lang="en-US" sz="3800" dirty="0">
                <a:solidFill>
                  <a:schemeClr val="bg1"/>
                </a:solidFill>
                <a:latin typeface="Garamond" panose="02020404030301010803" pitchFamily="18" charset="0"/>
              </a:rPr>
              <a:t> replied, “Yes, my lord the king; I am your servant, and I will do all that you have commanded.” And from that time on, Mephibosheth ate regularly at David’s table, like one of the king’s own sons. </a:t>
            </a:r>
          </a:p>
          <a:p>
            <a:pPr marL="469900" indent="-457200"/>
            <a:r>
              <a:rPr lang="en-US" sz="3800" baseline="30000" dirty="0">
                <a:solidFill>
                  <a:schemeClr val="bg1"/>
                </a:solidFill>
                <a:latin typeface="Garamond" panose="02020404030301010803" pitchFamily="18" charset="0"/>
              </a:rPr>
              <a:t>13 	</a:t>
            </a:r>
            <a:r>
              <a:rPr lang="en-US" sz="3800" dirty="0">
                <a:solidFill>
                  <a:schemeClr val="bg1"/>
                </a:solidFill>
                <a:latin typeface="Garamond" panose="02020404030301010803" pitchFamily="18" charset="0"/>
              </a:rPr>
              <a:t>And Mephibosheth, who was crippled in both feet, lived in Jerusalem and ate regularly at the king’s table.</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0FBAC8DA-9590-8B69-CF06-99D0367E7EAC}"/>
              </a:ext>
            </a:extLst>
          </p:cNvPr>
          <p:cNvSpPr>
            <a:spLocks noChangeArrowheads="1"/>
          </p:cNvSpPr>
          <p:nvPr/>
        </p:nvSpPr>
        <p:spPr bwMode="auto">
          <a:xfrm>
            <a:off x="202298" y="1107358"/>
            <a:ext cx="11684903" cy="5449559"/>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7D1234AE-5FE1-D796-9A31-61E595D785A9}"/>
              </a:ext>
            </a:extLst>
          </p:cNvPr>
          <p:cNvSpPr txBox="1">
            <a:spLocks noChangeArrowheads="1"/>
          </p:cNvSpPr>
          <p:nvPr/>
        </p:nvSpPr>
        <p:spPr bwMode="auto">
          <a:xfrm>
            <a:off x="290278" y="1312218"/>
            <a:ext cx="11483439" cy="3231654"/>
          </a:xfrm>
          <a:prstGeom prst="rect">
            <a:avLst/>
          </a:prstGeom>
          <a:noFill/>
          <a:ln w="38100">
            <a:noFill/>
            <a:miter lim="800000"/>
            <a:headEnd/>
            <a:tailEnd/>
          </a:ln>
        </p:spPr>
        <p:txBody>
          <a:bodyPr wrap="square">
            <a:spAutoFit/>
          </a:bodyPr>
          <a:lstStyle/>
          <a:p>
            <a:pPr marL="20638"/>
            <a:r>
              <a:rPr lang="en-US" sz="4200" dirty="0">
                <a:solidFill>
                  <a:schemeClr val="bg1"/>
                </a:solidFill>
                <a:latin typeface="Garamond" panose="02020404030301010803" pitchFamily="18" charset="0"/>
              </a:rPr>
              <a:t>This is a picture of God’s loving-kindness toward those who are undeserving</a:t>
            </a:r>
            <a:endParaRPr lang="en-US" sz="4000" dirty="0">
              <a:solidFill>
                <a:schemeClr val="bg1"/>
              </a:solidFill>
              <a:latin typeface="Garamond" panose="02020404030301010803" pitchFamily="18" charset="0"/>
            </a:endParaRPr>
          </a:p>
          <a:p>
            <a:pPr marL="458788" indent="-438150"/>
            <a:r>
              <a:rPr lang="en-US" sz="4000" dirty="0">
                <a:solidFill>
                  <a:schemeClr val="bg1"/>
                </a:solidFill>
                <a:latin typeface="Garamond" panose="02020404030301010803" pitchFamily="18" charset="0"/>
              </a:rPr>
              <a:t>►	God’s kindness is an unmerited gift. </a:t>
            </a:r>
          </a:p>
          <a:p>
            <a:pPr marL="919163" indent="-460375">
              <a:buFont typeface="Arial" panose="020B0604020202020204" pitchFamily="34" charset="0"/>
              <a:buChar char="•"/>
            </a:pPr>
            <a:r>
              <a:rPr lang="en-US" sz="4000" dirty="0">
                <a:solidFill>
                  <a:schemeClr val="bg1"/>
                </a:solidFill>
                <a:latin typeface="Garamond" panose="02020404030301010803" pitchFamily="18" charset="0"/>
              </a:rPr>
              <a:t>The only condition is that we entrust ourselves to God with humility.</a:t>
            </a:r>
          </a:p>
        </p:txBody>
      </p:sp>
    </p:spTree>
    <p:extLst>
      <p:ext uri="{BB962C8B-B14F-4D97-AF65-F5344CB8AC3E}">
        <p14:creationId xmlns:p14="http://schemas.microsoft.com/office/powerpoint/2010/main" val="6315961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431435"/>
          </a:xfrm>
          <a:prstGeom prst="rect">
            <a:avLst/>
          </a:prstGeom>
          <a:noFill/>
          <a:ln w="9525">
            <a:noFill/>
            <a:miter lim="800000"/>
            <a:headEnd/>
            <a:tailEnd/>
          </a:ln>
        </p:spPr>
        <p:txBody>
          <a:bodyPr wrap="square">
            <a:spAutoFit/>
          </a:bodyPr>
          <a:lstStyle/>
          <a:p>
            <a:pPr marL="458788" marR="0" indent="-438150">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24 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Mephibosheth, Saul’s grandson, also went down to meet the king. He had not taken care of his feet or trimmed his mustache or washed his clothes from the day the king left until the day he returned safely.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19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996502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600986"/>
          </a:xfrm>
          <a:prstGeom prst="rect">
            <a:avLst/>
          </a:prstGeom>
          <a:noFill/>
          <a:ln w="9525">
            <a:noFill/>
            <a:miter lim="800000"/>
            <a:headEnd/>
            <a:tailEnd/>
          </a:ln>
        </p:spPr>
        <p:txBody>
          <a:bodyPr wrap="square">
            <a:spAutoFit/>
          </a:bodyPr>
          <a:lstStyle/>
          <a:p>
            <a:pPr marL="458788" marR="0" indent="-438150">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25</a:t>
            </a:r>
            <a:r>
              <a:rPr lang="en-US" sz="3800" baseline="30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The king asked him, “Why didn’t you go with me, Mephibosheth?”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a:p>
            <a:pPr marL="458788" marR="0" indent="-438150">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26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He said, “My lord the king, since I your servant am lame, I said, ‘I will have my donkey saddled and will ride on it, so I can go with the king.’ But </a:t>
            </a:r>
            <a:r>
              <a:rPr lang="en-US" sz="3800" dirty="0" err="1">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Ziba</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my servant betrayed me.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19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434844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5355312"/>
          </a:xfrm>
          <a:prstGeom prst="rect">
            <a:avLst/>
          </a:prstGeom>
          <a:noFill/>
          <a:ln w="9525">
            <a:noFill/>
            <a:miter lim="800000"/>
            <a:headEnd/>
            <a:tailEnd/>
          </a:ln>
        </p:spPr>
        <p:txBody>
          <a:bodyPr wrap="square">
            <a:spAutoFit/>
          </a:bodyPr>
          <a:lstStyle/>
          <a:p>
            <a:pPr marL="458788" marR="0" indent="-438150">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27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And he has slandered your servant to my lord the king. My lord the king is like an angel of God; so do whatever you wish. </a:t>
            </a:r>
          </a:p>
          <a:p>
            <a:pPr marL="458788" marR="0" indent="-438150">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28 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All my grandfather’s descendants deserved nothing but death from my lord the king, but you gave your servant a place among those who eat at your table. So what right do I have to make any more appeals to the king?”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a:p>
            <a:pPr marL="458788" marR="0" indent="-438150">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29 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The king said to him, “Why say more? I order you and </a:t>
            </a:r>
            <a:r>
              <a:rPr lang="en-US" sz="3800" dirty="0" err="1">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Ziba</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to divide the land.”</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19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986791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770537"/>
          </a:xfrm>
          <a:prstGeom prst="rect">
            <a:avLst/>
          </a:prstGeom>
          <a:noFill/>
          <a:ln w="9525">
            <a:noFill/>
            <a:miter lim="800000"/>
            <a:headEnd/>
            <a:tailEnd/>
          </a:ln>
        </p:spPr>
        <p:txBody>
          <a:bodyPr wrap="square">
            <a:spAutoFit/>
          </a:bodyPr>
          <a:lstStyle/>
          <a:p>
            <a:pPr marL="469900" indent="-457200"/>
            <a:r>
              <a:rPr lang="en-US" sz="3800" baseline="30000" dirty="0">
                <a:solidFill>
                  <a:schemeClr val="tx1">
                    <a:lumMod val="50000"/>
                    <a:lumOff val="50000"/>
                  </a:schemeClr>
                </a:solidFill>
                <a:latin typeface="Garamond" panose="02020404030301010803" pitchFamily="18" charset="0"/>
              </a:rPr>
              <a:t>1 	</a:t>
            </a:r>
            <a:r>
              <a:rPr lang="en-US" sz="3800" dirty="0">
                <a:solidFill>
                  <a:schemeClr val="tx1">
                    <a:lumMod val="50000"/>
                    <a:lumOff val="50000"/>
                  </a:schemeClr>
                </a:solidFill>
                <a:latin typeface="Garamond" panose="02020404030301010803" pitchFamily="18" charset="0"/>
              </a:rPr>
              <a:t>One day David asked, “Is anyone in Saul’s family still alive—anyone to whom I can show kindness for Jonathan’s sake?” </a:t>
            </a:r>
          </a:p>
          <a:p>
            <a:pPr marL="469900" indent="-457200"/>
            <a:r>
              <a:rPr lang="en-US" sz="3800" baseline="30000" dirty="0">
                <a:solidFill>
                  <a:schemeClr val="tx1">
                    <a:lumMod val="50000"/>
                    <a:lumOff val="50000"/>
                  </a:schemeClr>
                </a:solidFill>
                <a:latin typeface="Garamond" panose="02020404030301010803" pitchFamily="18" charset="0"/>
              </a:rPr>
              <a:t>2 	</a:t>
            </a:r>
            <a:r>
              <a:rPr lang="en-US" sz="3800" dirty="0">
                <a:solidFill>
                  <a:schemeClr val="tx1">
                    <a:lumMod val="50000"/>
                    <a:lumOff val="50000"/>
                  </a:schemeClr>
                </a:solidFill>
                <a:latin typeface="Garamond" panose="02020404030301010803" pitchFamily="18" charset="0"/>
              </a:rPr>
              <a:t>He summoned a man named </a:t>
            </a:r>
            <a:r>
              <a:rPr lang="en-US" sz="3800" dirty="0" err="1">
                <a:solidFill>
                  <a:schemeClr val="tx1">
                    <a:lumMod val="50000"/>
                    <a:lumOff val="50000"/>
                  </a:schemeClr>
                </a:solidFill>
                <a:latin typeface="Garamond" panose="02020404030301010803" pitchFamily="18" charset="0"/>
              </a:rPr>
              <a:t>Ziba</a:t>
            </a:r>
            <a:r>
              <a:rPr lang="en-US" sz="3800" dirty="0">
                <a:solidFill>
                  <a:schemeClr val="tx1">
                    <a:lumMod val="50000"/>
                    <a:lumOff val="50000"/>
                  </a:schemeClr>
                </a:solidFill>
                <a:latin typeface="Garamond" panose="02020404030301010803" pitchFamily="18" charset="0"/>
              </a:rPr>
              <a:t>, who had been one of Saul’s servants. </a:t>
            </a:r>
          </a:p>
          <a:p>
            <a:pPr marL="469900" indent="-457200"/>
            <a:r>
              <a:rPr lang="en-US" sz="3800" baseline="30000" dirty="0">
                <a:solidFill>
                  <a:schemeClr val="tx1">
                    <a:lumMod val="50000"/>
                    <a:lumOff val="50000"/>
                  </a:schemeClr>
                </a:solidFill>
                <a:latin typeface="Garamond" panose="02020404030301010803" pitchFamily="18" charset="0"/>
              </a:rPr>
              <a:t>3 	</a:t>
            </a:r>
            <a:r>
              <a:rPr lang="en-US" sz="3800" dirty="0">
                <a:solidFill>
                  <a:schemeClr val="tx1">
                    <a:lumMod val="50000"/>
                    <a:lumOff val="50000"/>
                  </a:schemeClr>
                </a:solidFill>
                <a:latin typeface="Garamond" panose="02020404030301010803" pitchFamily="18" charset="0"/>
              </a:rPr>
              <a:t>The king then asked him, “Is anyone still alive from Saul’s family? If so, I want to show </a:t>
            </a:r>
            <a:r>
              <a:rPr lang="en-US" sz="3800" dirty="0">
                <a:solidFill>
                  <a:schemeClr val="bg1"/>
                </a:solidFill>
                <a:latin typeface="Garamond" panose="02020404030301010803" pitchFamily="18" charset="0"/>
              </a:rPr>
              <a:t>God’s kindness </a:t>
            </a:r>
            <a:r>
              <a:rPr lang="en-US" sz="3800" dirty="0">
                <a:solidFill>
                  <a:schemeClr val="tx1">
                    <a:lumMod val="50000"/>
                    <a:lumOff val="50000"/>
                  </a:schemeClr>
                </a:solidFill>
                <a:latin typeface="Garamond" panose="02020404030301010803" pitchFamily="18" charset="0"/>
              </a:rPr>
              <a:t>to them.”</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EC1F9FCF-A86E-FB4E-1F6E-B4D64C4B3D3B}"/>
              </a:ext>
            </a:extLst>
          </p:cNvPr>
          <p:cNvSpPr>
            <a:spLocks noChangeArrowheads="1"/>
          </p:cNvSpPr>
          <p:nvPr/>
        </p:nvSpPr>
        <p:spPr bwMode="auto">
          <a:xfrm>
            <a:off x="215049" y="1067099"/>
            <a:ext cx="11787403" cy="3616413"/>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0FC8FEEB-02FF-B917-ABB1-EE4D2BE56A82}"/>
              </a:ext>
            </a:extLst>
          </p:cNvPr>
          <p:cNvSpPr txBox="1">
            <a:spLocks noChangeArrowheads="1"/>
          </p:cNvSpPr>
          <p:nvPr/>
        </p:nvSpPr>
        <p:spPr bwMode="auto">
          <a:xfrm>
            <a:off x="303029" y="1227355"/>
            <a:ext cx="11584172" cy="3200876"/>
          </a:xfrm>
          <a:prstGeom prst="rect">
            <a:avLst/>
          </a:prstGeom>
          <a:noFill/>
          <a:ln w="38100">
            <a:noFill/>
            <a:miter lim="800000"/>
            <a:headEnd/>
            <a:tailEnd/>
          </a:ln>
        </p:spPr>
        <p:txBody>
          <a:bodyPr wrap="square">
            <a:spAutoFit/>
          </a:bodyPr>
          <a:lstStyle/>
          <a:p>
            <a:pPr marL="20638"/>
            <a:r>
              <a:rPr lang="en-US" sz="4000" dirty="0">
                <a:solidFill>
                  <a:schemeClr val="bg1"/>
                </a:solidFill>
                <a:latin typeface="Garamond" panose="02020404030301010803" pitchFamily="18" charset="0"/>
              </a:rPr>
              <a:t>Hb. </a:t>
            </a:r>
            <a:r>
              <a:rPr lang="en-US" sz="4000" i="1" dirty="0" err="1">
                <a:solidFill>
                  <a:schemeClr val="bg1"/>
                </a:solidFill>
                <a:latin typeface="Garamond" panose="02020404030301010803" pitchFamily="18" charset="0"/>
              </a:rPr>
              <a:t>khesed</a:t>
            </a:r>
            <a:endParaRPr lang="en-US" sz="4000" dirty="0">
              <a:solidFill>
                <a:schemeClr val="bg1"/>
              </a:solidFill>
              <a:latin typeface="Garamond" panose="02020404030301010803" pitchFamily="18" charset="0"/>
            </a:endParaRPr>
          </a:p>
          <a:p>
            <a:pPr marL="457200" indent="-436563"/>
            <a:r>
              <a:rPr lang="en-US" sz="4000" dirty="0">
                <a:solidFill>
                  <a:schemeClr val="bg1"/>
                </a:solidFill>
                <a:latin typeface="Garamond" panose="02020404030301010803" pitchFamily="18" charset="0"/>
              </a:rPr>
              <a:t>►	“loving loyalty”</a:t>
            </a:r>
          </a:p>
          <a:p>
            <a:pPr marL="457200" indent="-436563"/>
            <a:r>
              <a:rPr lang="en-US" sz="4000" dirty="0">
                <a:solidFill>
                  <a:schemeClr val="bg1"/>
                </a:solidFill>
                <a:latin typeface="Garamond" panose="02020404030301010803" pitchFamily="18" charset="0"/>
              </a:rPr>
              <a:t>►	“unfailing love”</a:t>
            </a:r>
          </a:p>
          <a:p>
            <a:pPr marL="457200" indent="-436563"/>
            <a:r>
              <a:rPr lang="en-US" sz="4000" dirty="0">
                <a:solidFill>
                  <a:schemeClr val="bg1"/>
                </a:solidFill>
                <a:latin typeface="Garamond" panose="02020404030301010803" pitchFamily="18" charset="0"/>
              </a:rPr>
              <a:t>►	</a:t>
            </a:r>
            <a:r>
              <a:rPr lang="en-US" sz="4000" dirty="0">
                <a:solidFill>
                  <a:schemeClr val="bg1"/>
                </a:solidFill>
                <a:latin typeface="Garamond" panose="02020404030301010803" pitchFamily="18" charset="0"/>
                <a:cs typeface="Arial" charset="0"/>
              </a:rPr>
              <a:t>“loving kindness”</a:t>
            </a:r>
          </a:p>
          <a:p>
            <a:pPr marL="457200" indent="-436563"/>
            <a:r>
              <a:rPr lang="en-US" sz="4000" dirty="0">
                <a:solidFill>
                  <a:schemeClr val="bg1"/>
                </a:solidFill>
                <a:latin typeface="Garamond" panose="02020404030301010803" pitchFamily="18" charset="0"/>
              </a:rPr>
              <a:t>►	</a:t>
            </a:r>
            <a:r>
              <a:rPr lang="en-US" sz="4000" dirty="0">
                <a:solidFill>
                  <a:schemeClr val="bg1"/>
                </a:solidFill>
                <a:latin typeface="Garamond" panose="02020404030301010803" pitchFamily="18" charset="0"/>
                <a:cs typeface="Arial" charset="0"/>
              </a:rPr>
              <a:t>Used 248 times in the Old Testament.</a:t>
            </a:r>
          </a:p>
        </p:txBody>
      </p:sp>
    </p:spTree>
    <p:extLst>
      <p:ext uri="{BB962C8B-B14F-4D97-AF65-F5344CB8AC3E}">
        <p14:creationId xmlns:p14="http://schemas.microsoft.com/office/powerpoint/2010/main" val="2818145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2431435"/>
          </a:xfrm>
          <a:prstGeom prst="rect">
            <a:avLst/>
          </a:prstGeom>
          <a:noFill/>
          <a:ln w="9525">
            <a:noFill/>
            <a:miter lim="800000"/>
            <a:headEnd/>
            <a:tailEnd/>
          </a:ln>
        </p:spPr>
        <p:txBody>
          <a:bodyPr wrap="square">
            <a:spAutoFit/>
          </a:bodyPr>
          <a:lstStyle/>
          <a:p>
            <a:pPr marL="458788" marR="0" indent="-438150">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30 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Mephibosheth said to the king, “Let him take everything, now that my lord the king has returned home safely.”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a:p>
            <a:pPr marL="458788" marR="0" indent="-438150">
              <a:spcBef>
                <a:spcPts val="0"/>
              </a:spcBef>
              <a:spcAft>
                <a:spcPts val="0"/>
              </a:spcAft>
            </a:pP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19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5057851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510683" cy="707886"/>
          </a:xfrm>
          <a:prstGeom prst="rect">
            <a:avLst/>
          </a:prstGeom>
          <a:noFill/>
          <a:ln w="9525">
            <a:noFill/>
            <a:miter lim="800000"/>
            <a:headEnd/>
            <a:tailEnd/>
          </a:ln>
        </p:spPr>
        <p:txBody>
          <a:bodyPr wrap="square">
            <a:spAutoFit/>
          </a:bodyPr>
          <a:lstStyle/>
          <a:p>
            <a:pPr marL="463550" indent="-463550"/>
            <a:r>
              <a:rPr lang="en-US" sz="4000" dirty="0">
                <a:solidFill>
                  <a:schemeClr val="bg1"/>
                </a:solidFill>
                <a:latin typeface="Garamond" panose="02020404030301010803" pitchFamily="18" charset="0"/>
              </a:rPr>
              <a:t>►	It inspires loyalty.</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How God’s kindness can transform us</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918861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510683" cy="1323439"/>
          </a:xfrm>
          <a:prstGeom prst="rect">
            <a:avLst/>
          </a:prstGeom>
          <a:noFill/>
          <a:ln w="9525">
            <a:noFill/>
            <a:miter lim="800000"/>
            <a:headEnd/>
            <a:tailEnd/>
          </a:ln>
        </p:spPr>
        <p:txBody>
          <a:bodyPr wrap="square">
            <a:spAutoFit/>
          </a:bodyPr>
          <a:lstStyle/>
          <a:p>
            <a:pPr marL="463550" indent="-463550"/>
            <a:r>
              <a:rPr lang="en-US" sz="4000" dirty="0">
                <a:solidFill>
                  <a:schemeClr val="bg1"/>
                </a:solidFill>
                <a:latin typeface="Garamond" panose="02020404030301010803" pitchFamily="18" charset="0"/>
              </a:rPr>
              <a:t>►	It inspires loyalty.</a:t>
            </a:r>
          </a:p>
          <a:p>
            <a:pPr marL="463550" indent="-463550"/>
            <a:r>
              <a:rPr lang="en-US" sz="4000" dirty="0">
                <a:solidFill>
                  <a:schemeClr val="bg1"/>
                </a:solidFill>
                <a:latin typeface="Garamond" panose="02020404030301010803" pitchFamily="18" charset="0"/>
              </a:rPr>
              <a:t>►	It inspires grateful trust.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How God’s kindness can transform us</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6" name="Rectangle 5">
            <a:extLst>
              <a:ext uri="{FF2B5EF4-FFF2-40B4-BE49-F238E27FC236}">
                <a16:creationId xmlns:a16="http://schemas.microsoft.com/office/drawing/2014/main" xmlns="" id="{C5D825F8-0124-C8F1-26B9-794975DF2CD1}"/>
              </a:ext>
            </a:extLst>
          </p:cNvPr>
          <p:cNvSpPr>
            <a:spLocks noChangeArrowheads="1"/>
          </p:cNvSpPr>
          <p:nvPr/>
        </p:nvSpPr>
        <p:spPr bwMode="auto">
          <a:xfrm>
            <a:off x="546951" y="2743490"/>
            <a:ext cx="11318968" cy="2564309"/>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7" name="TextBox 6">
            <a:extLst>
              <a:ext uri="{FF2B5EF4-FFF2-40B4-BE49-F238E27FC236}">
                <a16:creationId xmlns:a16="http://schemas.microsoft.com/office/drawing/2014/main" xmlns="" id="{F4C7B309-A608-340F-A4BE-B50E60EE8F20}"/>
              </a:ext>
            </a:extLst>
          </p:cNvPr>
          <p:cNvSpPr txBox="1">
            <a:spLocks noChangeArrowheads="1"/>
          </p:cNvSpPr>
          <p:nvPr/>
        </p:nvSpPr>
        <p:spPr bwMode="auto">
          <a:xfrm>
            <a:off x="626817" y="2907087"/>
            <a:ext cx="11237208" cy="2308324"/>
          </a:xfrm>
          <a:prstGeom prst="rect">
            <a:avLst/>
          </a:prstGeom>
          <a:noFill/>
          <a:ln w="38100">
            <a:noFill/>
            <a:miter lim="800000"/>
            <a:headEnd/>
            <a:tailEnd/>
          </a:ln>
        </p:spPr>
        <p:txBody>
          <a:bodyPr wrap="square">
            <a:spAutoFit/>
          </a:bodyPr>
          <a:lstStyle/>
          <a:p>
            <a:pPr marL="14288" indent="-14288">
              <a:spcAft>
                <a:spcPts val="600"/>
              </a:spcAft>
              <a:buSzPct val="100000"/>
              <a:defRPr/>
            </a:pPr>
            <a:r>
              <a:rPr lang="en-US" sz="3600" dirty="0">
                <a:solidFill>
                  <a:schemeClr val="bg1"/>
                </a:solidFill>
                <a:latin typeface="Garamond" panose="02020404030301010803" pitchFamily="18" charset="0"/>
              </a:rPr>
              <a:t> “For all my father’s household was nothing but dead men before my lord the king; yet you set your servant among those who ate at your own table. What right do I have yet that I should complain…to the king?” (19:28) </a:t>
            </a:r>
          </a:p>
        </p:txBody>
      </p:sp>
      <p:sp>
        <p:nvSpPr>
          <p:cNvPr id="9" name="Rectangle 8">
            <a:extLst>
              <a:ext uri="{FF2B5EF4-FFF2-40B4-BE49-F238E27FC236}">
                <a16:creationId xmlns:a16="http://schemas.microsoft.com/office/drawing/2014/main" xmlns="" id="{0E081B12-CF9F-5DF8-9389-5A686D7DE12C}"/>
              </a:ext>
            </a:extLst>
          </p:cNvPr>
          <p:cNvSpPr>
            <a:spLocks noChangeArrowheads="1"/>
          </p:cNvSpPr>
          <p:nvPr/>
        </p:nvSpPr>
        <p:spPr bwMode="auto">
          <a:xfrm>
            <a:off x="326081" y="2640434"/>
            <a:ext cx="11684903" cy="2667366"/>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10" name="TextBox 9">
            <a:extLst>
              <a:ext uri="{FF2B5EF4-FFF2-40B4-BE49-F238E27FC236}">
                <a16:creationId xmlns:a16="http://schemas.microsoft.com/office/drawing/2014/main" xmlns="" id="{9589BE1C-6E21-DD3A-BFD4-C7D8237A906B}"/>
              </a:ext>
            </a:extLst>
          </p:cNvPr>
          <p:cNvSpPr txBox="1">
            <a:spLocks noChangeArrowheads="1"/>
          </p:cNvSpPr>
          <p:nvPr/>
        </p:nvSpPr>
        <p:spPr bwMode="auto">
          <a:xfrm>
            <a:off x="414061" y="2845293"/>
            <a:ext cx="11483439" cy="1969770"/>
          </a:xfrm>
          <a:prstGeom prst="rect">
            <a:avLst/>
          </a:prstGeom>
          <a:noFill/>
          <a:ln w="38100">
            <a:noFill/>
            <a:miter lim="800000"/>
            <a:headEnd/>
            <a:tailEnd/>
          </a:ln>
        </p:spPr>
        <p:txBody>
          <a:bodyPr wrap="square">
            <a:spAutoFit/>
          </a:bodyPr>
          <a:lstStyle/>
          <a:p>
            <a:pPr marL="20638"/>
            <a:r>
              <a:rPr lang="en-US" sz="4200" dirty="0">
                <a:solidFill>
                  <a:schemeClr val="bg1"/>
                </a:solidFill>
                <a:latin typeface="Garamond" panose="02020404030301010803" pitchFamily="18" charset="0"/>
              </a:rPr>
              <a:t>Entitlement</a:t>
            </a:r>
            <a:endParaRPr lang="en-US" sz="4000" dirty="0">
              <a:solidFill>
                <a:schemeClr val="bg1"/>
              </a:solidFill>
              <a:latin typeface="Garamond" panose="02020404030301010803" pitchFamily="18" charset="0"/>
            </a:endParaRPr>
          </a:p>
          <a:p>
            <a:pPr marL="458788" indent="-438150"/>
            <a:r>
              <a:rPr lang="en-US" sz="4000" dirty="0">
                <a:solidFill>
                  <a:schemeClr val="bg1"/>
                </a:solidFill>
                <a:latin typeface="Garamond" panose="02020404030301010803" pitchFamily="18" charset="0"/>
              </a:rPr>
              <a:t>►	Feeling as if we’re owed something.</a:t>
            </a:r>
          </a:p>
          <a:p>
            <a:pPr marL="458788" indent="-438150"/>
            <a:r>
              <a:rPr lang="en-US" sz="4000" dirty="0">
                <a:solidFill>
                  <a:schemeClr val="bg1"/>
                </a:solidFill>
                <a:latin typeface="Garamond" panose="02020404030301010803" pitchFamily="18" charset="0"/>
              </a:rPr>
              <a:t>►	Anger over fairness</a:t>
            </a:r>
          </a:p>
        </p:txBody>
      </p:sp>
    </p:spTree>
    <p:extLst>
      <p:ext uri="{BB962C8B-B14F-4D97-AF65-F5344CB8AC3E}">
        <p14:creationId xmlns:p14="http://schemas.microsoft.com/office/powerpoint/2010/main" val="181240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510683" cy="1938992"/>
          </a:xfrm>
          <a:prstGeom prst="rect">
            <a:avLst/>
          </a:prstGeom>
          <a:noFill/>
          <a:ln w="9525">
            <a:noFill/>
            <a:miter lim="800000"/>
            <a:headEnd/>
            <a:tailEnd/>
          </a:ln>
        </p:spPr>
        <p:txBody>
          <a:bodyPr wrap="square">
            <a:spAutoFit/>
          </a:bodyPr>
          <a:lstStyle/>
          <a:p>
            <a:pPr marL="463550" indent="-463550"/>
            <a:r>
              <a:rPr lang="en-US" sz="4000" dirty="0">
                <a:solidFill>
                  <a:schemeClr val="bg1"/>
                </a:solidFill>
                <a:latin typeface="Garamond" panose="02020404030301010803" pitchFamily="18" charset="0"/>
              </a:rPr>
              <a:t>►	It inspires loyalty.</a:t>
            </a:r>
          </a:p>
          <a:p>
            <a:pPr marL="463550" indent="-463550"/>
            <a:r>
              <a:rPr lang="en-US" sz="4000" dirty="0">
                <a:solidFill>
                  <a:schemeClr val="bg1"/>
                </a:solidFill>
                <a:latin typeface="Garamond" panose="02020404030301010803" pitchFamily="18" charset="0"/>
              </a:rPr>
              <a:t>►	It inspires grateful trust. </a:t>
            </a:r>
          </a:p>
          <a:p>
            <a:pPr marL="463550" indent="-463550"/>
            <a:r>
              <a:rPr lang="en-US" sz="4000" dirty="0">
                <a:solidFill>
                  <a:schemeClr val="bg1"/>
                </a:solidFill>
                <a:latin typeface="Garamond" panose="02020404030301010803" pitchFamily="18" charset="0"/>
              </a:rPr>
              <a:t>►	It liberates us from envy.</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How God’s kindness can transform us</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a16="http://schemas.microsoft.com/office/drawing/2014/main" xmlns="" id="{D4DDA934-AC0E-2449-7DDD-344EA5B6F5D6}"/>
              </a:ext>
            </a:extLst>
          </p:cNvPr>
          <p:cNvSpPr>
            <a:spLocks noChangeArrowheads="1"/>
          </p:cNvSpPr>
          <p:nvPr/>
        </p:nvSpPr>
        <p:spPr bwMode="auto">
          <a:xfrm>
            <a:off x="670734" y="3430144"/>
            <a:ext cx="11318968" cy="1587905"/>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36131113-1222-06FF-4080-665585FE377A}"/>
              </a:ext>
            </a:extLst>
          </p:cNvPr>
          <p:cNvSpPr txBox="1">
            <a:spLocks noChangeArrowheads="1"/>
          </p:cNvSpPr>
          <p:nvPr/>
        </p:nvSpPr>
        <p:spPr bwMode="auto">
          <a:xfrm>
            <a:off x="750600" y="3593741"/>
            <a:ext cx="11237208" cy="1200329"/>
          </a:xfrm>
          <a:prstGeom prst="rect">
            <a:avLst/>
          </a:prstGeom>
          <a:noFill/>
          <a:ln w="38100">
            <a:noFill/>
            <a:miter lim="800000"/>
            <a:headEnd/>
            <a:tailEnd/>
          </a:ln>
        </p:spPr>
        <p:txBody>
          <a:bodyPr wrap="square">
            <a:spAutoFit/>
          </a:bodyPr>
          <a:lstStyle/>
          <a:p>
            <a:pPr marL="14288" indent="-14288">
              <a:spcAft>
                <a:spcPts val="600"/>
              </a:spcAft>
              <a:buSzPct val="100000"/>
              <a:defRPr/>
            </a:pPr>
            <a:r>
              <a:rPr lang="en-US" sz="3600" dirty="0">
                <a:solidFill>
                  <a:schemeClr val="bg1"/>
                </a:solidFill>
                <a:latin typeface="Garamond" panose="02020404030301010803" pitchFamily="18" charset="0"/>
              </a:rPr>
              <a:t>“‘Mephibosheth said to the king, “Let him take everything, now that my lord the king has returned home safely”’ (19:30). </a:t>
            </a:r>
          </a:p>
        </p:txBody>
      </p:sp>
    </p:spTree>
    <p:extLst>
      <p:ext uri="{BB962C8B-B14F-4D97-AF65-F5344CB8AC3E}">
        <p14:creationId xmlns:p14="http://schemas.microsoft.com/office/powerpoint/2010/main" val="3734617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510683" cy="1938992"/>
          </a:xfrm>
          <a:prstGeom prst="rect">
            <a:avLst/>
          </a:prstGeom>
          <a:noFill/>
          <a:ln w="9525">
            <a:noFill/>
            <a:miter lim="800000"/>
            <a:headEnd/>
            <a:tailEnd/>
          </a:ln>
        </p:spPr>
        <p:txBody>
          <a:bodyPr wrap="square">
            <a:spAutoFit/>
          </a:bodyPr>
          <a:lstStyle/>
          <a:p>
            <a:pPr marL="463550" indent="-463550"/>
            <a:r>
              <a:rPr lang="en-US" sz="4000" dirty="0">
                <a:solidFill>
                  <a:schemeClr val="bg1"/>
                </a:solidFill>
                <a:latin typeface="Garamond" panose="02020404030301010803" pitchFamily="18" charset="0"/>
              </a:rPr>
              <a:t>►	It inspires loyalty.</a:t>
            </a:r>
          </a:p>
          <a:p>
            <a:pPr marL="463550" indent="-463550"/>
            <a:r>
              <a:rPr lang="en-US" sz="4000" dirty="0">
                <a:solidFill>
                  <a:schemeClr val="bg1"/>
                </a:solidFill>
                <a:latin typeface="Garamond" panose="02020404030301010803" pitchFamily="18" charset="0"/>
              </a:rPr>
              <a:t>►	It inspires grateful trust. </a:t>
            </a:r>
          </a:p>
          <a:p>
            <a:pPr marL="463550" indent="-463550"/>
            <a:r>
              <a:rPr lang="en-US" sz="4000" dirty="0">
                <a:solidFill>
                  <a:schemeClr val="bg1"/>
                </a:solidFill>
                <a:latin typeface="Garamond" panose="02020404030301010803" pitchFamily="18" charset="0"/>
              </a:rPr>
              <a:t>►	It liberates us from envy.</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How God’s kindness can transform us</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a16="http://schemas.microsoft.com/office/drawing/2014/main" xmlns="" id="{D4DDA934-AC0E-2449-7DDD-344EA5B6F5D6}"/>
              </a:ext>
            </a:extLst>
          </p:cNvPr>
          <p:cNvSpPr>
            <a:spLocks noChangeArrowheads="1"/>
          </p:cNvSpPr>
          <p:nvPr/>
        </p:nvSpPr>
        <p:spPr bwMode="auto">
          <a:xfrm>
            <a:off x="304799" y="3206932"/>
            <a:ext cx="11318968" cy="3664486"/>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36131113-1222-06FF-4080-665585FE377A}"/>
              </a:ext>
            </a:extLst>
          </p:cNvPr>
          <p:cNvSpPr txBox="1">
            <a:spLocks noChangeArrowheads="1"/>
          </p:cNvSpPr>
          <p:nvPr/>
        </p:nvSpPr>
        <p:spPr bwMode="auto">
          <a:xfrm>
            <a:off x="441536" y="3441680"/>
            <a:ext cx="11237208" cy="3416320"/>
          </a:xfrm>
          <a:prstGeom prst="rect">
            <a:avLst/>
          </a:prstGeom>
          <a:noFill/>
          <a:ln w="38100">
            <a:noFill/>
            <a:miter lim="800000"/>
            <a:headEnd/>
            <a:tailEnd/>
          </a:ln>
        </p:spPr>
        <p:txBody>
          <a:bodyPr wrap="square">
            <a:spAutoFit/>
          </a:bodyPr>
          <a:lstStyle/>
          <a:p>
            <a:pPr marL="14288" indent="-14288">
              <a:spcAft>
                <a:spcPts val="600"/>
              </a:spcAft>
              <a:buSzPct val="100000"/>
              <a:defRPr/>
            </a:pPr>
            <a:r>
              <a:rPr lang="en-US" sz="3600" dirty="0">
                <a:solidFill>
                  <a:schemeClr val="bg1"/>
                </a:solidFill>
                <a:latin typeface="Garamond" panose="02020404030301010803" pitchFamily="18" charset="0"/>
              </a:rPr>
              <a:t>Psalm 73:23: “I am always with you; you hold my right hand. You guide me with your counsel, leading me to a glorious destiny. Whom have I in heaven but You? I desire You more than anything on earth. My health may fail, and my spirit may grow weak, but God remains the strength of my heart; He is mine forever…</a:t>
            </a:r>
          </a:p>
        </p:txBody>
      </p:sp>
    </p:spTree>
    <p:extLst>
      <p:ext uri="{BB962C8B-B14F-4D97-AF65-F5344CB8AC3E}">
        <p14:creationId xmlns:p14="http://schemas.microsoft.com/office/powerpoint/2010/main" val="25101157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510683" cy="1938992"/>
          </a:xfrm>
          <a:prstGeom prst="rect">
            <a:avLst/>
          </a:prstGeom>
          <a:noFill/>
          <a:ln w="9525">
            <a:noFill/>
            <a:miter lim="800000"/>
            <a:headEnd/>
            <a:tailEnd/>
          </a:ln>
        </p:spPr>
        <p:txBody>
          <a:bodyPr wrap="square">
            <a:spAutoFit/>
          </a:bodyPr>
          <a:lstStyle/>
          <a:p>
            <a:pPr marL="463550" indent="-463550"/>
            <a:r>
              <a:rPr lang="en-US" sz="4000" dirty="0">
                <a:solidFill>
                  <a:schemeClr val="bg1"/>
                </a:solidFill>
                <a:latin typeface="Garamond" panose="02020404030301010803" pitchFamily="18" charset="0"/>
              </a:rPr>
              <a:t>►	It inspires loyalty.</a:t>
            </a:r>
          </a:p>
          <a:p>
            <a:pPr marL="463550" indent="-463550"/>
            <a:r>
              <a:rPr lang="en-US" sz="4000" dirty="0">
                <a:solidFill>
                  <a:schemeClr val="bg1"/>
                </a:solidFill>
                <a:latin typeface="Garamond" panose="02020404030301010803" pitchFamily="18" charset="0"/>
              </a:rPr>
              <a:t>►	It inspires grateful trust. </a:t>
            </a:r>
          </a:p>
          <a:p>
            <a:pPr marL="463550" indent="-463550"/>
            <a:r>
              <a:rPr lang="en-US" sz="4000" dirty="0">
                <a:solidFill>
                  <a:schemeClr val="bg1"/>
                </a:solidFill>
                <a:latin typeface="Garamond" panose="02020404030301010803" pitchFamily="18" charset="0"/>
              </a:rPr>
              <a:t>►	It liberates us from envy.</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How God’s kindness can transform us</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a16="http://schemas.microsoft.com/office/drawing/2014/main" xmlns="" id="{D4DDA934-AC0E-2449-7DDD-344EA5B6F5D6}"/>
              </a:ext>
            </a:extLst>
          </p:cNvPr>
          <p:cNvSpPr>
            <a:spLocks noChangeArrowheads="1"/>
          </p:cNvSpPr>
          <p:nvPr/>
        </p:nvSpPr>
        <p:spPr bwMode="auto">
          <a:xfrm>
            <a:off x="648432" y="3117915"/>
            <a:ext cx="11318968" cy="3664486"/>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36131113-1222-06FF-4080-665585FE377A}"/>
              </a:ext>
            </a:extLst>
          </p:cNvPr>
          <p:cNvSpPr txBox="1">
            <a:spLocks noChangeArrowheads="1"/>
          </p:cNvSpPr>
          <p:nvPr/>
        </p:nvSpPr>
        <p:spPr bwMode="auto">
          <a:xfrm>
            <a:off x="728298" y="3236908"/>
            <a:ext cx="11237208" cy="1754326"/>
          </a:xfrm>
          <a:prstGeom prst="rect">
            <a:avLst/>
          </a:prstGeom>
          <a:noFill/>
          <a:ln w="38100">
            <a:noFill/>
            <a:miter lim="800000"/>
            <a:headEnd/>
            <a:tailEnd/>
          </a:ln>
        </p:spPr>
        <p:txBody>
          <a:bodyPr wrap="square">
            <a:spAutoFit/>
          </a:bodyPr>
          <a:lstStyle/>
          <a:p>
            <a:pPr marL="14288" indent="-14288">
              <a:spcAft>
                <a:spcPts val="600"/>
              </a:spcAft>
              <a:buSzPct val="100000"/>
              <a:defRPr/>
            </a:pPr>
            <a:r>
              <a:rPr lang="en-US" sz="3600" dirty="0">
                <a:solidFill>
                  <a:schemeClr val="bg1"/>
                </a:solidFill>
                <a:latin typeface="Garamond" panose="02020404030301010803" pitchFamily="18" charset="0"/>
              </a:rPr>
              <a:t>Psalm 73:23: “As for me, how good it is to be near God! </a:t>
            </a:r>
            <a:br>
              <a:rPr lang="en-US" sz="3600" dirty="0">
                <a:solidFill>
                  <a:schemeClr val="bg1"/>
                </a:solidFill>
                <a:latin typeface="Garamond" panose="02020404030301010803" pitchFamily="18" charset="0"/>
              </a:rPr>
            </a:br>
            <a:r>
              <a:rPr lang="en-US" sz="3600" dirty="0">
                <a:solidFill>
                  <a:schemeClr val="bg1"/>
                </a:solidFill>
                <a:latin typeface="Garamond" panose="02020404030301010803" pitchFamily="18" charset="0"/>
              </a:rPr>
              <a:t>I have made the Sovereign Lord my shelter, and I will tell everyone about the wonderful things You do.”</a:t>
            </a:r>
          </a:p>
        </p:txBody>
      </p:sp>
    </p:spTree>
    <p:extLst>
      <p:ext uri="{BB962C8B-B14F-4D97-AF65-F5344CB8AC3E}">
        <p14:creationId xmlns:p14="http://schemas.microsoft.com/office/powerpoint/2010/main" val="2503103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770537"/>
          </a:xfrm>
          <a:prstGeom prst="rect">
            <a:avLst/>
          </a:prstGeom>
          <a:noFill/>
          <a:ln w="9525">
            <a:noFill/>
            <a:miter lim="800000"/>
            <a:headEnd/>
            <a:tailEnd/>
          </a:ln>
        </p:spPr>
        <p:txBody>
          <a:bodyPr wrap="square">
            <a:spAutoFit/>
          </a:bodyPr>
          <a:lstStyle/>
          <a:p>
            <a:pPr marL="469900" indent="-457200"/>
            <a:r>
              <a:rPr lang="en-US" sz="3800" baseline="30000" dirty="0">
                <a:solidFill>
                  <a:schemeClr val="tx1">
                    <a:lumMod val="50000"/>
                    <a:lumOff val="50000"/>
                  </a:schemeClr>
                </a:solidFill>
                <a:latin typeface="Garamond" panose="02020404030301010803" pitchFamily="18" charset="0"/>
              </a:rPr>
              <a:t>1 	</a:t>
            </a:r>
            <a:r>
              <a:rPr lang="en-US" sz="3800" dirty="0">
                <a:solidFill>
                  <a:schemeClr val="tx1">
                    <a:lumMod val="50000"/>
                    <a:lumOff val="50000"/>
                  </a:schemeClr>
                </a:solidFill>
                <a:latin typeface="Garamond" panose="02020404030301010803" pitchFamily="18" charset="0"/>
              </a:rPr>
              <a:t>One day David asked, “Is anyone in Saul’s family still alive—anyone to whom I can show kindness for Jonathan’s sake?” </a:t>
            </a:r>
          </a:p>
          <a:p>
            <a:pPr marL="469900" indent="-457200"/>
            <a:r>
              <a:rPr lang="en-US" sz="3800" baseline="30000" dirty="0">
                <a:solidFill>
                  <a:schemeClr val="tx1">
                    <a:lumMod val="50000"/>
                    <a:lumOff val="50000"/>
                  </a:schemeClr>
                </a:solidFill>
                <a:latin typeface="Garamond" panose="02020404030301010803" pitchFamily="18" charset="0"/>
              </a:rPr>
              <a:t>2 	</a:t>
            </a:r>
            <a:r>
              <a:rPr lang="en-US" sz="3800" dirty="0">
                <a:solidFill>
                  <a:schemeClr val="tx1">
                    <a:lumMod val="50000"/>
                    <a:lumOff val="50000"/>
                  </a:schemeClr>
                </a:solidFill>
                <a:latin typeface="Garamond" panose="02020404030301010803" pitchFamily="18" charset="0"/>
              </a:rPr>
              <a:t>He summoned a man named </a:t>
            </a:r>
            <a:r>
              <a:rPr lang="en-US" sz="3800" dirty="0" err="1">
                <a:solidFill>
                  <a:schemeClr val="tx1">
                    <a:lumMod val="50000"/>
                    <a:lumOff val="50000"/>
                  </a:schemeClr>
                </a:solidFill>
                <a:latin typeface="Garamond" panose="02020404030301010803" pitchFamily="18" charset="0"/>
              </a:rPr>
              <a:t>Ziba</a:t>
            </a:r>
            <a:r>
              <a:rPr lang="en-US" sz="3800" dirty="0">
                <a:solidFill>
                  <a:schemeClr val="tx1">
                    <a:lumMod val="50000"/>
                    <a:lumOff val="50000"/>
                  </a:schemeClr>
                </a:solidFill>
                <a:latin typeface="Garamond" panose="02020404030301010803" pitchFamily="18" charset="0"/>
              </a:rPr>
              <a:t>, who had been one of Saul’s servants. </a:t>
            </a:r>
          </a:p>
          <a:p>
            <a:pPr marL="469900" indent="-457200"/>
            <a:r>
              <a:rPr lang="en-US" sz="3800" baseline="30000" dirty="0">
                <a:solidFill>
                  <a:schemeClr val="tx1">
                    <a:lumMod val="50000"/>
                    <a:lumOff val="50000"/>
                  </a:schemeClr>
                </a:solidFill>
                <a:latin typeface="Garamond" panose="02020404030301010803" pitchFamily="18" charset="0"/>
              </a:rPr>
              <a:t>3 	</a:t>
            </a:r>
            <a:r>
              <a:rPr lang="en-US" sz="3800" dirty="0">
                <a:solidFill>
                  <a:schemeClr val="tx1">
                    <a:lumMod val="50000"/>
                    <a:lumOff val="50000"/>
                  </a:schemeClr>
                </a:solidFill>
                <a:latin typeface="Garamond" panose="02020404030301010803" pitchFamily="18" charset="0"/>
              </a:rPr>
              <a:t>The king then asked him, “Is anyone still alive from Saul’s family? If so, I want to show </a:t>
            </a:r>
            <a:r>
              <a:rPr lang="en-US" sz="3800" dirty="0">
                <a:solidFill>
                  <a:schemeClr val="bg1"/>
                </a:solidFill>
                <a:latin typeface="Garamond" panose="02020404030301010803" pitchFamily="18" charset="0"/>
              </a:rPr>
              <a:t>God’s kindness </a:t>
            </a:r>
            <a:r>
              <a:rPr lang="en-US" sz="3800" dirty="0">
                <a:solidFill>
                  <a:schemeClr val="tx1">
                    <a:lumMod val="50000"/>
                    <a:lumOff val="50000"/>
                  </a:schemeClr>
                </a:solidFill>
                <a:latin typeface="Garamond" panose="02020404030301010803" pitchFamily="18" charset="0"/>
              </a:rPr>
              <a:t>to them.”</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EC1F9FCF-A86E-FB4E-1F6E-B4D64C4B3D3B}"/>
              </a:ext>
            </a:extLst>
          </p:cNvPr>
          <p:cNvSpPr>
            <a:spLocks noChangeArrowheads="1"/>
          </p:cNvSpPr>
          <p:nvPr/>
        </p:nvSpPr>
        <p:spPr bwMode="auto">
          <a:xfrm>
            <a:off x="215049" y="1067099"/>
            <a:ext cx="11787403" cy="3616413"/>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0FC8FEEB-02FF-B917-ABB1-EE4D2BE56A82}"/>
              </a:ext>
            </a:extLst>
          </p:cNvPr>
          <p:cNvSpPr txBox="1">
            <a:spLocks noChangeArrowheads="1"/>
          </p:cNvSpPr>
          <p:nvPr/>
        </p:nvSpPr>
        <p:spPr bwMode="auto">
          <a:xfrm>
            <a:off x="303029" y="1227355"/>
            <a:ext cx="11584172" cy="2954655"/>
          </a:xfrm>
          <a:prstGeom prst="rect">
            <a:avLst/>
          </a:prstGeom>
          <a:noFill/>
          <a:ln w="38100">
            <a:noFill/>
            <a:miter lim="800000"/>
            <a:headEnd/>
            <a:tailEnd/>
          </a:ln>
        </p:spPr>
        <p:txBody>
          <a:bodyPr wrap="square">
            <a:spAutoFit/>
          </a:bodyPr>
          <a:lstStyle/>
          <a:p>
            <a:pPr marL="20638"/>
            <a:r>
              <a:rPr lang="en-US" sz="4000" dirty="0">
                <a:solidFill>
                  <a:schemeClr val="bg1"/>
                </a:solidFill>
                <a:latin typeface="Garamond" panose="02020404030301010803" pitchFamily="18" charset="0"/>
              </a:rPr>
              <a:t>Hb. </a:t>
            </a:r>
            <a:r>
              <a:rPr lang="en-US" sz="4000" i="1" dirty="0" err="1">
                <a:solidFill>
                  <a:schemeClr val="bg1"/>
                </a:solidFill>
                <a:latin typeface="Garamond" panose="02020404030301010803" pitchFamily="18" charset="0"/>
              </a:rPr>
              <a:t>khesed</a:t>
            </a:r>
            <a:endParaRPr lang="en-US" sz="4000" dirty="0">
              <a:solidFill>
                <a:schemeClr val="bg1"/>
              </a:solidFill>
              <a:latin typeface="Garamond" panose="02020404030301010803" pitchFamily="18" charset="0"/>
            </a:endParaRPr>
          </a:p>
          <a:p>
            <a:pPr marL="457200" indent="-436563"/>
            <a:r>
              <a:rPr lang="en-US" sz="3600" dirty="0">
                <a:solidFill>
                  <a:schemeClr val="bg1"/>
                </a:solidFill>
                <a:latin typeface="Garamond" panose="02020404030301010803" pitchFamily="18" charset="0"/>
              </a:rPr>
              <a:t>	Exodus 34:6: The Lord passed in front of Moses, calling out, “Yahweh! The LORD! The God of compassion and mercy! I am slow to anger and filled with </a:t>
            </a:r>
            <a:r>
              <a:rPr lang="en-US" sz="3600" i="1" dirty="0">
                <a:solidFill>
                  <a:schemeClr val="bg1"/>
                </a:solidFill>
                <a:latin typeface="Garamond" panose="02020404030301010803" pitchFamily="18" charset="0"/>
              </a:rPr>
              <a:t>unfailing love </a:t>
            </a:r>
            <a:r>
              <a:rPr lang="en-US" sz="3600" dirty="0">
                <a:solidFill>
                  <a:schemeClr val="bg1"/>
                </a:solidFill>
                <a:latin typeface="Garamond" panose="02020404030301010803" pitchFamily="18" charset="0"/>
              </a:rPr>
              <a:t>and faithfulness.” </a:t>
            </a:r>
            <a:endParaRPr lang="en-US" sz="36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383589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770537"/>
          </a:xfrm>
          <a:prstGeom prst="rect">
            <a:avLst/>
          </a:prstGeom>
          <a:noFill/>
          <a:ln w="9525">
            <a:noFill/>
            <a:miter lim="800000"/>
            <a:headEnd/>
            <a:tailEnd/>
          </a:ln>
        </p:spPr>
        <p:txBody>
          <a:bodyPr wrap="square">
            <a:spAutoFit/>
          </a:bodyPr>
          <a:lstStyle/>
          <a:p>
            <a:pPr marL="469900" indent="-457200"/>
            <a:r>
              <a:rPr lang="en-US" sz="3800" baseline="30000" dirty="0">
                <a:solidFill>
                  <a:schemeClr val="tx1">
                    <a:lumMod val="50000"/>
                    <a:lumOff val="50000"/>
                  </a:schemeClr>
                </a:solidFill>
                <a:latin typeface="Garamond" panose="02020404030301010803" pitchFamily="18" charset="0"/>
              </a:rPr>
              <a:t>1 	</a:t>
            </a:r>
            <a:r>
              <a:rPr lang="en-US" sz="3800" dirty="0">
                <a:solidFill>
                  <a:schemeClr val="tx1">
                    <a:lumMod val="50000"/>
                    <a:lumOff val="50000"/>
                  </a:schemeClr>
                </a:solidFill>
                <a:latin typeface="Garamond" panose="02020404030301010803" pitchFamily="18" charset="0"/>
              </a:rPr>
              <a:t>One day David asked, “Is anyone in Saul’s family still alive—anyone to whom I can show kindness for Jonathan’s sake?” </a:t>
            </a:r>
          </a:p>
          <a:p>
            <a:pPr marL="469900" indent="-457200"/>
            <a:r>
              <a:rPr lang="en-US" sz="3800" baseline="30000" dirty="0">
                <a:solidFill>
                  <a:schemeClr val="tx1">
                    <a:lumMod val="50000"/>
                    <a:lumOff val="50000"/>
                  </a:schemeClr>
                </a:solidFill>
                <a:latin typeface="Garamond" panose="02020404030301010803" pitchFamily="18" charset="0"/>
              </a:rPr>
              <a:t>2 	</a:t>
            </a:r>
            <a:r>
              <a:rPr lang="en-US" sz="3800" dirty="0">
                <a:solidFill>
                  <a:schemeClr val="tx1">
                    <a:lumMod val="50000"/>
                    <a:lumOff val="50000"/>
                  </a:schemeClr>
                </a:solidFill>
                <a:latin typeface="Garamond" panose="02020404030301010803" pitchFamily="18" charset="0"/>
              </a:rPr>
              <a:t>He summoned a man named </a:t>
            </a:r>
            <a:r>
              <a:rPr lang="en-US" sz="3800" dirty="0" err="1">
                <a:solidFill>
                  <a:schemeClr val="tx1">
                    <a:lumMod val="50000"/>
                    <a:lumOff val="50000"/>
                  </a:schemeClr>
                </a:solidFill>
                <a:latin typeface="Garamond" panose="02020404030301010803" pitchFamily="18" charset="0"/>
              </a:rPr>
              <a:t>Ziba</a:t>
            </a:r>
            <a:r>
              <a:rPr lang="en-US" sz="3800" dirty="0">
                <a:solidFill>
                  <a:schemeClr val="tx1">
                    <a:lumMod val="50000"/>
                    <a:lumOff val="50000"/>
                  </a:schemeClr>
                </a:solidFill>
                <a:latin typeface="Garamond" panose="02020404030301010803" pitchFamily="18" charset="0"/>
              </a:rPr>
              <a:t>, who had been one of Saul’s servants. </a:t>
            </a:r>
          </a:p>
          <a:p>
            <a:pPr marL="469900" indent="-457200"/>
            <a:r>
              <a:rPr lang="en-US" sz="3800" baseline="30000" dirty="0">
                <a:solidFill>
                  <a:schemeClr val="tx1">
                    <a:lumMod val="50000"/>
                    <a:lumOff val="50000"/>
                  </a:schemeClr>
                </a:solidFill>
                <a:latin typeface="Garamond" panose="02020404030301010803" pitchFamily="18" charset="0"/>
              </a:rPr>
              <a:t>3 	</a:t>
            </a:r>
            <a:r>
              <a:rPr lang="en-US" sz="3800" dirty="0">
                <a:solidFill>
                  <a:schemeClr val="tx1">
                    <a:lumMod val="50000"/>
                    <a:lumOff val="50000"/>
                  </a:schemeClr>
                </a:solidFill>
                <a:latin typeface="Garamond" panose="02020404030301010803" pitchFamily="18" charset="0"/>
              </a:rPr>
              <a:t>The king then asked him, “Is anyone still alive from Saul’s family? If so, I want to show </a:t>
            </a:r>
            <a:r>
              <a:rPr lang="en-US" sz="3800" dirty="0">
                <a:solidFill>
                  <a:schemeClr val="bg1"/>
                </a:solidFill>
                <a:latin typeface="Garamond" panose="02020404030301010803" pitchFamily="18" charset="0"/>
              </a:rPr>
              <a:t>God’s kindness </a:t>
            </a:r>
            <a:r>
              <a:rPr lang="en-US" sz="3800" dirty="0">
                <a:solidFill>
                  <a:schemeClr val="tx1">
                    <a:lumMod val="50000"/>
                    <a:lumOff val="50000"/>
                  </a:schemeClr>
                </a:solidFill>
                <a:latin typeface="Garamond" panose="02020404030301010803" pitchFamily="18" charset="0"/>
              </a:rPr>
              <a:t>to them.”</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EC1F9FCF-A86E-FB4E-1F6E-B4D64C4B3D3B}"/>
              </a:ext>
            </a:extLst>
          </p:cNvPr>
          <p:cNvSpPr>
            <a:spLocks noChangeArrowheads="1"/>
          </p:cNvSpPr>
          <p:nvPr/>
        </p:nvSpPr>
        <p:spPr bwMode="auto">
          <a:xfrm>
            <a:off x="215049" y="1067099"/>
            <a:ext cx="11787403" cy="3616413"/>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0FC8FEEB-02FF-B917-ABB1-EE4D2BE56A82}"/>
              </a:ext>
            </a:extLst>
          </p:cNvPr>
          <p:cNvSpPr txBox="1">
            <a:spLocks noChangeArrowheads="1"/>
          </p:cNvSpPr>
          <p:nvPr/>
        </p:nvSpPr>
        <p:spPr bwMode="auto">
          <a:xfrm>
            <a:off x="303029" y="1227355"/>
            <a:ext cx="11584172" cy="3031599"/>
          </a:xfrm>
          <a:prstGeom prst="rect">
            <a:avLst/>
          </a:prstGeom>
          <a:noFill/>
          <a:ln w="38100">
            <a:noFill/>
            <a:miter lim="800000"/>
            <a:headEnd/>
            <a:tailEnd/>
          </a:ln>
        </p:spPr>
        <p:txBody>
          <a:bodyPr wrap="square">
            <a:spAutoFit/>
          </a:bodyPr>
          <a:lstStyle/>
          <a:p>
            <a:pPr marL="20638">
              <a:spcAft>
                <a:spcPts val="0"/>
              </a:spcAft>
            </a:pPr>
            <a:r>
              <a:rPr lang="en-US" sz="4000" dirty="0">
                <a:solidFill>
                  <a:schemeClr val="bg1"/>
                </a:solidFill>
                <a:latin typeface="Garamond" panose="02020404030301010803" pitchFamily="18" charset="0"/>
              </a:rPr>
              <a:t>Hb. </a:t>
            </a:r>
            <a:r>
              <a:rPr lang="en-US" sz="4000" i="1" dirty="0" err="1">
                <a:solidFill>
                  <a:schemeClr val="bg1"/>
                </a:solidFill>
                <a:latin typeface="Garamond" panose="02020404030301010803" pitchFamily="18" charset="0"/>
              </a:rPr>
              <a:t>khesed</a:t>
            </a:r>
            <a:endParaRPr lang="en-US" sz="4000" dirty="0">
              <a:solidFill>
                <a:schemeClr val="bg1"/>
              </a:solidFill>
              <a:latin typeface="Garamond" panose="02020404030301010803" pitchFamily="18" charset="0"/>
            </a:endParaRPr>
          </a:p>
          <a:p>
            <a:pPr marL="457200" indent="-436563"/>
            <a:r>
              <a:rPr lang="en-US" sz="3600" dirty="0">
                <a:solidFill>
                  <a:schemeClr val="bg1"/>
                </a:solidFill>
                <a:latin typeface="Garamond" panose="02020404030301010803" pitchFamily="18" charset="0"/>
              </a:rPr>
              <a:t>	Psalm 103:15-17: Our days on earth are like grass; like wildflowers, we bloom and die. The wind blows, and we are gone— as though we had never been here. But the love of the LORD remains forever with those who fear him.</a:t>
            </a:r>
          </a:p>
        </p:txBody>
      </p:sp>
    </p:spTree>
    <p:extLst>
      <p:ext uri="{BB962C8B-B14F-4D97-AF65-F5344CB8AC3E}">
        <p14:creationId xmlns:p14="http://schemas.microsoft.com/office/powerpoint/2010/main" val="3088034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4770537"/>
          </a:xfrm>
          <a:prstGeom prst="rect">
            <a:avLst/>
          </a:prstGeom>
          <a:noFill/>
          <a:ln w="9525">
            <a:noFill/>
            <a:miter lim="800000"/>
            <a:headEnd/>
            <a:tailEnd/>
          </a:ln>
        </p:spPr>
        <p:txBody>
          <a:bodyPr wrap="square">
            <a:spAutoFit/>
          </a:bodyPr>
          <a:lstStyle/>
          <a:p>
            <a:pPr marL="469900" indent="-457200"/>
            <a:r>
              <a:rPr lang="en-US" sz="3800" baseline="30000" dirty="0">
                <a:solidFill>
                  <a:schemeClr val="tx1">
                    <a:lumMod val="50000"/>
                    <a:lumOff val="50000"/>
                  </a:schemeClr>
                </a:solidFill>
                <a:latin typeface="Garamond" panose="02020404030301010803" pitchFamily="18" charset="0"/>
              </a:rPr>
              <a:t>1 	</a:t>
            </a:r>
            <a:r>
              <a:rPr lang="en-US" sz="3800" dirty="0">
                <a:solidFill>
                  <a:schemeClr val="tx1">
                    <a:lumMod val="50000"/>
                    <a:lumOff val="50000"/>
                  </a:schemeClr>
                </a:solidFill>
                <a:latin typeface="Garamond" panose="02020404030301010803" pitchFamily="18" charset="0"/>
              </a:rPr>
              <a:t>One day David asked, “Is anyone in Saul’s family still alive—anyone to whom I can show kindness for Jonathan’s sake?” </a:t>
            </a:r>
          </a:p>
          <a:p>
            <a:pPr marL="469900" indent="-457200"/>
            <a:r>
              <a:rPr lang="en-US" sz="3800" baseline="30000" dirty="0">
                <a:solidFill>
                  <a:schemeClr val="tx1">
                    <a:lumMod val="50000"/>
                    <a:lumOff val="50000"/>
                  </a:schemeClr>
                </a:solidFill>
                <a:latin typeface="Garamond" panose="02020404030301010803" pitchFamily="18" charset="0"/>
              </a:rPr>
              <a:t>2 	</a:t>
            </a:r>
            <a:r>
              <a:rPr lang="en-US" sz="3800" dirty="0">
                <a:solidFill>
                  <a:schemeClr val="tx1">
                    <a:lumMod val="50000"/>
                    <a:lumOff val="50000"/>
                  </a:schemeClr>
                </a:solidFill>
                <a:latin typeface="Garamond" panose="02020404030301010803" pitchFamily="18" charset="0"/>
              </a:rPr>
              <a:t>He summoned a man named </a:t>
            </a:r>
            <a:r>
              <a:rPr lang="en-US" sz="3800" dirty="0" err="1">
                <a:solidFill>
                  <a:schemeClr val="tx1">
                    <a:lumMod val="50000"/>
                    <a:lumOff val="50000"/>
                  </a:schemeClr>
                </a:solidFill>
                <a:latin typeface="Garamond" panose="02020404030301010803" pitchFamily="18" charset="0"/>
              </a:rPr>
              <a:t>Ziba</a:t>
            </a:r>
            <a:r>
              <a:rPr lang="en-US" sz="3800" dirty="0">
                <a:solidFill>
                  <a:schemeClr val="tx1">
                    <a:lumMod val="50000"/>
                    <a:lumOff val="50000"/>
                  </a:schemeClr>
                </a:solidFill>
                <a:latin typeface="Garamond" panose="02020404030301010803" pitchFamily="18" charset="0"/>
              </a:rPr>
              <a:t>, who had been one of Saul’s servants. </a:t>
            </a:r>
          </a:p>
          <a:p>
            <a:pPr marL="469900" indent="-457200"/>
            <a:r>
              <a:rPr lang="en-US" sz="3800" baseline="30000" dirty="0">
                <a:solidFill>
                  <a:schemeClr val="tx1">
                    <a:lumMod val="50000"/>
                    <a:lumOff val="50000"/>
                  </a:schemeClr>
                </a:solidFill>
                <a:latin typeface="Garamond" panose="02020404030301010803" pitchFamily="18" charset="0"/>
              </a:rPr>
              <a:t>3 	</a:t>
            </a:r>
            <a:r>
              <a:rPr lang="en-US" sz="3800" dirty="0">
                <a:solidFill>
                  <a:schemeClr val="tx1">
                    <a:lumMod val="50000"/>
                    <a:lumOff val="50000"/>
                  </a:schemeClr>
                </a:solidFill>
                <a:latin typeface="Garamond" panose="02020404030301010803" pitchFamily="18" charset="0"/>
              </a:rPr>
              <a:t>The king then asked him, “Is anyone still alive from Saul’s family? If so, I want to show </a:t>
            </a:r>
            <a:r>
              <a:rPr lang="en-US" sz="3800" dirty="0">
                <a:solidFill>
                  <a:schemeClr val="bg1"/>
                </a:solidFill>
                <a:latin typeface="Garamond" panose="02020404030301010803" pitchFamily="18" charset="0"/>
              </a:rPr>
              <a:t>God’s kindness </a:t>
            </a:r>
            <a:r>
              <a:rPr lang="en-US" sz="3800" dirty="0">
                <a:solidFill>
                  <a:schemeClr val="tx1">
                    <a:lumMod val="50000"/>
                    <a:lumOff val="50000"/>
                  </a:schemeClr>
                </a:solidFill>
                <a:latin typeface="Garamond" panose="02020404030301010803" pitchFamily="18" charset="0"/>
              </a:rPr>
              <a:t>to them.”</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EC1F9FCF-A86E-FB4E-1F6E-B4D64C4B3D3B}"/>
              </a:ext>
            </a:extLst>
          </p:cNvPr>
          <p:cNvSpPr>
            <a:spLocks noChangeArrowheads="1"/>
          </p:cNvSpPr>
          <p:nvPr/>
        </p:nvSpPr>
        <p:spPr bwMode="auto">
          <a:xfrm>
            <a:off x="215049" y="1067099"/>
            <a:ext cx="11787403" cy="3616413"/>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0FC8FEEB-02FF-B917-ABB1-EE4D2BE56A82}"/>
              </a:ext>
            </a:extLst>
          </p:cNvPr>
          <p:cNvSpPr txBox="1">
            <a:spLocks noChangeArrowheads="1"/>
          </p:cNvSpPr>
          <p:nvPr/>
        </p:nvSpPr>
        <p:spPr bwMode="auto">
          <a:xfrm>
            <a:off x="303029" y="1227355"/>
            <a:ext cx="11584172" cy="1815882"/>
          </a:xfrm>
          <a:prstGeom prst="rect">
            <a:avLst/>
          </a:prstGeom>
          <a:noFill/>
          <a:ln w="38100">
            <a:noFill/>
            <a:miter lim="800000"/>
            <a:headEnd/>
            <a:tailEnd/>
          </a:ln>
        </p:spPr>
        <p:txBody>
          <a:bodyPr wrap="square">
            <a:spAutoFit/>
          </a:bodyPr>
          <a:lstStyle/>
          <a:p>
            <a:pPr marL="20638">
              <a:spcAft>
                <a:spcPts val="0"/>
              </a:spcAft>
            </a:pPr>
            <a:r>
              <a:rPr lang="en-US" sz="4000" dirty="0">
                <a:solidFill>
                  <a:schemeClr val="bg1"/>
                </a:solidFill>
                <a:latin typeface="Garamond" panose="02020404030301010803" pitchFamily="18" charset="0"/>
              </a:rPr>
              <a:t>Hb. </a:t>
            </a:r>
            <a:r>
              <a:rPr lang="en-US" sz="4000" i="1" dirty="0" err="1">
                <a:solidFill>
                  <a:schemeClr val="bg1"/>
                </a:solidFill>
                <a:latin typeface="Garamond" panose="02020404030301010803" pitchFamily="18" charset="0"/>
              </a:rPr>
              <a:t>khesed</a:t>
            </a:r>
            <a:endParaRPr lang="en-US" sz="4000" dirty="0">
              <a:solidFill>
                <a:schemeClr val="bg1"/>
              </a:solidFill>
              <a:latin typeface="Garamond" panose="02020404030301010803" pitchFamily="18" charset="0"/>
            </a:endParaRPr>
          </a:p>
          <a:p>
            <a:pPr marL="457200" indent="-436563"/>
            <a:r>
              <a:rPr lang="en-US" sz="3600" dirty="0">
                <a:solidFill>
                  <a:schemeClr val="bg1"/>
                </a:solidFill>
                <a:latin typeface="Garamond" panose="02020404030301010803" pitchFamily="18" charset="0"/>
              </a:rPr>
              <a:t>	</a:t>
            </a:r>
            <a:r>
              <a:rPr lang="en-US" sz="3600" dirty="0">
                <a:solidFill>
                  <a:schemeClr val="bg1"/>
                </a:solidFill>
                <a:effectLst/>
                <a:latin typeface="Garamond" panose="02020404030301010803" pitchFamily="18" charset="0"/>
                <a:ea typeface="Calibri" panose="020F0502020204030204" pitchFamily="34" charset="0"/>
              </a:rPr>
              <a:t>Psalm 86:5:</a:t>
            </a:r>
            <a:r>
              <a:rPr lang="en-US" sz="3600" baseline="30000" dirty="0">
                <a:solidFill>
                  <a:schemeClr val="bg1"/>
                </a:solidFill>
                <a:effectLst/>
                <a:latin typeface="Garamond" panose="02020404030301010803" pitchFamily="18" charset="0"/>
                <a:ea typeface="Calibri" panose="020F0502020204030204" pitchFamily="34" charset="0"/>
              </a:rPr>
              <a:t> </a:t>
            </a:r>
            <a:r>
              <a:rPr lang="en-US" sz="3600" dirty="0">
                <a:solidFill>
                  <a:schemeClr val="bg1"/>
                </a:solidFill>
                <a:effectLst/>
                <a:latin typeface="Garamond" panose="02020404030301010803" pitchFamily="18" charset="0"/>
                <a:ea typeface="Calibri" panose="020F0502020204030204" pitchFamily="34" charset="0"/>
              </a:rPr>
              <a:t>O Lord, you are so good, so ready to forgive, so full of </a:t>
            </a:r>
            <a:r>
              <a:rPr lang="en-US" sz="3600" i="1" dirty="0">
                <a:solidFill>
                  <a:schemeClr val="bg1"/>
                </a:solidFill>
                <a:effectLst/>
                <a:latin typeface="Garamond" panose="02020404030301010803" pitchFamily="18" charset="0"/>
                <a:ea typeface="Calibri" panose="020F0502020204030204" pitchFamily="34" charset="0"/>
              </a:rPr>
              <a:t>unfailing love</a:t>
            </a:r>
            <a:r>
              <a:rPr lang="en-US" sz="3600" dirty="0">
                <a:solidFill>
                  <a:schemeClr val="bg1"/>
                </a:solidFill>
                <a:effectLst/>
                <a:latin typeface="Garamond" panose="02020404030301010803" pitchFamily="18" charset="0"/>
                <a:ea typeface="Calibri" panose="020F0502020204030204" pitchFamily="34" charset="0"/>
              </a:rPr>
              <a:t> for all who ask for your help.</a:t>
            </a:r>
            <a:endParaRPr lang="en-US" sz="36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2232697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016210"/>
          </a:xfrm>
          <a:prstGeom prst="rect">
            <a:avLst/>
          </a:prstGeom>
          <a:noFill/>
          <a:ln w="9525">
            <a:noFill/>
            <a:miter lim="800000"/>
            <a:headEnd/>
            <a:tailEnd/>
          </a:ln>
        </p:spPr>
        <p:txBody>
          <a:bodyPr wrap="square">
            <a:spAutoFit/>
          </a:bodyPr>
          <a:lstStyle/>
          <a:p>
            <a:pPr marL="469900" indent="-457200"/>
            <a:r>
              <a:rPr lang="en-US" sz="3800" baseline="30000" dirty="0">
                <a:solidFill>
                  <a:schemeClr val="bg1"/>
                </a:solidFill>
                <a:latin typeface="Garamond" panose="02020404030301010803" pitchFamily="18" charset="0"/>
              </a:rPr>
              <a:t>3 	</a:t>
            </a:r>
            <a:r>
              <a:rPr lang="en-US" sz="3800" dirty="0" err="1">
                <a:solidFill>
                  <a:schemeClr val="bg1"/>
                </a:solidFill>
                <a:latin typeface="Garamond" panose="02020404030301010803" pitchFamily="18" charset="0"/>
              </a:rPr>
              <a:t>Ziba</a:t>
            </a:r>
            <a:r>
              <a:rPr lang="en-US" sz="3800" dirty="0">
                <a:solidFill>
                  <a:schemeClr val="bg1"/>
                </a:solidFill>
                <a:latin typeface="Garamond" panose="02020404030301010803" pitchFamily="18" charset="0"/>
              </a:rPr>
              <a:t> replied, “Yes, one of Jonathan’s sons is still alive. He is crippled in both feet.” </a:t>
            </a:r>
          </a:p>
          <a:p>
            <a:pPr marL="469900" indent="-457200"/>
            <a:r>
              <a:rPr lang="en-US" sz="3800" baseline="30000" dirty="0">
                <a:solidFill>
                  <a:schemeClr val="bg1"/>
                </a:solidFill>
                <a:latin typeface="Garamond" panose="02020404030301010803" pitchFamily="18" charset="0"/>
              </a:rPr>
              <a:t>4 	</a:t>
            </a:r>
            <a:r>
              <a:rPr lang="en-US" sz="3800" dirty="0">
                <a:solidFill>
                  <a:schemeClr val="bg1"/>
                </a:solidFill>
                <a:latin typeface="Garamond" panose="02020404030301010803" pitchFamily="18" charset="0"/>
              </a:rPr>
              <a:t>“Where is he?” the king asked. </a:t>
            </a:r>
          </a:p>
          <a:p>
            <a:pPr marL="469900" indent="-457200"/>
            <a:r>
              <a:rPr lang="en-US" sz="3800" dirty="0">
                <a:solidFill>
                  <a:schemeClr val="bg1"/>
                </a:solidFill>
                <a:latin typeface="Garamond" panose="02020404030301010803" pitchFamily="18" charset="0"/>
              </a:rPr>
              <a:t>	“In Lo-debar,” </a:t>
            </a:r>
            <a:r>
              <a:rPr lang="en-US" sz="3800" dirty="0" err="1">
                <a:solidFill>
                  <a:schemeClr val="bg1"/>
                </a:solidFill>
                <a:latin typeface="Garamond" panose="02020404030301010803" pitchFamily="18" charset="0"/>
              </a:rPr>
              <a:t>Ziba</a:t>
            </a:r>
            <a:r>
              <a:rPr lang="en-US" sz="3800" dirty="0">
                <a:solidFill>
                  <a:schemeClr val="bg1"/>
                </a:solidFill>
                <a:latin typeface="Garamond" panose="02020404030301010803" pitchFamily="18" charset="0"/>
              </a:rPr>
              <a:t> told him, “at the home of </a:t>
            </a:r>
            <a:r>
              <a:rPr lang="en-US" sz="3800" dirty="0" err="1">
                <a:solidFill>
                  <a:schemeClr val="bg1"/>
                </a:solidFill>
                <a:latin typeface="Garamond" panose="02020404030301010803" pitchFamily="18" charset="0"/>
              </a:rPr>
              <a:t>Makir</a:t>
            </a:r>
            <a:r>
              <a:rPr lang="en-US" sz="3800" dirty="0">
                <a:solidFill>
                  <a:schemeClr val="bg1"/>
                </a:solidFill>
                <a:latin typeface="Garamond" panose="02020404030301010803" pitchFamily="18" charset="0"/>
              </a:rPr>
              <a:t> son of </a:t>
            </a:r>
            <a:r>
              <a:rPr lang="en-US" sz="3800" dirty="0" err="1">
                <a:solidFill>
                  <a:schemeClr val="bg1"/>
                </a:solidFill>
                <a:latin typeface="Garamond" panose="02020404030301010803" pitchFamily="18" charset="0"/>
              </a:rPr>
              <a:t>Ammiel</a:t>
            </a:r>
            <a:r>
              <a:rPr lang="en-US" sz="3800" dirty="0">
                <a:solidFill>
                  <a:schemeClr val="bg1"/>
                </a:solidFill>
                <a:latin typeface="Garamond" panose="02020404030301010803" pitchFamily="18" charset="0"/>
              </a:rPr>
              <a:t>.”</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226760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016210"/>
          </a:xfrm>
          <a:prstGeom prst="rect">
            <a:avLst/>
          </a:prstGeom>
          <a:noFill/>
          <a:ln w="9525">
            <a:noFill/>
            <a:miter lim="800000"/>
            <a:headEnd/>
            <a:tailEnd/>
          </a:ln>
        </p:spPr>
        <p:txBody>
          <a:bodyPr wrap="square">
            <a:spAutoFit/>
          </a:bodyPr>
          <a:lstStyle/>
          <a:p>
            <a:pPr marL="469900" indent="-457200"/>
            <a:r>
              <a:rPr lang="en-US" sz="3800" baseline="30000" dirty="0">
                <a:solidFill>
                  <a:schemeClr val="bg1"/>
                </a:solidFill>
                <a:latin typeface="Garamond" panose="02020404030301010803" pitchFamily="18" charset="0"/>
              </a:rPr>
              <a:t>3 	</a:t>
            </a:r>
            <a:r>
              <a:rPr lang="en-US" sz="3800" dirty="0" err="1">
                <a:solidFill>
                  <a:schemeClr val="bg1"/>
                </a:solidFill>
                <a:latin typeface="Garamond" panose="02020404030301010803" pitchFamily="18" charset="0"/>
              </a:rPr>
              <a:t>Ziba</a:t>
            </a:r>
            <a:r>
              <a:rPr lang="en-US" sz="3800" dirty="0">
                <a:solidFill>
                  <a:schemeClr val="bg1"/>
                </a:solidFill>
                <a:latin typeface="Garamond" panose="02020404030301010803" pitchFamily="18" charset="0"/>
              </a:rPr>
              <a:t> replied, “Yes, one of Jonathan’s sons is still alive. He is crippled in both feet.” </a:t>
            </a:r>
          </a:p>
          <a:p>
            <a:pPr marL="469900" indent="-457200"/>
            <a:r>
              <a:rPr lang="en-US" sz="3800" baseline="30000" dirty="0">
                <a:solidFill>
                  <a:schemeClr val="bg1"/>
                </a:solidFill>
                <a:latin typeface="Garamond" panose="02020404030301010803" pitchFamily="18" charset="0"/>
              </a:rPr>
              <a:t>4 	</a:t>
            </a:r>
            <a:r>
              <a:rPr lang="en-US" sz="3800" dirty="0">
                <a:solidFill>
                  <a:schemeClr val="bg1"/>
                </a:solidFill>
                <a:latin typeface="Garamond" panose="02020404030301010803" pitchFamily="18" charset="0"/>
              </a:rPr>
              <a:t>“Where is he?” the king asked. </a:t>
            </a:r>
          </a:p>
          <a:p>
            <a:pPr marL="469900" indent="-457200"/>
            <a:r>
              <a:rPr lang="en-US" sz="3800" dirty="0">
                <a:solidFill>
                  <a:schemeClr val="bg1"/>
                </a:solidFill>
                <a:latin typeface="Garamond" panose="02020404030301010803" pitchFamily="18" charset="0"/>
              </a:rPr>
              <a:t>	“In Lo-debar,” </a:t>
            </a:r>
            <a:r>
              <a:rPr lang="en-US" sz="3800" dirty="0" err="1">
                <a:solidFill>
                  <a:schemeClr val="bg1"/>
                </a:solidFill>
                <a:latin typeface="Garamond" panose="02020404030301010803" pitchFamily="18" charset="0"/>
              </a:rPr>
              <a:t>Ziba</a:t>
            </a:r>
            <a:r>
              <a:rPr lang="en-US" sz="3800" dirty="0">
                <a:solidFill>
                  <a:schemeClr val="bg1"/>
                </a:solidFill>
                <a:latin typeface="Garamond" panose="02020404030301010803" pitchFamily="18" charset="0"/>
              </a:rPr>
              <a:t> told him, “at the home of </a:t>
            </a:r>
            <a:r>
              <a:rPr lang="en-US" sz="3800" dirty="0" err="1">
                <a:solidFill>
                  <a:schemeClr val="bg1"/>
                </a:solidFill>
                <a:latin typeface="Garamond" panose="02020404030301010803" pitchFamily="18" charset="0"/>
              </a:rPr>
              <a:t>Makir</a:t>
            </a:r>
            <a:r>
              <a:rPr lang="en-US" sz="3800" dirty="0">
                <a:solidFill>
                  <a:schemeClr val="bg1"/>
                </a:solidFill>
                <a:latin typeface="Garamond" panose="02020404030301010803" pitchFamily="18" charset="0"/>
              </a:rPr>
              <a:t> son of </a:t>
            </a:r>
            <a:r>
              <a:rPr lang="en-US" sz="3800" dirty="0" err="1">
                <a:solidFill>
                  <a:schemeClr val="bg1"/>
                </a:solidFill>
                <a:latin typeface="Garamond" panose="02020404030301010803" pitchFamily="18" charset="0"/>
              </a:rPr>
              <a:t>Ammiel</a:t>
            </a:r>
            <a:r>
              <a:rPr lang="en-US" sz="3800" dirty="0">
                <a:solidFill>
                  <a:schemeClr val="bg1"/>
                </a:solidFill>
                <a:latin typeface="Garamond" panose="02020404030301010803" pitchFamily="18" charset="0"/>
              </a:rPr>
              <a:t>.”</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B8520ECC-718A-4369-A936-FE0F5B823FDB}"/>
              </a:ext>
            </a:extLst>
          </p:cNvPr>
          <p:cNvSpPr>
            <a:spLocks noChangeArrowheads="1"/>
          </p:cNvSpPr>
          <p:nvPr/>
        </p:nvSpPr>
        <p:spPr bwMode="auto">
          <a:xfrm>
            <a:off x="202298" y="2423195"/>
            <a:ext cx="11787403" cy="4111420"/>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136E0734-6B27-692C-62B4-C33E9C6A90C9}"/>
              </a:ext>
            </a:extLst>
          </p:cNvPr>
          <p:cNvSpPr txBox="1">
            <a:spLocks noChangeArrowheads="1"/>
          </p:cNvSpPr>
          <p:nvPr/>
        </p:nvSpPr>
        <p:spPr bwMode="auto">
          <a:xfrm>
            <a:off x="290278" y="2583450"/>
            <a:ext cx="11584172" cy="1938992"/>
          </a:xfrm>
          <a:prstGeom prst="rect">
            <a:avLst/>
          </a:prstGeom>
          <a:noFill/>
          <a:ln w="38100">
            <a:noFill/>
            <a:miter lim="800000"/>
            <a:headEnd/>
            <a:tailEnd/>
          </a:ln>
        </p:spPr>
        <p:txBody>
          <a:bodyPr wrap="square">
            <a:spAutoFit/>
          </a:bodyPr>
          <a:lstStyle/>
          <a:p>
            <a:pPr marL="20638"/>
            <a:r>
              <a:rPr lang="en-US" sz="4000" dirty="0">
                <a:solidFill>
                  <a:schemeClr val="bg1"/>
                </a:solidFill>
                <a:latin typeface="Garamond" panose="02020404030301010803" pitchFamily="18" charset="0"/>
              </a:rPr>
              <a:t>The Recipient: Mephibosheth</a:t>
            </a:r>
          </a:p>
          <a:p>
            <a:pPr marL="457200" indent="-436563"/>
            <a:r>
              <a:rPr lang="en-US" sz="4000" dirty="0">
                <a:solidFill>
                  <a:schemeClr val="bg1"/>
                </a:solidFill>
                <a:latin typeface="Garamond" panose="02020404030301010803" pitchFamily="18" charset="0"/>
              </a:rPr>
              <a:t>►	Disabled</a:t>
            </a:r>
          </a:p>
          <a:p>
            <a:pPr marL="457200" indent="-436563"/>
            <a:r>
              <a:rPr lang="en-US" sz="4000" dirty="0">
                <a:solidFill>
                  <a:schemeClr val="bg1"/>
                </a:solidFill>
                <a:latin typeface="Garamond" panose="02020404030301010803" pitchFamily="18" charset="0"/>
              </a:rPr>
              <a:t>►	Outcast</a:t>
            </a:r>
          </a:p>
        </p:txBody>
      </p:sp>
      <p:sp>
        <p:nvSpPr>
          <p:cNvPr id="14" name="Rectangle 13">
            <a:extLst>
              <a:ext uri="{FF2B5EF4-FFF2-40B4-BE49-F238E27FC236}">
                <a16:creationId xmlns:a16="http://schemas.microsoft.com/office/drawing/2014/main" xmlns="" id="{1DDD2B28-E165-074E-608C-B2316CA82E6E}"/>
              </a:ext>
            </a:extLst>
          </p:cNvPr>
          <p:cNvSpPr>
            <a:spLocks noChangeArrowheads="1"/>
          </p:cNvSpPr>
          <p:nvPr/>
        </p:nvSpPr>
        <p:spPr bwMode="auto">
          <a:xfrm>
            <a:off x="2141034" y="4606813"/>
            <a:ext cx="9746167" cy="1035996"/>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15" name="TextBox 14">
            <a:extLst>
              <a:ext uri="{FF2B5EF4-FFF2-40B4-BE49-F238E27FC236}">
                <a16:creationId xmlns:a16="http://schemas.microsoft.com/office/drawing/2014/main" xmlns="" id="{31E86286-5C24-7A69-799E-221F96289D64}"/>
              </a:ext>
            </a:extLst>
          </p:cNvPr>
          <p:cNvSpPr txBox="1">
            <a:spLocks noChangeArrowheads="1"/>
          </p:cNvSpPr>
          <p:nvPr/>
        </p:nvSpPr>
        <p:spPr bwMode="auto">
          <a:xfrm>
            <a:off x="2233258" y="4793749"/>
            <a:ext cx="9578129" cy="707822"/>
          </a:xfrm>
          <a:prstGeom prst="rect">
            <a:avLst/>
          </a:prstGeom>
          <a:noFill/>
          <a:ln w="38100">
            <a:noFill/>
            <a:miter lim="800000"/>
            <a:headEnd/>
            <a:tailEnd/>
          </a:ln>
        </p:spPr>
        <p:txBody>
          <a:bodyPr wrap="square">
            <a:spAutoFit/>
          </a:bodyPr>
          <a:lstStyle/>
          <a:p>
            <a:pPr marL="14288" indent="-14288" algn="ctr">
              <a:lnSpc>
                <a:spcPct val="90000"/>
              </a:lnSpc>
              <a:spcAft>
                <a:spcPts val="600"/>
              </a:spcAft>
              <a:buSzPct val="100000"/>
              <a:defRPr/>
            </a:pPr>
            <a:r>
              <a:rPr lang="en-US" sz="4400" dirty="0">
                <a:solidFill>
                  <a:schemeClr val="bg1"/>
                </a:solidFill>
                <a:latin typeface="Garamond" panose="02020404030301010803" pitchFamily="18" charset="0"/>
              </a:rPr>
              <a:t>Lo-Debar = “place of no pasture”</a:t>
            </a:r>
            <a:endParaRPr lang="en-US" sz="44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95627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childTnLst>
                          </p:cTn>
                        </p:par>
                        <p:par>
                          <p:cTn id="24" fill="hold">
                            <p:stCondLst>
                              <p:cond delay="500"/>
                            </p:stCondLst>
                            <p:childTnLst>
                              <p:par>
                                <p:cTn id="25" presetID="1" presetClass="entr" presetSubtype="0" fill="hold" grpId="0" nodeType="afterEffect">
                                  <p:stCondLst>
                                    <p:cond delay="0"/>
                                  </p:stCondLst>
                                  <p:childTnLst>
                                    <p:set>
                                      <p:cBhvr>
                                        <p:cTn id="2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P spid="14" grpId="0" animBg="1"/>
      <p:bldP spid="1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799" y="1215191"/>
            <a:ext cx="11170025" cy="3016210"/>
          </a:xfrm>
          <a:prstGeom prst="rect">
            <a:avLst/>
          </a:prstGeom>
          <a:noFill/>
          <a:ln w="9525">
            <a:noFill/>
            <a:miter lim="800000"/>
            <a:headEnd/>
            <a:tailEnd/>
          </a:ln>
        </p:spPr>
        <p:txBody>
          <a:bodyPr wrap="square">
            <a:spAutoFit/>
          </a:bodyPr>
          <a:lstStyle/>
          <a:p>
            <a:pPr marL="469900" indent="-457200"/>
            <a:r>
              <a:rPr lang="en-US" sz="3800" baseline="30000" dirty="0">
                <a:solidFill>
                  <a:schemeClr val="bg1"/>
                </a:solidFill>
                <a:latin typeface="Garamond" panose="02020404030301010803" pitchFamily="18" charset="0"/>
              </a:rPr>
              <a:t>3 	</a:t>
            </a:r>
            <a:r>
              <a:rPr lang="en-US" sz="3800" dirty="0" err="1">
                <a:solidFill>
                  <a:schemeClr val="bg1"/>
                </a:solidFill>
                <a:latin typeface="Garamond" panose="02020404030301010803" pitchFamily="18" charset="0"/>
              </a:rPr>
              <a:t>Ziba</a:t>
            </a:r>
            <a:r>
              <a:rPr lang="en-US" sz="3800" dirty="0">
                <a:solidFill>
                  <a:schemeClr val="bg1"/>
                </a:solidFill>
                <a:latin typeface="Garamond" panose="02020404030301010803" pitchFamily="18" charset="0"/>
              </a:rPr>
              <a:t> replied, “Yes, one of Jonathan’s sons is still alive. He is crippled in both feet.” </a:t>
            </a:r>
          </a:p>
          <a:p>
            <a:pPr marL="469900" indent="-457200"/>
            <a:r>
              <a:rPr lang="en-US" sz="3800" baseline="30000" dirty="0">
                <a:solidFill>
                  <a:schemeClr val="bg1"/>
                </a:solidFill>
                <a:latin typeface="Garamond" panose="02020404030301010803" pitchFamily="18" charset="0"/>
              </a:rPr>
              <a:t>4 	</a:t>
            </a:r>
            <a:r>
              <a:rPr lang="en-US" sz="3800" dirty="0">
                <a:solidFill>
                  <a:schemeClr val="bg1"/>
                </a:solidFill>
                <a:latin typeface="Garamond" panose="02020404030301010803" pitchFamily="18" charset="0"/>
              </a:rPr>
              <a:t>“Where is he?” the king asked. </a:t>
            </a:r>
          </a:p>
          <a:p>
            <a:pPr marL="469900" indent="-457200"/>
            <a:r>
              <a:rPr lang="en-US" sz="3800" dirty="0">
                <a:solidFill>
                  <a:schemeClr val="bg1"/>
                </a:solidFill>
                <a:latin typeface="Garamond" panose="02020404030301010803" pitchFamily="18" charset="0"/>
              </a:rPr>
              <a:t>	“In Lo-debar,” </a:t>
            </a:r>
            <a:r>
              <a:rPr lang="en-US" sz="3800" dirty="0" err="1">
                <a:solidFill>
                  <a:schemeClr val="bg1"/>
                </a:solidFill>
                <a:latin typeface="Garamond" panose="02020404030301010803" pitchFamily="18" charset="0"/>
              </a:rPr>
              <a:t>Ziba</a:t>
            </a:r>
            <a:r>
              <a:rPr lang="en-US" sz="3800" dirty="0">
                <a:solidFill>
                  <a:schemeClr val="bg1"/>
                </a:solidFill>
                <a:latin typeface="Garamond" panose="02020404030301010803" pitchFamily="18" charset="0"/>
              </a:rPr>
              <a:t> told him, “at the home of </a:t>
            </a:r>
            <a:r>
              <a:rPr lang="en-US" sz="3800" dirty="0" err="1">
                <a:solidFill>
                  <a:schemeClr val="bg1"/>
                </a:solidFill>
                <a:latin typeface="Garamond" panose="02020404030301010803" pitchFamily="18" charset="0"/>
              </a:rPr>
              <a:t>Makir</a:t>
            </a:r>
            <a:r>
              <a:rPr lang="en-US" sz="3800" dirty="0">
                <a:solidFill>
                  <a:schemeClr val="bg1"/>
                </a:solidFill>
                <a:latin typeface="Garamond" panose="02020404030301010803" pitchFamily="18" charset="0"/>
              </a:rPr>
              <a:t> son of </a:t>
            </a:r>
            <a:r>
              <a:rPr lang="en-US" sz="3800" dirty="0" err="1">
                <a:solidFill>
                  <a:schemeClr val="bg1"/>
                </a:solidFill>
                <a:latin typeface="Garamond" panose="02020404030301010803" pitchFamily="18" charset="0"/>
              </a:rPr>
              <a:t>Ammiel</a:t>
            </a:r>
            <a:r>
              <a:rPr lang="en-US" sz="3800" dirty="0">
                <a:solidFill>
                  <a:schemeClr val="bg1"/>
                </a:solidFill>
                <a:latin typeface="Garamond" panose="02020404030301010803" pitchFamily="18" charset="0"/>
              </a:rPr>
              <a:t>.”</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Samuel 9</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B8520ECC-718A-4369-A936-FE0F5B823FDB}"/>
              </a:ext>
            </a:extLst>
          </p:cNvPr>
          <p:cNvSpPr>
            <a:spLocks noChangeArrowheads="1"/>
          </p:cNvSpPr>
          <p:nvPr/>
        </p:nvSpPr>
        <p:spPr bwMode="auto">
          <a:xfrm>
            <a:off x="202298" y="2423194"/>
            <a:ext cx="11787403" cy="4111421"/>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136E0734-6B27-692C-62B4-C33E9C6A90C9}"/>
              </a:ext>
            </a:extLst>
          </p:cNvPr>
          <p:cNvSpPr txBox="1">
            <a:spLocks noChangeArrowheads="1"/>
          </p:cNvSpPr>
          <p:nvPr/>
        </p:nvSpPr>
        <p:spPr bwMode="auto">
          <a:xfrm>
            <a:off x="290278" y="2583450"/>
            <a:ext cx="11584172" cy="3785652"/>
          </a:xfrm>
          <a:prstGeom prst="rect">
            <a:avLst/>
          </a:prstGeom>
          <a:noFill/>
          <a:ln w="38100">
            <a:noFill/>
            <a:miter lim="800000"/>
            <a:headEnd/>
            <a:tailEnd/>
          </a:ln>
        </p:spPr>
        <p:txBody>
          <a:bodyPr wrap="square">
            <a:spAutoFit/>
          </a:bodyPr>
          <a:lstStyle/>
          <a:p>
            <a:pPr marL="20638"/>
            <a:r>
              <a:rPr lang="en-US" sz="4000" dirty="0">
                <a:solidFill>
                  <a:schemeClr val="bg1"/>
                </a:solidFill>
                <a:latin typeface="Garamond" panose="02020404030301010803" pitchFamily="18" charset="0"/>
              </a:rPr>
              <a:t>The Recipient: Mephibosheth</a:t>
            </a:r>
          </a:p>
          <a:p>
            <a:pPr marL="457200" indent="-436563"/>
            <a:r>
              <a:rPr lang="en-US" sz="4000" dirty="0">
                <a:solidFill>
                  <a:schemeClr val="bg1"/>
                </a:solidFill>
                <a:latin typeface="Garamond" panose="02020404030301010803" pitchFamily="18" charset="0"/>
              </a:rPr>
              <a:t>►	Disabled</a:t>
            </a:r>
          </a:p>
          <a:p>
            <a:pPr marL="457200" indent="-436563"/>
            <a:r>
              <a:rPr lang="en-US" sz="4000" dirty="0">
                <a:solidFill>
                  <a:schemeClr val="bg1"/>
                </a:solidFill>
                <a:latin typeface="Garamond" panose="02020404030301010803" pitchFamily="18" charset="0"/>
              </a:rPr>
              <a:t>►	Outcast</a:t>
            </a:r>
          </a:p>
          <a:p>
            <a:pPr marL="457200" indent="-436563"/>
            <a:r>
              <a:rPr lang="en-US" sz="4000" dirty="0">
                <a:solidFill>
                  <a:schemeClr val="bg1"/>
                </a:solidFill>
                <a:latin typeface="Garamond" panose="02020404030301010803" pitchFamily="18" charset="0"/>
              </a:rPr>
              <a:t>►	Condemned</a:t>
            </a:r>
          </a:p>
          <a:p>
            <a:pPr marL="919163"/>
            <a:r>
              <a:rPr lang="en-US" sz="3600" dirty="0">
                <a:solidFill>
                  <a:schemeClr val="bg1"/>
                </a:solidFill>
                <a:latin typeface="Garamond" panose="02020404030301010803" pitchFamily="18" charset="0"/>
              </a:rPr>
              <a:t>“For all my father’s household was nothing but dead men before my lord the king” (19:28). </a:t>
            </a:r>
          </a:p>
        </p:txBody>
      </p:sp>
    </p:spTree>
    <p:extLst>
      <p:ext uri="{BB962C8B-B14F-4D97-AF65-F5344CB8AC3E}">
        <p14:creationId xmlns:p14="http://schemas.microsoft.com/office/powerpoint/2010/main" val="3853378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842</Words>
  <Application>Microsoft Office PowerPoint</Application>
  <PresentationFormat>Widescreen</PresentationFormat>
  <Paragraphs>226</Paragraphs>
  <Slides>35</Slides>
  <Notes>35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ＭＳ Ｐゴシック</vt:lpstr>
      <vt:lpstr>Arial</vt:lpstr>
      <vt:lpstr>Calibri</vt:lpstr>
      <vt:lpstr>Garamond</vt:lpstr>
      <vt:lpstr>Times New Roman</vt:lpstr>
      <vt:lpstr>Times New Roman (Body CS)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2023-11-12T18:28:46Z</dcterms:created>
  <dcterms:modified xsi:type="dcterms:W3CDTF">2023-11-12T18:28:56Z</dcterms:modified>
</cp:coreProperties>
</file>