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4"/>
  </p:notesMasterIdLst>
  <p:sldIdLst>
    <p:sldId id="8541" r:id="rId2"/>
    <p:sldId id="8836" r:id="rId3"/>
    <p:sldId id="8926" r:id="rId4"/>
    <p:sldId id="8933" r:id="rId5"/>
    <p:sldId id="8927" r:id="rId6"/>
    <p:sldId id="8936" r:id="rId7"/>
    <p:sldId id="8937" r:id="rId8"/>
    <p:sldId id="8935" r:id="rId9"/>
    <p:sldId id="8939" r:id="rId10"/>
    <p:sldId id="8941" r:id="rId11"/>
    <p:sldId id="8942" r:id="rId12"/>
    <p:sldId id="8943" r:id="rId13"/>
    <p:sldId id="8944" r:id="rId14"/>
    <p:sldId id="8945" r:id="rId15"/>
    <p:sldId id="8946" r:id="rId16"/>
    <p:sldId id="8947" r:id="rId17"/>
    <p:sldId id="8948" r:id="rId18"/>
    <p:sldId id="8949" r:id="rId19"/>
    <p:sldId id="8954" r:id="rId20"/>
    <p:sldId id="8955" r:id="rId21"/>
    <p:sldId id="8956" r:id="rId22"/>
    <p:sldId id="8957" r:id="rId23"/>
    <p:sldId id="8958" r:id="rId24"/>
    <p:sldId id="8959" r:id="rId25"/>
    <p:sldId id="8934" r:id="rId26"/>
    <p:sldId id="8960" r:id="rId27"/>
    <p:sldId id="8961" r:id="rId28"/>
    <p:sldId id="8962" r:id="rId29"/>
    <p:sldId id="8963" r:id="rId30"/>
    <p:sldId id="8964" r:id="rId31"/>
    <p:sldId id="8965" r:id="rId32"/>
    <p:sldId id="8966" r:id="rId33"/>
    <p:sldId id="8967" r:id="rId34"/>
    <p:sldId id="8968" r:id="rId35"/>
    <p:sldId id="8928" r:id="rId36"/>
    <p:sldId id="8969" r:id="rId37"/>
    <p:sldId id="8970" r:id="rId38"/>
    <p:sldId id="8930" r:id="rId39"/>
    <p:sldId id="8971" r:id="rId40"/>
    <p:sldId id="8972" r:id="rId41"/>
    <p:sldId id="8921" r:id="rId42"/>
    <p:sldId id="8825"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77F3EE-A3B4-6C45-A32B-F2ECA27DF970}" v="722" dt="2022-09-12T23:12:58.17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01"/>
    <p:restoredTop sz="94659"/>
  </p:normalViewPr>
  <p:slideViewPr>
    <p:cSldViewPr snapToGrid="0">
      <p:cViewPr varScale="1">
        <p:scale>
          <a:sx n="69" d="100"/>
          <a:sy n="69" d="100"/>
        </p:scale>
        <p:origin x="56" y="22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9689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0451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8095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2531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627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4326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45294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46932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65277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65566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34281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6964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645562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80179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231660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987525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43523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549383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87329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533778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449351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7735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066413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95820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365245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903083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755661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960451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724162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954010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116568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241656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03431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254823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4466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39485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13971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4033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17319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3395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9/21/2022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9/21/2022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9/21/2022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9/21/2022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9/21/2022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9/21/2022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9/21/2022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that which is known about God is evident within them…</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His invisible attributes</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His eternal power and divine nature,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have been clearly seen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being understood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through what has been made</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4412580" y="4443629"/>
            <a:ext cx="6576261" cy="15400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4433210" y="4563330"/>
            <a:ext cx="6535701" cy="1311128"/>
          </a:xfrm>
          <a:prstGeom prst="rect">
            <a:avLst/>
          </a:prstGeom>
          <a:noFill/>
          <a:ln w="38100">
            <a:noFill/>
            <a:miter lim="800000"/>
            <a:headEnd/>
            <a:tailEnd/>
          </a:ln>
        </p:spPr>
        <p:txBody>
          <a:bodyPr wrap="square">
            <a:spAutoFit/>
          </a:bodyPr>
          <a:lstStyle/>
          <a:p>
            <a:pPr marL="15875" lvl="1" indent="-158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The Delicate Arrangement of the Universe</a:t>
            </a:r>
          </a:p>
        </p:txBody>
      </p:sp>
    </p:spTree>
    <p:extLst>
      <p:ext uri="{BB962C8B-B14F-4D97-AF65-F5344CB8AC3E}">
        <p14:creationId xmlns:p14="http://schemas.microsoft.com/office/powerpoint/2010/main" val="218483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021178" y="266701"/>
            <a:ext cx="6901685" cy="3326731"/>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“Keeping the universe very, very smooth at early times is not easy. It's a delicate arrangement. It's a clue that the early universe is not chosen randomly. There is something that made it that way…</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4" name="TextBox 3">
            <a:extLst>
              <a:ext uri="{FF2B5EF4-FFF2-40B4-BE49-F238E27FC236}">
                <a16:creationId xmlns:a16="http://schemas.microsoft.com/office/drawing/2014/main" xmlns="" id="{DDDD3AF6-F0D5-55F9-15F4-8CA37239BA06}"/>
              </a:ext>
            </a:extLst>
          </p:cNvPr>
          <p:cNvSpPr txBox="1"/>
          <p:nvPr/>
        </p:nvSpPr>
        <p:spPr>
          <a:xfrm>
            <a:off x="269137" y="4804705"/>
            <a:ext cx="4406613" cy="1200329"/>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Sean Carroll</a:t>
            </a:r>
          </a:p>
          <a:p>
            <a:pPr algn="ctr"/>
            <a:r>
              <a:rPr lang="en-US" sz="2800" dirty="0">
                <a:solidFill>
                  <a:schemeClr val="bg1"/>
                </a:solidFill>
                <a:latin typeface="Century Gothic" panose="020B0502020202020204" pitchFamily="34" charset="0"/>
              </a:rPr>
              <a:t>Theoretical Physicist</a:t>
            </a:r>
          </a:p>
        </p:txBody>
      </p:sp>
    </p:spTree>
    <p:extLst>
      <p:ext uri="{BB962C8B-B14F-4D97-AF65-F5344CB8AC3E}">
        <p14:creationId xmlns:p14="http://schemas.microsoft.com/office/powerpoint/2010/main" val="181258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021178" y="266701"/>
            <a:ext cx="6901685" cy="3776418"/>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There's something called the argument from design for the existence of a supernatural creator, that says, features of our universe, if they were very different, wouldn't have allowed for us human beings to exist…</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2CE3E721-D12B-0E3B-46D3-3A4267E1460C}"/>
              </a:ext>
            </a:extLst>
          </p:cNvPr>
          <p:cNvSpPr txBox="1"/>
          <p:nvPr/>
        </p:nvSpPr>
        <p:spPr>
          <a:xfrm>
            <a:off x="269137" y="4804705"/>
            <a:ext cx="4406613" cy="1200329"/>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Sean Carroll</a:t>
            </a:r>
          </a:p>
          <a:p>
            <a:pPr algn="ctr"/>
            <a:r>
              <a:rPr lang="en-US" sz="2800" dirty="0">
                <a:solidFill>
                  <a:schemeClr val="bg1"/>
                </a:solidFill>
                <a:latin typeface="Century Gothic" panose="020B0502020202020204" pitchFamily="34" charset="0"/>
              </a:rPr>
              <a:t>Theoretical Physicist</a:t>
            </a:r>
          </a:p>
        </p:txBody>
      </p:sp>
    </p:spTree>
    <p:extLst>
      <p:ext uri="{BB962C8B-B14F-4D97-AF65-F5344CB8AC3E}">
        <p14:creationId xmlns:p14="http://schemas.microsoft.com/office/powerpoint/2010/main" val="3564904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021178" y="266701"/>
            <a:ext cx="6901685" cy="3776418"/>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“As physicists, we have theories. We don't know which one is right. But it's not hard to imagine that we'll get a good physics explanation rather than reaching for something beyond the physical world…</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B0AF82FA-3E36-51AB-C21F-28D432ACDEC3}"/>
              </a:ext>
            </a:extLst>
          </p:cNvPr>
          <p:cNvSpPr txBox="1"/>
          <p:nvPr/>
        </p:nvSpPr>
        <p:spPr>
          <a:xfrm>
            <a:off x="269137" y="4804705"/>
            <a:ext cx="4406613" cy="1200329"/>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Sean Carroll</a:t>
            </a:r>
          </a:p>
          <a:p>
            <a:pPr algn="ctr"/>
            <a:r>
              <a:rPr lang="en-US" sz="2800" dirty="0">
                <a:solidFill>
                  <a:schemeClr val="bg1"/>
                </a:solidFill>
                <a:latin typeface="Century Gothic" panose="020B0502020202020204" pitchFamily="34" charset="0"/>
              </a:rPr>
              <a:t>Theoretical Physicist</a:t>
            </a:r>
          </a:p>
        </p:txBody>
      </p:sp>
    </p:spTree>
    <p:extLst>
      <p:ext uri="{BB962C8B-B14F-4D97-AF65-F5344CB8AC3E}">
        <p14:creationId xmlns:p14="http://schemas.microsoft.com/office/powerpoint/2010/main" val="3915205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021178" y="266701"/>
            <a:ext cx="6901685" cy="4829014"/>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“Or maybe the Big Bang is not the beginning of the universe. An egg - an unbroken egg - is a low entropy [orderly and highly efficient] configuration and yet, when we open our refrigerator, we do not go, ha, how surprising to find this low entropy configuration in our refrigerator…</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7FCB325D-1BA1-4B1F-3BAE-EDF42DBD3544}"/>
              </a:ext>
            </a:extLst>
          </p:cNvPr>
          <p:cNvSpPr txBox="1"/>
          <p:nvPr/>
        </p:nvSpPr>
        <p:spPr>
          <a:xfrm>
            <a:off x="269137" y="4804705"/>
            <a:ext cx="4406613" cy="1200329"/>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Sean Carroll</a:t>
            </a:r>
          </a:p>
          <a:p>
            <a:pPr algn="ctr"/>
            <a:r>
              <a:rPr lang="en-US" sz="2800" dirty="0">
                <a:solidFill>
                  <a:schemeClr val="bg1"/>
                </a:solidFill>
                <a:latin typeface="Century Gothic" panose="020B0502020202020204" pitchFamily="34" charset="0"/>
              </a:rPr>
              <a:t>Theoretical Physicist</a:t>
            </a:r>
          </a:p>
        </p:txBody>
      </p:sp>
    </p:spTree>
    <p:extLst>
      <p:ext uri="{BB962C8B-B14F-4D97-AF65-F5344CB8AC3E}">
        <p14:creationId xmlns:p14="http://schemas.microsoft.com/office/powerpoint/2010/main" val="2690268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021178" y="266701"/>
            <a:ext cx="6901685" cy="2800767"/>
          </a:xfrm>
          <a:prstGeom prst="rect">
            <a:avLst/>
          </a:prstGeom>
          <a:noFill/>
          <a:ln w="9525">
            <a:noFill/>
            <a:miter lim="800000"/>
            <a:headEnd/>
            <a:tailEnd/>
          </a:ln>
        </p:spPr>
        <p:txBody>
          <a:bodyPr wrap="square">
            <a:spAutoFit/>
          </a:bodyPr>
          <a:lstStyle/>
          <a:p>
            <a:pPr marL="15875" indent="-15875">
              <a:lnSpc>
                <a:spcPct val="90000"/>
              </a:lnSpc>
              <a:spcBef>
                <a:spcPts val="0"/>
              </a:spcBef>
              <a:spcAft>
                <a:spcPts val="60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That's because an egg is not a closed system—it comes out of a chicken…</a:t>
            </a:r>
          </a:p>
          <a:p>
            <a:pPr marL="15875" indent="-15875">
              <a:lnSpc>
                <a:spcPct val="90000"/>
              </a:lnSpc>
              <a:spcBef>
                <a:spcPts val="0"/>
              </a:spcBef>
              <a:spcAft>
                <a:spcPts val="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“Maybe the universe comes out of a universal chicken.”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5C9DB3FC-C088-2AAA-D9A9-9F79C209122A}"/>
              </a:ext>
            </a:extLst>
          </p:cNvPr>
          <p:cNvSpPr txBox="1"/>
          <p:nvPr/>
        </p:nvSpPr>
        <p:spPr>
          <a:xfrm>
            <a:off x="269137" y="4804705"/>
            <a:ext cx="4406613" cy="1200329"/>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Sean Carroll</a:t>
            </a:r>
          </a:p>
          <a:p>
            <a:pPr algn="ctr"/>
            <a:r>
              <a:rPr lang="en-US" sz="2800" dirty="0">
                <a:solidFill>
                  <a:schemeClr val="bg1"/>
                </a:solidFill>
                <a:latin typeface="Century Gothic" panose="020B0502020202020204" pitchFamily="34" charset="0"/>
              </a:rPr>
              <a:t>Theoretical Physicist</a:t>
            </a:r>
          </a:p>
        </p:txBody>
      </p:sp>
    </p:spTree>
    <p:extLst>
      <p:ext uri="{BB962C8B-B14F-4D97-AF65-F5344CB8AC3E}">
        <p14:creationId xmlns:p14="http://schemas.microsoft.com/office/powerpoint/2010/main" val="35890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021178" y="266701"/>
            <a:ext cx="6901685" cy="4456605"/>
          </a:xfrm>
          <a:prstGeom prst="rect">
            <a:avLst/>
          </a:prstGeom>
          <a:noFill/>
          <a:ln w="9525">
            <a:noFill/>
            <a:miter lim="800000"/>
            <a:headEnd/>
            <a:tailEnd/>
          </a:ln>
        </p:spPr>
        <p:txBody>
          <a:bodyPr wrap="square">
            <a:spAutoFit/>
          </a:bodyPr>
          <a:lstStyle/>
          <a:p>
            <a:pPr marL="15875" indent="-15875">
              <a:lnSpc>
                <a:spcPct val="90000"/>
              </a:lnSpc>
              <a:spcBef>
                <a:spcPts val="0"/>
              </a:spcBef>
              <a:spcAft>
                <a:spcPts val="60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know there is something behind the universe.”</a:t>
            </a:r>
          </a:p>
          <a:p>
            <a:pPr marL="15875" indent="-15875">
              <a:lnSpc>
                <a:spcPct val="90000"/>
              </a:lnSpc>
              <a:spcBef>
                <a:spcPts val="0"/>
              </a:spcBef>
              <a:spcAft>
                <a:spcPts val="60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know it’s there, and that it is astonishingly complex and incomprehensible in its perfection.”</a:t>
            </a:r>
          </a:p>
          <a:p>
            <a:pPr marL="15875" indent="-15875">
              <a:lnSpc>
                <a:spcPct val="90000"/>
              </a:lnSpc>
              <a:spcBef>
                <a:spcPts val="0"/>
              </a:spcBef>
              <a:spcAft>
                <a:spcPts val="60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I don’t know anything about it.”</a:t>
            </a:r>
          </a:p>
        </p:txBody>
      </p:sp>
      <p:sp>
        <p:nvSpPr>
          <p:cNvPr id="2" name="TextBox 1">
            <a:extLst>
              <a:ext uri="{FF2B5EF4-FFF2-40B4-BE49-F238E27FC236}">
                <a16:creationId xmlns:a16="http://schemas.microsoft.com/office/drawing/2014/main" xmlns="" id="{BDE7BA0E-6097-A5C2-E84A-B6E2AF24EEAB}"/>
              </a:ext>
            </a:extLst>
          </p:cNvPr>
          <p:cNvSpPr txBox="1"/>
          <p:nvPr/>
        </p:nvSpPr>
        <p:spPr>
          <a:xfrm>
            <a:off x="269137" y="4804705"/>
            <a:ext cx="4406613" cy="1200329"/>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Sean Carroll</a:t>
            </a:r>
          </a:p>
          <a:p>
            <a:pPr algn="ctr"/>
            <a:r>
              <a:rPr lang="en-US" sz="2800" dirty="0">
                <a:solidFill>
                  <a:schemeClr val="bg1"/>
                </a:solidFill>
                <a:latin typeface="Century Gothic" panose="020B0502020202020204" pitchFamily="34" charset="0"/>
              </a:rPr>
              <a:t>Theoretical Physicist</a:t>
            </a:r>
          </a:p>
        </p:txBody>
      </p:sp>
    </p:spTree>
    <p:extLst>
      <p:ext uri="{BB962C8B-B14F-4D97-AF65-F5344CB8AC3E}">
        <p14:creationId xmlns:p14="http://schemas.microsoft.com/office/powerpoint/2010/main" val="191131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021178" y="266701"/>
            <a:ext cx="6901685" cy="2274469"/>
          </a:xfrm>
          <a:prstGeom prst="rect">
            <a:avLst/>
          </a:prstGeom>
          <a:noFill/>
          <a:ln w="9525">
            <a:noFill/>
            <a:miter lim="800000"/>
            <a:headEnd/>
            <a:tailEnd/>
          </a:ln>
        </p:spPr>
        <p:txBody>
          <a:bodyPr wrap="square">
            <a:spAutoFit/>
          </a:bodyPr>
          <a:lstStyle/>
          <a:p>
            <a:pPr marL="15875" indent="-15875">
              <a:lnSpc>
                <a:spcPct val="90000"/>
              </a:lnSpc>
              <a:spcBef>
                <a:spcPts val="0"/>
              </a:spcBef>
              <a:spcAft>
                <a:spcPts val="60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one thing’s for sure… it’s not God.”</a:t>
            </a:r>
          </a:p>
          <a:p>
            <a:pPr marL="15875" indent="-15875">
              <a:lnSpc>
                <a:spcPct val="90000"/>
              </a:lnSpc>
              <a:spcBef>
                <a:spcPts val="0"/>
              </a:spcBef>
              <a:spcAft>
                <a:spcPts val="60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I’m confident physics will someday explain it.” </a:t>
            </a:r>
          </a:p>
        </p:txBody>
      </p:sp>
      <p:sp>
        <p:nvSpPr>
          <p:cNvPr id="2" name="TextBox 1">
            <a:extLst>
              <a:ext uri="{FF2B5EF4-FFF2-40B4-BE49-F238E27FC236}">
                <a16:creationId xmlns:a16="http://schemas.microsoft.com/office/drawing/2014/main" xmlns="" id="{99396E1E-9216-B743-06F6-5B062CA70B68}"/>
              </a:ext>
            </a:extLst>
          </p:cNvPr>
          <p:cNvSpPr txBox="1"/>
          <p:nvPr/>
        </p:nvSpPr>
        <p:spPr>
          <a:xfrm>
            <a:off x="269137" y="4804705"/>
            <a:ext cx="4406613" cy="1200329"/>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Sean Carroll</a:t>
            </a:r>
          </a:p>
          <a:p>
            <a:pPr algn="ctr"/>
            <a:r>
              <a:rPr lang="en-US" sz="2800" dirty="0">
                <a:solidFill>
                  <a:schemeClr val="bg1"/>
                </a:solidFill>
                <a:latin typeface="Century Gothic" panose="020B0502020202020204" pitchFamily="34" charset="0"/>
              </a:rPr>
              <a:t>Theoretical Physicist</a:t>
            </a:r>
          </a:p>
        </p:txBody>
      </p:sp>
    </p:spTree>
    <p:extLst>
      <p:ext uri="{BB962C8B-B14F-4D97-AF65-F5344CB8AC3E}">
        <p14:creationId xmlns:p14="http://schemas.microsoft.com/office/powerpoint/2010/main" val="330875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 which is known about God is evident within them</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5537975" y="484914"/>
            <a:ext cx="59090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5566611" y="636699"/>
            <a:ext cx="5872624" cy="1349600"/>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Free Choice</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Morality</a:t>
            </a:r>
          </a:p>
        </p:txBody>
      </p:sp>
    </p:spTree>
    <p:extLst>
      <p:ext uri="{BB962C8B-B14F-4D97-AF65-F5344CB8AC3E}">
        <p14:creationId xmlns:p14="http://schemas.microsoft.com/office/powerpoint/2010/main" val="184932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 which is known about God is evident within them</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5537975" y="484914"/>
            <a:ext cx="59090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5566611" y="636699"/>
            <a:ext cx="5872624" cy="1349600"/>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Significance and Value</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Meaning in suffering </a:t>
            </a:r>
          </a:p>
        </p:txBody>
      </p:sp>
      <p:sp>
        <p:nvSpPr>
          <p:cNvPr id="3" name="Rectangle 2">
            <a:extLst>
              <a:ext uri="{FF2B5EF4-FFF2-40B4-BE49-F238E27FC236}">
                <a16:creationId xmlns:a16="http://schemas.microsoft.com/office/drawing/2014/main" xmlns="" id="{9B729060-E94C-7EA1-D32F-18CEE72A76FC}"/>
              </a:ext>
            </a:extLst>
          </p:cNvPr>
          <p:cNvSpPr>
            <a:spLocks noChangeArrowheads="1"/>
          </p:cNvSpPr>
          <p:nvPr/>
        </p:nvSpPr>
        <p:spPr bwMode="auto">
          <a:xfrm>
            <a:off x="336815" y="3429000"/>
            <a:ext cx="115183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8063D738-EDD8-44F6-57AA-529E9539E9AC}"/>
              </a:ext>
            </a:extLst>
          </p:cNvPr>
          <p:cNvSpPr txBox="1">
            <a:spLocks noChangeArrowheads="1"/>
          </p:cNvSpPr>
          <p:nvPr/>
        </p:nvSpPr>
        <p:spPr bwMode="auto">
          <a:xfrm>
            <a:off x="381722" y="3580785"/>
            <a:ext cx="11447329" cy="1311128"/>
          </a:xfrm>
          <a:prstGeom prst="rect">
            <a:avLst/>
          </a:prstGeom>
          <a:noFill/>
          <a:ln w="38100">
            <a:noFill/>
            <a:miter lim="800000"/>
            <a:headEnd/>
            <a:tailEnd/>
          </a:ln>
        </p:spPr>
        <p:txBody>
          <a:bodyPr wrap="square">
            <a:spAutoFit/>
          </a:bodyPr>
          <a:lstStyle/>
          <a:p>
            <a:pPr marL="15875" lvl="1" indent="-158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Without God there is no real meaning in anything we do.</a:t>
            </a:r>
          </a:p>
        </p:txBody>
      </p:sp>
    </p:spTree>
    <p:extLst>
      <p:ext uri="{BB962C8B-B14F-4D97-AF65-F5344CB8AC3E}">
        <p14:creationId xmlns:p14="http://schemas.microsoft.com/office/powerpoint/2010/main" val="29747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Gentiles also walk, in the futility of their mind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8715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 which is known about God is evident within them</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5537975" y="484914"/>
            <a:ext cx="59090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5566611" y="636699"/>
            <a:ext cx="5872624" cy="1349600"/>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Significance and Value</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Meaning in suffering </a:t>
            </a:r>
          </a:p>
        </p:txBody>
      </p:sp>
      <p:sp>
        <p:nvSpPr>
          <p:cNvPr id="3" name="Rectangle 2">
            <a:extLst>
              <a:ext uri="{FF2B5EF4-FFF2-40B4-BE49-F238E27FC236}">
                <a16:creationId xmlns:a16="http://schemas.microsoft.com/office/drawing/2014/main" xmlns="" id="{9B729060-E94C-7EA1-D32F-18CEE72A76FC}"/>
              </a:ext>
            </a:extLst>
          </p:cNvPr>
          <p:cNvSpPr>
            <a:spLocks noChangeArrowheads="1"/>
          </p:cNvSpPr>
          <p:nvPr/>
        </p:nvSpPr>
        <p:spPr bwMode="auto">
          <a:xfrm>
            <a:off x="336815" y="3429000"/>
            <a:ext cx="115183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8063D738-EDD8-44F6-57AA-529E9539E9AC}"/>
              </a:ext>
            </a:extLst>
          </p:cNvPr>
          <p:cNvSpPr txBox="1">
            <a:spLocks noChangeArrowheads="1"/>
          </p:cNvSpPr>
          <p:nvPr/>
        </p:nvSpPr>
        <p:spPr bwMode="auto">
          <a:xfrm>
            <a:off x="381722" y="3580785"/>
            <a:ext cx="11447329" cy="1311128"/>
          </a:xfrm>
          <a:prstGeom prst="rect">
            <a:avLst/>
          </a:prstGeom>
          <a:noFill/>
          <a:ln w="38100">
            <a:noFill/>
            <a:miter lim="800000"/>
            <a:headEnd/>
            <a:tailEnd/>
          </a:ln>
        </p:spPr>
        <p:txBody>
          <a:bodyPr wrap="square">
            <a:spAutoFit/>
          </a:bodyPr>
          <a:lstStyle/>
          <a:p>
            <a:pPr marL="15875" lvl="1" indent="-158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Jean Paul Sartre: “No finite point has any meaning unless it has an infinite reference point.” </a:t>
            </a:r>
          </a:p>
        </p:txBody>
      </p:sp>
    </p:spTree>
    <p:extLst>
      <p:ext uri="{BB962C8B-B14F-4D97-AF65-F5344CB8AC3E}">
        <p14:creationId xmlns:p14="http://schemas.microsoft.com/office/powerpoint/2010/main" val="2128533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 which is known about God is evident within them</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5537975" y="484914"/>
            <a:ext cx="59090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5566611" y="636699"/>
            <a:ext cx="5872624" cy="1349600"/>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Significance and Value</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Meaning in suffering </a:t>
            </a:r>
          </a:p>
        </p:txBody>
      </p:sp>
      <p:sp>
        <p:nvSpPr>
          <p:cNvPr id="3" name="Rectangle 2">
            <a:extLst>
              <a:ext uri="{FF2B5EF4-FFF2-40B4-BE49-F238E27FC236}">
                <a16:creationId xmlns:a16="http://schemas.microsoft.com/office/drawing/2014/main" xmlns="" id="{9B729060-E94C-7EA1-D32F-18CEE72A76FC}"/>
              </a:ext>
            </a:extLst>
          </p:cNvPr>
          <p:cNvSpPr>
            <a:spLocks noChangeArrowheads="1"/>
          </p:cNvSpPr>
          <p:nvPr/>
        </p:nvSpPr>
        <p:spPr bwMode="auto">
          <a:xfrm>
            <a:off x="336815" y="3429000"/>
            <a:ext cx="115183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8063D738-EDD8-44F6-57AA-529E9539E9AC}"/>
              </a:ext>
            </a:extLst>
          </p:cNvPr>
          <p:cNvSpPr txBox="1">
            <a:spLocks noChangeArrowheads="1"/>
          </p:cNvSpPr>
          <p:nvPr/>
        </p:nvSpPr>
        <p:spPr bwMode="auto">
          <a:xfrm>
            <a:off x="381722" y="3580785"/>
            <a:ext cx="11447329" cy="1311128"/>
          </a:xfrm>
          <a:prstGeom prst="rect">
            <a:avLst/>
          </a:prstGeom>
          <a:noFill/>
          <a:ln w="38100">
            <a:noFill/>
            <a:miter lim="800000"/>
            <a:headEnd/>
            <a:tailEnd/>
          </a:ln>
        </p:spPr>
        <p:txBody>
          <a:bodyPr wrap="square">
            <a:spAutoFit/>
          </a:bodyPr>
          <a:lstStyle/>
          <a:p>
            <a:pPr marL="15875" lvl="1" indent="-158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Jean Paul Sartre: “Life has no meaning the moment you lose the illusion of being eternal.” </a:t>
            </a:r>
          </a:p>
        </p:txBody>
      </p:sp>
    </p:spTree>
    <p:extLst>
      <p:ext uri="{BB962C8B-B14F-4D97-AF65-F5344CB8AC3E}">
        <p14:creationId xmlns:p14="http://schemas.microsoft.com/office/powerpoint/2010/main" val="2206156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 which is known about God is evident within them</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5537975" y="484914"/>
            <a:ext cx="59090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5566611" y="636699"/>
            <a:ext cx="5872624" cy="1349600"/>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Significance and Value</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Meaning in suffering </a:t>
            </a:r>
          </a:p>
        </p:txBody>
      </p:sp>
      <p:sp>
        <p:nvSpPr>
          <p:cNvPr id="3" name="Rectangle 2">
            <a:extLst>
              <a:ext uri="{FF2B5EF4-FFF2-40B4-BE49-F238E27FC236}">
                <a16:creationId xmlns:a16="http://schemas.microsoft.com/office/drawing/2014/main" xmlns="" id="{9B729060-E94C-7EA1-D32F-18CEE72A76FC}"/>
              </a:ext>
            </a:extLst>
          </p:cNvPr>
          <p:cNvSpPr>
            <a:spLocks noChangeArrowheads="1"/>
          </p:cNvSpPr>
          <p:nvPr/>
        </p:nvSpPr>
        <p:spPr bwMode="auto">
          <a:xfrm>
            <a:off x="336815" y="3429000"/>
            <a:ext cx="115183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8063D738-EDD8-44F6-57AA-529E9539E9AC}"/>
              </a:ext>
            </a:extLst>
          </p:cNvPr>
          <p:cNvSpPr txBox="1">
            <a:spLocks noChangeArrowheads="1"/>
          </p:cNvSpPr>
          <p:nvPr/>
        </p:nvSpPr>
        <p:spPr bwMode="auto">
          <a:xfrm>
            <a:off x="381722" y="3773289"/>
            <a:ext cx="11447329" cy="854080"/>
          </a:xfrm>
          <a:prstGeom prst="rect">
            <a:avLst/>
          </a:prstGeom>
          <a:noFill/>
          <a:ln w="38100">
            <a:noFill/>
            <a:miter lim="800000"/>
            <a:headEnd/>
            <a:tailEnd/>
          </a:ln>
        </p:spPr>
        <p:txBody>
          <a:bodyPr wrap="square">
            <a:spAutoFit/>
          </a:bodyPr>
          <a:lstStyle/>
          <a:p>
            <a:pPr marL="15875" lvl="1" indent="-15875" algn="ctr" fontAlgn="auto">
              <a:lnSpc>
                <a:spcPct val="90000"/>
              </a:lnSpc>
              <a:spcBef>
                <a:spcPts val="0"/>
              </a:spcBef>
              <a:spcAft>
                <a:spcPts val="300"/>
              </a:spcAft>
              <a:buSzPct val="100000"/>
              <a:defRPr/>
            </a:pPr>
            <a:r>
              <a:rPr lang="en-US" sz="5500" dirty="0">
                <a:solidFill>
                  <a:prstClr val="white"/>
                </a:solidFill>
                <a:latin typeface="Calibri Light" panose="020F0302020204030204" pitchFamily="34" charset="0"/>
                <a:cs typeface="Calibri Light" panose="020F0302020204030204" pitchFamily="34" charset="0"/>
              </a:rPr>
              <a:t>If we want to deny a creator, we can:</a:t>
            </a:r>
          </a:p>
        </p:txBody>
      </p:sp>
      <p:sp>
        <p:nvSpPr>
          <p:cNvPr id="5" name="Rectangle 4">
            <a:extLst>
              <a:ext uri="{FF2B5EF4-FFF2-40B4-BE49-F238E27FC236}">
                <a16:creationId xmlns:a16="http://schemas.microsoft.com/office/drawing/2014/main" xmlns="" id="{59B8A9FC-A378-7D6F-043E-51D41042645D}"/>
              </a:ext>
            </a:extLst>
          </p:cNvPr>
          <p:cNvSpPr>
            <a:spLocks noChangeArrowheads="1"/>
          </p:cNvSpPr>
          <p:nvPr/>
        </p:nvSpPr>
        <p:spPr bwMode="auto">
          <a:xfrm>
            <a:off x="685800" y="5235474"/>
            <a:ext cx="10744200" cy="14297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xmlns="" id="{C89C17E4-7DAF-C463-E713-E9C8E6EDB966}"/>
              </a:ext>
            </a:extLst>
          </p:cNvPr>
          <p:cNvSpPr txBox="1">
            <a:spLocks noChangeArrowheads="1"/>
          </p:cNvSpPr>
          <p:nvPr/>
        </p:nvSpPr>
        <p:spPr bwMode="auto">
          <a:xfrm>
            <a:off x="724676" y="5307047"/>
            <a:ext cx="10677935" cy="12557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Embrace the uncomfortable implications of our views. </a:t>
            </a:r>
          </a:p>
        </p:txBody>
      </p:sp>
    </p:spTree>
    <p:extLst>
      <p:ext uri="{BB962C8B-B14F-4D97-AF65-F5344CB8AC3E}">
        <p14:creationId xmlns:p14="http://schemas.microsoft.com/office/powerpoint/2010/main" val="513731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 which is known about God is evident within them</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5537975" y="484914"/>
            <a:ext cx="59090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5566611" y="636699"/>
            <a:ext cx="5872624" cy="1349600"/>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Significance and Value</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Meaning in suffering </a:t>
            </a:r>
          </a:p>
        </p:txBody>
      </p:sp>
      <p:sp>
        <p:nvSpPr>
          <p:cNvPr id="3" name="Rectangle 2">
            <a:extLst>
              <a:ext uri="{FF2B5EF4-FFF2-40B4-BE49-F238E27FC236}">
                <a16:creationId xmlns:a16="http://schemas.microsoft.com/office/drawing/2014/main" xmlns="" id="{9B729060-E94C-7EA1-D32F-18CEE72A76FC}"/>
              </a:ext>
            </a:extLst>
          </p:cNvPr>
          <p:cNvSpPr>
            <a:spLocks noChangeArrowheads="1"/>
          </p:cNvSpPr>
          <p:nvPr/>
        </p:nvSpPr>
        <p:spPr bwMode="auto">
          <a:xfrm>
            <a:off x="336815" y="3429000"/>
            <a:ext cx="115183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8063D738-EDD8-44F6-57AA-529E9539E9AC}"/>
              </a:ext>
            </a:extLst>
          </p:cNvPr>
          <p:cNvSpPr txBox="1">
            <a:spLocks noChangeArrowheads="1"/>
          </p:cNvSpPr>
          <p:nvPr/>
        </p:nvSpPr>
        <p:spPr bwMode="auto">
          <a:xfrm>
            <a:off x="381722" y="3773289"/>
            <a:ext cx="11447329" cy="854080"/>
          </a:xfrm>
          <a:prstGeom prst="rect">
            <a:avLst/>
          </a:prstGeom>
          <a:noFill/>
          <a:ln w="38100">
            <a:noFill/>
            <a:miter lim="800000"/>
            <a:headEnd/>
            <a:tailEnd/>
          </a:ln>
        </p:spPr>
        <p:txBody>
          <a:bodyPr wrap="square">
            <a:spAutoFit/>
          </a:bodyPr>
          <a:lstStyle/>
          <a:p>
            <a:pPr marL="15875" lvl="1" indent="-15875" algn="ctr" fontAlgn="auto">
              <a:lnSpc>
                <a:spcPct val="90000"/>
              </a:lnSpc>
              <a:spcBef>
                <a:spcPts val="0"/>
              </a:spcBef>
              <a:spcAft>
                <a:spcPts val="300"/>
              </a:spcAft>
              <a:buSzPct val="100000"/>
              <a:defRPr/>
            </a:pPr>
            <a:r>
              <a:rPr lang="en-US" sz="5500" dirty="0">
                <a:solidFill>
                  <a:prstClr val="white"/>
                </a:solidFill>
                <a:latin typeface="Calibri Light" panose="020F0302020204030204" pitchFamily="34" charset="0"/>
                <a:cs typeface="Calibri Light" panose="020F0302020204030204" pitchFamily="34" charset="0"/>
              </a:rPr>
              <a:t>If we want to deny a creator, we can:</a:t>
            </a:r>
          </a:p>
        </p:txBody>
      </p:sp>
      <p:sp>
        <p:nvSpPr>
          <p:cNvPr id="5" name="Rectangle 4">
            <a:extLst>
              <a:ext uri="{FF2B5EF4-FFF2-40B4-BE49-F238E27FC236}">
                <a16:creationId xmlns:a16="http://schemas.microsoft.com/office/drawing/2014/main" xmlns="" id="{59B8A9FC-A378-7D6F-043E-51D41042645D}"/>
              </a:ext>
            </a:extLst>
          </p:cNvPr>
          <p:cNvSpPr>
            <a:spLocks noChangeArrowheads="1"/>
          </p:cNvSpPr>
          <p:nvPr/>
        </p:nvSpPr>
        <p:spPr bwMode="auto">
          <a:xfrm>
            <a:off x="685800" y="5235474"/>
            <a:ext cx="10744200" cy="14297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xmlns="" id="{C89C17E4-7DAF-C463-E713-E9C8E6EDB966}"/>
              </a:ext>
            </a:extLst>
          </p:cNvPr>
          <p:cNvSpPr txBox="1">
            <a:spLocks noChangeArrowheads="1"/>
          </p:cNvSpPr>
          <p:nvPr/>
        </p:nvSpPr>
        <p:spPr bwMode="auto">
          <a:xfrm>
            <a:off x="724676" y="5595803"/>
            <a:ext cx="10677935" cy="6740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Live inconsistently with our beliefs. </a:t>
            </a:r>
          </a:p>
        </p:txBody>
      </p:sp>
    </p:spTree>
    <p:extLst>
      <p:ext uri="{BB962C8B-B14F-4D97-AF65-F5344CB8AC3E}">
        <p14:creationId xmlns:p14="http://schemas.microsoft.com/office/powerpoint/2010/main" val="1665075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 which is known about God is evident within them</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5537975" y="484914"/>
            <a:ext cx="59090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5566611" y="636699"/>
            <a:ext cx="5872624" cy="1349600"/>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Significance and Value</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Meaning in suffering </a:t>
            </a:r>
          </a:p>
        </p:txBody>
      </p:sp>
      <p:sp>
        <p:nvSpPr>
          <p:cNvPr id="3" name="Rectangle 2">
            <a:extLst>
              <a:ext uri="{FF2B5EF4-FFF2-40B4-BE49-F238E27FC236}">
                <a16:creationId xmlns:a16="http://schemas.microsoft.com/office/drawing/2014/main" xmlns="" id="{9B729060-E94C-7EA1-D32F-18CEE72A76FC}"/>
              </a:ext>
            </a:extLst>
          </p:cNvPr>
          <p:cNvSpPr>
            <a:spLocks noChangeArrowheads="1"/>
          </p:cNvSpPr>
          <p:nvPr/>
        </p:nvSpPr>
        <p:spPr bwMode="auto">
          <a:xfrm>
            <a:off x="336815" y="3429000"/>
            <a:ext cx="11518370" cy="16770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8063D738-EDD8-44F6-57AA-529E9539E9AC}"/>
              </a:ext>
            </a:extLst>
          </p:cNvPr>
          <p:cNvSpPr txBox="1">
            <a:spLocks noChangeArrowheads="1"/>
          </p:cNvSpPr>
          <p:nvPr/>
        </p:nvSpPr>
        <p:spPr bwMode="auto">
          <a:xfrm>
            <a:off x="381722" y="3773289"/>
            <a:ext cx="11447329" cy="854080"/>
          </a:xfrm>
          <a:prstGeom prst="rect">
            <a:avLst/>
          </a:prstGeom>
          <a:noFill/>
          <a:ln w="38100">
            <a:noFill/>
            <a:miter lim="800000"/>
            <a:headEnd/>
            <a:tailEnd/>
          </a:ln>
        </p:spPr>
        <p:txBody>
          <a:bodyPr wrap="square">
            <a:spAutoFit/>
          </a:bodyPr>
          <a:lstStyle/>
          <a:p>
            <a:pPr marL="15875" lvl="1" indent="-15875" algn="ctr" fontAlgn="auto">
              <a:lnSpc>
                <a:spcPct val="90000"/>
              </a:lnSpc>
              <a:spcBef>
                <a:spcPts val="0"/>
              </a:spcBef>
              <a:spcAft>
                <a:spcPts val="300"/>
              </a:spcAft>
              <a:buSzPct val="100000"/>
              <a:defRPr/>
            </a:pPr>
            <a:r>
              <a:rPr lang="en-US" sz="5500" dirty="0">
                <a:solidFill>
                  <a:prstClr val="white"/>
                </a:solidFill>
                <a:latin typeface="Calibri Light" panose="020F0302020204030204" pitchFamily="34" charset="0"/>
                <a:cs typeface="Calibri Light" panose="020F0302020204030204" pitchFamily="34" charset="0"/>
              </a:rPr>
              <a:t>If we want to deny a creator, we can:</a:t>
            </a:r>
          </a:p>
        </p:txBody>
      </p:sp>
      <p:sp>
        <p:nvSpPr>
          <p:cNvPr id="5" name="Rectangle 4">
            <a:extLst>
              <a:ext uri="{FF2B5EF4-FFF2-40B4-BE49-F238E27FC236}">
                <a16:creationId xmlns:a16="http://schemas.microsoft.com/office/drawing/2014/main" xmlns="" id="{59B8A9FC-A378-7D6F-043E-51D41042645D}"/>
              </a:ext>
            </a:extLst>
          </p:cNvPr>
          <p:cNvSpPr>
            <a:spLocks noChangeArrowheads="1"/>
          </p:cNvSpPr>
          <p:nvPr/>
        </p:nvSpPr>
        <p:spPr bwMode="auto">
          <a:xfrm>
            <a:off x="685800" y="5235474"/>
            <a:ext cx="10744200" cy="14297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xmlns="" id="{C89C17E4-7DAF-C463-E713-E9C8E6EDB966}"/>
              </a:ext>
            </a:extLst>
          </p:cNvPr>
          <p:cNvSpPr txBox="1">
            <a:spLocks noChangeArrowheads="1"/>
          </p:cNvSpPr>
          <p:nvPr/>
        </p:nvSpPr>
        <p:spPr bwMode="auto">
          <a:xfrm>
            <a:off x="724676" y="5595803"/>
            <a:ext cx="10677935" cy="6740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Just never think about it. </a:t>
            </a:r>
          </a:p>
        </p:txBody>
      </p:sp>
    </p:spTree>
    <p:extLst>
      <p:ext uri="{BB962C8B-B14F-4D97-AF65-F5344CB8AC3E}">
        <p14:creationId xmlns:p14="http://schemas.microsoft.com/office/powerpoint/2010/main" val="38579889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97031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Gentiles also walk, in the futility of their mind</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18</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being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darkened in their understanding</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excluded from the life of God because of the ignorance that is in them, because of the hardness of their heart.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32764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97031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Gentiles also walk, in the futility of their mind</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18</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being darkened in their understanding,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excluded from the life of God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because of the ignorance that is in them, because of the hardness of their heart.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A6A8E7E-2EF7-D2B8-7E6B-841968072E71}"/>
              </a:ext>
            </a:extLst>
          </p:cNvPr>
          <p:cNvSpPr>
            <a:spLocks noChangeArrowheads="1"/>
          </p:cNvSpPr>
          <p:nvPr/>
        </p:nvSpPr>
        <p:spPr bwMode="auto">
          <a:xfrm>
            <a:off x="593558" y="1928701"/>
            <a:ext cx="10972800" cy="15043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3CCE656-3F33-535C-75D1-B166133BC873}"/>
              </a:ext>
            </a:extLst>
          </p:cNvPr>
          <p:cNvSpPr txBox="1">
            <a:spLocks noChangeArrowheads="1"/>
          </p:cNvSpPr>
          <p:nvPr/>
        </p:nvSpPr>
        <p:spPr bwMode="auto">
          <a:xfrm>
            <a:off x="622194" y="2016319"/>
            <a:ext cx="10905122" cy="1311128"/>
          </a:xfrm>
          <a:prstGeom prst="rect">
            <a:avLst/>
          </a:prstGeom>
          <a:noFill/>
          <a:ln w="38100">
            <a:noFill/>
            <a:miter lim="800000"/>
            <a:headEnd/>
            <a:tailEnd/>
          </a:ln>
        </p:spPr>
        <p:txBody>
          <a:bodyPr wrap="square">
            <a:spAutoFit/>
          </a:bodyPr>
          <a:lstStyle/>
          <a:p>
            <a:pPr marL="587375" lvl="1" indent="-5873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There are two ways to be “excluded from the life of God.” </a:t>
            </a:r>
          </a:p>
        </p:txBody>
      </p:sp>
    </p:spTree>
    <p:extLst>
      <p:ext uri="{BB962C8B-B14F-4D97-AF65-F5344CB8AC3E}">
        <p14:creationId xmlns:p14="http://schemas.microsoft.com/office/powerpoint/2010/main" val="17861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97031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Gentiles also walk, in the futility of their mind</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18</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being darkened in their understanding,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excluded from the life of God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because of the ignorance that is in them, because of the hardness of their heart.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A6A8E7E-2EF7-D2B8-7E6B-841968072E71}"/>
              </a:ext>
            </a:extLst>
          </p:cNvPr>
          <p:cNvSpPr>
            <a:spLocks noChangeArrowheads="1"/>
          </p:cNvSpPr>
          <p:nvPr/>
        </p:nvSpPr>
        <p:spPr bwMode="auto">
          <a:xfrm>
            <a:off x="593558" y="1928701"/>
            <a:ext cx="10972800" cy="15043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3CCE656-3F33-535C-75D1-B166133BC873}"/>
              </a:ext>
            </a:extLst>
          </p:cNvPr>
          <p:cNvSpPr txBox="1">
            <a:spLocks noChangeArrowheads="1"/>
          </p:cNvSpPr>
          <p:nvPr/>
        </p:nvSpPr>
        <p:spPr bwMode="auto">
          <a:xfrm>
            <a:off x="622194" y="2016319"/>
            <a:ext cx="10905122" cy="1311128"/>
          </a:xfrm>
          <a:prstGeom prst="rect">
            <a:avLst/>
          </a:prstGeom>
          <a:noFill/>
          <a:ln w="38100">
            <a:noFill/>
            <a:miter lim="800000"/>
            <a:headEnd/>
            <a:tailEnd/>
          </a:ln>
        </p:spPr>
        <p:txBody>
          <a:bodyPr wrap="square">
            <a:spAutoFit/>
          </a:bodyPr>
          <a:lstStyle/>
          <a:p>
            <a:pPr marL="587375" lvl="1" indent="-5873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This separation from God is what the Bible calls spiritual death.</a:t>
            </a:r>
          </a:p>
        </p:txBody>
      </p:sp>
    </p:spTree>
    <p:extLst>
      <p:ext uri="{BB962C8B-B14F-4D97-AF65-F5344CB8AC3E}">
        <p14:creationId xmlns:p14="http://schemas.microsoft.com/office/powerpoint/2010/main" val="179868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97031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Gentiles also walk, in the futility of their mind</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18</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being darkened in their understanding,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excluded from the life of God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because of the ignorance that is in them, because of the hardness of their heart.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A6A8E7E-2EF7-D2B8-7E6B-841968072E71}"/>
              </a:ext>
            </a:extLst>
          </p:cNvPr>
          <p:cNvSpPr>
            <a:spLocks noChangeArrowheads="1"/>
          </p:cNvSpPr>
          <p:nvPr/>
        </p:nvSpPr>
        <p:spPr bwMode="auto">
          <a:xfrm>
            <a:off x="593558" y="1928701"/>
            <a:ext cx="10972800" cy="15043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3CCE656-3F33-535C-75D1-B166133BC873}"/>
              </a:ext>
            </a:extLst>
          </p:cNvPr>
          <p:cNvSpPr txBox="1">
            <a:spLocks noChangeArrowheads="1"/>
          </p:cNvSpPr>
          <p:nvPr/>
        </p:nvSpPr>
        <p:spPr bwMode="auto">
          <a:xfrm>
            <a:off x="622194" y="2256949"/>
            <a:ext cx="10905122" cy="812530"/>
          </a:xfrm>
          <a:prstGeom prst="rect">
            <a:avLst/>
          </a:prstGeom>
          <a:noFill/>
          <a:ln w="38100">
            <a:noFill/>
            <a:miter lim="800000"/>
            <a:headEnd/>
            <a:tailEnd/>
          </a:ln>
        </p:spPr>
        <p:txBody>
          <a:bodyPr wrap="square">
            <a:spAutoFit/>
          </a:bodyPr>
          <a:lstStyle/>
          <a:p>
            <a:pPr marL="587375" lvl="1" indent="-587375" algn="ctr" fontAlgn="auto">
              <a:lnSpc>
                <a:spcPct val="90000"/>
              </a:lnSpc>
              <a:spcBef>
                <a:spcPts val="0"/>
              </a:spcBef>
              <a:spcAft>
                <a:spcPts val="300"/>
              </a:spcAft>
              <a:buSzPct val="100000"/>
              <a:defRPr/>
            </a:pPr>
            <a:r>
              <a:rPr lang="en-US" sz="5200" dirty="0">
                <a:solidFill>
                  <a:prstClr val="white"/>
                </a:solidFill>
                <a:latin typeface="Calibri Light" panose="020F0302020204030204" pitchFamily="34" charset="0"/>
                <a:cs typeface="Calibri Light" panose="020F0302020204030204" pitchFamily="34" charset="0"/>
              </a:rPr>
              <a:t>How do we acquire this spiritual life? </a:t>
            </a:r>
          </a:p>
        </p:txBody>
      </p:sp>
      <p:sp>
        <p:nvSpPr>
          <p:cNvPr id="4" name="Rectangle 3">
            <a:extLst>
              <a:ext uri="{FF2B5EF4-FFF2-40B4-BE49-F238E27FC236}">
                <a16:creationId xmlns:a16="http://schemas.microsoft.com/office/drawing/2014/main" xmlns="" id="{9D2462F1-788E-D03D-20E6-C4B56D6163D1}"/>
              </a:ext>
            </a:extLst>
          </p:cNvPr>
          <p:cNvSpPr>
            <a:spLocks noChangeArrowheads="1"/>
          </p:cNvSpPr>
          <p:nvPr/>
        </p:nvSpPr>
        <p:spPr bwMode="auto">
          <a:xfrm>
            <a:off x="228601" y="4180242"/>
            <a:ext cx="11738810" cy="24291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1CFF52D-3F46-B6D8-8CE3-39AD12364D3F}"/>
              </a:ext>
            </a:extLst>
          </p:cNvPr>
          <p:cNvSpPr txBox="1">
            <a:spLocks noChangeArrowheads="1"/>
          </p:cNvSpPr>
          <p:nvPr/>
        </p:nvSpPr>
        <p:spPr bwMode="auto">
          <a:xfrm>
            <a:off x="273688" y="4310211"/>
            <a:ext cx="11666409"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Ephesians 2:4-5: But God, being rich in mercy, because of His great love with which He loved us, even when we were dead in our transgressions, made us alive together with Christ (by grace you have been saved).</a:t>
            </a:r>
          </a:p>
        </p:txBody>
      </p:sp>
    </p:spTree>
    <p:extLst>
      <p:ext uri="{BB962C8B-B14F-4D97-AF65-F5344CB8AC3E}">
        <p14:creationId xmlns:p14="http://schemas.microsoft.com/office/powerpoint/2010/main" val="171574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97031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Gentiles also walk, in the futility of their mind</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18</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being darkened in their understanding, excluded from the life of God because of the ignorance that is in them,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because of the hardness of their heart</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373A6325-C90E-941F-1B8C-5F25060560A7}"/>
              </a:ext>
            </a:extLst>
          </p:cNvPr>
          <p:cNvSpPr>
            <a:spLocks noChangeArrowheads="1"/>
          </p:cNvSpPr>
          <p:nvPr/>
        </p:nvSpPr>
        <p:spPr bwMode="auto">
          <a:xfrm>
            <a:off x="625642" y="5185142"/>
            <a:ext cx="10972800" cy="15043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1640517C-461E-8E97-EE4A-FC2437BE5090}"/>
              </a:ext>
            </a:extLst>
          </p:cNvPr>
          <p:cNvSpPr txBox="1">
            <a:spLocks noChangeArrowheads="1"/>
          </p:cNvSpPr>
          <p:nvPr/>
        </p:nvSpPr>
        <p:spPr bwMode="auto">
          <a:xfrm>
            <a:off x="654278" y="5272760"/>
            <a:ext cx="10905122" cy="1311128"/>
          </a:xfrm>
          <a:prstGeom prst="rect">
            <a:avLst/>
          </a:prstGeom>
          <a:noFill/>
          <a:ln w="38100">
            <a:noFill/>
            <a:miter lim="800000"/>
            <a:headEnd/>
            <a:tailEnd/>
          </a:ln>
        </p:spPr>
        <p:txBody>
          <a:bodyPr wrap="square">
            <a:spAutoFit/>
          </a:bodyPr>
          <a:lstStyle/>
          <a:p>
            <a:pPr marL="587375" lvl="1" indent="-5873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Having a hard heart is equivalent to being spiritually obstinate or morally blind. </a:t>
            </a:r>
          </a:p>
        </p:txBody>
      </p:sp>
    </p:spTree>
    <p:extLst>
      <p:ext uri="{BB962C8B-B14F-4D97-AF65-F5344CB8AC3E}">
        <p14:creationId xmlns:p14="http://schemas.microsoft.com/office/powerpoint/2010/main" val="177204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Gentiles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also walk, in the futility of their mind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F2F76B7-E08E-63B1-08D1-B1C3A3D13F2C}"/>
              </a:ext>
            </a:extLst>
          </p:cNvPr>
          <p:cNvSpPr>
            <a:spLocks noChangeArrowheads="1"/>
          </p:cNvSpPr>
          <p:nvPr/>
        </p:nvSpPr>
        <p:spPr bwMode="auto">
          <a:xfrm>
            <a:off x="5338011" y="2518577"/>
            <a:ext cx="5710989" cy="103353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65E651A-3CB3-6280-FC2C-59D88861780C}"/>
              </a:ext>
            </a:extLst>
          </p:cNvPr>
          <p:cNvSpPr txBox="1">
            <a:spLocks noChangeArrowheads="1"/>
          </p:cNvSpPr>
          <p:nvPr/>
        </p:nvSpPr>
        <p:spPr bwMode="auto">
          <a:xfrm>
            <a:off x="5372510" y="2670361"/>
            <a:ext cx="5675766" cy="7017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Gk. </a:t>
            </a:r>
            <a:r>
              <a:rPr lang="en-US" sz="4400" i="1" dirty="0">
                <a:solidFill>
                  <a:prstClr val="white"/>
                </a:solidFill>
                <a:latin typeface="Calibri Light" panose="020F0302020204030204" pitchFamily="34" charset="0"/>
                <a:cs typeface="Calibri Light" panose="020F0302020204030204" pitchFamily="34" charset="0"/>
              </a:rPr>
              <a:t>ethne </a:t>
            </a:r>
            <a:r>
              <a:rPr lang="en-US" sz="4400" dirty="0">
                <a:solidFill>
                  <a:prstClr val="white"/>
                </a:solidFill>
                <a:latin typeface="Calibri Light" panose="020F0302020204030204" pitchFamily="34" charset="0"/>
                <a:cs typeface="Calibri Light" panose="020F0302020204030204" pitchFamily="34" charset="0"/>
              </a:rPr>
              <a:t>= “nations”</a:t>
            </a:r>
          </a:p>
        </p:txBody>
      </p:sp>
    </p:spTree>
    <p:extLst>
      <p:ext uri="{BB962C8B-B14F-4D97-AF65-F5344CB8AC3E}">
        <p14:creationId xmlns:p14="http://schemas.microsoft.com/office/powerpoint/2010/main" val="153092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249346" y="266701"/>
            <a:ext cx="6673517" cy="6407908"/>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Interviewer:</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How did your atheism begin?</a:t>
            </a:r>
          </a:p>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Sartre:</a:t>
            </a:r>
            <a:r>
              <a:rPr lang="en-US" sz="3800" b="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 don’t know where the thought came from or how it struck me, yet all at once I said to myself, "But God doesn’t exist!”…It's striking to reflect that I thought this at the age of eleven and that I never seriously asked myself the question again until today, that is to say for sixty years.</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AEA06FA0-EA3E-9075-2C66-AA83A5C140B8}"/>
              </a:ext>
            </a:extLst>
          </p:cNvPr>
          <p:cNvSpPr txBox="1"/>
          <p:nvPr/>
        </p:nvSpPr>
        <p:spPr>
          <a:xfrm>
            <a:off x="269137" y="4411579"/>
            <a:ext cx="4652211" cy="2123658"/>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Sartre’s Deathbed Interview</a:t>
            </a:r>
          </a:p>
        </p:txBody>
      </p:sp>
    </p:spTree>
    <p:extLst>
      <p:ext uri="{BB962C8B-B14F-4D97-AF65-F5344CB8AC3E}">
        <p14:creationId xmlns:p14="http://schemas.microsoft.com/office/powerpoint/2010/main" val="27139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249346" y="266701"/>
            <a:ext cx="6673517" cy="4302716"/>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Interviewer:</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How did your atheism begin?</a:t>
            </a:r>
          </a:p>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Sartre:</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Even if one does not believe in God, there are elements of the idea of God that remain in us and that cause us to see the world with some divine aspects.</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AEA06FA0-EA3E-9075-2C66-AA83A5C140B8}"/>
              </a:ext>
            </a:extLst>
          </p:cNvPr>
          <p:cNvSpPr txBox="1"/>
          <p:nvPr/>
        </p:nvSpPr>
        <p:spPr>
          <a:xfrm>
            <a:off x="269137" y="4411579"/>
            <a:ext cx="4652211" cy="2123658"/>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Sartre’s Deathbed Interview</a:t>
            </a:r>
          </a:p>
        </p:txBody>
      </p:sp>
    </p:spTree>
    <p:extLst>
      <p:ext uri="{BB962C8B-B14F-4D97-AF65-F5344CB8AC3E}">
        <p14:creationId xmlns:p14="http://schemas.microsoft.com/office/powerpoint/2010/main" val="12499694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249346" y="266701"/>
            <a:ext cx="6673517" cy="5881610"/>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Interviewer:</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What, for example?</a:t>
            </a:r>
          </a:p>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Sartre: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As for me, I don't see myself as so much dust in the world, but as a being that was expected, prefigured, called forth. In short, as a being that could, it seems, come only from a creator; and this idea of a creating hand that created me refers me back to God.</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AEA06FA0-EA3E-9075-2C66-AA83A5C140B8}"/>
              </a:ext>
            </a:extLst>
          </p:cNvPr>
          <p:cNvSpPr txBox="1"/>
          <p:nvPr/>
        </p:nvSpPr>
        <p:spPr>
          <a:xfrm>
            <a:off x="269137" y="4411579"/>
            <a:ext cx="4652211" cy="2123658"/>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Sartre’s Deathbed Interview</a:t>
            </a:r>
          </a:p>
        </p:txBody>
      </p:sp>
    </p:spTree>
    <p:extLst>
      <p:ext uri="{BB962C8B-B14F-4D97-AF65-F5344CB8AC3E}">
        <p14:creationId xmlns:p14="http://schemas.microsoft.com/office/powerpoint/2010/main" val="332534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249346" y="266701"/>
            <a:ext cx="6673517" cy="5881610"/>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Interviewer:</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What, for example?</a:t>
            </a:r>
          </a:p>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Sartre: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This idea contradicts many of my other ideas; but it is there, floating vaguely. And when I think of myself I often think rather in this way, for want of being able to think otherwise. </a:t>
            </a:r>
          </a:p>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Interviewer: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what is the benefit to you of not believing in God?</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AEA06FA0-EA3E-9075-2C66-AA83A5C140B8}"/>
              </a:ext>
            </a:extLst>
          </p:cNvPr>
          <p:cNvSpPr txBox="1"/>
          <p:nvPr/>
        </p:nvSpPr>
        <p:spPr>
          <a:xfrm>
            <a:off x="269137" y="4411579"/>
            <a:ext cx="4652211" cy="2123658"/>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Sartre’s Deathbed Interview</a:t>
            </a:r>
          </a:p>
        </p:txBody>
      </p:sp>
    </p:spTree>
    <p:extLst>
      <p:ext uri="{BB962C8B-B14F-4D97-AF65-F5344CB8AC3E}">
        <p14:creationId xmlns:p14="http://schemas.microsoft.com/office/powerpoint/2010/main" val="269072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249346" y="266701"/>
            <a:ext cx="6673517"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b="1" dirty="0">
                <a:solidFill>
                  <a:schemeClr val="bg1"/>
                </a:solidFill>
                <a:effectLst/>
                <a:latin typeface="Century Gothic" panose="020B0502020202020204" pitchFamily="34" charset="0"/>
                <a:ea typeface="Cambria" panose="02040503050406030204" pitchFamily="18" charset="0"/>
                <a:cs typeface="Calibri Light" panose="020F0302020204030204" pitchFamily="34" charset="0"/>
              </a:rPr>
              <a:t>Sartre: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It has strengthened my freedom and made it sounder: at the present time this freedom is not there to give God what he asks me for; it is there for the discovery of myself and to give me what I ask of myself. That is essential…</a:t>
            </a:r>
          </a:p>
          <a:p>
            <a:pPr marL="15875" indent="-15875">
              <a:lnSpc>
                <a:spcPct val="90000"/>
              </a:lnSpc>
              <a:spcBef>
                <a:spcPts val="0"/>
              </a:spcBef>
              <a:spcAft>
                <a:spcPts val="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This life owes nothing to God; it was what I wanted it to be.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TextBox 1">
            <a:extLst>
              <a:ext uri="{FF2B5EF4-FFF2-40B4-BE49-F238E27FC236}">
                <a16:creationId xmlns:a16="http://schemas.microsoft.com/office/drawing/2014/main" xmlns="" id="{AEA06FA0-EA3E-9075-2C66-AA83A5C140B8}"/>
              </a:ext>
            </a:extLst>
          </p:cNvPr>
          <p:cNvSpPr txBox="1"/>
          <p:nvPr/>
        </p:nvSpPr>
        <p:spPr>
          <a:xfrm>
            <a:off x="269137" y="4411579"/>
            <a:ext cx="4652211" cy="2123658"/>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Sartre’s Deathbed Interview</a:t>
            </a:r>
          </a:p>
        </p:txBody>
      </p:sp>
    </p:spTree>
    <p:extLst>
      <p:ext uri="{BB962C8B-B14F-4D97-AF65-F5344CB8AC3E}">
        <p14:creationId xmlns:p14="http://schemas.microsoft.com/office/powerpoint/2010/main" val="166458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230832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19</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They, having become callous, have given themselves over to sensuality for the practice of every kind of impurity with greediness.</a:t>
            </a:r>
          </a:p>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But you did not learn Christ in this way.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65364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230832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19</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They, having become callous,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have given themselves over to sensuality</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for the practice of every kind of impurity with greediness.</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But you did not learn Christ in this way.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4A62C66-7F31-3DE9-E8AA-B5B9CD02095A}"/>
              </a:ext>
            </a:extLst>
          </p:cNvPr>
          <p:cNvSpPr>
            <a:spLocks noChangeArrowheads="1"/>
          </p:cNvSpPr>
          <p:nvPr/>
        </p:nvSpPr>
        <p:spPr bwMode="auto">
          <a:xfrm>
            <a:off x="465222" y="2506546"/>
            <a:ext cx="11293642" cy="40546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C021BC1-0BC0-7B29-530B-8BF325B52F0F}"/>
              </a:ext>
            </a:extLst>
          </p:cNvPr>
          <p:cNvSpPr txBox="1">
            <a:spLocks noChangeArrowheads="1"/>
          </p:cNvSpPr>
          <p:nvPr/>
        </p:nvSpPr>
        <p:spPr bwMode="auto">
          <a:xfrm>
            <a:off x="500705" y="2626246"/>
            <a:ext cx="11223985" cy="3825663"/>
          </a:xfrm>
          <a:prstGeom prst="rect">
            <a:avLst/>
          </a:prstGeom>
          <a:noFill/>
          <a:ln w="38100">
            <a:noFill/>
            <a:miter lim="800000"/>
            <a:headEnd/>
            <a:tailEnd/>
          </a:ln>
        </p:spPr>
        <p:txBody>
          <a:bodyPr wrap="square">
            <a:spAutoFit/>
          </a:bodyPr>
          <a:lstStyle/>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Without adequate answers in life, we are only left with experience. </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God is not against us experiencing pleasure. </a:t>
            </a:r>
          </a:p>
          <a:p>
            <a:pPr marL="587375" lvl="1" indent="-587375"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	God gave us our senses in order to enjoy ourselves, not as a way to muffle the sound of his voice. </a:t>
            </a:r>
          </a:p>
        </p:txBody>
      </p:sp>
    </p:spTree>
    <p:extLst>
      <p:ext uri="{BB962C8B-B14F-4D97-AF65-F5344CB8AC3E}">
        <p14:creationId xmlns:p14="http://schemas.microsoft.com/office/powerpoint/2010/main" val="362381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230832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19</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They, having become callous, have given themselves over to sensuality for the practice of every kind of impurity with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greediness</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But you did not learn Christ in this way.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516D89F-F4D4-E4F0-3FDB-C72763D8AC5A}"/>
              </a:ext>
            </a:extLst>
          </p:cNvPr>
          <p:cNvSpPr>
            <a:spLocks noChangeArrowheads="1"/>
          </p:cNvSpPr>
          <p:nvPr/>
        </p:nvSpPr>
        <p:spPr bwMode="auto">
          <a:xfrm>
            <a:off x="2695074" y="3003416"/>
            <a:ext cx="8887326" cy="116753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A02A975-72BA-7A35-21F3-C851A4D868A6}"/>
              </a:ext>
            </a:extLst>
          </p:cNvPr>
          <p:cNvSpPr txBox="1">
            <a:spLocks noChangeArrowheads="1"/>
          </p:cNvSpPr>
          <p:nvPr/>
        </p:nvSpPr>
        <p:spPr bwMode="auto">
          <a:xfrm>
            <a:off x="2710846" y="3203328"/>
            <a:ext cx="8832511" cy="701731"/>
          </a:xfrm>
          <a:prstGeom prst="rect">
            <a:avLst/>
          </a:prstGeom>
          <a:noFill/>
          <a:ln w="38100">
            <a:noFill/>
            <a:miter lim="800000"/>
            <a:headEnd/>
            <a:tailEnd/>
          </a:ln>
        </p:spPr>
        <p:txBody>
          <a:bodyPr wrap="square">
            <a:spAutoFit/>
          </a:bodyPr>
          <a:lstStyle/>
          <a:p>
            <a:pPr marL="587375" lvl="1" indent="-587375"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“the continual thirst for more” (NIV)</a:t>
            </a:r>
          </a:p>
        </p:txBody>
      </p:sp>
    </p:spTree>
    <p:extLst>
      <p:ext uri="{BB962C8B-B14F-4D97-AF65-F5344CB8AC3E}">
        <p14:creationId xmlns:p14="http://schemas.microsoft.com/office/powerpoint/2010/main" val="160298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45243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 reference to your former manner of life…lay aside the old self, which is being corrupted in accordance with the lusts of deceit</a:t>
            </a:r>
          </a:p>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[and] be renewed in the spirit of your mind,</a:t>
            </a:r>
          </a:p>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24</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and put on the new self, which in the likeness of God has been created in righteousness and holiness of the truth.</a:t>
            </a:r>
          </a:p>
          <a:p>
            <a:pPr marL="571500" indent="-571500">
              <a:lnSpc>
                <a:spcPct val="90000"/>
              </a:lnSpc>
              <a:spcBef>
                <a:spcPts val="0"/>
              </a:spcBef>
              <a:spcAft>
                <a:spcPts val="0"/>
              </a:spcAft>
            </a:pP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75725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45243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22</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In reference to your former manner of life…lay aside the old self, which is being corrupted in accordance with the lusts of deceit</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[and] be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renewed in the spirit of your mind</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24</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and put on the new self, which in the likeness of God has been created in righteousness and holiness of the truth.</a:t>
            </a:r>
          </a:p>
          <a:p>
            <a:pPr marL="571500" indent="-571500">
              <a:lnSpc>
                <a:spcPct val="90000"/>
              </a:lnSpc>
              <a:spcBef>
                <a:spcPts val="0"/>
              </a:spcBef>
              <a:spcAft>
                <a:spcPts val="0"/>
              </a:spcAft>
            </a:pP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434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754326"/>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this I say, and affirm together with the Lord, that you walk no longer just as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Gentiles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also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walk, in the futility of their mind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FC56B439-8C65-70D3-49F8-4E21EB0BF9B0}"/>
              </a:ext>
            </a:extLst>
          </p:cNvPr>
          <p:cNvSpPr>
            <a:spLocks noChangeArrowheads="1"/>
          </p:cNvSpPr>
          <p:nvPr/>
        </p:nvSpPr>
        <p:spPr bwMode="auto">
          <a:xfrm>
            <a:off x="685800" y="2508310"/>
            <a:ext cx="10744200" cy="212785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17763CD-3A01-5BCE-A177-B0B837BA24CD}"/>
              </a:ext>
            </a:extLst>
          </p:cNvPr>
          <p:cNvSpPr txBox="1">
            <a:spLocks noChangeArrowheads="1"/>
          </p:cNvSpPr>
          <p:nvPr/>
        </p:nvSpPr>
        <p:spPr bwMode="auto">
          <a:xfrm>
            <a:off x="724676" y="2579884"/>
            <a:ext cx="10677935" cy="1875898"/>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4200" i="1" dirty="0">
                <a:solidFill>
                  <a:prstClr val="white"/>
                </a:solidFill>
                <a:latin typeface="Calibri Light" panose="020F0302020204030204" pitchFamily="34" charset="0"/>
                <a:cs typeface="Calibri Light" panose="020F0302020204030204" pitchFamily="34" charset="0"/>
              </a:rPr>
              <a:t>def.</a:t>
            </a:r>
            <a:r>
              <a:rPr lang="en-US" sz="4200" dirty="0">
                <a:solidFill>
                  <a:prstClr val="white"/>
                </a:solidFill>
                <a:latin typeface="Calibri Light" panose="020F0302020204030204" pitchFamily="34" charset="0"/>
                <a:cs typeface="Calibri Light" panose="020F0302020204030204" pitchFamily="34" charset="0"/>
              </a:rPr>
              <a:t> trying to make sense of our lives and the world around us while refusing to acknowledge God. </a:t>
            </a:r>
          </a:p>
        </p:txBody>
      </p:sp>
    </p:spTree>
    <p:extLst>
      <p:ext uri="{BB962C8B-B14F-4D97-AF65-F5344CB8AC3E}">
        <p14:creationId xmlns:p14="http://schemas.microsoft.com/office/powerpoint/2010/main" val="216654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45243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22</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In reference to your former manner of life…lay aside the old self, which is being corrupted in accordance with the lusts of deceit</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[and] be renewed in the spirit of your mind,</a:t>
            </a:r>
          </a:p>
          <a:p>
            <a:pPr marL="57150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24</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and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put on the new self</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which in the likeness of God has been created in righteousness and holiness of the truth.</a:t>
            </a:r>
          </a:p>
          <a:p>
            <a:pPr marL="571500" indent="-571500">
              <a:lnSpc>
                <a:spcPct val="90000"/>
              </a:lnSpc>
              <a:spcBef>
                <a:spcPts val="0"/>
              </a:spcBef>
              <a:spcAft>
                <a:spcPts val="0"/>
              </a:spcAft>
            </a:pP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8D03FEB-2423-E546-392F-B5E214621941}"/>
              </a:ext>
            </a:extLst>
          </p:cNvPr>
          <p:cNvSpPr>
            <a:spLocks noChangeArrowheads="1"/>
          </p:cNvSpPr>
          <p:nvPr/>
        </p:nvSpPr>
        <p:spPr bwMode="auto">
          <a:xfrm>
            <a:off x="3567280" y="4138663"/>
            <a:ext cx="5368172" cy="142393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CACD798-A8A9-A950-EA46-8E2ABCE9B963}"/>
              </a:ext>
            </a:extLst>
          </p:cNvPr>
          <p:cNvSpPr txBox="1">
            <a:spLocks noChangeArrowheads="1"/>
          </p:cNvSpPr>
          <p:nvPr/>
        </p:nvSpPr>
        <p:spPr bwMode="auto">
          <a:xfrm>
            <a:off x="3561347" y="4338575"/>
            <a:ext cx="5335062" cy="1006429"/>
          </a:xfrm>
          <a:prstGeom prst="rect">
            <a:avLst/>
          </a:prstGeom>
          <a:noFill/>
          <a:ln w="38100">
            <a:noFill/>
            <a:miter lim="800000"/>
            <a:headEnd/>
            <a:tailEnd/>
          </a:ln>
        </p:spPr>
        <p:txBody>
          <a:bodyPr wrap="square">
            <a:spAutoFit/>
          </a:bodyPr>
          <a:lstStyle/>
          <a:p>
            <a:pPr marL="587375" lvl="1" indent="-587375" algn="ctr" fontAlgn="auto">
              <a:lnSpc>
                <a:spcPct val="90000"/>
              </a:lnSpc>
              <a:spcBef>
                <a:spcPts val="0"/>
              </a:spcBef>
              <a:spcAft>
                <a:spcPts val="300"/>
              </a:spcAft>
              <a:buSzPct val="100000"/>
              <a:defRPr/>
            </a:pPr>
            <a:r>
              <a:rPr lang="en-US" sz="6600" dirty="0">
                <a:solidFill>
                  <a:prstClr val="white"/>
                </a:solidFill>
                <a:latin typeface="Calibri Light" panose="020F0302020204030204" pitchFamily="34" charset="0"/>
                <a:cs typeface="Calibri Light" panose="020F0302020204030204" pitchFamily="34" charset="0"/>
              </a:rPr>
              <a:t>NEXT TIME</a:t>
            </a:r>
          </a:p>
        </p:txBody>
      </p:sp>
    </p:spTree>
    <p:extLst>
      <p:ext uri="{BB962C8B-B14F-4D97-AF65-F5344CB8AC3E}">
        <p14:creationId xmlns:p14="http://schemas.microsoft.com/office/powerpoint/2010/main" val="2642253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01621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What if God does exist?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Has your heart become callous by living in the futility of your mind?</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Are you living in such a way that makes your life indistinguishable from the world?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Questions to Consider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6545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2535152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that which is known about God is evident within them…His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8299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suppress the truth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in unrighteousness, because that which is known about God is evident within them…His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AA7C1E86-334B-AA8F-6117-CB0E0C496AA8}"/>
              </a:ext>
            </a:extLst>
          </p:cNvPr>
          <p:cNvSpPr>
            <a:spLocks noChangeArrowheads="1"/>
          </p:cNvSpPr>
          <p:nvPr/>
        </p:nvSpPr>
        <p:spPr bwMode="auto">
          <a:xfrm>
            <a:off x="7058526" y="2518577"/>
            <a:ext cx="3990474" cy="91042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069EDCA5-1088-D821-38E7-671C21F6D8FE}"/>
              </a:ext>
            </a:extLst>
          </p:cNvPr>
          <p:cNvSpPr txBox="1">
            <a:spLocks noChangeArrowheads="1"/>
          </p:cNvSpPr>
          <p:nvPr/>
        </p:nvSpPr>
        <p:spPr bwMode="auto">
          <a:xfrm>
            <a:off x="7082414" y="2638278"/>
            <a:ext cx="3965862" cy="7017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CIS 221</a:t>
            </a:r>
          </a:p>
        </p:txBody>
      </p:sp>
    </p:spTree>
    <p:extLst>
      <p:ext uri="{BB962C8B-B14F-4D97-AF65-F5344CB8AC3E}">
        <p14:creationId xmlns:p14="http://schemas.microsoft.com/office/powerpoint/2010/main" val="23205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99310" y="1231233"/>
            <a:ext cx="11193379" cy="5355312"/>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The wrath of God is revealed…against all ungodliness and unrighteousness of men who suppress the truth in unrighteousness, because that which is known about God is evident within them…</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His invisible attributes</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His eternal power and divine nature,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have been clearly seen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being understood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through what has been made</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so that they are without excuse. For even though they knew God, they did not honor Him as God or give thanks, but they became futile in their speculations, and their foolish heart was darkened (1:18-20). </a:t>
            </a:r>
          </a:p>
        </p:txBody>
      </p:sp>
      <p:sp>
        <p:nvSpPr>
          <p:cNvPr id="2" name="TextBox 1">
            <a:extLst>
              <a:ext uri="{FF2B5EF4-FFF2-40B4-BE49-F238E27FC236}">
                <a16:creationId xmlns:a16="http://schemas.microsoft.com/office/drawing/2014/main" xmlns="" id="{42B49FE1-D9D7-6468-1DF8-2D81B84C625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Romans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031C21A-25C9-E387-80F3-A57F6D1F2ACA}"/>
              </a:ext>
            </a:extLst>
          </p:cNvPr>
          <p:cNvSpPr>
            <a:spLocks noChangeArrowheads="1"/>
          </p:cNvSpPr>
          <p:nvPr/>
        </p:nvSpPr>
        <p:spPr bwMode="auto">
          <a:xfrm>
            <a:off x="4412581" y="4443629"/>
            <a:ext cx="6484332" cy="94651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D907B86D-A5BA-EB54-4E28-616135C0A313}"/>
              </a:ext>
            </a:extLst>
          </p:cNvPr>
          <p:cNvSpPr txBox="1">
            <a:spLocks noChangeArrowheads="1"/>
          </p:cNvSpPr>
          <p:nvPr/>
        </p:nvSpPr>
        <p:spPr bwMode="auto">
          <a:xfrm>
            <a:off x="4433210" y="4563330"/>
            <a:ext cx="6444339" cy="7017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The Complexity of Life</a:t>
            </a:r>
          </a:p>
        </p:txBody>
      </p:sp>
    </p:spTree>
    <p:extLst>
      <p:ext uri="{BB962C8B-B14F-4D97-AF65-F5344CB8AC3E}">
        <p14:creationId xmlns:p14="http://schemas.microsoft.com/office/powerpoint/2010/main" val="98708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796590" y="266701"/>
            <a:ext cx="7395410" cy="4302716"/>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“What I think the DNA material has done is that it has shown, by the almost unbelievable complexity of the arrangements which are needed to produce life, that intelligence must have been involved in getting these extraordinarily diverse elements to work together.”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06556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4796590" y="266701"/>
            <a:ext cx="7395410" cy="3327065"/>
          </a:xfrm>
          <a:prstGeom prst="rect">
            <a:avLst/>
          </a:prstGeom>
          <a:noFill/>
          <a:ln w="9525">
            <a:noFill/>
            <a:miter lim="800000"/>
            <a:headEnd/>
            <a:tailEnd/>
          </a:ln>
        </p:spPr>
        <p:txBody>
          <a:bodyPr wrap="square">
            <a:spAutoFit/>
          </a:bodyPr>
          <a:lstStyle/>
          <a:p>
            <a:pPr marL="15875" indent="-15875">
              <a:lnSpc>
                <a:spcPct val="90000"/>
              </a:lnSpc>
              <a:spcBef>
                <a:spcPts val="0"/>
              </a:spcBef>
              <a:spcAft>
                <a:spcPts val="60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 have been denounced by my fellow unbelievers for stupidity, betrayal, senility, and everything you could think of…</a:t>
            </a:r>
          </a:p>
          <a:p>
            <a:pPr marL="15875" indent="-15875">
              <a:lnSpc>
                <a:spcPct val="90000"/>
              </a:lnSpc>
              <a:spcBef>
                <a:spcPts val="0"/>
              </a:spcBef>
              <a:spcAft>
                <a:spcPts val="0"/>
              </a:spcAft>
            </a:pP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“And none of them have read a word that I have ever written.”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60367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2118</Words>
  <Application>Microsoft Office PowerPoint</Application>
  <PresentationFormat>Widescreen</PresentationFormat>
  <Paragraphs>194</Paragraphs>
  <Slides>42</Slides>
  <Notes>40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ＭＳ Ｐゴシック</vt:lpstr>
      <vt:lpstr>Arial</vt:lpstr>
      <vt:lpstr>Calibri</vt:lpstr>
      <vt:lpstr>Calibri Light</vt:lpstr>
      <vt:lpstr>Cambria</vt:lpstr>
      <vt:lpstr>Century Gothic</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2022-09-22T00:12:25Z</dcterms:created>
  <dcterms:modified xsi:type="dcterms:W3CDTF">2022-09-22T00:12:43Z</dcterms:modified>
</cp:coreProperties>
</file>