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9"/>
  </p:notesMasterIdLst>
  <p:sldIdLst>
    <p:sldId id="257" r:id="rId2"/>
    <p:sldId id="635" r:id="rId3"/>
    <p:sldId id="637" r:id="rId4"/>
    <p:sldId id="639" r:id="rId5"/>
    <p:sldId id="640" r:id="rId6"/>
    <p:sldId id="641" r:id="rId7"/>
    <p:sldId id="645" r:id="rId8"/>
    <p:sldId id="647" r:id="rId9"/>
    <p:sldId id="649" r:id="rId10"/>
    <p:sldId id="651" r:id="rId11"/>
    <p:sldId id="654" r:id="rId12"/>
    <p:sldId id="653" r:id="rId13"/>
    <p:sldId id="656" r:id="rId14"/>
    <p:sldId id="657" r:id="rId15"/>
    <p:sldId id="658" r:id="rId16"/>
    <p:sldId id="661" r:id="rId17"/>
    <p:sldId id="26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-1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719A0-6507-483E-8DCD-D19B4EFCF87D}" type="datetimeFigureOut">
              <a:rPr lang="en-US" smtClean="0"/>
              <a:t>1/25/2023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60B97-92EA-4D60-90AC-EA89CD439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8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5353111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3579213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140876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568999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12510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7078237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2987508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262293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2627665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16063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6867353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375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36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“You unjustly prosecuted My people,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so Jesus will justly condemn you.”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3736529-1D13-4D92-BE22-894AD5BC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2164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5:6</a:t>
            </a:r>
            <a:r>
              <a:rPr lang="en-US" sz="3200" dirty="0"/>
              <a:t> You have condemned and put to death the righteous person; he does not resist you. </a:t>
            </a:r>
          </a:p>
        </p:txBody>
      </p:sp>
    </p:spTree>
    <p:extLst>
      <p:ext uri="{BB962C8B-B14F-4D97-AF65-F5344CB8AC3E}">
        <p14:creationId xmlns:p14="http://schemas.microsoft.com/office/powerpoint/2010/main" val="3488431440"/>
      </p:ext>
    </p:extLst>
  </p:cSld>
  <p:clrMapOvr>
    <a:masterClrMapping/>
  </p:clrMapOvr>
  <p:transition spd="med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Greed &amp; avarice are great sins in God’s eyes, worthy of His wrath (apart from repentance </a:t>
            </a:r>
            <a:br>
              <a:rPr lang="en-US" sz="4000" dirty="0">
                <a:cs typeface="Times New Roman" pitchFamily="18" charset="0"/>
              </a:rPr>
            </a:br>
            <a:r>
              <a:rPr lang="en-US" sz="4000" dirty="0">
                <a:cs typeface="Times New Roman" pitchFamily="18" charset="0"/>
              </a:rPr>
              <a:t>&amp; faith in Jesus)</a:t>
            </a:r>
          </a:p>
          <a:p>
            <a:pPr marL="5715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“The non-compassionate use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of accumulated wealth”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(Francis Schaeffer)</a:t>
            </a:r>
          </a:p>
        </p:txBody>
      </p:sp>
    </p:spTree>
    <p:extLst>
      <p:ext uri="{BB962C8B-B14F-4D97-AF65-F5344CB8AC3E}">
        <p14:creationId xmlns:p14="http://schemas.microsoft.com/office/powerpoint/2010/main" val="3244499269"/>
      </p:ext>
    </p:extLst>
  </p:cSld>
  <p:clrMapOvr>
    <a:masterClrMapping/>
  </p:clrMapOvr>
  <p:transition spd="med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</a:t>
            </a: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God often allows injustice &amp; oppression in this life – but He will ultimately intervene to condemn those who refuse to repent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683D9B08-B3BF-4325-BF37-12E50766A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372532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 Pet. 3:9</a:t>
            </a:r>
            <a:r>
              <a:rPr lang="en-US" sz="3200" dirty="0"/>
              <a:t> The Lord is not slow about His promise, as some count slowness, but is patient toward you, not wishing for any to perish but for all to come to repentance. </a:t>
            </a:r>
            <a:r>
              <a:rPr lang="en-US" sz="3200" baseline="30000" dirty="0"/>
              <a:t>10</a:t>
            </a:r>
            <a:r>
              <a:rPr lang="en-US" sz="3200" dirty="0"/>
              <a:t> But the day of the Lord will come like a thief . . .</a:t>
            </a:r>
          </a:p>
        </p:txBody>
      </p:sp>
    </p:spTree>
    <p:extLst>
      <p:ext uri="{BB962C8B-B14F-4D97-AF65-F5344CB8AC3E}">
        <p14:creationId xmlns:p14="http://schemas.microsoft.com/office/powerpoint/2010/main" val="75947542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OPPRESSED POOR CHRISTIANS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F9233BFA-339C-43FE-936B-0049762E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41967"/>
            <a:ext cx="11785600" cy="4196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5:7</a:t>
            </a:r>
            <a:r>
              <a:rPr lang="en-US" sz="3200" dirty="0"/>
              <a:t> Therefore </a:t>
            </a:r>
            <a:r>
              <a:rPr lang="en-US" sz="3200" u="sng" dirty="0"/>
              <a:t>be patient</a:t>
            </a:r>
            <a:r>
              <a:rPr lang="en-US" sz="3200" dirty="0"/>
              <a:t>, brethren, until the coming of the Lord. The farmer waits for the precious produce of the soil, </a:t>
            </a:r>
            <a:r>
              <a:rPr lang="en-US" sz="3200" u="sng" dirty="0"/>
              <a:t>being patient</a:t>
            </a:r>
            <a:r>
              <a:rPr lang="en-US" sz="3200" dirty="0"/>
              <a:t> about it, until it gets the early and late rains. </a:t>
            </a:r>
            <a:br>
              <a:rPr lang="en-US" sz="3200" dirty="0"/>
            </a:br>
            <a:r>
              <a:rPr lang="en-US" sz="3200" baseline="30000" dirty="0"/>
              <a:t>8</a:t>
            </a:r>
            <a:r>
              <a:rPr lang="en-US" sz="3200" dirty="0"/>
              <a:t> You too </a:t>
            </a:r>
            <a:r>
              <a:rPr lang="en-US" sz="3200" u="sng" dirty="0"/>
              <a:t>be patient</a:t>
            </a:r>
            <a:r>
              <a:rPr lang="en-US" sz="3200" dirty="0"/>
              <a:t>; strengthen your hearts, for the coming of the Lord is near . . . </a:t>
            </a:r>
            <a:r>
              <a:rPr lang="en-US" sz="3200" baseline="30000" dirty="0"/>
              <a:t>10</a:t>
            </a:r>
            <a:r>
              <a:rPr lang="en-US" sz="3200" dirty="0"/>
              <a:t> As an example, brethren, of suffering and </a:t>
            </a:r>
            <a:r>
              <a:rPr lang="en-US" sz="3200" u="sng" dirty="0"/>
              <a:t>patience</a:t>
            </a:r>
            <a:r>
              <a:rPr lang="en-US" sz="3200" dirty="0"/>
              <a:t>, take the prophets who spoke in the name of the Lord. </a:t>
            </a:r>
            <a:r>
              <a:rPr lang="en-US" sz="3200" baseline="30000" dirty="0"/>
              <a:t>11</a:t>
            </a:r>
            <a:r>
              <a:rPr lang="en-US" sz="3200" dirty="0"/>
              <a:t> We count those blessed who </a:t>
            </a:r>
            <a:r>
              <a:rPr lang="en-US" sz="3200" u="sng" dirty="0"/>
              <a:t>endured</a:t>
            </a:r>
            <a:r>
              <a:rPr lang="en-US" sz="3200" dirty="0"/>
              <a:t>. You have heard of the </a:t>
            </a:r>
            <a:r>
              <a:rPr lang="en-US" sz="3200" u="sng" dirty="0"/>
              <a:t>endurance</a:t>
            </a:r>
            <a:r>
              <a:rPr lang="en-US" sz="3200" dirty="0"/>
              <a:t> of Job and have seen the outcome of the Lord’s dealings, that the Lord is full of compassion and is merciful.</a:t>
            </a:r>
          </a:p>
        </p:txBody>
      </p:sp>
    </p:spTree>
    <p:extLst>
      <p:ext uri="{BB962C8B-B14F-4D97-AF65-F5344CB8AC3E}">
        <p14:creationId xmlns:p14="http://schemas.microsoft.com/office/powerpoint/2010/main" val="3512539433"/>
      </p:ext>
    </p:extLst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OPPRESSED POOR CHRISTIANS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Don’t take personal revenge – because the Lord will avenge when He returns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F9233BFA-339C-43FE-936B-0049762E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4196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5:7</a:t>
            </a:r>
            <a:r>
              <a:rPr lang="en-US" sz="3200" dirty="0"/>
              <a:t> Therefore </a:t>
            </a:r>
            <a:r>
              <a:rPr lang="en-US" sz="3200" u="sng" dirty="0"/>
              <a:t>be patient</a:t>
            </a:r>
            <a:r>
              <a:rPr lang="en-US" sz="3200" dirty="0"/>
              <a:t>, brethren, until the coming of the Lord. The farmer waits for the precious produce of the soil, </a:t>
            </a:r>
            <a:r>
              <a:rPr lang="en-US" sz="3200" u="sng" dirty="0"/>
              <a:t>being patient</a:t>
            </a:r>
            <a:r>
              <a:rPr lang="en-US" sz="3200" dirty="0"/>
              <a:t> about it, until it gets the early and late rains. </a:t>
            </a:r>
            <a:br>
              <a:rPr lang="en-US" sz="3200" dirty="0"/>
            </a:br>
            <a:r>
              <a:rPr lang="en-US" sz="3200" baseline="30000" dirty="0"/>
              <a:t>8</a:t>
            </a:r>
            <a:r>
              <a:rPr lang="en-US" sz="3200" dirty="0"/>
              <a:t> You too </a:t>
            </a:r>
            <a:r>
              <a:rPr lang="en-US" sz="3200" u="sng" dirty="0"/>
              <a:t>be patient</a:t>
            </a:r>
            <a:r>
              <a:rPr lang="en-US" sz="3200" dirty="0"/>
              <a:t>; strengthen your hearts, for the coming of the Lord is near.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xmlns="" id="{26DF5484-7849-4826-81D0-1550FC769F5D}"/>
              </a:ext>
            </a:extLst>
          </p:cNvPr>
          <p:cNvSpPr/>
          <p:nvPr/>
        </p:nvSpPr>
        <p:spPr>
          <a:xfrm>
            <a:off x="609600" y="2241967"/>
            <a:ext cx="2062480" cy="46059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29B51B4E-6D69-4556-9F88-D7BCBA231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544236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Rom. 12:19</a:t>
            </a:r>
            <a:r>
              <a:rPr lang="en-US" sz="3200" dirty="0"/>
              <a:t> Never take your own revenge, beloved, but leave room for the wrath of God, for it is written, “</a:t>
            </a:r>
            <a:r>
              <a:rPr lang="en-US" sz="3200" cap="small" dirty="0"/>
              <a:t>Vengeance is Mine</a:t>
            </a:r>
            <a:r>
              <a:rPr lang="en-US" sz="3200" dirty="0"/>
              <a:t>, I </a:t>
            </a:r>
            <a:r>
              <a:rPr lang="en-US" sz="3200" cap="small" dirty="0"/>
              <a:t>will repay</a:t>
            </a:r>
            <a:r>
              <a:rPr lang="en-US" sz="3200" dirty="0"/>
              <a:t>,” says the Lord. </a:t>
            </a:r>
          </a:p>
        </p:txBody>
      </p:sp>
    </p:spTree>
    <p:extLst>
      <p:ext uri="{BB962C8B-B14F-4D97-AF65-F5344CB8AC3E}">
        <p14:creationId xmlns:p14="http://schemas.microsoft.com/office/powerpoint/2010/main" val="1218858305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OPPRESSED POOR CHRISTIANS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Don’t quit serving the Lord when it seems fruitless – because He will reward you for your service when He returns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F9233BFA-339C-43FE-936B-0049762E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4196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5:7</a:t>
            </a:r>
            <a:r>
              <a:rPr lang="en-US" sz="3200" dirty="0"/>
              <a:t> Therefore </a:t>
            </a:r>
            <a:r>
              <a:rPr lang="en-US" sz="3200" u="sng" dirty="0"/>
              <a:t>be patient</a:t>
            </a:r>
            <a:r>
              <a:rPr lang="en-US" sz="3200" dirty="0"/>
              <a:t>, brethren, until the coming of the Lord. The farmer waits for the precious produce of the soil, </a:t>
            </a:r>
            <a:r>
              <a:rPr lang="en-US" sz="3200" u="sng" dirty="0"/>
              <a:t>being patient</a:t>
            </a:r>
            <a:r>
              <a:rPr lang="en-US" sz="3200" dirty="0"/>
              <a:t> about it, until it gets the early and late rains. </a:t>
            </a:r>
            <a:br>
              <a:rPr lang="en-US" sz="3200" dirty="0"/>
            </a:br>
            <a:r>
              <a:rPr lang="en-US" sz="3200" baseline="30000" dirty="0"/>
              <a:t>8</a:t>
            </a:r>
            <a:r>
              <a:rPr lang="en-US" sz="3200" dirty="0"/>
              <a:t> You too </a:t>
            </a:r>
            <a:r>
              <a:rPr lang="en-US" sz="3200" u="sng" dirty="0"/>
              <a:t>be patient</a:t>
            </a:r>
            <a:r>
              <a:rPr lang="en-US" sz="3200" dirty="0"/>
              <a:t>; strengthen your hearts, for the coming of the Lord is near.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D8A02732-6F48-4690-BAFE-8DA321A7BDEF}"/>
              </a:ext>
            </a:extLst>
          </p:cNvPr>
          <p:cNvSpPr/>
          <p:nvPr/>
        </p:nvSpPr>
        <p:spPr>
          <a:xfrm>
            <a:off x="1219200" y="2638207"/>
            <a:ext cx="2326640" cy="46059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xmlns="" id="{91A92ED2-E1D4-49A2-B45A-C1B4628B9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" y="583860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Gal. 6:9</a:t>
            </a:r>
            <a:r>
              <a:rPr lang="en-US" sz="3200" dirty="0"/>
              <a:t> Let us not lose heart in doing good, for in due time we will reap if we do not grow weary. </a:t>
            </a:r>
          </a:p>
        </p:txBody>
      </p:sp>
    </p:spTree>
    <p:extLst>
      <p:ext uri="{BB962C8B-B14F-4D97-AF65-F5344CB8AC3E}">
        <p14:creationId xmlns:p14="http://schemas.microsoft.com/office/powerpoint/2010/main" val="367363179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OPPRESSED POOR CHRISTIANS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000" b="0" i="1" dirty="0">
                <a:effectLst/>
                <a:cs typeface="Times New Roman" pitchFamily="18" charset="0"/>
              </a:rPr>
              <a:t>Don’t pass judgment on fellow-Christians – </a:t>
            </a:r>
            <a:br>
              <a:rPr lang="en-US" sz="4000" b="0" i="1" dirty="0">
                <a:effectLst/>
                <a:cs typeface="Times New Roman" pitchFamily="18" charset="0"/>
              </a:rPr>
            </a:br>
            <a:r>
              <a:rPr lang="en-US" sz="4000" b="0" i="1" dirty="0">
                <a:effectLst/>
                <a:cs typeface="Times New Roman" pitchFamily="18" charset="0"/>
              </a:rPr>
              <a:t>Jesus will evaluate all of us when He returns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F9233BFA-339C-43FE-936B-0049762E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4196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5:9</a:t>
            </a:r>
            <a:r>
              <a:rPr lang="en-US" sz="3200" dirty="0"/>
              <a:t> Do not complain, brethren, against one another, so that you yourselves may not be judged; behold, the Judge is standing right at the door.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61A8A3E4-A5BB-4D2E-9E8D-6C13A49F8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" y="4660047"/>
            <a:ext cx="11785600" cy="17338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Rom. 14:10</a:t>
            </a:r>
            <a:r>
              <a:rPr lang="en-US" sz="3200" dirty="0"/>
              <a:t> But you, why do you judge your brother? Or you again, why do you regard your brother with contempt? For we will all stand before the judgment seat of God . . . . </a:t>
            </a:r>
            <a:r>
              <a:rPr lang="en-US" sz="3200" baseline="30000" dirty="0"/>
              <a:t>12</a:t>
            </a:r>
            <a:r>
              <a:rPr lang="en-US" sz="3200" dirty="0"/>
              <a:t> So then each one of us will give an account of himself to God. </a:t>
            </a:r>
          </a:p>
        </p:txBody>
      </p:sp>
    </p:spTree>
    <p:extLst>
      <p:ext uri="{BB962C8B-B14F-4D97-AF65-F5344CB8AC3E}">
        <p14:creationId xmlns:p14="http://schemas.microsoft.com/office/powerpoint/2010/main" val="359188107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88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8800" dirty="0">
                <a:cs typeface="Times New Roman" pitchFamily="18" charset="0"/>
              </a:rPr>
              <a:t>NEXT WEEK: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 dirty="0">
                <a:cs typeface="Times New Roman" pitchFamily="18" charset="0"/>
              </a:rPr>
              <a:t>James 5:13-20</a:t>
            </a:r>
            <a:br>
              <a:rPr lang="en-US" sz="6000" dirty="0">
                <a:cs typeface="Times New Roman" pitchFamily="18" charset="0"/>
              </a:rPr>
            </a:br>
            <a:r>
              <a:rPr lang="en-US" sz="6000" dirty="0">
                <a:cs typeface="Times New Roman" pitchFamily="18" charset="0"/>
              </a:rPr>
              <a:t>Points about Prayer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5965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James’s audience is Christians who are poor, &amp; they are being mistreated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by rich non-Christians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333924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1:9</a:t>
            </a:r>
            <a:r>
              <a:rPr lang="en-US" sz="3200" dirty="0"/>
              <a:t> But the brother of humble circumstances is to glory in his high position; </a:t>
            </a:r>
            <a:r>
              <a:rPr lang="en-US" sz="3200" baseline="30000" dirty="0"/>
              <a:t>10</a:t>
            </a:r>
            <a:r>
              <a:rPr lang="en-US" sz="3200" dirty="0"/>
              <a:t> and the rich man is to glory in his humiliation, because like flowering grass he will pass away. </a:t>
            </a:r>
          </a:p>
        </p:txBody>
      </p:sp>
    </p:spTree>
    <p:extLst>
      <p:ext uri="{BB962C8B-B14F-4D97-AF65-F5344CB8AC3E}">
        <p14:creationId xmlns:p14="http://schemas.microsoft.com/office/powerpoint/2010/main" val="67388021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James’s audience is Christians who are poor, &amp; they are being mistreated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by rich non-Christians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333924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2:5</a:t>
            </a:r>
            <a:r>
              <a:rPr lang="en-US" sz="3200" dirty="0"/>
              <a:t> Listen, my beloved brethren: did not God choose the poor of this world to be rich in faith and heirs of the kingdom which He promised to those who love Him? </a:t>
            </a:r>
            <a:r>
              <a:rPr lang="en-US" sz="3200" baseline="30000" dirty="0"/>
              <a:t>6</a:t>
            </a:r>
            <a:r>
              <a:rPr lang="en-US" sz="3200" dirty="0"/>
              <a:t> . . . Is it not the rich who oppress you and personally drag you into court? </a:t>
            </a:r>
            <a:r>
              <a:rPr lang="en-US" sz="3200" baseline="30000" dirty="0"/>
              <a:t>7</a:t>
            </a:r>
            <a:r>
              <a:rPr lang="en-US" sz="3200" dirty="0"/>
              <a:t> Do they not blaspheme the fair name by which you have been called? </a:t>
            </a:r>
          </a:p>
        </p:txBody>
      </p:sp>
    </p:spTree>
    <p:extLst>
      <p:ext uri="{BB962C8B-B14F-4D97-AF65-F5344CB8AC3E}">
        <p14:creationId xmlns:p14="http://schemas.microsoft.com/office/powerpoint/2010/main" val="198029489"/>
      </p:ext>
    </p:extLst>
  </p:cSld>
  <p:clrMapOvr>
    <a:masterClrMapping/>
  </p:clrMapOvr>
  <p:transition spd="med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8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Jesus’s return is a major theme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in both the OT &amp; the NT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" y="1733967"/>
            <a:ext cx="11837542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5:1</a:t>
            </a:r>
            <a:r>
              <a:rPr lang="en-US" sz="3200" dirty="0"/>
              <a:t> Come now, you rich . . . </a:t>
            </a:r>
            <a:r>
              <a:rPr lang="en-US" sz="3200" baseline="30000" dirty="0"/>
              <a:t>3</a:t>
            </a:r>
            <a:r>
              <a:rPr lang="en-US" sz="3200" dirty="0"/>
              <a:t> . . . It is in </a:t>
            </a:r>
            <a:r>
              <a:rPr lang="en-US" sz="3200" b="1" dirty="0"/>
              <a:t>the last days</a:t>
            </a:r>
            <a:r>
              <a:rPr lang="en-US" sz="3200" dirty="0"/>
              <a:t> that you have stored up your treasure! . . . </a:t>
            </a:r>
            <a:r>
              <a:rPr lang="en-US" sz="3200" baseline="30000" dirty="0"/>
              <a:t>5</a:t>
            </a:r>
            <a:r>
              <a:rPr lang="en-US" sz="3200" dirty="0"/>
              <a:t> . . . you have fattened your hearts in </a:t>
            </a:r>
            <a:r>
              <a:rPr lang="en-US" sz="3200" b="1" dirty="0"/>
              <a:t>a day of slaughter </a:t>
            </a:r>
            <a:r>
              <a:rPr lang="en-US" sz="3200" dirty="0"/>
              <a:t>. . . </a:t>
            </a:r>
            <a:r>
              <a:rPr lang="en-US" sz="3200" baseline="30000" dirty="0"/>
              <a:t>7</a:t>
            </a:r>
            <a:r>
              <a:rPr lang="en-US" sz="3200" dirty="0"/>
              <a:t> Therefore be patient, brethren, until </a:t>
            </a:r>
            <a:r>
              <a:rPr lang="en-US" sz="3200" b="1" dirty="0"/>
              <a:t>the coming of the Lord</a:t>
            </a:r>
            <a:r>
              <a:rPr lang="en-US" sz="3200" dirty="0"/>
              <a:t> . . . </a:t>
            </a:r>
            <a:r>
              <a:rPr lang="en-US" sz="3200" baseline="30000" dirty="0"/>
              <a:t>8</a:t>
            </a:r>
            <a:r>
              <a:rPr lang="en-US" sz="3200" dirty="0"/>
              <a:t> You too be patient; strengthen your hearts, for </a:t>
            </a:r>
            <a:r>
              <a:rPr lang="en-US" sz="3200" b="1" dirty="0"/>
              <a:t>the coming of the Lord</a:t>
            </a:r>
            <a:r>
              <a:rPr lang="en-US" sz="3200" dirty="0"/>
              <a:t> is near. </a:t>
            </a:r>
            <a:r>
              <a:rPr lang="en-US" sz="3200" baseline="30000" dirty="0"/>
              <a:t>9</a:t>
            </a:r>
            <a:r>
              <a:rPr lang="en-US" sz="3200" dirty="0"/>
              <a:t> Do not complain, brethren, against one another . . . behold, </a:t>
            </a:r>
            <a:r>
              <a:rPr lang="en-US" sz="3200" b="1" dirty="0"/>
              <a:t>the Judge is standing right at the door </a:t>
            </a:r>
            <a:r>
              <a:rPr lang="en-US" sz="3200" dirty="0"/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2430277677"/>
      </p:ext>
    </p:extLst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8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Most of these passages focus 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how Jesus’s future return should affect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the way we live in this life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96D580C8-32D6-464A-89FA-63104150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" y="1733967"/>
            <a:ext cx="11837542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5:1</a:t>
            </a:r>
            <a:r>
              <a:rPr lang="en-US" sz="3200" dirty="0"/>
              <a:t> Come now, you rich . . . </a:t>
            </a:r>
            <a:r>
              <a:rPr lang="en-US" sz="3200" baseline="30000" dirty="0"/>
              <a:t>3</a:t>
            </a:r>
            <a:r>
              <a:rPr lang="en-US" sz="3200" dirty="0"/>
              <a:t> . . . It is in </a:t>
            </a:r>
            <a:r>
              <a:rPr lang="en-US" sz="3200" b="1" dirty="0"/>
              <a:t>the last days</a:t>
            </a:r>
            <a:r>
              <a:rPr lang="en-US" sz="3200" dirty="0"/>
              <a:t> that you have stored up your treasure! . . . </a:t>
            </a:r>
            <a:r>
              <a:rPr lang="en-US" sz="3200" baseline="30000" dirty="0"/>
              <a:t>5</a:t>
            </a:r>
            <a:r>
              <a:rPr lang="en-US" sz="3200" dirty="0"/>
              <a:t> . . . you have fattened your hearts in </a:t>
            </a:r>
            <a:r>
              <a:rPr lang="en-US" sz="3200" b="1" dirty="0"/>
              <a:t>a day of slaughter </a:t>
            </a:r>
            <a:r>
              <a:rPr lang="en-US" sz="3200" dirty="0"/>
              <a:t>. . . </a:t>
            </a:r>
            <a:r>
              <a:rPr lang="en-US" sz="3200" baseline="30000" dirty="0"/>
              <a:t>7</a:t>
            </a:r>
            <a:r>
              <a:rPr lang="en-US" sz="3200" dirty="0"/>
              <a:t> Therefore be patient, brethren, until </a:t>
            </a:r>
            <a:r>
              <a:rPr lang="en-US" sz="3200" b="1" dirty="0"/>
              <a:t>the coming of the Lord</a:t>
            </a:r>
            <a:r>
              <a:rPr lang="en-US" sz="3200" dirty="0"/>
              <a:t> . . . </a:t>
            </a:r>
            <a:r>
              <a:rPr lang="en-US" sz="3200" baseline="30000" dirty="0"/>
              <a:t>8</a:t>
            </a:r>
            <a:r>
              <a:rPr lang="en-US" sz="3200" dirty="0"/>
              <a:t> You too be patient; strengthen your hearts, for </a:t>
            </a:r>
            <a:r>
              <a:rPr lang="en-US" sz="3200" b="1" dirty="0"/>
              <a:t>the coming of the Lord</a:t>
            </a:r>
            <a:r>
              <a:rPr lang="en-US" sz="3200" dirty="0"/>
              <a:t> is near. </a:t>
            </a:r>
            <a:r>
              <a:rPr lang="en-US" sz="3200" baseline="30000" dirty="0"/>
              <a:t>9</a:t>
            </a:r>
            <a:r>
              <a:rPr lang="en-US" sz="3200" dirty="0"/>
              <a:t> Do not complain, brethren, against one another . . . behold, </a:t>
            </a:r>
            <a:r>
              <a:rPr lang="en-US" sz="3200" b="1" dirty="0"/>
              <a:t>the Judge is standing right at the door </a:t>
            </a:r>
            <a:r>
              <a:rPr lang="en-US" sz="3200" dirty="0"/>
              <a:t>. . . </a:t>
            </a:r>
          </a:p>
        </p:txBody>
      </p:sp>
    </p:spTree>
    <p:extLst>
      <p:ext uri="{BB962C8B-B14F-4D97-AF65-F5344CB8AC3E}">
        <p14:creationId xmlns:p14="http://schemas.microsoft.com/office/powerpoint/2010/main" val="182713672"/>
      </p:ext>
    </p:extLst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(5:1-6)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OPPRESSED POOR CHRISTIANS (5:7-11)</a:t>
            </a:r>
          </a:p>
        </p:txBody>
      </p:sp>
    </p:spTree>
    <p:extLst>
      <p:ext uri="{BB962C8B-B14F-4D97-AF65-F5344CB8AC3E}">
        <p14:creationId xmlns:p14="http://schemas.microsoft.com/office/powerpoint/2010/main" val="1313323400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This is a warning &amp; appeal to escape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God’s condemnation by turning to Him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3736529-1D13-4D92-BE22-894AD5BC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2164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5:1</a:t>
            </a:r>
            <a:r>
              <a:rPr lang="en-US" sz="3200" dirty="0"/>
              <a:t> Come now, you rich, weep and howl for your miseries which are coming upon you . . 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E998D76-D8D5-4057-8933-8D9E00CAC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20" y="4284127"/>
            <a:ext cx="117856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Isa. 1:18</a:t>
            </a:r>
            <a:r>
              <a:rPr lang="en-US" sz="3200" dirty="0"/>
              <a:t> “Come now, and let us reason together,” says the </a:t>
            </a:r>
            <a:r>
              <a:rPr lang="en-US" sz="3200" cap="small" dirty="0"/>
              <a:t>Lord</a:t>
            </a:r>
            <a:r>
              <a:rPr lang="en-US" sz="3200" dirty="0"/>
              <a:t>, “Though your sins are as scarlet, they will be as white as snow; though they are red like crimson, they will be like wool. </a:t>
            </a:r>
            <a:r>
              <a:rPr lang="en-US" sz="3200" baseline="30000" dirty="0"/>
              <a:t>19</a:t>
            </a:r>
            <a:r>
              <a:rPr lang="en-US" sz="3200" dirty="0"/>
              <a:t> If you consent and obey, you will eat the best of the land; </a:t>
            </a:r>
            <a:r>
              <a:rPr lang="en-US" sz="3200" baseline="30000" dirty="0"/>
              <a:t>20</a:t>
            </a:r>
            <a:r>
              <a:rPr lang="en-US" sz="3200" dirty="0"/>
              <a:t> but if you refuse and rebel, you will be devoured by the sword.” Truly, the mouth of the </a:t>
            </a:r>
            <a:r>
              <a:rPr lang="en-US" sz="3200" cap="small" dirty="0"/>
              <a:t>Lord</a:t>
            </a:r>
            <a:r>
              <a:rPr lang="en-US" sz="3200" dirty="0"/>
              <a:t> has spoken. </a:t>
            </a:r>
          </a:p>
        </p:txBody>
      </p:sp>
    </p:spTree>
    <p:extLst>
      <p:ext uri="{BB962C8B-B14F-4D97-AF65-F5344CB8AC3E}">
        <p14:creationId xmlns:p14="http://schemas.microsoft.com/office/powerpoint/2010/main" val="149202561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“Your extreme wealth is impotent to protect you from Jesus’s condemnation on that day.  Rather, it will be testimony against you.”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3736529-1D13-4D92-BE22-894AD5BC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21647"/>
            <a:ext cx="11785600" cy="21441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2</a:t>
            </a:r>
            <a:r>
              <a:rPr lang="en-US" sz="3200" dirty="0"/>
              <a:t> Your riches have rotted and your garments have become moth-eaten. </a:t>
            </a:r>
            <a:r>
              <a:rPr lang="en-US" sz="3200" baseline="30000" dirty="0"/>
              <a:t>3</a:t>
            </a:r>
            <a:r>
              <a:rPr lang="en-US" sz="3200" dirty="0"/>
              <a:t> Your gold and your silver have rusted; and their rust will be a witness against you and will consume your flesh like fire. It is in the last days that you have stored up your treasure!</a:t>
            </a:r>
          </a:p>
        </p:txBody>
      </p:sp>
    </p:spTree>
    <p:extLst>
      <p:ext uri="{BB962C8B-B14F-4D97-AF65-F5344CB8AC3E}">
        <p14:creationId xmlns:p14="http://schemas.microsoft.com/office/powerpoint/2010/main" val="4002603078"/>
      </p:ext>
    </p:extLst>
  </p:cSld>
  <p:clrMapOvr>
    <a:masterClrMapping/>
  </p:clrMapOvr>
  <p:transition spd="med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5:1-11</a:t>
            </a:r>
            <a:br>
              <a:rPr lang="en-US" sz="4400" dirty="0"/>
            </a:br>
            <a:r>
              <a:rPr lang="en-US" sz="4400" dirty="0"/>
              <a:t>Living in Light of Jesus’s Return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TO THE OPPRESSING RICH NON-CHRISTIANS</a:t>
            </a: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“You exploited the people who worked for you, so the Lord will punish you for your unjust luxurious lifestyle.”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3736529-1D13-4D92-BE22-894AD5BC8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2221647"/>
            <a:ext cx="117856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5:4</a:t>
            </a:r>
            <a:r>
              <a:rPr lang="en-US" sz="3200" dirty="0"/>
              <a:t> Behold, the pay of the laborers who mowed your fields, and which has been withheld by you, cries out against you; and the outcry of those who did the harvesting has reached the ears of the Lord of Sabaoth. </a:t>
            </a:r>
            <a:r>
              <a:rPr lang="en-US" sz="3200" baseline="30000" dirty="0"/>
              <a:t>5</a:t>
            </a:r>
            <a:r>
              <a:rPr lang="en-US" sz="3200" dirty="0"/>
              <a:t> You have lived luxuriously on the earth and led a life of wanton pleasure; you have fattened your hearts in a day of slaughter. </a:t>
            </a:r>
          </a:p>
        </p:txBody>
      </p:sp>
    </p:spTree>
    <p:extLst>
      <p:ext uri="{BB962C8B-B14F-4D97-AF65-F5344CB8AC3E}">
        <p14:creationId xmlns:p14="http://schemas.microsoft.com/office/powerpoint/2010/main" val="2873725478"/>
      </p:ext>
    </p:extLst>
  </p:cSld>
  <p:clrMapOvr>
    <a:masterClrMapping/>
  </p:clrMapOvr>
  <p:transition spd="med">
    <p:randomBar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1160</Words>
  <Application>Microsoft Office PowerPoint</Application>
  <PresentationFormat>Widescreen</PresentationFormat>
  <Paragraphs>90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PowerPoint Presentation</vt:lpstr>
      <vt:lpstr>PowerPoint Presentation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James 5:1-11 Living in Light of Jesus’s Return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2023-01-25T16:09:46Z</dcterms:created>
  <dcterms:modified xsi:type="dcterms:W3CDTF">2023-01-25T16:09:51Z</dcterms:modified>
</cp:coreProperties>
</file>