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34"/>
  </p:notesMasterIdLst>
  <p:handoutMasterIdLst>
    <p:handoutMasterId r:id="rId35"/>
  </p:handoutMasterIdLst>
  <p:sldIdLst>
    <p:sldId id="256" r:id="rId5"/>
    <p:sldId id="258" r:id="rId6"/>
    <p:sldId id="279" r:id="rId7"/>
    <p:sldId id="257" r:id="rId8"/>
    <p:sldId id="285" r:id="rId9"/>
    <p:sldId id="287" r:id="rId10"/>
    <p:sldId id="291" r:id="rId11"/>
    <p:sldId id="292" r:id="rId12"/>
    <p:sldId id="293" r:id="rId13"/>
    <p:sldId id="269" r:id="rId14"/>
    <p:sldId id="288" r:id="rId15"/>
    <p:sldId id="263" r:id="rId16"/>
    <p:sldId id="271" r:id="rId17"/>
    <p:sldId id="266" r:id="rId18"/>
    <p:sldId id="265" r:id="rId19"/>
    <p:sldId id="268" r:id="rId20"/>
    <p:sldId id="267" r:id="rId21"/>
    <p:sldId id="280" r:id="rId22"/>
    <p:sldId id="281" r:id="rId23"/>
    <p:sldId id="274" r:id="rId24"/>
    <p:sldId id="273" r:id="rId25"/>
    <p:sldId id="272" r:id="rId26"/>
    <p:sldId id="277" r:id="rId27"/>
    <p:sldId id="282" r:id="rId28"/>
    <p:sldId id="276" r:id="rId29"/>
    <p:sldId id="275" r:id="rId30"/>
    <p:sldId id="278" r:id="rId31"/>
    <p:sldId id="286" r:id="rId32"/>
    <p:sldId id="29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snapToGrid="0">
      <p:cViewPr varScale="1">
        <p:scale>
          <a:sx n="63" d="100"/>
          <a:sy n="63" d="100"/>
        </p:scale>
        <p:origin x="36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938"/>
    </p:cViewPr>
  </p:sorterViewPr>
  <p:notesViewPr>
    <p:cSldViewPr snapToGrid="0">
      <p:cViewPr varScale="1">
        <p:scale>
          <a:sx n="61" d="100"/>
          <a:sy n="61" d="100"/>
        </p:scale>
        <p:origin x="129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DE2A12-F82E-47AC-965D-3A82DA728471}" type="datetimeFigureOut">
              <a:rPr lang="en-US" smtClean="0"/>
              <a:t>7/20/2023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82B2C-2603-435B-9BE1-0C6BE81B6797}" type="slidenum">
              <a:rPr lang="en-US" smtClean="0"/>
              <a:t>‹#›</a:t>
            </a:fld>
            <a:endParaRPr lang="en-US" dirty="0"/>
          </a:p>
        </p:txBody>
      </p:sp>
    </p:spTree>
    <p:extLst>
      <p:ext uri="{BB962C8B-B14F-4D97-AF65-F5344CB8AC3E}">
        <p14:creationId xmlns:p14="http://schemas.microsoft.com/office/powerpoint/2010/main" val="752412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346D54-6F22-4E0D-A1F5-704CADB2459B}" type="datetimeFigureOut">
              <a:rPr lang="en-US" smtClean="0"/>
              <a:t>7/20/2023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A3EEF-0975-4E1F-B736-1FF2694424F4}" type="slidenum">
              <a:rPr lang="en-US" smtClean="0"/>
              <a:t>‹#›</a:t>
            </a:fld>
            <a:endParaRPr lang="en-US" dirty="0"/>
          </a:p>
        </p:txBody>
      </p:sp>
    </p:spTree>
    <p:extLst>
      <p:ext uri="{BB962C8B-B14F-4D97-AF65-F5344CB8AC3E}">
        <p14:creationId xmlns:p14="http://schemas.microsoft.com/office/powerpoint/2010/main" val="3030747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a:t>
            </a:fld>
            <a:endParaRPr lang="en-US" dirty="0"/>
          </a:p>
        </p:txBody>
      </p:sp>
    </p:spTree>
    <p:extLst>
      <p:ext uri="{BB962C8B-B14F-4D97-AF65-F5344CB8AC3E}">
        <p14:creationId xmlns:p14="http://schemas.microsoft.com/office/powerpoint/2010/main" val="1843916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10</a:t>
            </a:fld>
            <a:endParaRPr lang="en-US" dirty="0"/>
          </a:p>
        </p:txBody>
      </p:sp>
    </p:spTree>
    <p:extLst>
      <p:ext uri="{BB962C8B-B14F-4D97-AF65-F5344CB8AC3E}">
        <p14:creationId xmlns:p14="http://schemas.microsoft.com/office/powerpoint/2010/main" val="511043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11</a:t>
            </a:fld>
            <a:endParaRPr lang="en-US" dirty="0"/>
          </a:p>
        </p:txBody>
      </p:sp>
    </p:spTree>
    <p:extLst>
      <p:ext uri="{BB962C8B-B14F-4D97-AF65-F5344CB8AC3E}">
        <p14:creationId xmlns:p14="http://schemas.microsoft.com/office/powerpoint/2010/main" val="1307513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12</a:t>
            </a:fld>
            <a:endParaRPr lang="en-US" dirty="0"/>
          </a:p>
        </p:txBody>
      </p:sp>
    </p:spTree>
    <p:extLst>
      <p:ext uri="{BB962C8B-B14F-4D97-AF65-F5344CB8AC3E}">
        <p14:creationId xmlns:p14="http://schemas.microsoft.com/office/powerpoint/2010/main" val="2826609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13</a:t>
            </a:fld>
            <a:endParaRPr lang="en-US" dirty="0"/>
          </a:p>
        </p:txBody>
      </p:sp>
    </p:spTree>
    <p:extLst>
      <p:ext uri="{BB962C8B-B14F-4D97-AF65-F5344CB8AC3E}">
        <p14:creationId xmlns:p14="http://schemas.microsoft.com/office/powerpoint/2010/main" val="25345329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14</a:t>
            </a:fld>
            <a:endParaRPr lang="en-US" dirty="0"/>
          </a:p>
        </p:txBody>
      </p:sp>
    </p:spTree>
    <p:extLst>
      <p:ext uri="{BB962C8B-B14F-4D97-AF65-F5344CB8AC3E}">
        <p14:creationId xmlns:p14="http://schemas.microsoft.com/office/powerpoint/2010/main" val="298601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15</a:t>
            </a:fld>
            <a:endParaRPr lang="en-US" dirty="0"/>
          </a:p>
        </p:txBody>
      </p:sp>
    </p:spTree>
    <p:extLst>
      <p:ext uri="{BB962C8B-B14F-4D97-AF65-F5344CB8AC3E}">
        <p14:creationId xmlns:p14="http://schemas.microsoft.com/office/powerpoint/2010/main" val="1774452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17</a:t>
            </a:fld>
            <a:endParaRPr lang="en-US" dirty="0"/>
          </a:p>
        </p:txBody>
      </p:sp>
    </p:spTree>
    <p:extLst>
      <p:ext uri="{BB962C8B-B14F-4D97-AF65-F5344CB8AC3E}">
        <p14:creationId xmlns:p14="http://schemas.microsoft.com/office/powerpoint/2010/main" val="3367231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18</a:t>
            </a:fld>
            <a:endParaRPr lang="en-US" dirty="0"/>
          </a:p>
        </p:txBody>
      </p:sp>
    </p:spTree>
    <p:extLst>
      <p:ext uri="{BB962C8B-B14F-4D97-AF65-F5344CB8AC3E}">
        <p14:creationId xmlns:p14="http://schemas.microsoft.com/office/powerpoint/2010/main" val="399273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19</a:t>
            </a:fld>
            <a:endParaRPr lang="en-US" dirty="0"/>
          </a:p>
        </p:txBody>
      </p:sp>
    </p:spTree>
    <p:extLst>
      <p:ext uri="{BB962C8B-B14F-4D97-AF65-F5344CB8AC3E}">
        <p14:creationId xmlns:p14="http://schemas.microsoft.com/office/powerpoint/2010/main" val="230252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20</a:t>
            </a:fld>
            <a:endParaRPr lang="en-US" dirty="0"/>
          </a:p>
        </p:txBody>
      </p:sp>
    </p:spTree>
    <p:extLst>
      <p:ext uri="{BB962C8B-B14F-4D97-AF65-F5344CB8AC3E}">
        <p14:creationId xmlns:p14="http://schemas.microsoft.com/office/powerpoint/2010/main" val="3277283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a:t>
            </a:fld>
            <a:endParaRPr lang="en-US" dirty="0"/>
          </a:p>
        </p:txBody>
      </p:sp>
    </p:spTree>
    <p:extLst>
      <p:ext uri="{BB962C8B-B14F-4D97-AF65-F5344CB8AC3E}">
        <p14:creationId xmlns:p14="http://schemas.microsoft.com/office/powerpoint/2010/main" val="18704266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22</a:t>
            </a:fld>
            <a:endParaRPr lang="en-US" dirty="0"/>
          </a:p>
        </p:txBody>
      </p:sp>
    </p:spTree>
    <p:extLst>
      <p:ext uri="{BB962C8B-B14F-4D97-AF65-F5344CB8AC3E}">
        <p14:creationId xmlns:p14="http://schemas.microsoft.com/office/powerpoint/2010/main" val="3541119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23</a:t>
            </a:fld>
            <a:endParaRPr lang="en-US" dirty="0"/>
          </a:p>
        </p:txBody>
      </p:sp>
    </p:spTree>
    <p:extLst>
      <p:ext uri="{BB962C8B-B14F-4D97-AF65-F5344CB8AC3E}">
        <p14:creationId xmlns:p14="http://schemas.microsoft.com/office/powerpoint/2010/main" val="3621023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24</a:t>
            </a:fld>
            <a:endParaRPr lang="en-US" dirty="0"/>
          </a:p>
        </p:txBody>
      </p:sp>
    </p:spTree>
    <p:extLst>
      <p:ext uri="{BB962C8B-B14F-4D97-AF65-F5344CB8AC3E}">
        <p14:creationId xmlns:p14="http://schemas.microsoft.com/office/powerpoint/2010/main" val="3303131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25</a:t>
            </a:fld>
            <a:endParaRPr lang="en-US" dirty="0"/>
          </a:p>
        </p:txBody>
      </p:sp>
    </p:spTree>
    <p:extLst>
      <p:ext uri="{BB962C8B-B14F-4D97-AF65-F5344CB8AC3E}">
        <p14:creationId xmlns:p14="http://schemas.microsoft.com/office/powerpoint/2010/main" val="3629718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26</a:t>
            </a:fld>
            <a:endParaRPr lang="en-US" dirty="0"/>
          </a:p>
        </p:txBody>
      </p:sp>
    </p:spTree>
    <p:extLst>
      <p:ext uri="{BB962C8B-B14F-4D97-AF65-F5344CB8AC3E}">
        <p14:creationId xmlns:p14="http://schemas.microsoft.com/office/powerpoint/2010/main" val="3820609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3</a:t>
            </a:fld>
            <a:endParaRPr lang="en-US" dirty="0"/>
          </a:p>
        </p:txBody>
      </p:sp>
    </p:spTree>
    <p:extLst>
      <p:ext uri="{BB962C8B-B14F-4D97-AF65-F5344CB8AC3E}">
        <p14:creationId xmlns:p14="http://schemas.microsoft.com/office/powerpoint/2010/main" val="2621359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4</a:t>
            </a:fld>
            <a:endParaRPr lang="en-US" dirty="0"/>
          </a:p>
        </p:txBody>
      </p:sp>
    </p:spTree>
    <p:extLst>
      <p:ext uri="{BB962C8B-B14F-4D97-AF65-F5344CB8AC3E}">
        <p14:creationId xmlns:p14="http://schemas.microsoft.com/office/powerpoint/2010/main" val="1264586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5</a:t>
            </a:fld>
            <a:endParaRPr lang="en-US" dirty="0"/>
          </a:p>
        </p:txBody>
      </p:sp>
    </p:spTree>
    <p:extLst>
      <p:ext uri="{BB962C8B-B14F-4D97-AF65-F5344CB8AC3E}">
        <p14:creationId xmlns:p14="http://schemas.microsoft.com/office/powerpoint/2010/main" val="11179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6</a:t>
            </a:fld>
            <a:endParaRPr lang="en-US" dirty="0"/>
          </a:p>
        </p:txBody>
      </p:sp>
    </p:spTree>
    <p:extLst>
      <p:ext uri="{BB962C8B-B14F-4D97-AF65-F5344CB8AC3E}">
        <p14:creationId xmlns:p14="http://schemas.microsoft.com/office/powerpoint/2010/main" val="2823992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7</a:t>
            </a:fld>
            <a:endParaRPr lang="en-US" dirty="0"/>
          </a:p>
        </p:txBody>
      </p:sp>
    </p:spTree>
    <p:extLst>
      <p:ext uri="{BB962C8B-B14F-4D97-AF65-F5344CB8AC3E}">
        <p14:creationId xmlns:p14="http://schemas.microsoft.com/office/powerpoint/2010/main" val="1191424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8</a:t>
            </a:fld>
            <a:endParaRPr lang="en-US" dirty="0"/>
          </a:p>
        </p:txBody>
      </p:sp>
    </p:spTree>
    <p:extLst>
      <p:ext uri="{BB962C8B-B14F-4D97-AF65-F5344CB8AC3E}">
        <p14:creationId xmlns:p14="http://schemas.microsoft.com/office/powerpoint/2010/main" val="612852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8A3EEF-0975-4E1F-B736-1FF2694424F4}" type="slidenum">
              <a:rPr lang="en-US" smtClean="0"/>
              <a:t>9</a:t>
            </a:fld>
            <a:endParaRPr lang="en-US" dirty="0"/>
          </a:p>
        </p:txBody>
      </p:sp>
    </p:spTree>
    <p:extLst>
      <p:ext uri="{BB962C8B-B14F-4D97-AF65-F5344CB8AC3E}">
        <p14:creationId xmlns:p14="http://schemas.microsoft.com/office/powerpoint/2010/main" val="194208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1693788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389949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128877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6889559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34488945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4134597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75091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4184158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273611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3305552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51890-DFEA-4178-A52A-94DB7AA3EE3A}"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72C57A-1613-47B0-A7E4-436C34821017}" type="slidenum">
              <a:rPr lang="en-US" smtClean="0"/>
              <a:t>‹#›</a:t>
            </a:fld>
            <a:endParaRPr lang="en-US" dirty="0"/>
          </a:p>
        </p:txBody>
      </p:sp>
    </p:spTree>
    <p:extLst>
      <p:ext uri="{BB962C8B-B14F-4D97-AF65-F5344CB8AC3E}">
        <p14:creationId xmlns:p14="http://schemas.microsoft.com/office/powerpoint/2010/main" val="112930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60929" y="714002"/>
            <a:ext cx="10515600" cy="52564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51890-DFEA-4178-A52A-94DB7AA3EE3A}" type="datetimeFigureOut">
              <a:rPr lang="en-US" smtClean="0"/>
              <a:t>7/20/2023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2C57A-1613-47B0-A7E4-436C34821017}" type="slidenum">
              <a:rPr lang="en-US" smtClean="0"/>
              <a:t>‹#›</a:t>
            </a:fld>
            <a:endParaRPr lang="en-US" dirty="0"/>
          </a:p>
        </p:txBody>
      </p:sp>
    </p:spTree>
    <p:extLst>
      <p:ext uri="{BB962C8B-B14F-4D97-AF65-F5344CB8AC3E}">
        <p14:creationId xmlns:p14="http://schemas.microsoft.com/office/powerpoint/2010/main" val="3997249337"/>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54306"/>
            <a:ext cx="9144000" cy="2205317"/>
          </a:xfrm>
        </p:spPr>
        <p:txBody>
          <a:bodyPr/>
          <a:lstStyle/>
          <a:p>
            <a:r>
              <a:rPr lang="en-US" dirty="0" smtClean="0">
                <a:solidFill>
                  <a:srgbClr val="FFFF00"/>
                </a:solidFill>
              </a:rPr>
              <a:t>PEOPLE OF PEACE IN AN ANXIOUS WORLD</a:t>
            </a:r>
            <a:endParaRPr lang="en-US" dirty="0">
              <a:solidFill>
                <a:srgbClr val="FFFF00"/>
              </a:solidFill>
            </a:endParaRPr>
          </a:p>
        </p:txBody>
      </p:sp>
    </p:spTree>
    <p:extLst>
      <p:ext uri="{BB962C8B-B14F-4D97-AF65-F5344CB8AC3E}">
        <p14:creationId xmlns:p14="http://schemas.microsoft.com/office/powerpoint/2010/main" val="1248059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83343" y="722539"/>
            <a:ext cx="10515600" cy="4449669"/>
          </a:xfrm>
        </p:spPr>
        <p:txBody>
          <a:bodyPr/>
          <a:lstStyle/>
          <a:p>
            <a:r>
              <a:rPr lang="en-US" dirty="0" smtClean="0"/>
              <a:t>WHAT’S REALLY DRIVING ANXIETY?</a:t>
            </a:r>
          </a:p>
          <a:p>
            <a:r>
              <a:rPr lang="en-US" dirty="0" smtClean="0"/>
              <a:t>SOMETHING WE DO WARD OFF FUTURE CALAMITY??</a:t>
            </a:r>
          </a:p>
          <a:p>
            <a:r>
              <a:rPr lang="en-US" dirty="0" smtClean="0"/>
              <a:t>WAY WE SHOW  CONCERN???</a:t>
            </a:r>
          </a:p>
          <a:p>
            <a:pPr marL="0" indent="0">
              <a:buNone/>
            </a:pPr>
            <a:endParaRPr lang="en-US" dirty="0" smtClean="0"/>
          </a:p>
          <a:p>
            <a:endParaRPr lang="en-US" dirty="0"/>
          </a:p>
        </p:txBody>
      </p:sp>
    </p:spTree>
    <p:extLst>
      <p:ext uri="{BB962C8B-B14F-4D97-AF65-F5344CB8AC3E}">
        <p14:creationId xmlns:p14="http://schemas.microsoft.com/office/powerpoint/2010/main" val="16821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87506" y="893296"/>
            <a:ext cx="5181600" cy="4351338"/>
          </a:xfrm>
        </p:spPr>
        <p:txBody>
          <a:bodyPr/>
          <a:lstStyle/>
          <a:p>
            <a:r>
              <a:rPr lang="en-US" dirty="0" smtClean="0"/>
              <a:t>COULD ANXIETY REVEAL WHAT REALLY MATTERS TO US? WHAT WE FEEL WE CAN’T LIVE WITHOUT?</a:t>
            </a:r>
          </a:p>
          <a:p>
            <a:r>
              <a:rPr lang="en-US" dirty="0" smtClean="0"/>
              <a:t>WHAT ARE YOUR TOP THREE FEARS?</a:t>
            </a:r>
          </a:p>
          <a:p>
            <a:r>
              <a:rPr lang="en-US" dirty="0" smtClean="0"/>
              <a:t>WHAT DO  THEY REVEAL ABOUT WHAT REALLY MATTERS TO YOU?</a:t>
            </a:r>
          </a:p>
          <a:p>
            <a:pPr marL="0" indent="0">
              <a:buNone/>
            </a:pPr>
            <a:endParaRPr lang="en-US" dirty="0" smtClean="0"/>
          </a:p>
          <a:p>
            <a:pPr marL="0" indent="0">
              <a:buNone/>
            </a:pPr>
            <a:endParaRPr lang="en-US" dirty="0" smtClean="0"/>
          </a:p>
          <a:p>
            <a:endParaRPr lang="en-US" dirty="0"/>
          </a:p>
        </p:txBody>
      </p:sp>
      <p:sp>
        <p:nvSpPr>
          <p:cNvPr id="8" name="Content Placeholder 7"/>
          <p:cNvSpPr>
            <a:spLocks noGrp="1"/>
          </p:cNvSpPr>
          <p:nvPr>
            <p:ph sz="half" idx="2"/>
          </p:nvPr>
        </p:nvSpPr>
        <p:spPr>
          <a:xfrm>
            <a:off x="6172200" y="1060869"/>
            <a:ext cx="5181600" cy="4351338"/>
          </a:xfrm>
        </p:spPr>
        <p:txBody>
          <a:bodyPr/>
          <a:lstStyle/>
          <a:p>
            <a:endParaRPr lang="en-US" dirty="0"/>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461" y="1060869"/>
            <a:ext cx="2895078" cy="4348162"/>
          </a:xfrm>
          <a:prstGeom prst="rect">
            <a:avLst/>
          </a:prstGeom>
        </p:spPr>
      </p:pic>
      <p:sp>
        <p:nvSpPr>
          <p:cNvPr id="2" name="Rectangle 1"/>
          <p:cNvSpPr/>
          <p:nvPr/>
        </p:nvSpPr>
        <p:spPr>
          <a:xfrm>
            <a:off x="887506" y="182191"/>
            <a:ext cx="10856162" cy="64991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Arial Black" panose="020B0A04020102020204" pitchFamily="34" charset="0"/>
              </a:rPr>
              <a:t>“</a:t>
            </a:r>
            <a:r>
              <a:rPr lang="en-US" sz="3600" dirty="0" smtClean="0">
                <a:solidFill>
                  <a:schemeClr val="bg1"/>
                </a:solidFill>
                <a:latin typeface="Arial Black" panose="020B0A04020102020204" pitchFamily="34" charset="0"/>
              </a:rPr>
              <a:t>Search me O God and know my heart</a:t>
            </a:r>
          </a:p>
          <a:p>
            <a:pPr algn="ctr"/>
            <a:r>
              <a:rPr lang="en-US" sz="3600" dirty="0" smtClean="0">
                <a:solidFill>
                  <a:schemeClr val="bg1"/>
                </a:solidFill>
                <a:latin typeface="Arial Black" panose="020B0A04020102020204" pitchFamily="34" charset="0"/>
              </a:rPr>
              <a:t>Try me and know my </a:t>
            </a:r>
            <a:r>
              <a:rPr lang="en-US" sz="3600" u="sng" dirty="0" smtClean="0">
                <a:solidFill>
                  <a:schemeClr val="bg1"/>
                </a:solidFill>
                <a:latin typeface="Arial Black" panose="020B0A04020102020204" pitchFamily="34" charset="0"/>
              </a:rPr>
              <a:t>anxious </a:t>
            </a:r>
            <a:r>
              <a:rPr lang="en-US" sz="3600" dirty="0" smtClean="0">
                <a:solidFill>
                  <a:schemeClr val="bg1"/>
                </a:solidFill>
                <a:latin typeface="Arial Black" panose="020B0A04020102020204" pitchFamily="34" charset="0"/>
              </a:rPr>
              <a:t>thoughts</a:t>
            </a:r>
          </a:p>
          <a:p>
            <a:pPr algn="ctr"/>
            <a:r>
              <a:rPr lang="en-US" sz="3600" dirty="0" smtClean="0">
                <a:solidFill>
                  <a:schemeClr val="bg1"/>
                </a:solidFill>
                <a:latin typeface="Arial Black" panose="020B0A04020102020204" pitchFamily="34" charset="0"/>
              </a:rPr>
              <a:t>And see if there be any hurtful way in me</a:t>
            </a:r>
          </a:p>
          <a:p>
            <a:pPr algn="ctr"/>
            <a:r>
              <a:rPr lang="en-US" sz="3600" dirty="0" smtClean="0">
                <a:solidFill>
                  <a:schemeClr val="bg1"/>
                </a:solidFill>
                <a:latin typeface="Arial Black" panose="020B0A04020102020204" pitchFamily="34" charset="0"/>
              </a:rPr>
              <a:t>And lead me in the everlasting way” (Ps.139:23-24</a:t>
            </a:r>
            <a:r>
              <a:rPr lang="en-US" sz="3200" dirty="0" smtClean="0">
                <a:solidFill>
                  <a:schemeClr val="bg1"/>
                </a:solidFill>
                <a:latin typeface="Arial Black" panose="020B0A04020102020204" pitchFamily="34" charset="0"/>
              </a:rPr>
              <a:t>)</a:t>
            </a:r>
            <a:endParaRPr lang="en-US" sz="3200" dirty="0">
              <a:solidFill>
                <a:schemeClr val="bg1"/>
              </a:solidFill>
              <a:latin typeface="Arial Black" panose="020B0A04020102020204" pitchFamily="34" charset="0"/>
            </a:endParaRPr>
          </a:p>
        </p:txBody>
      </p:sp>
      <p:sp>
        <p:nvSpPr>
          <p:cNvPr id="5" name="TextBox 4"/>
          <p:cNvSpPr txBox="1"/>
          <p:nvPr/>
        </p:nvSpPr>
        <p:spPr>
          <a:xfrm>
            <a:off x="3478306" y="362174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4371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300X “DO NOT BE AFRAID”</a:t>
            </a:r>
          </a:p>
          <a:p>
            <a:r>
              <a:rPr lang="en-US" dirty="0" smtClean="0"/>
              <a:t>BUT HOW?</a:t>
            </a:r>
          </a:p>
          <a:p>
            <a:r>
              <a:rPr lang="en-US" dirty="0" smtClean="0"/>
              <a:t>EMOTIONS IN GIVEN MOMENT </a:t>
            </a:r>
            <a:r>
              <a:rPr lang="en-US" i="1" u="sng" dirty="0" smtClean="0"/>
              <a:t>VERY </a:t>
            </a:r>
            <a:r>
              <a:rPr lang="en-US" dirty="0" smtClean="0"/>
              <a:t>PERSUASIVE</a:t>
            </a:r>
          </a:p>
          <a:p>
            <a:r>
              <a:rPr lang="en-US" dirty="0" smtClean="0"/>
              <a:t>THE BATTLE-WHAT WE WILL BELIEVE? FEELINGS OR GOD’S TRUTH?</a:t>
            </a:r>
          </a:p>
          <a:p>
            <a:pPr marL="0" indent="0">
              <a:buNone/>
            </a:pPr>
            <a:endParaRPr lang="en-US" dirty="0" smtClean="0"/>
          </a:p>
        </p:txBody>
      </p:sp>
    </p:spTree>
    <p:extLst>
      <p:ext uri="{BB962C8B-B14F-4D97-AF65-F5344CB8AC3E}">
        <p14:creationId xmlns:p14="http://schemas.microsoft.com/office/powerpoint/2010/main" val="333198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973698"/>
            <a:ext cx="10515600" cy="1325563"/>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Content Placeholder 2"/>
          <p:cNvSpPr>
            <a:spLocks noGrp="1"/>
          </p:cNvSpPr>
          <p:nvPr>
            <p:ph sz="half" idx="1"/>
          </p:nvPr>
        </p:nvSpPr>
        <p:spPr>
          <a:xfrm>
            <a:off x="914400" y="537882"/>
            <a:ext cx="5105400" cy="5639081"/>
          </a:xfrm>
        </p:spPr>
        <p:txBody>
          <a:bodyPr>
            <a:normAutofit/>
          </a:bodyPr>
          <a:lstStyle/>
          <a:p>
            <a:endParaRPr lang="en-US" dirty="0" smtClean="0"/>
          </a:p>
          <a:p>
            <a:r>
              <a:rPr lang="en-US" dirty="0" smtClean="0">
                <a:solidFill>
                  <a:srgbClr val="FFFF00"/>
                </a:solidFill>
              </a:rPr>
              <a:t>1) HE IS WITH US SO PEACE IS OUR BIRTHRIGHT  </a:t>
            </a:r>
          </a:p>
          <a:p>
            <a:r>
              <a:rPr lang="en-US" dirty="0" smtClean="0"/>
              <a:t>FEAR CALLS FOR A PERSON BIGGER THAN US WHO CAN DO SOMETHING ABOUT REAL OR PERCIEVED DANGER</a:t>
            </a:r>
          </a:p>
          <a:p>
            <a:r>
              <a:rPr lang="en-US" dirty="0" smtClean="0"/>
              <a:t>DISCIPLES WITH JESUS IN THE BOAT</a:t>
            </a:r>
          </a:p>
          <a:p>
            <a:r>
              <a:rPr lang="en-US" dirty="0" smtClean="0"/>
              <a:t>PERSON WITH ABILITY TO STILL THE STORM RESIDES </a:t>
            </a:r>
            <a:r>
              <a:rPr lang="en-US" dirty="0" smtClean="0">
                <a:solidFill>
                  <a:srgbClr val="FFFF00"/>
                </a:solidFill>
              </a:rPr>
              <a:t>IN</a:t>
            </a:r>
            <a:r>
              <a:rPr lang="en-US" dirty="0" smtClean="0"/>
              <a:t> US</a:t>
            </a:r>
          </a:p>
          <a:p>
            <a:endParaRPr lang="en-US" dirty="0"/>
          </a:p>
        </p:txBody>
      </p:sp>
      <p:sp>
        <p:nvSpPr>
          <p:cNvPr id="4" name="Content Placeholder 3"/>
          <p:cNvSpPr>
            <a:spLocks noGrp="1"/>
          </p:cNvSpPr>
          <p:nvPr>
            <p:ph sz="half" idx="2"/>
          </p:nvPr>
        </p:nvSpPr>
        <p:spPr>
          <a:xfrm>
            <a:off x="6172200" y="1237129"/>
            <a:ext cx="5181600" cy="4939834"/>
          </a:xfrm>
        </p:spPr>
        <p:txBody>
          <a:bodyPr>
            <a:normAutofit/>
          </a:bodyPr>
          <a:lstStyle/>
          <a:p>
            <a:endParaRPr lang="en-US" dirty="0"/>
          </a:p>
        </p:txBody>
      </p:sp>
    </p:spTree>
    <p:extLst>
      <p:ext uri="{BB962C8B-B14F-4D97-AF65-F5344CB8AC3E}">
        <p14:creationId xmlns:p14="http://schemas.microsoft.com/office/powerpoint/2010/main" val="219853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 WILL NEVER LEAVE OR FORSAKE YOU”</a:t>
            </a:r>
          </a:p>
          <a:p>
            <a:r>
              <a:rPr lang="en-US" dirty="0" smtClean="0"/>
              <a:t>BECAUSE WE ARE SO GOOD???</a:t>
            </a:r>
          </a:p>
          <a:p>
            <a:r>
              <a:rPr lang="en-US" dirty="0" smtClean="0"/>
              <a:t>“ THEREFORE HAVING BEEN JUSTIFIED BY FAITH WE HAVE </a:t>
            </a:r>
            <a:r>
              <a:rPr lang="en-US" dirty="0" smtClean="0">
                <a:solidFill>
                  <a:srgbClr val="FFFF00"/>
                </a:solidFill>
              </a:rPr>
              <a:t>PEACE</a:t>
            </a:r>
            <a:r>
              <a:rPr lang="en-US" dirty="0" smtClean="0"/>
              <a:t> WITH GOD </a:t>
            </a:r>
            <a:r>
              <a:rPr lang="en-US" b="1" i="1" u="sng" dirty="0" smtClean="0">
                <a:solidFill>
                  <a:srgbClr val="FFFF00"/>
                </a:solidFill>
              </a:rPr>
              <a:t>THROUGH OUR LORD JESUS CHRIST</a:t>
            </a:r>
            <a:r>
              <a:rPr lang="en-US" dirty="0" smtClean="0"/>
              <a:t>, THROUGH WHOM ALSO WE HAVE OBTAINED OUR INTRODUCTION BY FAITH INTO THIS GRACE IN WHICH WE STAND; AND WE EXULT IN HOPE OF THE GLORY OF GOD. (ROM. 5:1)</a:t>
            </a:r>
          </a:p>
          <a:p>
            <a:r>
              <a:rPr lang="en-US" dirty="0" smtClean="0"/>
              <a:t>“HE WILL COVER YOU WITH HIS FEATHERS AND UNDER HIS WINGS YOU MAY SEEK REFUGE</a:t>
            </a:r>
            <a:r>
              <a:rPr lang="en-US" dirty="0" smtClean="0">
                <a:solidFill>
                  <a:srgbClr val="FFFF00"/>
                </a:solidFill>
              </a:rPr>
              <a:t>; </a:t>
            </a:r>
            <a:r>
              <a:rPr lang="en-US" b="1" i="1" u="sng" dirty="0" smtClean="0">
                <a:solidFill>
                  <a:srgbClr val="FFFF00"/>
                </a:solidFill>
              </a:rPr>
              <a:t>HIS FAITHFULNESS </a:t>
            </a:r>
            <a:r>
              <a:rPr lang="en-US" dirty="0" smtClean="0"/>
              <a:t>IS A SHIELD AND BULWARK” (Ps.91:4)</a:t>
            </a:r>
            <a:endParaRPr lang="en-US" dirty="0"/>
          </a:p>
        </p:txBody>
      </p:sp>
    </p:spTree>
    <p:extLst>
      <p:ext uri="{BB962C8B-B14F-4D97-AF65-F5344CB8AC3E}">
        <p14:creationId xmlns:p14="http://schemas.microsoft.com/office/powerpoint/2010/main" val="133347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WHY HE COULD COMMAND HIS FOLLOWERS</a:t>
            </a:r>
          </a:p>
          <a:p>
            <a:r>
              <a:rPr lang="en-US" dirty="0" smtClean="0"/>
              <a:t>“PEACE I LEAVE YOU, </a:t>
            </a:r>
            <a:r>
              <a:rPr lang="en-US" b="1" i="1" u="sng" dirty="0" smtClean="0">
                <a:solidFill>
                  <a:srgbClr val="FFFF00"/>
                </a:solidFill>
              </a:rPr>
              <a:t>MY PEACE I GIVE YOU</a:t>
            </a:r>
            <a:r>
              <a:rPr lang="en-US" dirty="0" smtClean="0"/>
              <a:t>;NOT AS THE WORLD GIVES, DO I GIVE TO YOU. </a:t>
            </a:r>
            <a:r>
              <a:rPr lang="en-US" b="1" i="1" u="sng" dirty="0" smtClean="0">
                <a:solidFill>
                  <a:srgbClr val="FFFF00"/>
                </a:solidFill>
              </a:rPr>
              <a:t>DO NOT LET YOUR HEARTS BE TROUBLED</a:t>
            </a:r>
            <a:r>
              <a:rPr lang="en-US" dirty="0" smtClean="0"/>
              <a:t>, NOR FEARFUL. (JOHN 14:27)</a:t>
            </a:r>
          </a:p>
          <a:p>
            <a:r>
              <a:rPr lang="en-US" dirty="0"/>
              <a:t>“EVEN THOUGH I WALK THROUGH THE VALLEY OF THE SHADOW OF DEATH, I FEAR NO EVIL FOR </a:t>
            </a:r>
            <a:r>
              <a:rPr lang="en-US" i="1" u="sng" dirty="0">
                <a:solidFill>
                  <a:srgbClr val="FFFF00"/>
                </a:solidFill>
              </a:rPr>
              <a:t>YOU ARE WITH ME</a:t>
            </a:r>
            <a:r>
              <a:rPr lang="en-US" dirty="0"/>
              <a:t>; YOUR ROD AND YOUR STAFF , THEY COMFORT ME” (PS.23:4</a:t>
            </a:r>
            <a:r>
              <a:rPr lang="en-US" dirty="0" smtClean="0"/>
              <a:t>)</a:t>
            </a:r>
          </a:p>
          <a:p>
            <a:r>
              <a:rPr lang="en-US" dirty="0" smtClean="0"/>
              <a:t>PROMISE AFTER PROMISE NO MATTER WHAT, WE DO NOT GO THROUGH IT ALONE</a:t>
            </a:r>
          </a:p>
        </p:txBody>
      </p:sp>
      <p:sp>
        <p:nvSpPr>
          <p:cNvPr id="4" name="Rectangle 3"/>
          <p:cNvSpPr/>
          <p:nvPr/>
        </p:nvSpPr>
        <p:spPr>
          <a:xfrm>
            <a:off x="2509691" y="612401"/>
            <a:ext cx="7440706" cy="46257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Arial Black" panose="020B0A04020102020204" pitchFamily="34" charset="0"/>
              </a:rPr>
              <a:t>Verses on God being with us?</a:t>
            </a:r>
            <a:endParaRPr lang="en-US" sz="32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99511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rgbClr val="FFFF00"/>
                </a:solidFill>
              </a:rPr>
              <a:t>1)JESUS IS WITH US SO PEACE IS OUR BIRTHRIGHT</a:t>
            </a:r>
            <a:endParaRPr lang="en-US" dirty="0">
              <a:solidFill>
                <a:srgbClr val="FFFF00"/>
              </a:solidFill>
            </a:endParaRPr>
          </a:p>
        </p:txBody>
      </p:sp>
    </p:spTree>
    <p:extLst>
      <p:ext uri="{BB962C8B-B14F-4D97-AF65-F5344CB8AC3E}">
        <p14:creationId xmlns:p14="http://schemas.microsoft.com/office/powerpoint/2010/main" val="1193861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114"/>
            <a:ext cx="10515600" cy="4444673"/>
          </a:xfrm>
        </p:spPr>
        <p:txBody>
          <a:bodyPr>
            <a:normAutofit/>
          </a:bodyPr>
          <a:lstStyle/>
          <a:p>
            <a:r>
              <a:rPr lang="en-US" dirty="0" smtClean="0">
                <a:solidFill>
                  <a:srgbClr val="FFFF00"/>
                </a:solidFill>
              </a:rPr>
              <a:t>2) WE CAN HAVE PEACE BECAUSE TOMORROW IS </a:t>
            </a:r>
            <a:r>
              <a:rPr lang="en-US" i="1" u="sng" dirty="0" smtClean="0">
                <a:solidFill>
                  <a:srgbClr val="FFFF00"/>
                </a:solidFill>
              </a:rPr>
              <a:t>NOT</a:t>
            </a:r>
            <a:r>
              <a:rPr lang="en-US" dirty="0" smtClean="0">
                <a:solidFill>
                  <a:srgbClr val="FFFF00"/>
                </a:solidFill>
              </a:rPr>
              <a:t> OUR BUSINESS</a:t>
            </a:r>
          </a:p>
          <a:p>
            <a:pPr marL="0" indent="0">
              <a:buNone/>
            </a:pPr>
            <a:r>
              <a:rPr lang="en-US" dirty="0" smtClean="0"/>
              <a:t>“DO NOT WORRY ABOUT TOMORROW FOR TOMORROW WILL CARE FOR ITSELF. EACH DAY HAS ENOUGH TROUBLE OF ITS OWN” (MATT. 6:34)</a:t>
            </a:r>
          </a:p>
          <a:p>
            <a:pPr marL="0" indent="0">
              <a:buNone/>
            </a:pPr>
            <a:endParaRPr lang="en-US" dirty="0"/>
          </a:p>
        </p:txBody>
      </p:sp>
    </p:spTree>
    <p:extLst>
      <p:ext uri="{BB962C8B-B14F-4D97-AF65-F5344CB8AC3E}">
        <p14:creationId xmlns:p14="http://schemas.microsoft.com/office/powerpoint/2010/main" val="219453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“The Greek word in New Testament that is translated as “worry” or “anxiety” is sometimes </a:t>
            </a:r>
            <a:r>
              <a:rPr lang="en-US" i="1" dirty="0" smtClean="0"/>
              <a:t>merimna, </a:t>
            </a:r>
            <a:r>
              <a:rPr lang="en-US" dirty="0" smtClean="0"/>
              <a:t>and it indicates being pulled apart, divided into parts, or pulled in opposite directions. When I first read this definiti</a:t>
            </a:r>
            <a:r>
              <a:rPr lang="en-US" dirty="0"/>
              <a:t>o</a:t>
            </a:r>
            <a:r>
              <a:rPr lang="en-US" dirty="0" smtClean="0"/>
              <a:t>n it resonated deeply. That described exactly how I was feeling; torn to pieces. As my mind raced ahead to all the what-ifs of tomorrow, next month, and next year, I was unable to be present in today. My attention was torn away from what God has set in front of me as I tried to control the outcomes of days that had not yet even taken shape, days that are not even promised to me.” (</a:t>
            </a:r>
            <a:r>
              <a:rPr lang="en-US" u="sng" dirty="0" smtClean="0"/>
              <a:t>Safe all along,</a:t>
            </a:r>
            <a:r>
              <a:rPr lang="en-US" dirty="0" smtClean="0"/>
              <a:t> Katie Davis Majors, Multnomah, 2023, pg18)</a:t>
            </a:r>
          </a:p>
        </p:txBody>
      </p:sp>
    </p:spTree>
    <p:extLst>
      <p:ext uri="{BB962C8B-B14F-4D97-AF65-F5344CB8AC3E}">
        <p14:creationId xmlns:p14="http://schemas.microsoft.com/office/powerpoint/2010/main" val="4029182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0143" y="921431"/>
            <a:ext cx="5699626" cy="3378099"/>
          </a:xfrm>
        </p:spPr>
        <p:txBody>
          <a:bodyPr>
            <a:normAutofit/>
          </a:bodyPr>
          <a:lstStyle/>
          <a:p>
            <a:r>
              <a:rPr lang="en-US" dirty="0" smtClean="0"/>
              <a:t>JEWS RECEIVED PERFECT PROVISION BUT </a:t>
            </a:r>
            <a:r>
              <a:rPr lang="en-US" u="sng" dirty="0" smtClean="0"/>
              <a:t>ONLY </a:t>
            </a:r>
            <a:r>
              <a:rPr lang="en-US" dirty="0" smtClean="0"/>
              <a:t>FOR THE DAY (EX.16:16-19)</a:t>
            </a:r>
          </a:p>
          <a:p>
            <a:pPr marL="0" indent="0">
              <a:buNone/>
            </a:pPr>
            <a:endParaRPr lang="en-US" dirty="0"/>
          </a:p>
        </p:txBody>
      </p:sp>
    </p:spTree>
    <p:extLst>
      <p:ext uri="{BB962C8B-B14F-4D97-AF65-F5344CB8AC3E}">
        <p14:creationId xmlns:p14="http://schemas.microsoft.com/office/powerpoint/2010/main" val="1267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988" y="862861"/>
            <a:ext cx="4602828" cy="4351338"/>
          </a:xfrm>
        </p:spPr>
        <p:txBody>
          <a:bodyPr>
            <a:normAutofit fontScale="92500" lnSpcReduction="10000"/>
          </a:bodyPr>
          <a:lstStyle/>
          <a:p>
            <a:r>
              <a:rPr lang="en-US" dirty="0" smtClean="0"/>
              <a:t>Anxiety=feeling of fear, dread, and uneasiness. It may cause you to sweat, feel restless and tense, and have a rapid heartbeat. It can be a normal reaction to stress. For example, you might feel anxious when faced with a difficult problem at work, before taking a test, or before making an important decision. (Medlineplus.gov May 2022)</a:t>
            </a:r>
          </a:p>
          <a:p>
            <a:endParaRPr lang="en-US" dirty="0" smtClean="0"/>
          </a:p>
        </p:txBody>
      </p:sp>
    </p:spTree>
    <p:extLst>
      <p:ext uri="{BB962C8B-B14F-4D97-AF65-F5344CB8AC3E}">
        <p14:creationId xmlns:p14="http://schemas.microsoft.com/office/powerpoint/2010/main" val="337528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WHAT ABOUT THE </a:t>
            </a:r>
            <a:r>
              <a:rPr lang="en-US" dirty="0" smtClean="0">
                <a:solidFill>
                  <a:srgbClr val="FFFF00"/>
                </a:solidFill>
              </a:rPr>
              <a:t>BIG IFS</a:t>
            </a:r>
          </a:p>
          <a:p>
            <a:r>
              <a:rPr lang="en-US" dirty="0" smtClean="0"/>
              <a:t>-DEATH-THEN WHAT?</a:t>
            </a:r>
          </a:p>
          <a:p>
            <a:r>
              <a:rPr lang="en-US" dirty="0" smtClean="0"/>
              <a:t>“AND IN ASMUCH AS IT IS APPOINTED FOR MEN TO DIE ONCE AND AFTER THIS COMES JUDGMENT” (HEB.9:27)</a:t>
            </a:r>
          </a:p>
          <a:p>
            <a:r>
              <a:rPr lang="en-US" dirty="0" smtClean="0"/>
              <a:t>JUDGMENT FELL ON CHRIST FOR ALL WHO BELIEVE IN HIM</a:t>
            </a:r>
          </a:p>
          <a:p>
            <a:r>
              <a:rPr lang="en-US" dirty="0" smtClean="0"/>
              <a:t>“HE WHO BELIEVES IN HIM IS NOT JUDGED…”(JOHN 3:18)</a:t>
            </a:r>
          </a:p>
          <a:p>
            <a:r>
              <a:rPr lang="en-US" dirty="0" smtClean="0"/>
              <a:t>“… MIGHT FREE THOSE WHO THROUGH FEAR OF DEATH WERE SUBJECT TO SLAVERY ALL THEIR LIVES” (HEB.2:15)</a:t>
            </a:r>
          </a:p>
          <a:p>
            <a:r>
              <a:rPr lang="en-US" dirty="0" smtClean="0"/>
              <a:t>WHAT ABOUT THE PROCESS OF DYING??</a:t>
            </a:r>
          </a:p>
          <a:p>
            <a:endParaRPr lang="en-US" dirty="0"/>
          </a:p>
        </p:txBody>
      </p:sp>
    </p:spTree>
    <p:extLst>
      <p:ext uri="{BB962C8B-B14F-4D97-AF65-F5344CB8AC3E}">
        <p14:creationId xmlns:p14="http://schemas.microsoft.com/office/powerpoint/2010/main" val="61137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FF00"/>
                </a:solidFill>
              </a:rPr>
              <a:t>1) HE WITH US SO PEACE IS OUR BIRTHRIGHT</a:t>
            </a:r>
          </a:p>
          <a:p>
            <a:r>
              <a:rPr lang="en-US" dirty="0" smtClean="0">
                <a:solidFill>
                  <a:srgbClr val="FFFF00"/>
                </a:solidFill>
              </a:rPr>
              <a:t>2) WE DON’T NEED TO WORRY – HE HAS PROVISION FOR TODAY AND WILL HAVE PROVISION FOR TOMORROW</a:t>
            </a:r>
          </a:p>
          <a:p>
            <a:endParaRPr lang="en-US" dirty="0"/>
          </a:p>
        </p:txBody>
      </p:sp>
    </p:spTree>
    <p:extLst>
      <p:ext uri="{BB962C8B-B14F-4D97-AF65-F5344CB8AC3E}">
        <p14:creationId xmlns:p14="http://schemas.microsoft.com/office/powerpoint/2010/main" val="180721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7906"/>
            <a:ext cx="4726577" cy="3949043"/>
          </a:xfrm>
        </p:spPr>
        <p:txBody>
          <a:bodyPr>
            <a:normAutofit fontScale="55000" lnSpcReduction="20000"/>
          </a:bodyPr>
          <a:lstStyle/>
          <a:p>
            <a:r>
              <a:rPr lang="en-US" sz="4400" dirty="0" smtClean="0">
                <a:solidFill>
                  <a:srgbClr val="FFFF00"/>
                </a:solidFill>
              </a:rPr>
              <a:t>3) HE CARES FOR US SO TALK TO HIM </a:t>
            </a:r>
          </a:p>
          <a:p>
            <a:r>
              <a:rPr lang="en-US" sz="4400" dirty="0" smtClean="0"/>
              <a:t>“THEREFORE HUMBLE YOURSELVES UNDER THE MIGHTY HAND OF GOD, THAT HE MAY EXALT YOU AT THE PROPER TIME, </a:t>
            </a:r>
            <a:r>
              <a:rPr lang="en-US" sz="4400" b="1" i="1" u="sng" dirty="0" smtClean="0"/>
              <a:t>CASTING ALL YOUR ANXIETY ON HIM</a:t>
            </a:r>
            <a:r>
              <a:rPr lang="en-US" sz="4400" dirty="0" smtClean="0"/>
              <a:t>, BECAUSE </a:t>
            </a:r>
            <a:r>
              <a:rPr lang="en-US" sz="4400" dirty="0" smtClean="0">
                <a:solidFill>
                  <a:srgbClr val="FFFF00"/>
                </a:solidFill>
              </a:rPr>
              <a:t>HE CARES FOR YOU.”</a:t>
            </a:r>
          </a:p>
          <a:p>
            <a:r>
              <a:rPr lang="en-US" sz="4400" dirty="0" smtClean="0"/>
              <a:t>WHAT GOOD PARENT DOES NOT WANT TO HEAR WHAT IS ON CHILD’S HEART?</a:t>
            </a:r>
          </a:p>
          <a:p>
            <a:endParaRPr lang="en-US" sz="4400" dirty="0" smtClean="0"/>
          </a:p>
          <a:p>
            <a:endParaRPr lang="en-US" dirty="0"/>
          </a:p>
        </p:txBody>
      </p:sp>
    </p:spTree>
    <p:extLst>
      <p:ext uri="{BB962C8B-B14F-4D97-AF65-F5344CB8AC3E}">
        <p14:creationId xmlns:p14="http://schemas.microsoft.com/office/powerpoint/2010/main" val="22523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“BE ANXIOUS FOR NOTHING, BUT IN EVERYTHING BY PRAYER AND SUPPLICATION WITH </a:t>
            </a:r>
            <a:r>
              <a:rPr lang="en-US" b="1" i="1" u="sng" dirty="0" smtClean="0"/>
              <a:t>THANKSGIVING</a:t>
            </a:r>
            <a:r>
              <a:rPr lang="en-US" dirty="0" smtClean="0"/>
              <a:t> LET YOUR REQUESTS BE MADE KNOWN TO GOD.” (PHIL.4:6)</a:t>
            </a:r>
          </a:p>
          <a:p>
            <a:r>
              <a:rPr lang="en-US" dirty="0" smtClean="0"/>
              <a:t>WHY IN THE MIDST OF ANXIETY,  WITH THANKSGIVING???</a:t>
            </a:r>
          </a:p>
          <a:p>
            <a:r>
              <a:rPr lang="en-US" dirty="0" smtClean="0"/>
              <a:t>NOT THANKSGIVING FOR EVIL,  TRAGEDY ETC-HE WEPT GRAVE OF HIS FRIEND</a:t>
            </a:r>
          </a:p>
          <a:p>
            <a:r>
              <a:rPr lang="en-US" dirty="0" smtClean="0"/>
              <a:t>THANKSGIVING PROVIDES PERSPECTIVE</a:t>
            </a:r>
          </a:p>
          <a:p>
            <a:endParaRPr lang="en-US" dirty="0"/>
          </a:p>
        </p:txBody>
      </p:sp>
    </p:spTree>
    <p:extLst>
      <p:ext uri="{BB962C8B-B14F-4D97-AF65-F5344CB8AC3E}">
        <p14:creationId xmlns:p14="http://schemas.microsoft.com/office/powerpoint/2010/main" val="604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FF00"/>
                </a:solidFill>
              </a:rPr>
              <a:t>1) HE IS WITH US SO PEACE IS OUR BIRTHRIGHT</a:t>
            </a:r>
          </a:p>
          <a:p>
            <a:r>
              <a:rPr lang="en-US" dirty="0" smtClean="0">
                <a:solidFill>
                  <a:srgbClr val="FFFF00"/>
                </a:solidFill>
              </a:rPr>
              <a:t>2) WE DON’T NEED TO WORRY – HE HAS PROVISION FOR TODAY AND WILL HAVE PROVISION FOR TOMORROW</a:t>
            </a:r>
          </a:p>
          <a:p>
            <a:r>
              <a:rPr lang="en-US" dirty="0" smtClean="0">
                <a:solidFill>
                  <a:srgbClr val="FFFF00"/>
                </a:solidFill>
              </a:rPr>
              <a:t>3) HE CARES FOR US SO TALK TO HIM</a:t>
            </a:r>
          </a:p>
          <a:p>
            <a:endParaRPr lang="en-US" dirty="0"/>
          </a:p>
        </p:txBody>
      </p:sp>
    </p:spTree>
    <p:extLst>
      <p:ext uri="{BB962C8B-B14F-4D97-AF65-F5344CB8AC3E}">
        <p14:creationId xmlns:p14="http://schemas.microsoft.com/office/powerpoint/2010/main" val="76528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ADDITIONAL THOUGHTS….</a:t>
            </a:r>
          </a:p>
          <a:p>
            <a:r>
              <a:rPr lang="en-US" dirty="0" smtClean="0"/>
              <a:t>ANXIETY THRIVES IN ISOLATION</a:t>
            </a:r>
          </a:p>
          <a:p>
            <a:r>
              <a:rPr lang="en-US" dirty="0" smtClean="0"/>
              <a:t>WE NEED EACH OTHER-FIRST STEP BEING HONEST WITH A FRIEND?</a:t>
            </a:r>
          </a:p>
          <a:p>
            <a:r>
              <a:rPr lang="en-US" dirty="0" smtClean="0"/>
              <a:t>ABSENCE OF FORGIVENESS=LACK OF PEACE</a:t>
            </a:r>
          </a:p>
          <a:p>
            <a:r>
              <a:rPr lang="en-US" dirty="0" smtClean="0"/>
              <a:t>PRACTICE THANKFULNESS-(JP MORELAND)</a:t>
            </a:r>
            <a:endParaRPr lang="en-US" dirty="0"/>
          </a:p>
        </p:txBody>
      </p:sp>
      <p:sp>
        <p:nvSpPr>
          <p:cNvPr id="4" name="Rectangle 3"/>
          <p:cNvSpPr/>
          <p:nvPr/>
        </p:nvSpPr>
        <p:spPr>
          <a:xfrm>
            <a:off x="900085" y="714002"/>
            <a:ext cx="10614212" cy="485887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Arial Black" panose="020B0A04020102020204" pitchFamily="34" charset="0"/>
              </a:rPr>
              <a:t>Focusing on and serving another (sometimes) can alleviate anxiety-why???</a:t>
            </a:r>
            <a:endParaRPr lang="en-US" sz="32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9794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ANXIOUS ASK GOD REVEAL WHAT IS GOING ON-”TRY MY ANXIOUS THOUGHTS”</a:t>
            </a:r>
          </a:p>
          <a:p>
            <a:r>
              <a:rPr lang="en-US" dirty="0" smtClean="0"/>
              <a:t>ANXIETY ALWAYS WANTS TO BE THE BOSS/WHAT WILL WE DECIDE IS TRUE?</a:t>
            </a:r>
          </a:p>
          <a:p>
            <a:pPr marL="0" indent="0">
              <a:buNone/>
            </a:pPr>
            <a:endParaRPr lang="en-US" dirty="0" smtClean="0"/>
          </a:p>
          <a:p>
            <a:endParaRPr lang="en-US" dirty="0"/>
          </a:p>
        </p:txBody>
      </p:sp>
    </p:spTree>
    <p:extLst>
      <p:ext uri="{BB962C8B-B14F-4D97-AF65-F5344CB8AC3E}">
        <p14:creationId xmlns:p14="http://schemas.microsoft.com/office/powerpoint/2010/main" val="78429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2216006" y="1740876"/>
            <a:ext cx="8405446" cy="188155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Arial Black" panose="020B0A04020102020204" pitchFamily="34" charset="0"/>
              </a:rPr>
              <a:t>HOW DO YOU THINK PRIDE MIGHT BE LINKED TO ANXIETY?</a:t>
            </a:r>
            <a:endParaRPr lang="en-US" sz="32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2422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04572" y="874818"/>
            <a:ext cx="7721600" cy="439898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Arial Black" panose="020B0A04020102020204" pitchFamily="34" charset="0"/>
              </a:rPr>
              <a:t>QUESTIONS?</a:t>
            </a:r>
          </a:p>
          <a:p>
            <a:pPr algn="ctr"/>
            <a:r>
              <a:rPr lang="en-US" sz="3200" dirty="0" smtClean="0">
                <a:solidFill>
                  <a:schemeClr val="bg1"/>
                </a:solidFill>
                <a:latin typeface="Arial Black" panose="020B0A04020102020204" pitchFamily="34" charset="0"/>
              </a:rPr>
              <a:t>COMMENTS?</a:t>
            </a:r>
            <a:endParaRPr lang="en-US" sz="32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32455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BIBLIOGRAPHY</a:t>
            </a:r>
          </a:p>
          <a:p>
            <a:r>
              <a:rPr lang="en-US" dirty="0" smtClean="0"/>
              <a:t>Majors, Katie Davis: </a:t>
            </a:r>
            <a:r>
              <a:rPr lang="en-US" u="sng" dirty="0" smtClean="0"/>
              <a:t>Safe All Along: Trading our fears and anxieties for God’s unshakable peace; </a:t>
            </a:r>
            <a:r>
              <a:rPr lang="en-US" dirty="0" smtClean="0"/>
              <a:t>Multnomah, 2023.</a:t>
            </a:r>
          </a:p>
          <a:p>
            <a:r>
              <a:rPr lang="en-US" dirty="0" smtClean="0"/>
              <a:t>Moreland, J.P.: </a:t>
            </a:r>
            <a:r>
              <a:rPr lang="en-US" u="sng" dirty="0" smtClean="0"/>
              <a:t>Finding Quiet: My story of overcoming anxiety and the practices that brought peace;</a:t>
            </a:r>
            <a:r>
              <a:rPr lang="en-US" dirty="0" smtClean="0"/>
              <a:t> Zondervan, 2019.</a:t>
            </a:r>
          </a:p>
          <a:p>
            <a:r>
              <a:rPr lang="en-US" dirty="0" smtClean="0"/>
              <a:t>Welch, Edward T: </a:t>
            </a:r>
            <a:r>
              <a:rPr lang="en-US" u="sng" dirty="0" smtClean="0"/>
              <a:t>Running Scared:Fear worry and the God of Rest;</a:t>
            </a:r>
            <a:r>
              <a:rPr lang="en-US" dirty="0" smtClean="0"/>
              <a:t> New Growth Press, 2007.</a:t>
            </a:r>
          </a:p>
          <a:p>
            <a:endParaRPr lang="en-US" dirty="0"/>
          </a:p>
        </p:txBody>
      </p:sp>
    </p:spTree>
    <p:extLst>
      <p:ext uri="{BB962C8B-B14F-4D97-AF65-F5344CB8AC3E}">
        <p14:creationId xmlns:p14="http://schemas.microsoft.com/office/powerpoint/2010/main" val="580017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Fight or flight can be appropriate</a:t>
            </a:r>
          </a:p>
          <a:p>
            <a:r>
              <a:rPr lang="en-US" dirty="0" smtClean="0"/>
              <a:t>Fear is an emotional reaction to a specific, real danger, while </a:t>
            </a:r>
            <a:r>
              <a:rPr lang="en-US" b="1" dirty="0" smtClean="0">
                <a:solidFill>
                  <a:srgbClr val="FFFF00"/>
                </a:solidFill>
              </a:rPr>
              <a:t>anxiety</a:t>
            </a:r>
            <a:r>
              <a:rPr lang="en-US" b="1" dirty="0" smtClean="0"/>
              <a:t> </a:t>
            </a:r>
            <a:r>
              <a:rPr lang="en-US" b="1" dirty="0" smtClean="0">
                <a:solidFill>
                  <a:srgbClr val="FFFF00"/>
                </a:solidFill>
              </a:rPr>
              <a:t>is excessive and unfocused fear</a:t>
            </a:r>
            <a:r>
              <a:rPr lang="en-US" dirty="0" smtClean="0">
                <a:solidFill>
                  <a:srgbClr val="FFFF00"/>
                </a:solidFill>
              </a:rPr>
              <a:t> </a:t>
            </a:r>
            <a:r>
              <a:rPr lang="en-US" dirty="0" smtClean="0"/>
              <a:t>that  may be triggered by a variety of stimuli.</a:t>
            </a:r>
            <a:endParaRPr lang="en-US" dirty="0"/>
          </a:p>
        </p:txBody>
      </p:sp>
    </p:spTree>
    <p:extLst>
      <p:ext uri="{BB962C8B-B14F-4D97-AF65-F5344CB8AC3E}">
        <p14:creationId xmlns:p14="http://schemas.microsoft.com/office/powerpoint/2010/main" val="249455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ANXIETY CLEARY ON THE INCREASE</a:t>
            </a:r>
          </a:p>
          <a:p>
            <a:r>
              <a:rPr lang="en-US" dirty="0" smtClean="0"/>
              <a:t>19% OF ADULTS-HIGHER IN YOUNG PEOPLE</a:t>
            </a:r>
          </a:p>
          <a:p>
            <a:r>
              <a:rPr lang="en-US" dirty="0" smtClean="0"/>
              <a:t>“Anxiety is the new depression, with more than ½ of all American college students reporting anxiety. Recent research shows anxiety-characterized by constant and overwhelming worry and fear-is now 800% more prevalent than all forms of cancer.”</a:t>
            </a:r>
          </a:p>
          <a:p>
            <a:pPr marL="0" indent="0">
              <a:buNone/>
            </a:pPr>
            <a:endParaRPr lang="en-US" dirty="0"/>
          </a:p>
        </p:txBody>
      </p:sp>
      <p:sp>
        <p:nvSpPr>
          <p:cNvPr id="4" name="Rectangle 3"/>
          <p:cNvSpPr/>
          <p:nvPr/>
        </p:nvSpPr>
        <p:spPr>
          <a:xfrm>
            <a:off x="851647" y="714002"/>
            <a:ext cx="10515600" cy="357995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solidFill>
                <a:latin typeface="Arial Black" panose="020B0A04020102020204" pitchFamily="34" charset="0"/>
              </a:rPr>
              <a:t>Why did anxiety rise during </a:t>
            </a:r>
            <a:r>
              <a:rPr lang="en-US" sz="3600" dirty="0">
                <a:solidFill>
                  <a:schemeClr val="bg1"/>
                </a:solidFill>
                <a:latin typeface="Arial Black" panose="020B0A04020102020204" pitchFamily="34" charset="0"/>
              </a:rPr>
              <a:t>C</a:t>
            </a:r>
            <a:r>
              <a:rPr lang="en-US" sz="3600" dirty="0" smtClean="0">
                <a:solidFill>
                  <a:schemeClr val="bg1"/>
                </a:solidFill>
                <a:latin typeface="Arial Black" panose="020B0A04020102020204" pitchFamily="34" charset="0"/>
              </a:rPr>
              <a:t>ovid?</a:t>
            </a:r>
            <a:endParaRPr lang="en-US" sz="36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405977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“Anxiety </a:t>
            </a:r>
            <a:r>
              <a:rPr lang="en-US" dirty="0"/>
              <a:t>has become so widespread—and, to many Americans, downright disabling—that in September the U.S. Preventive Services Task Force, an independent panel of experts in primary care and preventative medicine, recommended that all adults under age 65 get screened for the condition, which could bring much-needed treatments to many more people.” (Newsweek Magazine 10/12/22)</a:t>
            </a:r>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1991647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34670" y="1861482"/>
            <a:ext cx="9619129" cy="4539317"/>
          </a:xfrm>
        </p:spPr>
        <p:txBody>
          <a:bodyPr/>
          <a:lstStyle/>
          <a:p>
            <a:r>
              <a:rPr lang="en-US" dirty="0" smtClean="0"/>
              <a:t>CAN YOU IMAGINE LIFE WITHOUT ANXIETY?</a:t>
            </a:r>
          </a:p>
          <a:p>
            <a:r>
              <a:rPr lang="en-US" dirty="0" smtClean="0"/>
              <a:t>CAN YOU IMAGINE LIFE WHERE NOT </a:t>
            </a:r>
            <a:r>
              <a:rPr lang="en-US" i="1" dirty="0" smtClean="0">
                <a:solidFill>
                  <a:srgbClr val="FFFF00"/>
                </a:solidFill>
              </a:rPr>
              <a:t>BOUND</a:t>
            </a:r>
            <a:r>
              <a:rPr lang="en-US" dirty="0" smtClean="0"/>
              <a:t> BY ANXIETY??</a:t>
            </a:r>
            <a:endParaRPr lang="en-US" dirty="0"/>
          </a:p>
        </p:txBody>
      </p:sp>
    </p:spTree>
    <p:extLst>
      <p:ext uri="{BB962C8B-B14F-4D97-AF65-F5344CB8AC3E}">
        <p14:creationId xmlns:p14="http://schemas.microsoft.com/office/powerpoint/2010/main" val="289568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ANXIETY</a:t>
            </a:r>
            <a:endParaRPr lang="en-US" dirty="0"/>
          </a:p>
        </p:txBody>
      </p:sp>
      <p:sp>
        <p:nvSpPr>
          <p:cNvPr id="3" name="Content Placeholder 2"/>
          <p:cNvSpPr>
            <a:spLocks noGrp="1"/>
          </p:cNvSpPr>
          <p:nvPr>
            <p:ph sz="half" idx="1"/>
          </p:nvPr>
        </p:nvSpPr>
        <p:spPr>
          <a:xfrm>
            <a:off x="1734670" y="1861482"/>
            <a:ext cx="9619129" cy="4539317"/>
          </a:xfrm>
        </p:spPr>
        <p:txBody>
          <a:bodyPr/>
          <a:lstStyle/>
          <a:p>
            <a:r>
              <a:rPr lang="en-US" dirty="0" smtClean="0"/>
              <a:t>GENETIC COMPONET/BIOLOGY/MODELING?</a:t>
            </a:r>
          </a:p>
          <a:p>
            <a:r>
              <a:rPr lang="en-US" dirty="0" smtClean="0"/>
              <a:t>LIVNG IN A BROKEN WORLD-UNCERTAINTIY &amp; DANGER</a:t>
            </a:r>
          </a:p>
          <a:p>
            <a:r>
              <a:rPr lang="en-US" dirty="0" smtClean="0"/>
              <a:t>PHYSICAL DISEASE/ DYING</a:t>
            </a:r>
          </a:p>
          <a:p>
            <a:r>
              <a:rPr lang="en-US" dirty="0" smtClean="0"/>
              <a:t>FINANCES/JOBS/CAREERS</a:t>
            </a:r>
          </a:p>
          <a:p>
            <a:r>
              <a:rPr lang="en-US" dirty="0" smtClean="0"/>
              <a:t>RELATIONSHIPS/EVALUATION OF OTHERS</a:t>
            </a:r>
          </a:p>
          <a:p>
            <a:r>
              <a:rPr lang="en-US" dirty="0" smtClean="0"/>
              <a:t>KIDS</a:t>
            </a:r>
          </a:p>
          <a:p>
            <a:r>
              <a:rPr lang="en-US" dirty="0" smtClean="0"/>
              <a:t>GOOGLING ANXIETY</a:t>
            </a:r>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47670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6499"/>
          </a:xfrm>
        </p:spPr>
        <p:txBody>
          <a:bodyPr/>
          <a:lstStyle/>
          <a:p>
            <a:r>
              <a:rPr lang="en-US" dirty="0" smtClean="0"/>
              <a:t>POPULAR WAYS TO ADDRESS ANXIETY?</a:t>
            </a:r>
            <a:endParaRPr lang="en-US" dirty="0"/>
          </a:p>
        </p:txBody>
      </p:sp>
      <p:sp>
        <p:nvSpPr>
          <p:cNvPr id="3" name="Content Placeholder 2"/>
          <p:cNvSpPr>
            <a:spLocks noGrp="1"/>
          </p:cNvSpPr>
          <p:nvPr>
            <p:ph sz="half" idx="1"/>
          </p:nvPr>
        </p:nvSpPr>
        <p:spPr>
          <a:xfrm>
            <a:off x="1734670" y="1111624"/>
            <a:ext cx="9619129" cy="5289175"/>
          </a:xfrm>
        </p:spPr>
        <p:txBody>
          <a:bodyPr/>
          <a:lstStyle/>
          <a:p>
            <a:pPr marL="0" indent="0">
              <a:buNone/>
            </a:pPr>
            <a:r>
              <a:rPr lang="en-US" dirty="0" smtClean="0"/>
              <a:t>MEDICATION</a:t>
            </a:r>
          </a:p>
          <a:p>
            <a:pPr marL="0" indent="0">
              <a:buNone/>
            </a:pPr>
            <a:r>
              <a:rPr lang="en-US" dirty="0" smtClean="0"/>
              <a:t>PYHSICAL EXERCISE</a:t>
            </a:r>
          </a:p>
          <a:p>
            <a:pPr marL="0" indent="0">
              <a:buNone/>
            </a:pPr>
            <a:r>
              <a:rPr lang="en-US" dirty="0" smtClean="0"/>
              <a:t>MINDFULNESS</a:t>
            </a:r>
          </a:p>
          <a:p>
            <a:pPr marL="0" indent="0">
              <a:buNone/>
            </a:pPr>
            <a:r>
              <a:rPr lang="en-US" dirty="0" smtClean="0"/>
              <a:t>THERAPY-CBT</a:t>
            </a:r>
          </a:p>
          <a:p>
            <a:pPr marL="0" indent="0">
              <a:buNone/>
            </a:pPr>
            <a:r>
              <a:rPr lang="en-US" dirty="0" smtClean="0"/>
              <a:t>EATING HEALTHY</a:t>
            </a:r>
          </a:p>
          <a:p>
            <a:pPr marL="0" indent="0">
              <a:buNone/>
            </a:pPr>
            <a:r>
              <a:rPr lang="en-US" dirty="0" smtClean="0"/>
              <a:t>DECLUTTERING YOUR ENVIRONMENT</a:t>
            </a:r>
          </a:p>
          <a:p>
            <a:pPr marL="0" indent="0">
              <a:buNone/>
            </a:pPr>
            <a:endParaRPr lang="en-US" dirty="0" smtClean="0"/>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38103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291917" cy="585133"/>
          </a:xfrm>
        </p:spPr>
        <p:txBody>
          <a:bodyPr/>
          <a:lstStyle/>
          <a:p>
            <a:r>
              <a:rPr lang="en-US" dirty="0" smtClean="0"/>
              <a:t>POPULAR WAYS TO ADDRESS ANXIETY?</a:t>
            </a:r>
            <a:endParaRPr lang="en-US" dirty="0"/>
          </a:p>
        </p:txBody>
      </p:sp>
      <p:sp>
        <p:nvSpPr>
          <p:cNvPr id="3" name="Content Placeholder 2"/>
          <p:cNvSpPr>
            <a:spLocks noGrp="1"/>
          </p:cNvSpPr>
          <p:nvPr>
            <p:ph sz="half" idx="1"/>
          </p:nvPr>
        </p:nvSpPr>
        <p:spPr>
          <a:xfrm>
            <a:off x="1734670" y="1470212"/>
            <a:ext cx="9619129" cy="4930587"/>
          </a:xfrm>
        </p:spPr>
        <p:txBody>
          <a:bodyPr/>
          <a:lstStyle/>
          <a:p>
            <a:pPr marL="0" indent="0">
              <a:buNone/>
            </a:pPr>
            <a:r>
              <a:rPr lang="en-US" dirty="0" smtClean="0"/>
              <a:t>SPENDING TIME OUTDOORS</a:t>
            </a:r>
          </a:p>
          <a:p>
            <a:pPr marL="0" indent="0">
              <a:buNone/>
            </a:pPr>
            <a:r>
              <a:rPr lang="en-US" dirty="0" smtClean="0"/>
              <a:t>SPENDING TIME WITH LOVED ONES</a:t>
            </a:r>
          </a:p>
          <a:p>
            <a:pPr marL="0" indent="0">
              <a:buNone/>
            </a:pPr>
            <a:r>
              <a:rPr lang="en-US" dirty="0" smtClean="0"/>
              <a:t>MINIMIZING CAFFEINE AND ALCOHOL</a:t>
            </a:r>
          </a:p>
          <a:p>
            <a:pPr marL="0" indent="0">
              <a:buNone/>
            </a:pPr>
            <a:r>
              <a:rPr lang="en-US" dirty="0" smtClean="0"/>
              <a:t>AROMATHERAPY/ACCUPUNCTURE</a:t>
            </a:r>
          </a:p>
          <a:p>
            <a:pPr marL="0" indent="0">
              <a:buNone/>
            </a:pPr>
            <a:r>
              <a:rPr lang="en-US" dirty="0" smtClean="0"/>
              <a:t>DISTRACTION (HELPFUL)</a:t>
            </a:r>
          </a:p>
          <a:p>
            <a:pPr marL="0" indent="0">
              <a:buNone/>
            </a:pPr>
            <a:endParaRPr lang="en-US" dirty="0" smtClean="0"/>
          </a:p>
          <a:p>
            <a:pPr marL="0" indent="0">
              <a:buNone/>
            </a:pPr>
            <a:endParaRPr lang="en-US" dirty="0" smtClean="0"/>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47749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909D1C230DA64DA855CDA4B4A1AA84" ma:contentTypeVersion="19" ma:contentTypeDescription="Create a new document." ma:contentTypeScope="" ma:versionID="c6531e1c7cb406f5ecf174f94f995a4c">
  <xsd:schema xmlns:xsd="http://www.w3.org/2001/XMLSchema" xmlns:xs="http://www.w3.org/2001/XMLSchema" xmlns:p="http://schemas.microsoft.com/office/2006/metadata/properties" xmlns:ns2="4c1a29cb-868c-45fd-a865-6ef2050bb368" xmlns:ns3="644bf1f9-d386-436f-857f-3ef1b47b078b" targetNamespace="http://schemas.microsoft.com/office/2006/metadata/properties" ma:root="true" ma:fieldsID="d7682bbe4b0d915625b62398803133fa" ns2:_="" ns3:_="">
    <xsd:import namespace="4c1a29cb-868c-45fd-a865-6ef2050bb368"/>
    <xsd:import namespace="644bf1f9-d386-436f-857f-3ef1b47b078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Hyperlink"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1a29cb-868c-45fd-a865-6ef2050bb36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a0228018-fd16-459c-83a4-7293c3eb4768}" ma:internalName="TaxCatchAll" ma:showField="CatchAllData" ma:web="4c1a29cb-868c-45fd-a865-6ef2050bb36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44bf1f9-d386-436f-857f-3ef1b47b078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Hyperlink" ma:index="20"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_Flow_SignoffStatus" ma:index="21" nillable="true" ma:displayName="Sign-off status" ma:internalName="Sign_x002d_off_x0020_status">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08a4104-9f8c-423a-ac38-4c90e3324b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Hyperlink xmlns="644bf1f9-d386-436f-857f-3ef1b47b078b">
      <Url xsi:nil="true"/>
      <Description xsi:nil="true"/>
    </Hyperlink>
    <lcf76f155ced4ddcb4097134ff3c332f xmlns="644bf1f9-d386-436f-857f-3ef1b47b078b">
      <Terms xmlns="http://schemas.microsoft.com/office/infopath/2007/PartnerControls"/>
    </lcf76f155ced4ddcb4097134ff3c332f>
    <TaxCatchAll xmlns="4c1a29cb-868c-45fd-a865-6ef2050bb368" xsi:nil="true"/>
    <_Flow_SignoffStatus xmlns="644bf1f9-d386-436f-857f-3ef1b47b078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1A1D10-36A0-40E7-A25E-2F723AFAFE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1a29cb-868c-45fd-a865-6ef2050bb368"/>
    <ds:schemaRef ds:uri="644bf1f9-d386-436f-857f-3ef1b47b07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6B6B9F-C715-402C-9DC7-420AC56C3E77}">
  <ds:schemaRefs>
    <ds:schemaRef ds:uri="http://schemas.microsoft.com/office/2006/documentManagement/types"/>
    <ds:schemaRef ds:uri="644bf1f9-d386-436f-857f-3ef1b47b078b"/>
    <ds:schemaRef ds:uri="http://purl.org/dc/elements/1.1/"/>
    <ds:schemaRef ds:uri="4c1a29cb-868c-45fd-a865-6ef2050bb368"/>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8B1E694-C343-4171-A898-CE815DBAE3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51479</TotalTime>
  <Words>1310</Words>
  <Application>Microsoft Office PowerPoint</Application>
  <PresentationFormat>Widescreen</PresentationFormat>
  <Paragraphs>140</Paragraphs>
  <Slides>29</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 Black</vt:lpstr>
      <vt:lpstr>Calibri</vt:lpstr>
      <vt:lpstr>Calibri Light</vt:lpstr>
      <vt:lpstr>Office Theme</vt:lpstr>
      <vt:lpstr>PEOPLE OF PEACE IN AN ANXIOUS WORLD</vt:lpstr>
      <vt:lpstr>PowerPoint Presentation</vt:lpstr>
      <vt:lpstr>PowerPoint Presentation</vt:lpstr>
      <vt:lpstr>PowerPoint Presentation</vt:lpstr>
      <vt:lpstr>PowerPoint Presentation</vt:lpstr>
      <vt:lpstr>PowerPoint Presentation</vt:lpstr>
      <vt:lpstr>SOURCES OF ANXIETY</vt:lpstr>
      <vt:lpstr>POPULAR WAYS TO ADDRESS ANXIETY?</vt:lpstr>
      <vt:lpstr>POPULAR WAYS TO ADDRESS ANXIETY?</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GladwellM</dc:creator>
  <cp:lastModifiedBy>DoddH</cp:lastModifiedBy>
  <cp:revision>177</cp:revision>
  <dcterms:created xsi:type="dcterms:W3CDTF">2023-03-13T16:30:25Z</dcterms:created>
  <dcterms:modified xsi:type="dcterms:W3CDTF">2023-07-20T14:59:00Z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0x0101004F909D1C230DA64DA855CDA4B4A1AA84</vt:lpwstr>
  </property>
</Properties>
</file>