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sldIdLst>
    <p:sldId id="1273" r:id="rId2"/>
    <p:sldId id="7322" r:id="rId3"/>
    <p:sldId id="7434" r:id="rId4"/>
    <p:sldId id="7432" r:id="rId5"/>
    <p:sldId id="7433" r:id="rId6"/>
    <p:sldId id="7437" r:id="rId7"/>
    <p:sldId id="7442" r:id="rId8"/>
    <p:sldId id="7440" r:id="rId9"/>
    <p:sldId id="7441" r:id="rId10"/>
    <p:sldId id="7443" r:id="rId11"/>
    <p:sldId id="7405" r:id="rId12"/>
    <p:sldId id="7444" r:id="rId13"/>
    <p:sldId id="7445" r:id="rId14"/>
    <p:sldId id="7446" r:id="rId15"/>
    <p:sldId id="7447" r:id="rId16"/>
    <p:sldId id="7448" r:id="rId17"/>
    <p:sldId id="7449" r:id="rId18"/>
    <p:sldId id="7450" r:id="rId19"/>
    <p:sldId id="7452" r:id="rId20"/>
    <p:sldId id="7454" r:id="rId21"/>
    <p:sldId id="7455" r:id="rId22"/>
    <p:sldId id="7453" r:id="rId23"/>
    <p:sldId id="7456" r:id="rId24"/>
    <p:sldId id="7457" r:id="rId25"/>
    <p:sldId id="7459" r:id="rId26"/>
    <p:sldId id="7458" r:id="rId27"/>
    <p:sldId id="7460" r:id="rId28"/>
    <p:sldId id="7461" r:id="rId29"/>
    <p:sldId id="7462" r:id="rId30"/>
    <p:sldId id="7463" r:id="rId31"/>
    <p:sldId id="7464" r:id="rId32"/>
    <p:sldId id="7465" r:id="rId33"/>
    <p:sldId id="7466" r:id="rId34"/>
    <p:sldId id="7467" r:id="rId35"/>
    <p:sldId id="7468" r:id="rId36"/>
    <p:sldId id="7469" r:id="rId37"/>
    <p:sldId id="7470" r:id="rId38"/>
    <p:sldId id="7471" r:id="rId39"/>
    <p:sldId id="7472" r:id="rId40"/>
    <p:sldId id="7473" r:id="rId41"/>
    <p:sldId id="7474" r:id="rId42"/>
    <p:sldId id="7475" r:id="rId43"/>
    <p:sldId id="7476" r:id="rId44"/>
    <p:sldId id="7477" r:id="rId45"/>
    <p:sldId id="7478" r:id="rId46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12" autoAdjust="0"/>
    <p:restoredTop sz="90476" autoAdjust="0"/>
  </p:normalViewPr>
  <p:slideViewPr>
    <p:cSldViewPr>
      <p:cViewPr varScale="1">
        <p:scale>
          <a:sx n="80" d="100"/>
          <a:sy n="80" d="100"/>
        </p:scale>
        <p:origin x="52" y="24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86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03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458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5689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8170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751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827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8495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0202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972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981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50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89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552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767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746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322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679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121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869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251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370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465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103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562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4541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6639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499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112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35105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66893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97074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6629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34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09879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6257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8380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281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33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370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12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633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1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Ephesians 3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Revealing the Mystery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This was </a:t>
            </a:r>
            <a:r>
              <a:rPr lang="en-US" u="sng" dirty="0"/>
              <a:t>his eternal plan</a:t>
            </a:r>
            <a:r>
              <a:rPr lang="en-US" dirty="0"/>
              <a:t>, which he carried out through Christ Jesus our Lord.</a:t>
            </a:r>
          </a:p>
        </p:txBody>
      </p:sp>
    </p:spTree>
    <p:extLst>
      <p:ext uri="{BB962C8B-B14F-4D97-AF65-F5344CB8AC3E}">
        <p14:creationId xmlns:p14="http://schemas.microsoft.com/office/powerpoint/2010/main" val="137576660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Eternal Plan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D744011-5523-72CE-D82D-5CEB96FCDEA4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444500"/>
            <a:ext cx="1524000" cy="4327525"/>
            <a:chOff x="240" y="1786"/>
            <a:chExt cx="960" cy="2726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58D04945-6CDD-9433-35D2-AB7E38A2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86"/>
              <a:ext cx="960" cy="330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Creation </a:t>
              </a: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99FD0938-9C7C-C72B-1C60-79A79F37A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112"/>
              <a:ext cx="0" cy="240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65E5DD05-0B36-66D3-6F94-95AA29B40FAC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1298575"/>
            <a:ext cx="1371600" cy="3473450"/>
            <a:chOff x="432" y="1748"/>
            <a:chExt cx="864" cy="21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970FE05F-1724-CCF9-98AA-F1FC474A2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48"/>
              <a:ext cx="864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Satan Rebels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FA20F687-179D-E36C-ED03-C94127F72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352"/>
              <a:ext cx="0" cy="1584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ECECEC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ECECEC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ECECEC"/>
                </a:solidFill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D744011-5523-72CE-D82D-5CEB96FCDEA4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444500"/>
            <a:ext cx="1524000" cy="4327525"/>
            <a:chOff x="240" y="1786"/>
            <a:chExt cx="960" cy="2726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58D04945-6CDD-9433-35D2-AB7E38A2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86"/>
              <a:ext cx="960" cy="330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Creation </a:t>
              </a: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99FD0938-9C7C-C72B-1C60-79A79F37A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112"/>
              <a:ext cx="0" cy="240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65E5DD05-0B36-66D3-6F94-95AA29B40FAC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1298575"/>
            <a:ext cx="1371600" cy="3473450"/>
            <a:chOff x="432" y="1748"/>
            <a:chExt cx="864" cy="21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970FE05F-1724-CCF9-98AA-F1FC474A2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48"/>
              <a:ext cx="864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Satan Rebels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FA20F687-179D-E36C-ED03-C94127F72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352"/>
              <a:ext cx="0" cy="1584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2565400" y="320929"/>
            <a:ext cx="73152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Dilemma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has created free-will beings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for morality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for love relationships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both loving and just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D744011-5523-72CE-D82D-5CEB96FCDEA4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444500"/>
            <a:ext cx="1524000" cy="4327525"/>
            <a:chOff x="240" y="1786"/>
            <a:chExt cx="960" cy="2726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58D04945-6CDD-9433-35D2-AB7E38A2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86"/>
              <a:ext cx="960" cy="330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Creation </a:t>
              </a: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99FD0938-9C7C-C72B-1C60-79A79F37A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112"/>
              <a:ext cx="0" cy="240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65E5DD05-0B36-66D3-6F94-95AA29B40FAC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1298575"/>
            <a:ext cx="1371600" cy="3473450"/>
            <a:chOff x="432" y="1748"/>
            <a:chExt cx="864" cy="21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970FE05F-1724-CCF9-98AA-F1FC474A2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48"/>
              <a:ext cx="864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Satan Rebels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FA20F687-179D-E36C-ED03-C94127F72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352"/>
              <a:ext cx="0" cy="1584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2565400" y="320929"/>
            <a:ext cx="73152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Dilemma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has created free-will beings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for morality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for love relationships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both loving and just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Enemy launches accusations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80227167-387C-5503-1C05-4F08967BAA24}"/>
              </a:ext>
            </a:extLst>
          </p:cNvPr>
          <p:cNvSpPr/>
          <p:nvPr/>
        </p:nvSpPr>
        <p:spPr bwMode="auto">
          <a:xfrm>
            <a:off x="2565399" y="4416425"/>
            <a:ext cx="7306733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trying to keep you down.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only looks out for His interests.</a:t>
            </a:r>
          </a:p>
        </p:txBody>
      </p:sp>
    </p:spTree>
    <p:extLst>
      <p:ext uri="{BB962C8B-B14F-4D97-AF65-F5344CB8AC3E}">
        <p14:creationId xmlns:p14="http://schemas.microsoft.com/office/powerpoint/2010/main" val="26054036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D744011-5523-72CE-D82D-5CEB96FCDEA4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444500"/>
            <a:ext cx="1524000" cy="4327525"/>
            <a:chOff x="240" y="1786"/>
            <a:chExt cx="960" cy="2726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58D04945-6CDD-9433-35D2-AB7E38A2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86"/>
              <a:ext cx="960" cy="330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Creation </a:t>
              </a: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99FD0938-9C7C-C72B-1C60-79A79F37A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112"/>
              <a:ext cx="0" cy="240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65E5DD05-0B36-66D3-6F94-95AA29B40FAC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1298575"/>
            <a:ext cx="1371600" cy="3473450"/>
            <a:chOff x="432" y="1748"/>
            <a:chExt cx="864" cy="21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970FE05F-1724-CCF9-98AA-F1FC474A2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48"/>
              <a:ext cx="864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Satan Rebels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FA20F687-179D-E36C-ED03-C94127F72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352"/>
              <a:ext cx="0" cy="1584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2565400" y="320929"/>
            <a:ext cx="73152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Dilemma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has created free-will beings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for morality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for love relationships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both loving and just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Enemy launches accusations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80227167-387C-5503-1C05-4F08967BAA24}"/>
              </a:ext>
            </a:extLst>
          </p:cNvPr>
          <p:cNvSpPr/>
          <p:nvPr/>
        </p:nvSpPr>
        <p:spPr bwMode="auto">
          <a:xfrm>
            <a:off x="2565399" y="4416425"/>
            <a:ext cx="7306733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Life would be so much better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did things your way!</a:t>
            </a:r>
          </a:p>
        </p:txBody>
      </p:sp>
    </p:spTree>
    <p:extLst>
      <p:ext uri="{BB962C8B-B14F-4D97-AF65-F5344CB8AC3E}">
        <p14:creationId xmlns:p14="http://schemas.microsoft.com/office/powerpoint/2010/main" val="82563161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D744011-5523-72CE-D82D-5CEB96FCDEA4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444500"/>
            <a:ext cx="1524000" cy="4327525"/>
            <a:chOff x="240" y="1786"/>
            <a:chExt cx="960" cy="2726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58D04945-6CDD-9433-35D2-AB7E38A2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86"/>
              <a:ext cx="960" cy="330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Creation </a:t>
              </a: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99FD0938-9C7C-C72B-1C60-79A79F37A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112"/>
              <a:ext cx="0" cy="240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65E5DD05-0B36-66D3-6F94-95AA29B40FAC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1298575"/>
            <a:ext cx="1371600" cy="3473450"/>
            <a:chOff x="432" y="1748"/>
            <a:chExt cx="864" cy="21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970FE05F-1724-CCF9-98AA-F1FC474A2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48"/>
              <a:ext cx="864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Satan Rebels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FA20F687-179D-E36C-ED03-C94127F72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352"/>
              <a:ext cx="0" cy="1584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2565400" y="320929"/>
            <a:ext cx="73152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Dilemma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has created free-will beings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for morality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for love relationships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both loving and just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Enemy launches accusations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not just put an end to Satan?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80227167-387C-5503-1C05-4F08967BAA24}"/>
              </a:ext>
            </a:extLst>
          </p:cNvPr>
          <p:cNvSpPr/>
          <p:nvPr/>
        </p:nvSpPr>
        <p:spPr bwMode="auto">
          <a:xfrm>
            <a:off x="2565399" y="4416425"/>
            <a:ext cx="7306733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follow God,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will ruin your life</a:t>
            </a:r>
          </a:p>
        </p:txBody>
      </p:sp>
    </p:spTree>
    <p:extLst>
      <p:ext uri="{BB962C8B-B14F-4D97-AF65-F5344CB8AC3E}">
        <p14:creationId xmlns:p14="http://schemas.microsoft.com/office/powerpoint/2010/main" val="34586094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D744011-5523-72CE-D82D-5CEB96FCDEA4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444500"/>
            <a:ext cx="1524000" cy="4327525"/>
            <a:chOff x="240" y="1786"/>
            <a:chExt cx="960" cy="2726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58D04945-6CDD-9433-35D2-AB7E38A2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86"/>
              <a:ext cx="960" cy="330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Creation </a:t>
              </a: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99FD0938-9C7C-C72B-1C60-79A79F37A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112"/>
              <a:ext cx="0" cy="240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65E5DD05-0B36-66D3-6F94-95AA29B40FAC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1298575"/>
            <a:ext cx="1371600" cy="3473450"/>
            <a:chOff x="432" y="1748"/>
            <a:chExt cx="864" cy="21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970FE05F-1724-CCF9-98AA-F1FC474A2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48"/>
              <a:ext cx="864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Satan Rebels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FA20F687-179D-E36C-ED03-C94127F72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352"/>
              <a:ext cx="0" cy="1584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2565400" y="320929"/>
            <a:ext cx="73152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Dilemma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has created free-will beings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for morality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for love relationships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both loving and just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Enemy launches accusations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not just put an end to Satan?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80227167-387C-5503-1C05-4F08967BAA24}"/>
              </a:ext>
            </a:extLst>
          </p:cNvPr>
          <p:cNvSpPr/>
          <p:nvPr/>
        </p:nvSpPr>
        <p:spPr bwMode="auto">
          <a:xfrm>
            <a:off x="2565399" y="4416425"/>
            <a:ext cx="7306733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now, multiple types of creatures have rebelled</a:t>
            </a:r>
          </a:p>
        </p:txBody>
      </p:sp>
    </p:spTree>
    <p:extLst>
      <p:ext uri="{BB962C8B-B14F-4D97-AF65-F5344CB8AC3E}">
        <p14:creationId xmlns:p14="http://schemas.microsoft.com/office/powerpoint/2010/main" val="164331515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D744011-5523-72CE-D82D-5CEB96FCDEA4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444500"/>
            <a:ext cx="1524000" cy="4327525"/>
            <a:chOff x="240" y="1786"/>
            <a:chExt cx="960" cy="2726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58D04945-6CDD-9433-35D2-AB7E38A2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86"/>
              <a:ext cx="960" cy="330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Creation </a:t>
              </a: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99FD0938-9C7C-C72B-1C60-79A79F37A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112"/>
              <a:ext cx="0" cy="240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65E5DD05-0B36-66D3-6F94-95AA29B40FAC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1298575"/>
            <a:ext cx="1371600" cy="3473450"/>
            <a:chOff x="432" y="1748"/>
            <a:chExt cx="864" cy="21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970FE05F-1724-CCF9-98AA-F1FC474A2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48"/>
              <a:ext cx="864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Satan Rebels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FA20F687-179D-E36C-ED03-C94127F72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352"/>
              <a:ext cx="0" cy="1584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2565400" y="320929"/>
            <a:ext cx="73152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Plan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Pick a group of people (the Jews)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them produce and preserve a record of God’s words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Moral definitions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Theology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Predictions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4884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D744011-5523-72CE-D82D-5CEB96FCDEA4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444500"/>
            <a:ext cx="1524000" cy="4327525"/>
            <a:chOff x="240" y="1786"/>
            <a:chExt cx="960" cy="2726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58D04945-6CDD-9433-35D2-AB7E38A2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86"/>
              <a:ext cx="960" cy="330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Creation </a:t>
              </a: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99FD0938-9C7C-C72B-1C60-79A79F37A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112"/>
              <a:ext cx="0" cy="240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65E5DD05-0B36-66D3-6F94-95AA29B40FAC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1298575"/>
            <a:ext cx="1371600" cy="3473450"/>
            <a:chOff x="432" y="1748"/>
            <a:chExt cx="864" cy="21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970FE05F-1724-CCF9-98AA-F1FC474A2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48"/>
              <a:ext cx="864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Satan Rebels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FA20F687-179D-E36C-ED03-C94127F72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352"/>
              <a:ext cx="0" cy="1584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982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D744011-5523-72CE-D82D-5CEB96FCDEA4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444500"/>
            <a:ext cx="1524000" cy="4327525"/>
            <a:chOff x="240" y="1786"/>
            <a:chExt cx="960" cy="2726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58D04945-6CDD-9433-35D2-AB7E38A2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86"/>
              <a:ext cx="960" cy="330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Creation </a:t>
              </a: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99FD0938-9C7C-C72B-1C60-79A79F37A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112"/>
              <a:ext cx="0" cy="240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65E5DD05-0B36-66D3-6F94-95AA29B40FAC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1298575"/>
            <a:ext cx="1371600" cy="3473450"/>
            <a:chOff x="432" y="1748"/>
            <a:chExt cx="864" cy="21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970FE05F-1724-CCF9-98AA-F1FC474A2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48"/>
              <a:ext cx="864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Satan Rebels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FA20F687-179D-E36C-ED03-C94127F72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352"/>
              <a:ext cx="0" cy="1584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661E2BB6-B2C8-3618-CD63-0EE6AFA51EF0}"/>
              </a:ext>
            </a:extLst>
          </p:cNvPr>
          <p:cNvSpPr/>
          <p:nvPr/>
        </p:nvSpPr>
        <p:spPr bwMode="auto">
          <a:xfrm>
            <a:off x="134301" y="2939177"/>
            <a:ext cx="989139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a child is born to us, a son is given to us.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government will rest on his shoulders. 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56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1:9-10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has now revealed to us </a:t>
            </a:r>
            <a:br>
              <a:rPr lang="en-US" dirty="0"/>
            </a:br>
            <a:r>
              <a:rPr lang="en-US" dirty="0"/>
              <a:t>the mystery of his will regarding Christ—</a:t>
            </a:r>
            <a:br>
              <a:rPr lang="en-US" dirty="0"/>
            </a:br>
            <a:r>
              <a:rPr lang="en-US" dirty="0"/>
              <a:t>which is to fulfill his own good plan…</a:t>
            </a:r>
          </a:p>
          <a:p>
            <a:r>
              <a:rPr lang="en-US" dirty="0"/>
              <a:t>At the right time he will bring everything </a:t>
            </a:r>
            <a:br>
              <a:rPr lang="en-US" dirty="0"/>
            </a:br>
            <a:r>
              <a:rPr lang="en-US" dirty="0"/>
              <a:t>together under the authority of Christ—everything in heaven and on earth.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D744011-5523-72CE-D82D-5CEB96FCDEA4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444500"/>
            <a:ext cx="1524000" cy="4327525"/>
            <a:chOff x="240" y="1786"/>
            <a:chExt cx="960" cy="2726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58D04945-6CDD-9433-35D2-AB7E38A2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86"/>
              <a:ext cx="960" cy="330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Creation </a:t>
              </a: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99FD0938-9C7C-C72B-1C60-79A79F37A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112"/>
              <a:ext cx="0" cy="240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65E5DD05-0B36-66D3-6F94-95AA29B40FAC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1298575"/>
            <a:ext cx="1371600" cy="3473450"/>
            <a:chOff x="432" y="1748"/>
            <a:chExt cx="864" cy="21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970FE05F-1724-CCF9-98AA-F1FC474A2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48"/>
              <a:ext cx="864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Satan Rebels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FA20F687-179D-E36C-ED03-C94127F72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352"/>
              <a:ext cx="0" cy="1584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661E2BB6-B2C8-3618-CD63-0EE6AFA51EF0}"/>
              </a:ext>
            </a:extLst>
          </p:cNvPr>
          <p:cNvSpPr/>
          <p:nvPr/>
        </p:nvSpPr>
        <p:spPr bwMode="auto">
          <a:xfrm>
            <a:off x="134301" y="2939177"/>
            <a:ext cx="989139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he will be called: Wonderful Counselor,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Mighty God,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Everlasting Father,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Prince of Peace.</a:t>
            </a:r>
          </a:p>
        </p:txBody>
      </p:sp>
    </p:spTree>
    <p:extLst>
      <p:ext uri="{BB962C8B-B14F-4D97-AF65-F5344CB8AC3E}">
        <p14:creationId xmlns:p14="http://schemas.microsoft.com/office/powerpoint/2010/main" val="2370235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D744011-5523-72CE-D82D-5CEB96FCDEA4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444500"/>
            <a:ext cx="1524000" cy="4327525"/>
            <a:chOff x="240" y="1786"/>
            <a:chExt cx="960" cy="2726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58D04945-6CDD-9433-35D2-AB7E38A2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86"/>
              <a:ext cx="960" cy="330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Creation </a:t>
              </a: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99FD0938-9C7C-C72B-1C60-79A79F37A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112"/>
              <a:ext cx="0" cy="240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65E5DD05-0B36-66D3-6F94-95AA29B40FAC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1298575"/>
            <a:ext cx="1371600" cy="3473450"/>
            <a:chOff x="432" y="1748"/>
            <a:chExt cx="864" cy="21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970FE05F-1724-CCF9-98AA-F1FC474A2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48"/>
              <a:ext cx="864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Satan Rebels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FA20F687-179D-E36C-ED03-C94127F72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352"/>
              <a:ext cx="0" cy="1584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661E2BB6-B2C8-3618-CD63-0EE6AFA51EF0}"/>
              </a:ext>
            </a:extLst>
          </p:cNvPr>
          <p:cNvSpPr/>
          <p:nvPr/>
        </p:nvSpPr>
        <p:spPr bwMode="auto">
          <a:xfrm>
            <a:off x="134301" y="2939177"/>
            <a:ext cx="989139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government and its peace will never end.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(Isaiah 9:6-7)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65311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D744011-5523-72CE-D82D-5CEB96FCDEA4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444500"/>
            <a:ext cx="1524000" cy="4327525"/>
            <a:chOff x="240" y="1786"/>
            <a:chExt cx="960" cy="2726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58D04945-6CDD-9433-35D2-AB7E38A2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86"/>
              <a:ext cx="960" cy="330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Creation </a:t>
              </a: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99FD0938-9C7C-C72B-1C60-79A79F37A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112"/>
              <a:ext cx="0" cy="240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65E5DD05-0B36-66D3-6F94-95AA29B40FAC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1298575"/>
            <a:ext cx="1371600" cy="3473450"/>
            <a:chOff x="432" y="1748"/>
            <a:chExt cx="864" cy="21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970FE05F-1724-CCF9-98AA-F1FC474A2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48"/>
              <a:ext cx="864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Satan Rebels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FA20F687-179D-E36C-ED03-C94127F72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352"/>
              <a:ext cx="0" cy="1584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661E2BB6-B2C8-3618-CD63-0EE6AFA51EF0}"/>
              </a:ext>
            </a:extLst>
          </p:cNvPr>
          <p:cNvSpPr/>
          <p:nvPr/>
        </p:nvSpPr>
        <p:spPr bwMode="auto">
          <a:xfrm>
            <a:off x="134301" y="2939177"/>
            <a:ext cx="989139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saw someone like a son of man coming with the clouds of heaven.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approached the Ancient One and was led into his presence.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939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D744011-5523-72CE-D82D-5CEB96FCDEA4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444500"/>
            <a:ext cx="1524000" cy="4327525"/>
            <a:chOff x="240" y="1786"/>
            <a:chExt cx="960" cy="2726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58D04945-6CDD-9433-35D2-AB7E38A21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86"/>
              <a:ext cx="960" cy="330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Creation </a:t>
              </a: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99FD0938-9C7C-C72B-1C60-79A79F37A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112"/>
              <a:ext cx="0" cy="240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65E5DD05-0B36-66D3-6F94-95AA29B40FAC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1298575"/>
            <a:ext cx="1371600" cy="3473450"/>
            <a:chOff x="432" y="1748"/>
            <a:chExt cx="864" cy="2188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970FE05F-1724-CCF9-98AA-F1FC474A2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48"/>
              <a:ext cx="864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Satan Rebels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FA20F687-179D-E36C-ED03-C94127F72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352"/>
              <a:ext cx="0" cy="1584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661E2BB6-B2C8-3618-CD63-0EE6AFA51EF0}"/>
              </a:ext>
            </a:extLst>
          </p:cNvPr>
          <p:cNvSpPr/>
          <p:nvPr/>
        </p:nvSpPr>
        <p:spPr bwMode="auto">
          <a:xfrm>
            <a:off x="134301" y="2939177"/>
            <a:ext cx="989139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was given authority, honor, and sovereignty over all the nations of the world…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rule is eternal—it will never end.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(Daniel 7:13-14)</a:t>
            </a: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991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64CE5A96-A041-F3D9-9141-D0D95931E2D0}"/>
              </a:ext>
            </a:extLst>
          </p:cNvPr>
          <p:cNvSpPr/>
          <p:nvPr/>
        </p:nvSpPr>
        <p:spPr bwMode="auto">
          <a:xfrm>
            <a:off x="2794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Servant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537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64CE5A96-A041-F3D9-9141-D0D95931E2D0}"/>
              </a:ext>
            </a:extLst>
          </p:cNvPr>
          <p:cNvSpPr/>
          <p:nvPr/>
        </p:nvSpPr>
        <p:spPr bwMode="auto">
          <a:xfrm>
            <a:off x="2794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Servant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4FDCFAFD-3DF7-5F4B-C858-0867D13038EE}"/>
              </a:ext>
            </a:extLst>
          </p:cNvPr>
          <p:cNvSpPr/>
          <p:nvPr/>
        </p:nvSpPr>
        <p:spPr bwMode="auto">
          <a:xfrm>
            <a:off x="2174865" y="2552700"/>
            <a:ext cx="7850833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God, my God, why have you forsaken me? 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who see me mock me…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pack of villains encircles me; they pierce my hands and my feet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 22:1, 7, 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102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64CE5A96-A041-F3D9-9141-D0D95931E2D0}"/>
              </a:ext>
            </a:extLst>
          </p:cNvPr>
          <p:cNvSpPr/>
          <p:nvPr/>
        </p:nvSpPr>
        <p:spPr bwMode="auto">
          <a:xfrm>
            <a:off x="2794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Servant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4FDCFAFD-3DF7-5F4B-C858-0867D13038EE}"/>
              </a:ext>
            </a:extLst>
          </p:cNvPr>
          <p:cNvSpPr/>
          <p:nvPr/>
        </p:nvSpPr>
        <p:spPr bwMode="auto">
          <a:xfrm>
            <a:off x="2174865" y="2552700"/>
            <a:ext cx="7850833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Behold, my servant will prosper;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will be highly exalted.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many were amazed when they saw him. His face was so disfigured he seemed hardly human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(Isaiah 52:13-14)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743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64CE5A96-A041-F3D9-9141-D0D95931E2D0}"/>
              </a:ext>
            </a:extLst>
          </p:cNvPr>
          <p:cNvSpPr/>
          <p:nvPr/>
        </p:nvSpPr>
        <p:spPr bwMode="auto">
          <a:xfrm>
            <a:off x="2794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Servant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4FDCFAFD-3DF7-5F4B-C858-0867D13038EE}"/>
              </a:ext>
            </a:extLst>
          </p:cNvPr>
          <p:cNvSpPr/>
          <p:nvPr/>
        </p:nvSpPr>
        <p:spPr bwMode="auto">
          <a:xfrm>
            <a:off x="2174865" y="2552700"/>
            <a:ext cx="7850833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was despised and rejected—a man of sorrows, acquainted with deepest grief.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turned our backs on him and looked the other way. He was despised, and we did not care.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(Isaiah 53:3)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455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64CE5A96-A041-F3D9-9141-D0D95931E2D0}"/>
              </a:ext>
            </a:extLst>
          </p:cNvPr>
          <p:cNvSpPr/>
          <p:nvPr/>
        </p:nvSpPr>
        <p:spPr bwMode="auto">
          <a:xfrm>
            <a:off x="2794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Servant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Pays for our sin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4FDCFAFD-3DF7-5F4B-C858-0867D13038EE}"/>
              </a:ext>
            </a:extLst>
          </p:cNvPr>
          <p:cNvSpPr/>
          <p:nvPr/>
        </p:nvSpPr>
        <p:spPr bwMode="auto">
          <a:xfrm>
            <a:off x="2174865" y="2552700"/>
            <a:ext cx="7850833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was pierced for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rebellion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crushed for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sins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Unjustly condemned, he was led away. No one cared that he died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(Isaiah 53:5, 8)</a:t>
            </a: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297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64CE5A96-A041-F3D9-9141-D0D95931E2D0}"/>
              </a:ext>
            </a:extLst>
          </p:cNvPr>
          <p:cNvSpPr/>
          <p:nvPr/>
        </p:nvSpPr>
        <p:spPr bwMode="auto">
          <a:xfrm>
            <a:off x="2794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Servant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Pays for our sin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532C3D-F2F9-B567-23FF-42C6DFA87A11}"/>
              </a:ext>
            </a:extLst>
          </p:cNvPr>
          <p:cNvSpPr txBox="1"/>
          <p:nvPr/>
        </p:nvSpPr>
        <p:spPr>
          <a:xfrm>
            <a:off x="900244" y="3038615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4FDCFAFD-3DF7-5F4B-C858-0867D13038EE}"/>
              </a:ext>
            </a:extLst>
          </p:cNvPr>
          <p:cNvSpPr/>
          <p:nvPr/>
        </p:nvSpPr>
        <p:spPr bwMode="auto">
          <a:xfrm>
            <a:off x="2174865" y="2552700"/>
            <a:ext cx="7850833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he sees all that is accomplished by his anguish, he will be satisfied.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because of his experience, my righteous servant will make it possible for many to be counted righteous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(Isaiah 53:11)</a:t>
            </a:r>
            <a:endParaRPr lang="en-US" sz="20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005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Ephesians 1:9-10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has now revealed to us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mystery of his will regarding Christ</a:t>
            </a:r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which is to fulfill his own good plan…</a:t>
            </a:r>
          </a:p>
          <a:p>
            <a:r>
              <a:rPr lang="en-US" dirty="0"/>
              <a:t>At the right time he will bring everything</a:t>
            </a:r>
            <a:br>
              <a:rPr lang="en-US" dirty="0"/>
            </a:br>
            <a:r>
              <a:rPr lang="en-US" dirty="0"/>
              <a:t>together under the authority of Christ—everything in heaven and on earth.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A434B848-B2F0-1D68-240D-3A898C562DC9}"/>
              </a:ext>
            </a:extLst>
          </p:cNvPr>
          <p:cNvSpPr/>
          <p:nvPr/>
        </p:nvSpPr>
        <p:spPr bwMode="auto">
          <a:xfrm>
            <a:off x="431800" y="3619500"/>
            <a:ext cx="9296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Christ is the central figure in this “mystery”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end, it will bring peace to a fractured universe</a:t>
            </a:r>
          </a:p>
        </p:txBody>
      </p:sp>
    </p:spTree>
    <p:extLst>
      <p:ext uri="{BB962C8B-B14F-4D97-AF65-F5344CB8AC3E}">
        <p14:creationId xmlns:p14="http://schemas.microsoft.com/office/powerpoint/2010/main" val="16389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64CE5A96-A041-F3D9-9141-D0D95931E2D0}"/>
              </a:ext>
            </a:extLst>
          </p:cNvPr>
          <p:cNvSpPr/>
          <p:nvPr/>
        </p:nvSpPr>
        <p:spPr bwMode="auto">
          <a:xfrm>
            <a:off x="2794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Servant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Pays for our sin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4FDCFAFD-3DF7-5F4B-C858-0867D13038EE}"/>
              </a:ext>
            </a:extLst>
          </p:cNvPr>
          <p:cNvSpPr/>
          <p:nvPr/>
        </p:nvSpPr>
        <p:spPr bwMode="auto">
          <a:xfrm>
            <a:off x="206851" y="2552700"/>
            <a:ext cx="9746298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Jesus showed up: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didn’t know what to make of the “Suffering Servant” passages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they were desperate for King Messiah!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Especially once Jesus started preaching</a:t>
            </a:r>
          </a:p>
        </p:txBody>
      </p:sp>
    </p:spTree>
    <p:extLst>
      <p:ext uri="{BB962C8B-B14F-4D97-AF65-F5344CB8AC3E}">
        <p14:creationId xmlns:p14="http://schemas.microsoft.com/office/powerpoint/2010/main" val="1641186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xmlns="" id="{4DE0541F-B922-2F1F-25FC-CB626E3D7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10508"/>
            <a:ext cx="655051" cy="4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xmlns="" id="{15A9D2D0-D5CD-59F7-C797-DFC46D8E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19100"/>
            <a:ext cx="655051" cy="4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64CE5A96-A041-F3D9-9141-D0D95931E2D0}"/>
              </a:ext>
            </a:extLst>
          </p:cNvPr>
          <p:cNvSpPr/>
          <p:nvPr/>
        </p:nvSpPr>
        <p:spPr bwMode="auto">
          <a:xfrm>
            <a:off x="2794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Servant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Pays for our sin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4FDCFAFD-3DF7-5F4B-C858-0867D13038EE}"/>
              </a:ext>
            </a:extLst>
          </p:cNvPr>
          <p:cNvSpPr/>
          <p:nvPr/>
        </p:nvSpPr>
        <p:spPr bwMode="auto">
          <a:xfrm>
            <a:off x="206851" y="2552700"/>
            <a:ext cx="9746298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Jesus showed up: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was widespread confusion</a:t>
            </a: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77E0451-F887-17B1-1913-F0980A27D6B2}"/>
              </a:ext>
            </a:extLst>
          </p:cNvPr>
          <p:cNvGrpSpPr/>
          <p:nvPr/>
        </p:nvGrpSpPr>
        <p:grpSpPr>
          <a:xfrm>
            <a:off x="328600" y="342900"/>
            <a:ext cx="649300" cy="1011671"/>
            <a:chOff x="314324" y="2838668"/>
            <a:chExt cx="649300" cy="1011671"/>
          </a:xfrm>
        </p:grpSpPr>
        <p:pic>
          <p:nvPicPr>
            <p:cNvPr id="32" name="Picture 6" descr="Free Side View Silhouette of a Man During Sunset Stock Photo">
              <a:extLst>
                <a:ext uri="{FF2B5EF4-FFF2-40B4-BE49-F238E27FC236}">
                  <a16:creationId xmlns:a16="http://schemas.microsoft.com/office/drawing/2014/main" xmlns="" id="{CE75D589-7F79-C8D4-047F-3BCE671DE6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14324" y="2838668"/>
              <a:ext cx="649300" cy="101167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22A9C2E-0498-B0EF-C777-FC883601685F}"/>
                </a:ext>
              </a:extLst>
            </p:cNvPr>
            <p:cNvSpPr txBox="1"/>
            <p:nvPr/>
          </p:nvSpPr>
          <p:spPr>
            <a:xfrm>
              <a:off x="442924" y="2975856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24D4C8F-5DA2-E1A3-6433-C1637F93E8CA}"/>
              </a:ext>
            </a:extLst>
          </p:cNvPr>
          <p:cNvGrpSpPr/>
          <p:nvPr/>
        </p:nvGrpSpPr>
        <p:grpSpPr>
          <a:xfrm>
            <a:off x="4368800" y="342900"/>
            <a:ext cx="649300" cy="1011671"/>
            <a:chOff x="314324" y="2838668"/>
            <a:chExt cx="649300" cy="1011671"/>
          </a:xfrm>
        </p:grpSpPr>
        <p:pic>
          <p:nvPicPr>
            <p:cNvPr id="35" name="Picture 6" descr="Free Side View Silhouette of a Man During Sunset Stock Photo">
              <a:extLst>
                <a:ext uri="{FF2B5EF4-FFF2-40B4-BE49-F238E27FC236}">
                  <a16:creationId xmlns:a16="http://schemas.microsoft.com/office/drawing/2014/main" xmlns="" id="{49860703-09FC-1A2A-3CF1-D78FE58EBA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14324" y="2838668"/>
              <a:ext cx="649300" cy="101167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ACC21FD-3164-E52A-70AB-763C9AA3803E}"/>
                </a:ext>
              </a:extLst>
            </p:cNvPr>
            <p:cNvSpPr txBox="1"/>
            <p:nvPr/>
          </p:nvSpPr>
          <p:spPr>
            <a:xfrm>
              <a:off x="442924" y="2975856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?</a:t>
              </a:r>
            </a:p>
          </p:txBody>
        </p:sp>
      </p:grpSp>
      <p:sp>
        <p:nvSpPr>
          <p:cNvPr id="37" name="Rounded Rectangle 6">
            <a:extLst>
              <a:ext uri="{FF2B5EF4-FFF2-40B4-BE49-F238E27FC236}">
                <a16:creationId xmlns:a16="http://schemas.microsoft.com/office/drawing/2014/main" xmlns="" id="{71ECC616-BA53-614B-E979-94160783E02C}"/>
              </a:ext>
            </a:extLst>
          </p:cNvPr>
          <p:cNvSpPr/>
          <p:nvPr/>
        </p:nvSpPr>
        <p:spPr bwMode="auto">
          <a:xfrm>
            <a:off x="206851" y="313227"/>
            <a:ext cx="974629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crowd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responded, “We understood from Scripture that the Messiah would live forever. 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can you say the Son of Man will die?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 who is this Son of Man, anyway?”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12:34)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21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xmlns="" id="{4DE0541F-B922-2F1F-25FC-CB626E3D7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10508"/>
            <a:ext cx="655051" cy="4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xmlns="" id="{15A9D2D0-D5CD-59F7-C797-DFC46D8E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19100"/>
            <a:ext cx="655051" cy="4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64CE5A96-A041-F3D9-9141-D0D95931E2D0}"/>
              </a:ext>
            </a:extLst>
          </p:cNvPr>
          <p:cNvSpPr/>
          <p:nvPr/>
        </p:nvSpPr>
        <p:spPr bwMode="auto">
          <a:xfrm>
            <a:off x="2794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Servant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Pays for our sin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4FDCFAFD-3DF7-5F4B-C858-0867D13038EE}"/>
              </a:ext>
            </a:extLst>
          </p:cNvPr>
          <p:cNvSpPr/>
          <p:nvPr/>
        </p:nvSpPr>
        <p:spPr bwMode="auto">
          <a:xfrm>
            <a:off x="206851" y="2552700"/>
            <a:ext cx="9746298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Jesus showed up: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was widespread confusion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 Satan seemed confused</a:t>
            </a: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77E0451-F887-17B1-1913-F0980A27D6B2}"/>
              </a:ext>
            </a:extLst>
          </p:cNvPr>
          <p:cNvGrpSpPr/>
          <p:nvPr/>
        </p:nvGrpSpPr>
        <p:grpSpPr>
          <a:xfrm>
            <a:off x="328600" y="342900"/>
            <a:ext cx="649300" cy="1011671"/>
            <a:chOff x="314324" y="2838668"/>
            <a:chExt cx="649300" cy="1011671"/>
          </a:xfrm>
        </p:grpSpPr>
        <p:pic>
          <p:nvPicPr>
            <p:cNvPr id="32" name="Picture 6" descr="Free Side View Silhouette of a Man During Sunset Stock Photo">
              <a:extLst>
                <a:ext uri="{FF2B5EF4-FFF2-40B4-BE49-F238E27FC236}">
                  <a16:creationId xmlns:a16="http://schemas.microsoft.com/office/drawing/2014/main" xmlns="" id="{CE75D589-7F79-C8D4-047F-3BCE671DE6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14324" y="2838668"/>
              <a:ext cx="649300" cy="101167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22A9C2E-0498-B0EF-C777-FC883601685F}"/>
                </a:ext>
              </a:extLst>
            </p:cNvPr>
            <p:cNvSpPr txBox="1"/>
            <p:nvPr/>
          </p:nvSpPr>
          <p:spPr>
            <a:xfrm>
              <a:off x="442924" y="2975856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24D4C8F-5DA2-E1A3-6433-C1637F93E8CA}"/>
              </a:ext>
            </a:extLst>
          </p:cNvPr>
          <p:cNvGrpSpPr/>
          <p:nvPr/>
        </p:nvGrpSpPr>
        <p:grpSpPr>
          <a:xfrm>
            <a:off x="4368800" y="342900"/>
            <a:ext cx="649300" cy="1011671"/>
            <a:chOff x="314324" y="2838668"/>
            <a:chExt cx="649300" cy="1011671"/>
          </a:xfrm>
        </p:grpSpPr>
        <p:pic>
          <p:nvPicPr>
            <p:cNvPr id="35" name="Picture 6" descr="Free Side View Silhouette of a Man During Sunset Stock Photo">
              <a:extLst>
                <a:ext uri="{FF2B5EF4-FFF2-40B4-BE49-F238E27FC236}">
                  <a16:creationId xmlns:a16="http://schemas.microsoft.com/office/drawing/2014/main" xmlns="" id="{49860703-09FC-1A2A-3CF1-D78FE58EBA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14324" y="2838668"/>
              <a:ext cx="649300" cy="101167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ACC21FD-3164-E52A-70AB-763C9AA3803E}"/>
                </a:ext>
              </a:extLst>
            </p:cNvPr>
            <p:cNvSpPr txBox="1"/>
            <p:nvPr/>
          </p:nvSpPr>
          <p:spPr>
            <a:xfrm>
              <a:off x="442924" y="2975856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?</a:t>
              </a:r>
            </a:p>
          </p:txBody>
        </p:sp>
      </p:grpSp>
      <p:sp>
        <p:nvSpPr>
          <p:cNvPr id="37" name="Rounded Rectangle 6">
            <a:extLst>
              <a:ext uri="{FF2B5EF4-FFF2-40B4-BE49-F238E27FC236}">
                <a16:creationId xmlns:a16="http://schemas.microsoft.com/office/drawing/2014/main" xmlns="" id="{71ECC616-BA53-614B-E979-94160783E02C}"/>
              </a:ext>
            </a:extLst>
          </p:cNvPr>
          <p:cNvSpPr/>
          <p:nvPr/>
        </p:nvSpPr>
        <p:spPr bwMode="auto">
          <a:xfrm>
            <a:off x="206851" y="313227"/>
            <a:ext cx="974629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 the Baptist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 sent his disciples to ask Jesus, 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“Are you the Messiah we’ve been expecting, or should we keep looking for someone else?”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11:2-3)</a:t>
            </a:r>
          </a:p>
          <a:p>
            <a:pPr marL="228600" indent="-228600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231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xmlns="" id="{4DE0541F-B922-2F1F-25FC-CB626E3D7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10508"/>
            <a:ext cx="655051" cy="4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xmlns="" id="{15A9D2D0-D5CD-59F7-C797-DFC46D8E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19100"/>
            <a:ext cx="655051" cy="4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64CE5A96-A041-F3D9-9141-D0D95931E2D0}"/>
              </a:ext>
            </a:extLst>
          </p:cNvPr>
          <p:cNvSpPr/>
          <p:nvPr/>
        </p:nvSpPr>
        <p:spPr bwMode="auto">
          <a:xfrm>
            <a:off x="2794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Servant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Pays for our sin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4FDCFAFD-3DF7-5F4B-C858-0867D13038EE}"/>
              </a:ext>
            </a:extLst>
          </p:cNvPr>
          <p:cNvSpPr/>
          <p:nvPr/>
        </p:nvSpPr>
        <p:spPr bwMode="auto">
          <a:xfrm>
            <a:off x="206851" y="2552700"/>
            <a:ext cx="9746298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Jesus showed up: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was widespread confusion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 Satan seemed confused</a:t>
            </a: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77E0451-F887-17B1-1913-F0980A27D6B2}"/>
              </a:ext>
            </a:extLst>
          </p:cNvPr>
          <p:cNvGrpSpPr/>
          <p:nvPr/>
        </p:nvGrpSpPr>
        <p:grpSpPr>
          <a:xfrm>
            <a:off x="328600" y="342900"/>
            <a:ext cx="649300" cy="1011671"/>
            <a:chOff x="314324" y="2838668"/>
            <a:chExt cx="649300" cy="1011671"/>
          </a:xfrm>
        </p:grpSpPr>
        <p:pic>
          <p:nvPicPr>
            <p:cNvPr id="32" name="Picture 6" descr="Free Side View Silhouette of a Man During Sunset Stock Photo">
              <a:extLst>
                <a:ext uri="{FF2B5EF4-FFF2-40B4-BE49-F238E27FC236}">
                  <a16:creationId xmlns:a16="http://schemas.microsoft.com/office/drawing/2014/main" xmlns="" id="{CE75D589-7F79-C8D4-047F-3BCE671DE6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14324" y="2838668"/>
              <a:ext cx="649300" cy="101167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22A9C2E-0498-B0EF-C777-FC883601685F}"/>
                </a:ext>
              </a:extLst>
            </p:cNvPr>
            <p:cNvSpPr txBox="1"/>
            <p:nvPr/>
          </p:nvSpPr>
          <p:spPr>
            <a:xfrm>
              <a:off x="442924" y="2975856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24D4C8F-5DA2-E1A3-6433-C1637F93E8CA}"/>
              </a:ext>
            </a:extLst>
          </p:cNvPr>
          <p:cNvGrpSpPr/>
          <p:nvPr/>
        </p:nvGrpSpPr>
        <p:grpSpPr>
          <a:xfrm>
            <a:off x="4368800" y="342900"/>
            <a:ext cx="649300" cy="1011671"/>
            <a:chOff x="314324" y="2838668"/>
            <a:chExt cx="649300" cy="1011671"/>
          </a:xfrm>
        </p:grpSpPr>
        <p:pic>
          <p:nvPicPr>
            <p:cNvPr id="35" name="Picture 6" descr="Free Side View Silhouette of a Man During Sunset Stock Photo">
              <a:extLst>
                <a:ext uri="{FF2B5EF4-FFF2-40B4-BE49-F238E27FC236}">
                  <a16:creationId xmlns:a16="http://schemas.microsoft.com/office/drawing/2014/main" xmlns="" id="{49860703-09FC-1A2A-3CF1-D78FE58EBA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14324" y="2838668"/>
              <a:ext cx="649300" cy="101167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ACC21FD-3164-E52A-70AB-763C9AA3803E}"/>
                </a:ext>
              </a:extLst>
            </p:cNvPr>
            <p:cNvSpPr txBox="1"/>
            <p:nvPr/>
          </p:nvSpPr>
          <p:spPr>
            <a:xfrm>
              <a:off x="442924" y="2975856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?</a:t>
              </a:r>
            </a:p>
          </p:txBody>
        </p:sp>
      </p:grpSp>
      <p:sp>
        <p:nvSpPr>
          <p:cNvPr id="37" name="Rounded Rectangle 6">
            <a:extLst>
              <a:ext uri="{FF2B5EF4-FFF2-40B4-BE49-F238E27FC236}">
                <a16:creationId xmlns:a16="http://schemas.microsoft.com/office/drawing/2014/main" xmlns="" id="{71ECC616-BA53-614B-E979-94160783E02C}"/>
              </a:ext>
            </a:extLst>
          </p:cNvPr>
          <p:cNvSpPr/>
          <p:nvPr/>
        </p:nvSpPr>
        <p:spPr bwMode="auto">
          <a:xfrm>
            <a:off x="206851" y="313227"/>
            <a:ext cx="974629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demons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began screaming at him, 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“Why are you interfering with us, Son of God?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you come here to torture us before God’s appointed time?”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8:29)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953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xmlns="" id="{4DE0541F-B922-2F1F-25FC-CB626E3D7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10508"/>
            <a:ext cx="655051" cy="4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xmlns="" id="{15A9D2D0-D5CD-59F7-C797-DFC46D8E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19100"/>
            <a:ext cx="655051" cy="4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64CE5A96-A041-F3D9-9141-D0D95931E2D0}"/>
              </a:ext>
            </a:extLst>
          </p:cNvPr>
          <p:cNvSpPr/>
          <p:nvPr/>
        </p:nvSpPr>
        <p:spPr bwMode="auto">
          <a:xfrm>
            <a:off x="2794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Servant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Pays for our sin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4FDCFAFD-3DF7-5F4B-C858-0867D13038EE}"/>
              </a:ext>
            </a:extLst>
          </p:cNvPr>
          <p:cNvSpPr/>
          <p:nvPr/>
        </p:nvSpPr>
        <p:spPr bwMode="auto">
          <a:xfrm>
            <a:off x="206851" y="2552700"/>
            <a:ext cx="9746298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Jesus showed up: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was widespread confusion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 Satan seemed confused</a:t>
            </a: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77E0451-F887-17B1-1913-F0980A27D6B2}"/>
              </a:ext>
            </a:extLst>
          </p:cNvPr>
          <p:cNvGrpSpPr/>
          <p:nvPr/>
        </p:nvGrpSpPr>
        <p:grpSpPr>
          <a:xfrm>
            <a:off x="328600" y="342900"/>
            <a:ext cx="649300" cy="1011671"/>
            <a:chOff x="314324" y="2838668"/>
            <a:chExt cx="649300" cy="1011671"/>
          </a:xfrm>
        </p:grpSpPr>
        <p:pic>
          <p:nvPicPr>
            <p:cNvPr id="32" name="Picture 6" descr="Free Side View Silhouette of a Man During Sunset Stock Photo">
              <a:extLst>
                <a:ext uri="{FF2B5EF4-FFF2-40B4-BE49-F238E27FC236}">
                  <a16:creationId xmlns:a16="http://schemas.microsoft.com/office/drawing/2014/main" xmlns="" id="{CE75D589-7F79-C8D4-047F-3BCE671DE6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14324" y="2838668"/>
              <a:ext cx="649300" cy="101167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22A9C2E-0498-B0EF-C777-FC883601685F}"/>
                </a:ext>
              </a:extLst>
            </p:cNvPr>
            <p:cNvSpPr txBox="1"/>
            <p:nvPr/>
          </p:nvSpPr>
          <p:spPr>
            <a:xfrm>
              <a:off x="442924" y="2975856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24D4C8F-5DA2-E1A3-6433-C1637F93E8CA}"/>
              </a:ext>
            </a:extLst>
          </p:cNvPr>
          <p:cNvGrpSpPr/>
          <p:nvPr/>
        </p:nvGrpSpPr>
        <p:grpSpPr>
          <a:xfrm>
            <a:off x="4368800" y="342900"/>
            <a:ext cx="649300" cy="1011671"/>
            <a:chOff x="314324" y="2838668"/>
            <a:chExt cx="649300" cy="1011671"/>
          </a:xfrm>
        </p:grpSpPr>
        <p:pic>
          <p:nvPicPr>
            <p:cNvPr id="35" name="Picture 6" descr="Free Side View Silhouette of a Man During Sunset Stock Photo">
              <a:extLst>
                <a:ext uri="{FF2B5EF4-FFF2-40B4-BE49-F238E27FC236}">
                  <a16:creationId xmlns:a16="http://schemas.microsoft.com/office/drawing/2014/main" xmlns="" id="{49860703-09FC-1A2A-3CF1-D78FE58EBA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14324" y="2838668"/>
              <a:ext cx="649300" cy="101167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ACC21FD-3164-E52A-70AB-763C9AA3803E}"/>
                </a:ext>
              </a:extLst>
            </p:cNvPr>
            <p:cNvSpPr txBox="1"/>
            <p:nvPr/>
          </p:nvSpPr>
          <p:spPr>
            <a:xfrm>
              <a:off x="442924" y="2975856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?</a:t>
              </a:r>
            </a:p>
          </p:txBody>
        </p:sp>
      </p:grpSp>
      <p:sp>
        <p:nvSpPr>
          <p:cNvPr id="37" name="Rounded Rectangle 6">
            <a:extLst>
              <a:ext uri="{FF2B5EF4-FFF2-40B4-BE49-F238E27FC236}">
                <a16:creationId xmlns:a16="http://schemas.microsoft.com/office/drawing/2014/main" xmlns="" id="{71ECC616-BA53-614B-E979-94160783E02C}"/>
              </a:ext>
            </a:extLst>
          </p:cNvPr>
          <p:cNvSpPr/>
          <p:nvPr/>
        </p:nvSpPr>
        <p:spPr bwMode="auto">
          <a:xfrm>
            <a:off x="206851" y="313227"/>
            <a:ext cx="974629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was time for supper,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devil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had already prompted Judas,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 of Simon Iscariot, to betray Jesus.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13:2)</a:t>
            </a:r>
          </a:p>
          <a:p>
            <a:pPr marL="228600" indent="-228600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22914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6617E71E-D637-58CF-4505-0C836F6357E9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2751138"/>
            <a:ext cx="1524000" cy="2020887"/>
            <a:chOff x="432" y="1779"/>
            <a:chExt cx="960" cy="1273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1D483AEE-98E0-3197-4132-A890709A4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9"/>
              <a:ext cx="960" cy="601"/>
            </a:xfrm>
            <a:prstGeom prst="rect">
              <a:avLst/>
            </a:prstGeom>
            <a:solidFill>
              <a:srgbClr val="040410"/>
            </a:solidFill>
            <a:ln w="9525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Humans Rebel</a:t>
              </a: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9CE5A3D1-D413-3AF3-0BEB-65C235A8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2380"/>
              <a:ext cx="0" cy="67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4BC3F057-FD89-99B5-136B-1291529F9551}"/>
              </a:ext>
            </a:extLst>
          </p:cNvPr>
          <p:cNvSpPr/>
          <p:nvPr/>
        </p:nvSpPr>
        <p:spPr bwMode="auto">
          <a:xfrm>
            <a:off x="50800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xmlns="" id="{4DE0541F-B922-2F1F-25FC-CB626E3D7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10508"/>
            <a:ext cx="655051" cy="4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xmlns="" id="{15A9D2D0-D5CD-59F7-C797-DFC46D8E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19100"/>
            <a:ext cx="655051" cy="4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64CE5A96-A041-F3D9-9141-D0D95931E2D0}"/>
              </a:ext>
            </a:extLst>
          </p:cNvPr>
          <p:cNvSpPr/>
          <p:nvPr/>
        </p:nvSpPr>
        <p:spPr bwMode="auto">
          <a:xfrm>
            <a:off x="279400" y="320677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Suffering Servant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Pays for our sin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4FDCFAFD-3DF7-5F4B-C858-0867D13038EE}"/>
              </a:ext>
            </a:extLst>
          </p:cNvPr>
          <p:cNvSpPr/>
          <p:nvPr/>
        </p:nvSpPr>
        <p:spPr bwMode="auto">
          <a:xfrm>
            <a:off x="206851" y="2552700"/>
            <a:ext cx="9746298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Jesus showed up: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was widespread confusion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 Satan seemed confused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Apparently, Satan didn’t know God’s secret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77E0451-F887-17B1-1913-F0980A27D6B2}"/>
              </a:ext>
            </a:extLst>
          </p:cNvPr>
          <p:cNvGrpSpPr/>
          <p:nvPr/>
        </p:nvGrpSpPr>
        <p:grpSpPr>
          <a:xfrm>
            <a:off x="328600" y="342900"/>
            <a:ext cx="649300" cy="1011671"/>
            <a:chOff x="314324" y="2838668"/>
            <a:chExt cx="649300" cy="1011671"/>
          </a:xfrm>
        </p:grpSpPr>
        <p:pic>
          <p:nvPicPr>
            <p:cNvPr id="32" name="Picture 6" descr="Free Side View Silhouette of a Man During Sunset Stock Photo">
              <a:extLst>
                <a:ext uri="{FF2B5EF4-FFF2-40B4-BE49-F238E27FC236}">
                  <a16:creationId xmlns:a16="http://schemas.microsoft.com/office/drawing/2014/main" xmlns="" id="{CE75D589-7F79-C8D4-047F-3BCE671DE6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14324" y="2838668"/>
              <a:ext cx="649300" cy="101167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22A9C2E-0498-B0EF-C777-FC883601685F}"/>
                </a:ext>
              </a:extLst>
            </p:cNvPr>
            <p:cNvSpPr txBox="1"/>
            <p:nvPr/>
          </p:nvSpPr>
          <p:spPr>
            <a:xfrm>
              <a:off x="442924" y="2975856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24D4C8F-5DA2-E1A3-6433-C1637F93E8CA}"/>
              </a:ext>
            </a:extLst>
          </p:cNvPr>
          <p:cNvGrpSpPr/>
          <p:nvPr/>
        </p:nvGrpSpPr>
        <p:grpSpPr>
          <a:xfrm>
            <a:off x="4368800" y="342900"/>
            <a:ext cx="649300" cy="1011671"/>
            <a:chOff x="314324" y="2838668"/>
            <a:chExt cx="649300" cy="1011671"/>
          </a:xfrm>
        </p:grpSpPr>
        <p:pic>
          <p:nvPicPr>
            <p:cNvPr id="35" name="Picture 6" descr="Free Side View Silhouette of a Man During Sunset Stock Photo">
              <a:extLst>
                <a:ext uri="{FF2B5EF4-FFF2-40B4-BE49-F238E27FC236}">
                  <a16:creationId xmlns:a16="http://schemas.microsoft.com/office/drawing/2014/main" xmlns="" id="{49860703-09FC-1A2A-3CF1-D78FE58EBA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14324" y="2838668"/>
              <a:ext cx="649300" cy="101167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ACC21FD-3164-E52A-70AB-763C9AA3803E}"/>
                </a:ext>
              </a:extLst>
            </p:cNvPr>
            <p:cNvSpPr txBox="1"/>
            <p:nvPr/>
          </p:nvSpPr>
          <p:spPr>
            <a:xfrm>
              <a:off x="442924" y="2975856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?</a:t>
              </a:r>
            </a:p>
          </p:txBody>
        </p:sp>
      </p:grpSp>
      <p:sp>
        <p:nvSpPr>
          <p:cNvPr id="37" name="Rounded Rectangle 6">
            <a:extLst>
              <a:ext uri="{FF2B5EF4-FFF2-40B4-BE49-F238E27FC236}">
                <a16:creationId xmlns:a16="http://schemas.microsoft.com/office/drawing/2014/main" xmlns="" id="{71ECC616-BA53-614B-E979-94160783E02C}"/>
              </a:ext>
            </a:extLst>
          </p:cNvPr>
          <p:cNvSpPr/>
          <p:nvPr/>
        </p:nvSpPr>
        <p:spPr bwMode="auto">
          <a:xfrm>
            <a:off x="206851" y="313227"/>
            <a:ext cx="974629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Judas had eaten the bread,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Satan entered into him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Jesus told him,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“Hurry and do what you’re going to do.”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13:27)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86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6">
            <a:extLst>
              <a:ext uri="{FF2B5EF4-FFF2-40B4-BE49-F238E27FC236}">
                <a16:creationId xmlns:a16="http://schemas.microsoft.com/office/drawing/2014/main" xmlns="" id="{C3E2EEC0-A470-5FD0-264B-5F0E39444A15}"/>
              </a:ext>
            </a:extLst>
          </p:cNvPr>
          <p:cNvSpPr/>
          <p:nvPr/>
        </p:nvSpPr>
        <p:spPr bwMode="auto">
          <a:xfrm>
            <a:off x="266700" y="307975"/>
            <a:ext cx="96012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Christ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66F5-5535-085D-B60A-C310527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Eternal Plan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1E8B5AC-989B-1DF6-C371-EE27DE72DBAF}"/>
              </a:ext>
            </a:extLst>
          </p:cNvPr>
          <p:cNvGrpSpPr/>
          <p:nvPr/>
        </p:nvGrpSpPr>
        <p:grpSpPr>
          <a:xfrm>
            <a:off x="206851" y="320677"/>
            <a:ext cx="9746298" cy="4817346"/>
            <a:chOff x="206851" y="320677"/>
            <a:chExt cx="9746298" cy="4817346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xmlns="" id="{4BC3F057-FD89-99B5-136B-1291529F9551}"/>
                </a:ext>
              </a:extLst>
            </p:cNvPr>
            <p:cNvSpPr/>
            <p:nvPr/>
          </p:nvSpPr>
          <p:spPr bwMode="auto">
            <a:xfrm>
              <a:off x="5080000" y="320677"/>
              <a:ext cx="4800600" cy="2086725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King Messiah</a:t>
              </a:r>
            </a:p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Will take over as King</a:t>
              </a:r>
            </a:p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Will reign forever</a:t>
              </a:r>
            </a:p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Will defeat his enemies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xmlns="" id="{64CE5A96-A041-F3D9-9141-D0D95931E2D0}"/>
                </a:ext>
              </a:extLst>
            </p:cNvPr>
            <p:cNvSpPr/>
            <p:nvPr/>
          </p:nvSpPr>
          <p:spPr bwMode="auto">
            <a:xfrm>
              <a:off x="279400" y="320677"/>
              <a:ext cx="4800600" cy="2086725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Suffering Servant</a:t>
              </a:r>
            </a:p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Suffers great pain</a:t>
              </a:r>
            </a:p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Dies a tragic death</a:t>
              </a:r>
            </a:p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Pays for our sin</a:t>
              </a:r>
            </a:p>
          </p:txBody>
        </p:sp>
        <p:sp>
          <p:nvSpPr>
            <p:cNvPr id="31" name="Rounded Rectangle 6">
              <a:extLst>
                <a:ext uri="{FF2B5EF4-FFF2-40B4-BE49-F238E27FC236}">
                  <a16:creationId xmlns:a16="http://schemas.microsoft.com/office/drawing/2014/main" xmlns="" id="{4FDCFAFD-3DF7-5F4B-C858-0867D13038EE}"/>
                </a:ext>
              </a:extLst>
            </p:cNvPr>
            <p:cNvSpPr/>
            <p:nvPr/>
          </p:nvSpPr>
          <p:spPr bwMode="auto">
            <a:xfrm>
              <a:off x="206851" y="2552700"/>
              <a:ext cx="9746298" cy="2585323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When Jesus showed up:</a:t>
              </a:r>
            </a:p>
            <a:p>
              <a:pPr marL="571500" indent="-571500">
                <a:lnSpc>
                  <a:spcPct val="90000"/>
                </a:lnSpc>
                <a:buFontTx/>
                <a:buChar char="-"/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There was widespread confusion</a:t>
              </a:r>
            </a:p>
            <a:p>
              <a:pPr marL="571500" indent="-571500">
                <a:lnSpc>
                  <a:spcPct val="90000"/>
                </a:lnSpc>
                <a:buFontTx/>
                <a:buChar char="-"/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Even Satan seemed confused</a:t>
              </a:r>
            </a:p>
            <a:p>
              <a:pPr marL="571500" indent="-571500">
                <a:lnSpc>
                  <a:spcPct val="90000"/>
                </a:lnSpc>
                <a:buFontTx/>
                <a:buChar char="-"/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Apparently, Satan didn’t know God’s secret</a:t>
              </a:r>
            </a:p>
            <a:p>
              <a:pPr marL="571500" indent="-571500">
                <a:lnSpc>
                  <a:spcPct val="90000"/>
                </a:lnSpc>
                <a:buFontTx/>
                <a:buChar char="-"/>
              </a:pPr>
              <a:endPara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22A9C2E-0498-B0EF-C777-FC883601685F}"/>
                </a:ext>
              </a:extLst>
            </p:cNvPr>
            <p:cNvSpPr txBox="1"/>
            <p:nvPr/>
          </p:nvSpPr>
          <p:spPr>
            <a:xfrm>
              <a:off x="457200" y="48008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4865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 0.08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xmlns="" id="{B060BE67-4D75-9353-50BC-93D5D7B30C0E}"/>
              </a:ext>
            </a:extLst>
          </p:cNvPr>
          <p:cNvSpPr/>
          <p:nvPr/>
        </p:nvSpPr>
        <p:spPr bwMode="auto">
          <a:xfrm>
            <a:off x="5076349" y="825500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Messiah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xmlns="" id="{4C6F74EE-FBA8-08E3-1A96-7730D771E3CF}"/>
              </a:ext>
            </a:extLst>
          </p:cNvPr>
          <p:cNvSpPr/>
          <p:nvPr/>
        </p:nvSpPr>
        <p:spPr bwMode="auto">
          <a:xfrm>
            <a:off x="275749" y="825500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First Coming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Pays for our sin</a:t>
            </a: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xmlns="" id="{C3E2EEC0-A470-5FD0-264B-5F0E39444A15}"/>
              </a:ext>
            </a:extLst>
          </p:cNvPr>
          <p:cNvSpPr/>
          <p:nvPr/>
        </p:nvSpPr>
        <p:spPr bwMode="auto">
          <a:xfrm>
            <a:off x="266700" y="307975"/>
            <a:ext cx="9601200" cy="2604250"/>
          </a:xfrm>
          <a:prstGeom prst="roundRect">
            <a:avLst>
              <a:gd name="adj" fmla="val 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Christ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2BDEAD6-BA07-C0EE-3342-1B88A0143B3A}"/>
              </a:ext>
            </a:extLst>
          </p:cNvPr>
          <p:cNvGrpSpPr/>
          <p:nvPr/>
        </p:nvGrpSpPr>
        <p:grpSpPr>
          <a:xfrm>
            <a:off x="2641602" y="3009899"/>
            <a:ext cx="2457446" cy="2419356"/>
            <a:chOff x="3098804" y="3009899"/>
            <a:chExt cx="2457446" cy="241935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3423A8A-39D5-BB14-1E32-47BDD2BAA829}"/>
                </a:ext>
              </a:extLst>
            </p:cNvPr>
            <p:cNvGrpSpPr/>
            <p:nvPr/>
          </p:nvGrpSpPr>
          <p:grpSpPr>
            <a:xfrm>
              <a:off x="3098804" y="3009899"/>
              <a:ext cx="2457446" cy="2419356"/>
              <a:chOff x="3098804" y="3009899"/>
              <a:chExt cx="2457446" cy="2419356"/>
            </a:xfrm>
          </p:grpSpPr>
          <p:grpSp>
            <p:nvGrpSpPr>
              <p:cNvPr id="72" name="Group 17">
                <a:extLst>
                  <a:ext uri="{FF2B5EF4-FFF2-40B4-BE49-F238E27FC236}">
                    <a16:creationId xmlns:a16="http://schemas.microsoft.com/office/drawing/2014/main" xmlns="" id="{4913E00F-BA4C-6796-6A41-1DC41AFE97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0800" y="4699004"/>
                <a:ext cx="1695450" cy="730251"/>
                <a:chOff x="756" y="3253"/>
                <a:chExt cx="1068" cy="460"/>
              </a:xfrm>
            </p:grpSpPr>
            <p:sp>
              <p:nvSpPr>
                <p:cNvPr id="74" name="Line 18">
                  <a:extLst>
                    <a:ext uri="{FF2B5EF4-FFF2-40B4-BE49-F238E27FC236}">
                      <a16:creationId xmlns:a16="http://schemas.microsoft.com/office/drawing/2014/main" xmlns="" id="{BFEDA6BA-90D4-01B0-3C12-63D947883D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4" y="3253"/>
                  <a:ext cx="0" cy="18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5" name="Text Box 19">
                  <a:extLst>
                    <a:ext uri="{FF2B5EF4-FFF2-40B4-BE49-F238E27FC236}">
                      <a16:creationId xmlns:a16="http://schemas.microsoft.com/office/drawing/2014/main" xmlns="" id="{88DD6DDD-AF0E-4A8E-8496-3C41C8D3FA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6" y="3422"/>
                  <a:ext cx="1068" cy="291"/>
                </a:xfrm>
                <a:prstGeom prst="rect">
                  <a:avLst/>
                </a:prstGeom>
                <a:noFill/>
                <a:ln w="5715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2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ＭＳ Ｐゴシック" charset="-128"/>
                      <a:cs typeface="Calibri Light" panose="020F0302020204030204" pitchFamily="34" charset="0"/>
                    </a:rPr>
                    <a:t>First coming</a:t>
                  </a:r>
                  <a:endParaRPr lang="en-US" sz="2400" cap="small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ＭＳ Ｐゴシック" charset="-128"/>
                    <a:cs typeface="Calibri Light" panose="020F0302020204030204" pitchFamily="34" charset="0"/>
                  </a:endParaRPr>
                </a:p>
              </p:txBody>
            </p:sp>
          </p:grpSp>
          <p:sp>
            <p:nvSpPr>
              <p:cNvPr id="73" name="Line 9">
                <a:extLst>
                  <a:ext uri="{FF2B5EF4-FFF2-40B4-BE49-F238E27FC236}">
                    <a16:creationId xmlns:a16="http://schemas.microsoft.com/office/drawing/2014/main" xmlns="" id="{7D133DC1-1535-FA3C-372F-6A1A8B5BA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8804" y="3009899"/>
                <a:ext cx="1539867" cy="1600201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 type="none" w="lg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70" name="Straight Connector 55">
              <a:extLst>
                <a:ext uri="{FF2B5EF4-FFF2-40B4-BE49-F238E27FC236}">
                  <a16:creationId xmlns:a16="http://schemas.microsoft.com/office/drawing/2014/main" xmlns="" id="{42A03FCA-5A35-EDA5-446F-0C1680B838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17988" y="3924312"/>
              <a:ext cx="762024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56">
              <a:extLst>
                <a:ext uri="{FF2B5EF4-FFF2-40B4-BE49-F238E27FC236}">
                  <a16:creationId xmlns:a16="http://schemas.microsoft.com/office/drawing/2014/main" xmlns="" id="{0C232192-D266-2215-3378-F57DBBDD3D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01932" y="3848110"/>
              <a:ext cx="3810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906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xmlns="" id="{B060BE67-4D75-9353-50BC-93D5D7B30C0E}"/>
              </a:ext>
            </a:extLst>
          </p:cNvPr>
          <p:cNvSpPr/>
          <p:nvPr/>
        </p:nvSpPr>
        <p:spPr bwMode="auto">
          <a:xfrm>
            <a:off x="5076349" y="825500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Second Coming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take over as 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reign forever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defeat his enemies</a:t>
            </a:r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xmlns="" id="{4C6F74EE-FBA8-08E3-1A96-7730D771E3CF}"/>
              </a:ext>
            </a:extLst>
          </p:cNvPr>
          <p:cNvSpPr/>
          <p:nvPr/>
        </p:nvSpPr>
        <p:spPr bwMode="auto">
          <a:xfrm>
            <a:off x="275749" y="825500"/>
            <a:ext cx="4800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First Coming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Suffers great pain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Dies a tragic death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Pays for our sin</a:t>
            </a: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xmlns="" id="{C3E2EEC0-A470-5FD0-264B-5F0E39444A15}"/>
              </a:ext>
            </a:extLst>
          </p:cNvPr>
          <p:cNvSpPr/>
          <p:nvPr/>
        </p:nvSpPr>
        <p:spPr bwMode="auto">
          <a:xfrm>
            <a:off x="266700" y="307975"/>
            <a:ext cx="9601200" cy="2604250"/>
          </a:xfrm>
          <a:prstGeom prst="roundRect">
            <a:avLst>
              <a:gd name="adj" fmla="val 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Christ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2B56114-BDD5-EB33-E621-BD821F932E14}"/>
              </a:ext>
            </a:extLst>
          </p:cNvPr>
          <p:cNvGrpSpPr/>
          <p:nvPr/>
        </p:nvGrpSpPr>
        <p:grpSpPr>
          <a:xfrm>
            <a:off x="2641602" y="3009899"/>
            <a:ext cx="2457446" cy="2419356"/>
            <a:chOff x="3098804" y="3009899"/>
            <a:chExt cx="2457446" cy="24193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F9049DE-7783-C618-B858-FE48FC43E0D5}"/>
                </a:ext>
              </a:extLst>
            </p:cNvPr>
            <p:cNvGrpSpPr/>
            <p:nvPr/>
          </p:nvGrpSpPr>
          <p:grpSpPr>
            <a:xfrm>
              <a:off x="3098804" y="3009899"/>
              <a:ext cx="2457446" cy="2419356"/>
              <a:chOff x="3098804" y="3009899"/>
              <a:chExt cx="2457446" cy="2419356"/>
            </a:xfrm>
          </p:grpSpPr>
          <p:grpSp>
            <p:nvGrpSpPr>
              <p:cNvPr id="50" name="Group 17">
                <a:extLst>
                  <a:ext uri="{FF2B5EF4-FFF2-40B4-BE49-F238E27FC236}">
                    <a16:creationId xmlns:a16="http://schemas.microsoft.com/office/drawing/2014/main" xmlns="" id="{445EAC64-12D2-DE94-4CF9-ABA132CA0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0800" y="4699004"/>
                <a:ext cx="1695450" cy="730251"/>
                <a:chOff x="756" y="3253"/>
                <a:chExt cx="1068" cy="460"/>
              </a:xfrm>
            </p:grpSpPr>
            <p:sp>
              <p:nvSpPr>
                <p:cNvPr id="51" name="Line 18">
                  <a:extLst>
                    <a:ext uri="{FF2B5EF4-FFF2-40B4-BE49-F238E27FC236}">
                      <a16:creationId xmlns:a16="http://schemas.microsoft.com/office/drawing/2014/main" xmlns="" id="{6C96BC9F-8A9D-EA91-8652-C938E6DF8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4" y="3253"/>
                  <a:ext cx="0" cy="18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2" name="Text Box 19">
                  <a:extLst>
                    <a:ext uri="{FF2B5EF4-FFF2-40B4-BE49-F238E27FC236}">
                      <a16:creationId xmlns:a16="http://schemas.microsoft.com/office/drawing/2014/main" xmlns="" id="{1DCD811E-D93F-9A62-F4EB-71D0F3B4A9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6" y="3422"/>
                  <a:ext cx="1068" cy="291"/>
                </a:xfrm>
                <a:prstGeom prst="rect">
                  <a:avLst/>
                </a:prstGeom>
                <a:noFill/>
                <a:ln w="5715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2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ＭＳ Ｐゴシック" charset="-128"/>
                      <a:cs typeface="Calibri Light" panose="020F0302020204030204" pitchFamily="34" charset="0"/>
                    </a:rPr>
                    <a:t>First coming</a:t>
                  </a:r>
                  <a:endParaRPr lang="en-US" sz="2400" cap="small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ＭＳ Ｐゴシック" charset="-128"/>
                    <a:cs typeface="Calibri Light" panose="020F0302020204030204" pitchFamily="34" charset="0"/>
                  </a:endParaRPr>
                </a:p>
              </p:txBody>
            </p:sp>
          </p:grpSp>
          <p:sp>
            <p:nvSpPr>
              <p:cNvPr id="53" name="Line 9">
                <a:extLst>
                  <a:ext uri="{FF2B5EF4-FFF2-40B4-BE49-F238E27FC236}">
                    <a16:creationId xmlns:a16="http://schemas.microsoft.com/office/drawing/2014/main" xmlns="" id="{01967324-6803-CA74-2B7A-3AC9ADDF0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8804" y="3009899"/>
                <a:ext cx="1539867" cy="1600201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 type="none" w="lg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57" name="Straight Connector 55">
              <a:extLst>
                <a:ext uri="{FF2B5EF4-FFF2-40B4-BE49-F238E27FC236}">
                  <a16:creationId xmlns:a16="http://schemas.microsoft.com/office/drawing/2014/main" xmlns="" id="{A7363EEF-AD5A-2F92-6970-2F0A2E7430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17988" y="3924312"/>
              <a:ext cx="762024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56">
              <a:extLst>
                <a:ext uri="{FF2B5EF4-FFF2-40B4-BE49-F238E27FC236}">
                  <a16:creationId xmlns:a16="http://schemas.microsoft.com/office/drawing/2014/main" xmlns="" id="{DD2881A8-8CA3-FC7C-9016-7FF6A67B26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01932" y="3848110"/>
              <a:ext cx="3810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871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xmlns="" id="{C3E2EEC0-A470-5FD0-264B-5F0E39444A15}"/>
              </a:ext>
            </a:extLst>
          </p:cNvPr>
          <p:cNvSpPr/>
          <p:nvPr/>
        </p:nvSpPr>
        <p:spPr bwMode="auto">
          <a:xfrm>
            <a:off x="266700" y="307975"/>
            <a:ext cx="9601200" cy="260425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declare God’s wisdom,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mystery that has been hidden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that God destined for our glory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before time began.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Corinthians 2:7)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2B56114-BDD5-EB33-E621-BD821F932E14}"/>
              </a:ext>
            </a:extLst>
          </p:cNvPr>
          <p:cNvGrpSpPr/>
          <p:nvPr/>
        </p:nvGrpSpPr>
        <p:grpSpPr>
          <a:xfrm>
            <a:off x="3403598" y="3543300"/>
            <a:ext cx="1695450" cy="1885955"/>
            <a:chOff x="3860800" y="3543300"/>
            <a:chExt cx="1695450" cy="1885955"/>
          </a:xfrm>
        </p:grpSpPr>
        <p:grpSp>
          <p:nvGrpSpPr>
            <p:cNvPr id="50" name="Group 17">
              <a:extLst>
                <a:ext uri="{FF2B5EF4-FFF2-40B4-BE49-F238E27FC236}">
                  <a16:creationId xmlns:a16="http://schemas.microsoft.com/office/drawing/2014/main" xmlns="" id="{445EAC64-12D2-DE94-4CF9-ABA132CA0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0800" y="4699004"/>
              <a:ext cx="1695450" cy="730251"/>
              <a:chOff x="756" y="3253"/>
              <a:chExt cx="1068" cy="460"/>
            </a:xfrm>
          </p:grpSpPr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xmlns="" id="{6C96BC9F-8A9D-EA91-8652-C938E6DF8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4" y="3253"/>
                <a:ext cx="0" cy="18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xmlns="" id="{1DCD811E-D93F-9A62-F4EB-71D0F3B4A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" y="3422"/>
                <a:ext cx="1068" cy="291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ＭＳ Ｐゴシック" charset="-128"/>
                    <a:cs typeface="Calibri Light" panose="020F0302020204030204" pitchFamily="34" charset="0"/>
                  </a:rPr>
                  <a:t>First coming</a:t>
                </a:r>
                <a:endParaRPr lang="en-US" sz="2400" cap="small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endParaRPr>
              </a:p>
            </p:txBody>
          </p:sp>
        </p:grpSp>
        <p:cxnSp>
          <p:nvCxnSpPr>
            <p:cNvPr id="57" name="Straight Connector 55">
              <a:extLst>
                <a:ext uri="{FF2B5EF4-FFF2-40B4-BE49-F238E27FC236}">
                  <a16:creationId xmlns:a16="http://schemas.microsoft.com/office/drawing/2014/main" xmlns="" id="{A7363EEF-AD5A-2F92-6970-2F0A2E7430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17988" y="3924312"/>
              <a:ext cx="762024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56">
              <a:extLst>
                <a:ext uri="{FF2B5EF4-FFF2-40B4-BE49-F238E27FC236}">
                  <a16:creationId xmlns:a16="http://schemas.microsoft.com/office/drawing/2014/main" xmlns="" id="{DD2881A8-8CA3-FC7C-9016-7FF6A67B26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01932" y="3848110"/>
              <a:ext cx="3810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11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When I think of all this, I, Paul, a prisoner of Christ Jesus for the benefit of you Gentiles …</a:t>
            </a:r>
          </a:p>
          <a:p>
            <a:r>
              <a:rPr lang="en-US" dirty="0"/>
              <a:t>2 assuming, by the way, that you know God gave me the special responsibility of extending his grace to you Gentiles.</a:t>
            </a:r>
          </a:p>
          <a:p>
            <a:r>
              <a:rPr lang="en-US" dirty="0"/>
              <a:t>3 As I briefly wrote earlier, God himself revealed </a:t>
            </a:r>
            <a:br>
              <a:rPr lang="en-US" dirty="0"/>
            </a:br>
            <a:r>
              <a:rPr lang="en-US" u="sng" dirty="0"/>
              <a:t>his mysterious plan</a:t>
            </a:r>
            <a:r>
              <a:rPr lang="en-US" dirty="0"/>
              <a:t> to me.</a:t>
            </a:r>
          </a:p>
        </p:txBody>
      </p:sp>
    </p:spTree>
    <p:extLst>
      <p:ext uri="{BB962C8B-B14F-4D97-AF65-F5344CB8AC3E}">
        <p14:creationId xmlns:p14="http://schemas.microsoft.com/office/powerpoint/2010/main" val="14519484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xmlns="" id="{C3E2EEC0-A470-5FD0-264B-5F0E39444A15}"/>
              </a:ext>
            </a:extLst>
          </p:cNvPr>
          <p:cNvSpPr/>
          <p:nvPr/>
        </p:nvSpPr>
        <p:spPr bwMode="auto">
          <a:xfrm>
            <a:off x="266700" y="307975"/>
            <a:ext cx="9601200" cy="260425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None of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rulers of this age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understood it,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if they had, they would not have crucified the Lord of glory.</a:t>
            </a: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Corinthians 2:8)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2B56114-BDD5-EB33-E621-BD821F932E14}"/>
              </a:ext>
            </a:extLst>
          </p:cNvPr>
          <p:cNvGrpSpPr/>
          <p:nvPr/>
        </p:nvGrpSpPr>
        <p:grpSpPr>
          <a:xfrm>
            <a:off x="3403598" y="3543300"/>
            <a:ext cx="1695450" cy="1885955"/>
            <a:chOff x="3860800" y="3543300"/>
            <a:chExt cx="1695450" cy="1885955"/>
          </a:xfrm>
        </p:grpSpPr>
        <p:grpSp>
          <p:nvGrpSpPr>
            <p:cNvPr id="50" name="Group 17">
              <a:extLst>
                <a:ext uri="{FF2B5EF4-FFF2-40B4-BE49-F238E27FC236}">
                  <a16:creationId xmlns:a16="http://schemas.microsoft.com/office/drawing/2014/main" xmlns="" id="{445EAC64-12D2-DE94-4CF9-ABA132CA0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0800" y="4699004"/>
              <a:ext cx="1695450" cy="730251"/>
              <a:chOff x="756" y="3253"/>
              <a:chExt cx="1068" cy="460"/>
            </a:xfrm>
          </p:grpSpPr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xmlns="" id="{6C96BC9F-8A9D-EA91-8652-C938E6DF8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4" y="3253"/>
                <a:ext cx="0" cy="18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xmlns="" id="{1DCD811E-D93F-9A62-F4EB-71D0F3B4A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" y="3422"/>
                <a:ext cx="1068" cy="291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ＭＳ Ｐゴシック" charset="-128"/>
                    <a:cs typeface="Calibri Light" panose="020F0302020204030204" pitchFamily="34" charset="0"/>
                  </a:rPr>
                  <a:t>First coming</a:t>
                </a:r>
                <a:endParaRPr lang="en-US" sz="2400" cap="small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endParaRPr>
              </a:p>
            </p:txBody>
          </p:sp>
        </p:grpSp>
        <p:cxnSp>
          <p:nvCxnSpPr>
            <p:cNvPr id="57" name="Straight Connector 55">
              <a:extLst>
                <a:ext uri="{FF2B5EF4-FFF2-40B4-BE49-F238E27FC236}">
                  <a16:creationId xmlns:a16="http://schemas.microsoft.com/office/drawing/2014/main" xmlns="" id="{A7363EEF-AD5A-2F92-6970-2F0A2E7430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17988" y="3924312"/>
              <a:ext cx="762024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56">
              <a:extLst>
                <a:ext uri="{FF2B5EF4-FFF2-40B4-BE49-F238E27FC236}">
                  <a16:creationId xmlns:a16="http://schemas.microsoft.com/office/drawing/2014/main" xmlns="" id="{DD2881A8-8CA3-FC7C-9016-7FF6A67B26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01932" y="3848110"/>
              <a:ext cx="3810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202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xmlns="" id="{C3E2EEC0-A470-5FD0-264B-5F0E39444A15}"/>
              </a:ext>
            </a:extLst>
          </p:cNvPr>
          <p:cNvSpPr/>
          <p:nvPr/>
        </p:nvSpPr>
        <p:spPr bwMode="auto">
          <a:xfrm>
            <a:off x="266700" y="307975"/>
            <a:ext cx="9601200" cy="260425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None of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rulers of this age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understood it,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if they had, they would not have crucified the Lord of glory.</a:t>
            </a: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Corinthians 2:8)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2B56114-BDD5-EB33-E621-BD821F932E14}"/>
              </a:ext>
            </a:extLst>
          </p:cNvPr>
          <p:cNvGrpSpPr/>
          <p:nvPr/>
        </p:nvGrpSpPr>
        <p:grpSpPr>
          <a:xfrm>
            <a:off x="3403598" y="3543300"/>
            <a:ext cx="1695450" cy="1885955"/>
            <a:chOff x="3860800" y="3543300"/>
            <a:chExt cx="1695450" cy="1885955"/>
          </a:xfrm>
        </p:grpSpPr>
        <p:grpSp>
          <p:nvGrpSpPr>
            <p:cNvPr id="50" name="Group 17">
              <a:extLst>
                <a:ext uri="{FF2B5EF4-FFF2-40B4-BE49-F238E27FC236}">
                  <a16:creationId xmlns:a16="http://schemas.microsoft.com/office/drawing/2014/main" xmlns="" id="{445EAC64-12D2-DE94-4CF9-ABA132CA0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0800" y="4699004"/>
              <a:ext cx="1695450" cy="730251"/>
              <a:chOff x="756" y="3253"/>
              <a:chExt cx="1068" cy="460"/>
            </a:xfrm>
          </p:grpSpPr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xmlns="" id="{6C96BC9F-8A9D-EA91-8652-C938E6DF8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4" y="3253"/>
                <a:ext cx="0" cy="18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xmlns="" id="{1DCD811E-D93F-9A62-F4EB-71D0F3B4A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" y="3422"/>
                <a:ext cx="1068" cy="291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ＭＳ Ｐゴシック" charset="-128"/>
                    <a:cs typeface="Calibri Light" panose="020F0302020204030204" pitchFamily="34" charset="0"/>
                  </a:rPr>
                  <a:t>First coming</a:t>
                </a:r>
                <a:endParaRPr lang="en-US" sz="2400" cap="small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endParaRPr>
              </a:p>
            </p:txBody>
          </p:sp>
        </p:grpSp>
        <p:cxnSp>
          <p:nvCxnSpPr>
            <p:cNvPr id="57" name="Straight Connector 55">
              <a:extLst>
                <a:ext uri="{FF2B5EF4-FFF2-40B4-BE49-F238E27FC236}">
                  <a16:creationId xmlns:a16="http://schemas.microsoft.com/office/drawing/2014/main" xmlns="" id="{A7363EEF-AD5A-2F92-6970-2F0A2E7430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17988" y="3924312"/>
              <a:ext cx="762024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56">
              <a:extLst>
                <a:ext uri="{FF2B5EF4-FFF2-40B4-BE49-F238E27FC236}">
                  <a16:creationId xmlns:a16="http://schemas.microsoft.com/office/drawing/2014/main" xmlns="" id="{DD2881A8-8CA3-FC7C-9016-7FF6A67B26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01932" y="3848110"/>
              <a:ext cx="3810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05A5C05-E244-5141-45F2-3E852684FA18}"/>
              </a:ext>
            </a:extLst>
          </p:cNvPr>
          <p:cNvGrpSpPr/>
          <p:nvPr/>
        </p:nvGrpSpPr>
        <p:grpSpPr>
          <a:xfrm>
            <a:off x="7988298" y="3848110"/>
            <a:ext cx="2127250" cy="1558915"/>
            <a:chOff x="8121650" y="3848110"/>
            <a:chExt cx="2127250" cy="1558915"/>
          </a:xfrm>
        </p:grpSpPr>
        <p:grpSp>
          <p:nvGrpSpPr>
            <p:cNvPr id="63" name="Group 17">
              <a:extLst>
                <a:ext uri="{FF2B5EF4-FFF2-40B4-BE49-F238E27FC236}">
                  <a16:creationId xmlns:a16="http://schemas.microsoft.com/office/drawing/2014/main" xmlns="" id="{07669097-9674-9077-562D-1BBA7F85A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1650" y="4676774"/>
              <a:ext cx="2127250" cy="730251"/>
              <a:chOff x="620" y="3253"/>
              <a:chExt cx="1340" cy="460"/>
            </a:xfrm>
          </p:grpSpPr>
          <p:sp>
            <p:nvSpPr>
              <p:cNvPr id="65" name="Line 18">
                <a:extLst>
                  <a:ext uri="{FF2B5EF4-FFF2-40B4-BE49-F238E27FC236}">
                    <a16:creationId xmlns:a16="http://schemas.microsoft.com/office/drawing/2014/main" xmlns="" id="{BF595DBD-DEBB-B942-C521-C21B3A04C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4" y="3253"/>
                <a:ext cx="0" cy="18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6" name="Text Box 19">
                <a:extLst>
                  <a:ext uri="{FF2B5EF4-FFF2-40B4-BE49-F238E27FC236}">
                    <a16:creationId xmlns:a16="http://schemas.microsoft.com/office/drawing/2014/main" xmlns="" id="{AA72479F-EDCF-CB52-ABA4-CCD032F478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" y="3422"/>
                <a:ext cx="1340" cy="291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ＭＳ Ｐゴシック" charset="-128"/>
                    <a:cs typeface="Calibri Light" panose="020F0302020204030204" pitchFamily="34" charset="0"/>
                  </a:rPr>
                  <a:t>Second coming</a:t>
                </a:r>
                <a:endParaRPr lang="en-US" sz="2400" cap="small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endParaRPr>
              </a:p>
            </p:txBody>
          </p:sp>
        </p:grpSp>
        <p:pic>
          <p:nvPicPr>
            <p:cNvPr id="67" name="Picture 20">
              <a:extLst>
                <a:ext uri="{FF2B5EF4-FFF2-40B4-BE49-F238E27FC236}">
                  <a16:creationId xmlns:a16="http://schemas.microsoft.com/office/drawing/2014/main" xmlns="" id="{52867ABA-B0D2-02EE-46EA-63FBCF12E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7749" y="3848110"/>
              <a:ext cx="655051" cy="40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ounded Rectangle 6">
            <a:extLst>
              <a:ext uri="{FF2B5EF4-FFF2-40B4-BE49-F238E27FC236}">
                <a16:creationId xmlns:a16="http://schemas.microsoft.com/office/drawing/2014/main" xmlns="" id="{D9F35C25-FDC2-3F91-13AE-4B9CBC7BF318}"/>
              </a:ext>
            </a:extLst>
          </p:cNvPr>
          <p:cNvSpPr/>
          <p:nvPr/>
        </p:nvSpPr>
        <p:spPr bwMode="auto">
          <a:xfrm>
            <a:off x="266700" y="2933700"/>
            <a:ext cx="96012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Now, Satan’s lies are exposed: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“God is just trying to keep you down. He’s only looking out for his interests.”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“Life would be better if you did things your way.”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“If you follow God he will ruin your life!”</a:t>
            </a:r>
          </a:p>
        </p:txBody>
      </p:sp>
    </p:spTree>
    <p:extLst>
      <p:ext uri="{BB962C8B-B14F-4D97-AF65-F5344CB8AC3E}">
        <p14:creationId xmlns:p14="http://schemas.microsoft.com/office/powerpoint/2010/main" val="20474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0">
            <a:extLst>
              <a:ext uri="{FF2B5EF4-FFF2-40B4-BE49-F238E27FC236}">
                <a16:creationId xmlns:a16="http://schemas.microsoft.com/office/drawing/2014/main" xmlns="" id="{E64111FC-ED5C-0B5B-6478-122848644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999" y="4813301"/>
            <a:ext cx="9898701" cy="3492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AA605C-FCD0-01A7-B659-50256348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559CD2-A22C-A252-6AD1-40B8CC8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415D4A-77AD-C8E4-9051-8419D69C9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9244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E3C573AC-B698-8A45-6328-380D25DE722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700589"/>
            <a:ext cx="1695450" cy="976313"/>
            <a:chOff x="756" y="3253"/>
            <a:chExt cx="1068" cy="615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A05F0285-A35A-0D03-A440-B849F6AE2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3253"/>
              <a:ext cx="0" cy="18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xmlns="" id="{774B611A-549D-913F-3BB9-99081149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422"/>
              <a:ext cx="1068" cy="44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~2000 </a:t>
              </a:r>
              <a:r>
                <a:rPr lang="en-US" sz="2000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bc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rPr>
                <a:t>(Abraham)</a:t>
              </a:r>
              <a:endPara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776EAE64-73CA-6466-7CC0-7EBE85318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xmlns="" id="{C3E2EEC0-A470-5FD0-264B-5F0E39444A15}"/>
              </a:ext>
            </a:extLst>
          </p:cNvPr>
          <p:cNvSpPr/>
          <p:nvPr/>
        </p:nvSpPr>
        <p:spPr bwMode="auto">
          <a:xfrm>
            <a:off x="266700" y="307975"/>
            <a:ext cx="9601200" cy="260425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this way, he disarmed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spiritual rulers and authorities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shamed them publicly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his victory over them on the cross. </a:t>
            </a:r>
          </a:p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2:15)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2B56114-BDD5-EB33-E621-BD821F932E14}"/>
              </a:ext>
            </a:extLst>
          </p:cNvPr>
          <p:cNvGrpSpPr/>
          <p:nvPr/>
        </p:nvGrpSpPr>
        <p:grpSpPr>
          <a:xfrm>
            <a:off x="3403598" y="3543300"/>
            <a:ext cx="1695450" cy="1885955"/>
            <a:chOff x="3860800" y="3543300"/>
            <a:chExt cx="1695450" cy="1885955"/>
          </a:xfrm>
        </p:grpSpPr>
        <p:grpSp>
          <p:nvGrpSpPr>
            <p:cNvPr id="50" name="Group 17">
              <a:extLst>
                <a:ext uri="{FF2B5EF4-FFF2-40B4-BE49-F238E27FC236}">
                  <a16:creationId xmlns:a16="http://schemas.microsoft.com/office/drawing/2014/main" xmlns="" id="{445EAC64-12D2-DE94-4CF9-ABA132CA0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0800" y="4699004"/>
              <a:ext cx="1695450" cy="730251"/>
              <a:chOff x="756" y="3253"/>
              <a:chExt cx="1068" cy="460"/>
            </a:xfrm>
          </p:grpSpPr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xmlns="" id="{6C96BC9F-8A9D-EA91-8652-C938E6DF8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4" y="3253"/>
                <a:ext cx="0" cy="18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xmlns="" id="{1DCD811E-D93F-9A62-F4EB-71D0F3B4A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" y="3422"/>
                <a:ext cx="1068" cy="291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ＭＳ Ｐゴシック" charset="-128"/>
                    <a:cs typeface="Calibri Light" panose="020F0302020204030204" pitchFamily="34" charset="0"/>
                  </a:rPr>
                  <a:t>First coming</a:t>
                </a:r>
                <a:endParaRPr lang="en-US" sz="2400" cap="small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endParaRPr>
              </a:p>
            </p:txBody>
          </p:sp>
        </p:grpSp>
        <p:cxnSp>
          <p:nvCxnSpPr>
            <p:cNvPr id="57" name="Straight Connector 55">
              <a:extLst>
                <a:ext uri="{FF2B5EF4-FFF2-40B4-BE49-F238E27FC236}">
                  <a16:creationId xmlns:a16="http://schemas.microsoft.com/office/drawing/2014/main" xmlns="" id="{A7363EEF-AD5A-2F92-6970-2F0A2E7430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17988" y="3924312"/>
              <a:ext cx="762024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56">
              <a:extLst>
                <a:ext uri="{FF2B5EF4-FFF2-40B4-BE49-F238E27FC236}">
                  <a16:creationId xmlns:a16="http://schemas.microsoft.com/office/drawing/2014/main" xmlns="" id="{DD2881A8-8CA3-FC7C-9016-7FF6A67B26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01932" y="3848110"/>
              <a:ext cx="3810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05A5C05-E244-5141-45F2-3E852684FA18}"/>
              </a:ext>
            </a:extLst>
          </p:cNvPr>
          <p:cNvGrpSpPr/>
          <p:nvPr/>
        </p:nvGrpSpPr>
        <p:grpSpPr>
          <a:xfrm>
            <a:off x="7988298" y="3848110"/>
            <a:ext cx="2127250" cy="1558915"/>
            <a:chOff x="8121650" y="3848110"/>
            <a:chExt cx="2127250" cy="1558915"/>
          </a:xfrm>
        </p:grpSpPr>
        <p:grpSp>
          <p:nvGrpSpPr>
            <p:cNvPr id="63" name="Group 17">
              <a:extLst>
                <a:ext uri="{FF2B5EF4-FFF2-40B4-BE49-F238E27FC236}">
                  <a16:creationId xmlns:a16="http://schemas.microsoft.com/office/drawing/2014/main" xmlns="" id="{07669097-9674-9077-562D-1BBA7F85A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1650" y="4676774"/>
              <a:ext cx="2127250" cy="730251"/>
              <a:chOff x="620" y="3253"/>
              <a:chExt cx="1340" cy="460"/>
            </a:xfrm>
          </p:grpSpPr>
          <p:sp>
            <p:nvSpPr>
              <p:cNvPr id="65" name="Line 18">
                <a:extLst>
                  <a:ext uri="{FF2B5EF4-FFF2-40B4-BE49-F238E27FC236}">
                    <a16:creationId xmlns:a16="http://schemas.microsoft.com/office/drawing/2014/main" xmlns="" id="{BF595DBD-DEBB-B942-C521-C21B3A04C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4" y="3253"/>
                <a:ext cx="0" cy="18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6" name="Text Box 19">
                <a:extLst>
                  <a:ext uri="{FF2B5EF4-FFF2-40B4-BE49-F238E27FC236}">
                    <a16:creationId xmlns:a16="http://schemas.microsoft.com/office/drawing/2014/main" xmlns="" id="{AA72479F-EDCF-CB52-ABA4-CCD032F478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" y="3422"/>
                <a:ext cx="1340" cy="291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ＭＳ Ｐゴシック" charset="-128"/>
                    <a:cs typeface="Calibri Light" panose="020F0302020204030204" pitchFamily="34" charset="0"/>
                  </a:rPr>
                  <a:t>Second coming</a:t>
                </a:r>
                <a:endParaRPr lang="en-US" sz="2400" cap="small" dirty="0">
                  <a:solidFill>
                    <a:schemeClr val="bg1"/>
                  </a:solidFill>
                  <a:latin typeface="Calibri Light" panose="020F0302020204030204" pitchFamily="34" charset="0"/>
                  <a:ea typeface="ＭＳ Ｐゴシック" charset="-128"/>
                  <a:cs typeface="Calibri Light" panose="020F0302020204030204" pitchFamily="34" charset="0"/>
                </a:endParaRPr>
              </a:p>
            </p:txBody>
          </p:sp>
        </p:grpSp>
        <p:pic>
          <p:nvPicPr>
            <p:cNvPr id="67" name="Picture 20">
              <a:extLst>
                <a:ext uri="{FF2B5EF4-FFF2-40B4-BE49-F238E27FC236}">
                  <a16:creationId xmlns:a16="http://schemas.microsoft.com/office/drawing/2014/main" xmlns="" id="{52867ABA-B0D2-02EE-46EA-63FBCF12E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7749" y="3848110"/>
              <a:ext cx="655051" cy="40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ounded Rectangle 6">
            <a:extLst>
              <a:ext uri="{FF2B5EF4-FFF2-40B4-BE49-F238E27FC236}">
                <a16:creationId xmlns:a16="http://schemas.microsoft.com/office/drawing/2014/main" xmlns="" id="{D9F35C25-FDC2-3F91-13AE-4B9CBC7BF318}"/>
              </a:ext>
            </a:extLst>
          </p:cNvPr>
          <p:cNvSpPr/>
          <p:nvPr/>
        </p:nvSpPr>
        <p:spPr bwMode="auto">
          <a:xfrm>
            <a:off x="266700" y="2933700"/>
            <a:ext cx="96012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Now, Satan’s lies are exposed: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“God is just trying to keep you down. He’s only looking out for his interests.”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“Life would be better if you did things your way.”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“If you follow God he will ruin your life!”</a:t>
            </a:r>
          </a:p>
        </p:txBody>
      </p:sp>
    </p:spTree>
    <p:extLst>
      <p:ext uri="{BB962C8B-B14F-4D97-AF65-F5344CB8AC3E}">
        <p14:creationId xmlns:p14="http://schemas.microsoft.com/office/powerpoint/2010/main" val="34551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E34080-C73C-617E-2FE7-437EBB63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means for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75973A-E12B-4548-9E8F-562F31E25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Rescued humans are totally unique</a:t>
            </a:r>
          </a:p>
          <a:p>
            <a:r>
              <a:rPr lang="en-US" dirty="0"/>
              <a:t>No other beings in the universe will know what we know about:</a:t>
            </a:r>
          </a:p>
          <a:p>
            <a:pPr marL="742950" indent="-742950">
              <a:buAutoNum type="arabicPeriod"/>
            </a:pPr>
            <a:r>
              <a:rPr lang="en-US" dirty="0"/>
              <a:t>Sin</a:t>
            </a:r>
          </a:p>
          <a:p>
            <a:pPr marL="742950" indent="-742950">
              <a:buAutoNum type="arabicPeriod"/>
            </a:pPr>
            <a:r>
              <a:rPr lang="en-US" dirty="0"/>
              <a:t>Grace</a:t>
            </a:r>
          </a:p>
        </p:txBody>
      </p:sp>
    </p:spTree>
    <p:extLst>
      <p:ext uri="{BB962C8B-B14F-4D97-AF65-F5344CB8AC3E}">
        <p14:creationId xmlns:p14="http://schemas.microsoft.com/office/powerpoint/2010/main" val="33148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E34080-C73C-617E-2FE7-437EBB63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for the rest of the universe?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75973A-E12B-4548-9E8F-562F31E25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the fall, it was easy to make a case for </a:t>
            </a:r>
            <a:br>
              <a:rPr lang="en-US" dirty="0"/>
            </a:br>
            <a:r>
              <a:rPr lang="en-US" dirty="0"/>
              <a:t>why God shouldn’t be trusted</a:t>
            </a:r>
          </a:p>
          <a:p>
            <a:r>
              <a:rPr lang="en-US" dirty="0"/>
              <a:t>Never again!</a:t>
            </a:r>
          </a:p>
          <a:p>
            <a:r>
              <a:rPr lang="en-US" dirty="0"/>
              <a:t>God’s solution preserves free will and eliminates evil</a:t>
            </a:r>
          </a:p>
          <a:p>
            <a:pPr marL="571500" indent="-571500">
              <a:buFontTx/>
              <a:buChar char="-"/>
            </a:pPr>
            <a:r>
              <a:rPr lang="en-US" dirty="0"/>
              <a:t>In heaven we will still have free will</a:t>
            </a:r>
            <a:br>
              <a:rPr lang="en-US" dirty="0"/>
            </a:br>
            <a:r>
              <a:rPr lang="en-US" sz="2800" i="1" dirty="0"/>
              <a:t>(Allowing for love relationships)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But we won’t want to rebel against God anymore</a:t>
            </a:r>
            <a:br>
              <a:rPr lang="en-US" dirty="0"/>
            </a:br>
            <a:r>
              <a:rPr lang="en-US" sz="2800" i="1" dirty="0"/>
              <a:t>(Because we’ve seen how well that went!)</a:t>
            </a:r>
          </a:p>
        </p:txBody>
      </p:sp>
    </p:spTree>
    <p:extLst>
      <p:ext uri="{BB962C8B-B14F-4D97-AF65-F5344CB8AC3E}">
        <p14:creationId xmlns:p14="http://schemas.microsoft.com/office/powerpoint/2010/main" val="28119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28EFF3-4B8E-7891-78A9-E6B35AC7A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endParaRPr lang="en-US" sz="4400" dirty="0"/>
          </a:p>
          <a:p>
            <a:pPr marL="0" indent="0" algn="ctr"/>
            <a:endParaRPr lang="en-US" sz="4400" dirty="0"/>
          </a:p>
          <a:p>
            <a:pPr marL="0" indent="0" algn="ctr"/>
            <a:r>
              <a:rPr lang="en-US" sz="4400" dirty="0"/>
              <a:t>Because of Christ and our faith in him, </a:t>
            </a:r>
            <a:br>
              <a:rPr lang="en-US" sz="4400" dirty="0"/>
            </a:br>
            <a:r>
              <a:rPr lang="en-US" sz="4400" dirty="0"/>
              <a:t>we can now come boldly and confidently into God’s presence.</a:t>
            </a:r>
          </a:p>
          <a:p>
            <a:pPr marL="0" indent="0" algn="ctr"/>
            <a:r>
              <a:rPr lang="en-US" sz="2000" i="1" dirty="0"/>
              <a:t>(Eph 3:12)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65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 As you read what I have written, </a:t>
            </a:r>
            <a:br>
              <a:rPr lang="en-US" dirty="0"/>
            </a:br>
            <a:r>
              <a:rPr lang="en-US" dirty="0"/>
              <a:t>you will understand my insight into this plan regarding Christ.</a:t>
            </a:r>
          </a:p>
          <a:p>
            <a:r>
              <a:rPr lang="en-US" dirty="0"/>
              <a:t>5 God </a:t>
            </a:r>
            <a:r>
              <a:rPr lang="en-US" u="sng" dirty="0"/>
              <a:t>did not reveal</a:t>
            </a:r>
            <a:r>
              <a:rPr lang="en-US" dirty="0"/>
              <a:t> it to previous generations, </a:t>
            </a:r>
            <a:br>
              <a:rPr lang="en-US" dirty="0"/>
            </a:br>
            <a:r>
              <a:rPr lang="en-US" dirty="0"/>
              <a:t>but now by his Spirit </a:t>
            </a:r>
            <a:r>
              <a:rPr lang="en-US" u="sng" dirty="0"/>
              <a:t>he has revealed 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his holy apostles and prophets.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35AF778-2F99-65E5-FD93-B6A596B85397}"/>
              </a:ext>
            </a:extLst>
          </p:cNvPr>
          <p:cNvSpPr/>
          <p:nvPr/>
        </p:nvSpPr>
        <p:spPr bwMode="auto">
          <a:xfrm>
            <a:off x="584200" y="3479173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“mystery” was not revealed during the Old Testament</a:t>
            </a:r>
          </a:p>
        </p:txBody>
      </p:sp>
    </p:spTree>
    <p:extLst>
      <p:ext uri="{BB962C8B-B14F-4D97-AF65-F5344CB8AC3E}">
        <p14:creationId xmlns:p14="http://schemas.microsoft.com/office/powerpoint/2010/main" val="8229766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 And this is God’s plan:</a:t>
            </a:r>
          </a:p>
          <a:p>
            <a:r>
              <a:rPr lang="en-US" dirty="0"/>
              <a:t>Both Gentiles and Jews who believe the Good News share equally in the riches inherited by God’s children.</a:t>
            </a:r>
          </a:p>
          <a:p>
            <a:r>
              <a:rPr lang="en-US" dirty="0"/>
              <a:t>6 Both are part of the same body, </a:t>
            </a:r>
          </a:p>
          <a:p>
            <a:r>
              <a:rPr lang="en-US" dirty="0"/>
              <a:t>and both enjoy the promise of blessings because they belong to Christ Jesus.</a:t>
            </a:r>
          </a:p>
        </p:txBody>
      </p:sp>
    </p:spTree>
    <p:extLst>
      <p:ext uri="{BB962C8B-B14F-4D97-AF65-F5344CB8AC3E}">
        <p14:creationId xmlns:p14="http://schemas.microsoft.com/office/powerpoint/2010/main" val="134164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 And this is God’s plan:</a:t>
            </a:r>
          </a:p>
          <a:p>
            <a:r>
              <a:rPr lang="en-US" u="sng" dirty="0"/>
              <a:t>Both Gentiles and Jews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believe the Good News share equally in the riches inherited by God’s children.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en-US" u="sng" dirty="0"/>
              <a:t>Both</a:t>
            </a:r>
            <a:r>
              <a:rPr lang="en-US" dirty="0"/>
              <a:t> are part of </a:t>
            </a:r>
            <a:r>
              <a:rPr lang="en-US" u="sng" dirty="0"/>
              <a:t>the same body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u="sng" dirty="0"/>
              <a:t>both</a:t>
            </a:r>
            <a:r>
              <a:rPr lang="en-US" dirty="0"/>
              <a:t> enjoy the promise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blessings because they belong to Christ Jesus.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21CA3C72-32C6-4811-7EBB-7761AEAC36FF}"/>
              </a:ext>
            </a:extLst>
          </p:cNvPr>
          <p:cNvSpPr/>
          <p:nvPr/>
        </p:nvSpPr>
        <p:spPr bwMode="auto">
          <a:xfrm>
            <a:off x="355600" y="4291666"/>
            <a:ext cx="7848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forms a new multi-ethnic “church”</a:t>
            </a:r>
          </a:p>
        </p:txBody>
      </p:sp>
    </p:spTree>
    <p:extLst>
      <p:ext uri="{BB962C8B-B14F-4D97-AF65-F5344CB8AC3E}">
        <p14:creationId xmlns:p14="http://schemas.microsoft.com/office/powerpoint/2010/main" val="1713897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 I was chosen to explain to everyone this mysterious plan that God, the Creator of all things, </a:t>
            </a:r>
            <a:r>
              <a:rPr lang="en-US" u="sng" dirty="0"/>
              <a:t>had kept secret from the beginning</a:t>
            </a:r>
            <a:r>
              <a:rPr lang="en-US" dirty="0"/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AADA731-F3A1-2B8E-77BC-263AE11FF570}"/>
              </a:ext>
            </a:extLst>
          </p:cNvPr>
          <p:cNvSpPr/>
          <p:nvPr/>
        </p:nvSpPr>
        <p:spPr bwMode="auto">
          <a:xfrm>
            <a:off x="1117600" y="3009900"/>
            <a:ext cx="79248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kept this secret from the beginning</a:t>
            </a:r>
          </a:p>
        </p:txBody>
      </p:sp>
    </p:spTree>
    <p:extLst>
      <p:ext uri="{BB962C8B-B14F-4D97-AF65-F5344CB8AC3E}">
        <p14:creationId xmlns:p14="http://schemas.microsoft.com/office/powerpoint/2010/main" val="9671217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 God’s purpose in all this was to use </a:t>
            </a:r>
            <a:br>
              <a:rPr lang="en-US" dirty="0"/>
            </a:br>
            <a:r>
              <a:rPr lang="en-US" dirty="0"/>
              <a:t>the church to </a:t>
            </a:r>
            <a:r>
              <a:rPr lang="en-US" u="sng" dirty="0"/>
              <a:t>display</a:t>
            </a:r>
            <a:r>
              <a:rPr lang="en-US" dirty="0"/>
              <a:t> his wisdom in its rich variety to all the </a:t>
            </a:r>
            <a:r>
              <a:rPr lang="en-US" u="sng" dirty="0"/>
              <a:t>unseen rulers and authorities</a:t>
            </a:r>
            <a:r>
              <a:rPr lang="en-US" dirty="0"/>
              <a:t> in the heavenly places.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A746B8C6-7144-C7CE-FB1B-F38FA1CC9CEE}"/>
              </a:ext>
            </a:extLst>
          </p:cNvPr>
          <p:cNvSpPr/>
          <p:nvPr/>
        </p:nvSpPr>
        <p:spPr bwMode="auto">
          <a:xfrm>
            <a:off x="584200" y="2781300"/>
            <a:ext cx="5943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Many unseen beings are watching this mystery unfold.</a:t>
            </a:r>
          </a:p>
        </p:txBody>
      </p:sp>
    </p:spTree>
    <p:extLst>
      <p:ext uri="{BB962C8B-B14F-4D97-AF65-F5344CB8AC3E}">
        <p14:creationId xmlns:p14="http://schemas.microsoft.com/office/powerpoint/2010/main" val="3655963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1953</Words>
  <Application>Microsoft Office PowerPoint</Application>
  <PresentationFormat>Custom</PresentationFormat>
  <Paragraphs>599</Paragraphs>
  <Slides>45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Ephesians 3</vt:lpstr>
      <vt:lpstr>Ephesians 1:9-10</vt:lpstr>
      <vt:lpstr>Ephesians 1:9-10</vt:lpstr>
      <vt:lpstr>Ephesians 3</vt:lpstr>
      <vt:lpstr>Ephesians 3</vt:lpstr>
      <vt:lpstr>Ephesians 3</vt:lpstr>
      <vt:lpstr>Ephesians 3</vt:lpstr>
      <vt:lpstr>Ephesians 3</vt:lpstr>
      <vt:lpstr>Ephesians 3</vt:lpstr>
      <vt:lpstr>Ephesians 3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God’s Eternal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this means for us?</vt:lpstr>
      <vt:lpstr>Meaning for the rest of the universe?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2022-08-20T22:19:29Z</dcterms:modified>
</cp:coreProperties>
</file>