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7433" r:id="rId2"/>
    <p:sldId id="1273" r:id="rId3"/>
    <p:sldId id="7322" r:id="rId4"/>
    <p:sldId id="7434" r:id="rId5"/>
    <p:sldId id="7475" r:id="rId6"/>
    <p:sldId id="7476" r:id="rId7"/>
    <p:sldId id="7488" r:id="rId8"/>
    <p:sldId id="7435" r:id="rId9"/>
    <p:sldId id="7436" r:id="rId10"/>
    <p:sldId id="7437" r:id="rId11"/>
    <p:sldId id="7405" r:id="rId12"/>
    <p:sldId id="7438" r:id="rId13"/>
    <p:sldId id="7439" r:id="rId14"/>
    <p:sldId id="7440" r:id="rId15"/>
    <p:sldId id="7441" r:id="rId16"/>
    <p:sldId id="7442" r:id="rId17"/>
    <p:sldId id="7443" r:id="rId18"/>
    <p:sldId id="7444" r:id="rId19"/>
    <p:sldId id="7446" r:id="rId20"/>
    <p:sldId id="7447" r:id="rId21"/>
    <p:sldId id="7453" r:id="rId22"/>
    <p:sldId id="7454" r:id="rId23"/>
    <p:sldId id="7455" r:id="rId24"/>
    <p:sldId id="7456" r:id="rId25"/>
    <p:sldId id="7457" r:id="rId26"/>
    <p:sldId id="7458" r:id="rId27"/>
    <p:sldId id="7461" r:id="rId28"/>
    <p:sldId id="7462" r:id="rId29"/>
    <p:sldId id="7463" r:id="rId30"/>
    <p:sldId id="7464" r:id="rId31"/>
    <p:sldId id="7465" r:id="rId32"/>
    <p:sldId id="7468" r:id="rId33"/>
    <p:sldId id="7469" r:id="rId34"/>
    <p:sldId id="7470" r:id="rId35"/>
    <p:sldId id="7471" r:id="rId36"/>
    <p:sldId id="7472" r:id="rId37"/>
    <p:sldId id="7473" r:id="rId38"/>
    <p:sldId id="7474" r:id="rId39"/>
    <p:sldId id="7477" r:id="rId40"/>
    <p:sldId id="7478" r:id="rId41"/>
    <p:sldId id="7479" r:id="rId42"/>
    <p:sldId id="7480" r:id="rId43"/>
    <p:sldId id="7481" r:id="rId44"/>
    <p:sldId id="7482" r:id="rId45"/>
    <p:sldId id="7483" r:id="rId46"/>
    <p:sldId id="7484" r:id="rId47"/>
    <p:sldId id="7485" r:id="rId48"/>
    <p:sldId id="7398" r:id="rId49"/>
    <p:sldId id="7487" r:id="rId50"/>
    <p:sldId id="7432" r:id="rId5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1355" autoAdjust="0"/>
  </p:normalViewPr>
  <p:slideViewPr>
    <p:cSldViewPr>
      <p:cViewPr varScale="1">
        <p:scale>
          <a:sx n="72" d="100"/>
          <a:sy n="72" d="100"/>
        </p:scale>
        <p:origin x="68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27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08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06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57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091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22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13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451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8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0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152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100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273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14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466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585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127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874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24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375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448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558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206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018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796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95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177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757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9718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21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591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462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86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407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000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555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437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4391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47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70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55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56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33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7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ellcc.org/counseling/listeni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w360.org/smil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w360.org/smil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wellcc.org/teaching/6592/ken-sande/2023/the-power-of-christian-identity-in-conflict" TargetMode="External"/><Relationship Id="rId3" Type="http://schemas.openxmlformats.org/officeDocument/2006/relationships/hyperlink" Target="https://repository.library.northeastern.edu/collections/neu:rx9144872" TargetMode="External"/><Relationship Id="rId7" Type="http://schemas.openxmlformats.org/officeDocument/2006/relationships/hyperlink" Target="https://www.dwellcc.org/teaching/6611/scott-risley/2023/self-focus-self-awareness-and-the-new-sel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w360.org/2017/08/06/seven-benefits-smile/" TargetMode="External"/><Relationship Id="rId5" Type="http://schemas.openxmlformats.org/officeDocument/2006/relationships/hyperlink" Target="https://rw360.org/2014/07/04/seven-steps-empathy/" TargetMode="External"/><Relationship Id="rId4" Type="http://schemas.openxmlformats.org/officeDocument/2006/relationships/hyperlink" Target="https://www.dwellcc.org/counseling/listen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green background&#10;&#10;Description automatically generated">
            <a:extLst>
              <a:ext uri="{FF2B5EF4-FFF2-40B4-BE49-F238E27FC236}">
                <a16:creationId xmlns:a16="http://schemas.microsoft.com/office/drawing/2014/main" id="{6656A268-3B51-A246-F922-DF586B799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" y="0"/>
            <a:ext cx="101558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6434665" cy="4635500"/>
          </a:xfrm>
        </p:spPr>
        <p:txBody>
          <a:bodyPr/>
          <a:lstStyle/>
          <a:p>
            <a:r>
              <a:rPr lang="en-US" dirty="0"/>
              <a:t>Self-awareness</a:t>
            </a:r>
          </a:p>
          <a:p>
            <a:r>
              <a:rPr lang="en-US" dirty="0"/>
              <a:t>Self-management</a:t>
            </a:r>
          </a:p>
          <a:p>
            <a:r>
              <a:rPr lang="en-US" dirty="0"/>
              <a:t>Social awareness</a:t>
            </a:r>
          </a:p>
          <a:p>
            <a:r>
              <a:rPr lang="en-US" dirty="0"/>
              <a:t>Relationship management</a:t>
            </a:r>
          </a:p>
          <a:p>
            <a:endParaRPr lang="en-US" dirty="0"/>
          </a:p>
          <a:p>
            <a:r>
              <a:rPr lang="en-US" dirty="0"/>
              <a:t>God awareness</a:t>
            </a:r>
          </a:p>
          <a:p>
            <a:r>
              <a:rPr lang="en-US" dirty="0"/>
              <a:t>God engagement</a:t>
            </a:r>
          </a:p>
        </p:txBody>
      </p:sp>
    </p:spTree>
    <p:extLst>
      <p:ext uri="{BB962C8B-B14F-4D97-AF65-F5344CB8AC3E}">
        <p14:creationId xmlns:p14="http://schemas.microsoft.com/office/powerpoint/2010/main" val="2353792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9" y="190500"/>
            <a:ext cx="6469702" cy="4730750"/>
          </a:xfrm>
        </p:spPr>
        <p:txBody>
          <a:bodyPr/>
          <a:lstStyle/>
          <a:p>
            <a:r>
              <a:rPr lang="en-US" dirty="0"/>
              <a:t>People high in self-awareness </a:t>
            </a:r>
            <a:br>
              <a:rPr lang="en-US" dirty="0"/>
            </a:br>
            <a:r>
              <a:rPr lang="en-US" dirty="0"/>
              <a:t>are remarkably clear in their understanding of what they do well, what motivates and satisfies them, and which people and situations push </a:t>
            </a:r>
            <a:br>
              <a:rPr lang="en-US" dirty="0"/>
            </a:br>
            <a:r>
              <a:rPr lang="en-US" dirty="0"/>
              <a:t>their buttons.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FFDF5-29B7-41B5-47AE-79C597404EEC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23.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822501" cy="4730750"/>
          </a:xfrm>
        </p:spPr>
        <p:txBody>
          <a:bodyPr/>
          <a:lstStyle/>
          <a:p>
            <a:r>
              <a:rPr lang="en-US" dirty="0"/>
              <a:t>Do not think of yourself </a:t>
            </a:r>
            <a:br>
              <a:rPr lang="en-US" dirty="0"/>
            </a:br>
            <a:r>
              <a:rPr lang="en-US" dirty="0"/>
              <a:t>more highly than you ought,</a:t>
            </a:r>
          </a:p>
          <a:p>
            <a:r>
              <a:rPr lang="en-US" dirty="0"/>
              <a:t>but rather think of yourself with sober judgment, </a:t>
            </a:r>
          </a:p>
          <a:p>
            <a:r>
              <a:rPr lang="en-US" dirty="0"/>
              <a:t>in accordance with the faith </a:t>
            </a:r>
            <a:br>
              <a:rPr lang="en-US" dirty="0"/>
            </a:br>
            <a:r>
              <a:rPr lang="en-US" dirty="0"/>
              <a:t>God has distributed to each of you. </a:t>
            </a:r>
            <a:r>
              <a:rPr lang="en-US" sz="2000" i="1" dirty="0"/>
              <a:t>(Romans 12:3)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06352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9" y="190500"/>
            <a:ext cx="6469702" cy="4730750"/>
          </a:xfrm>
        </p:spPr>
        <p:txBody>
          <a:bodyPr/>
          <a:lstStyle/>
          <a:p>
            <a:r>
              <a:rPr lang="en-US" dirty="0"/>
              <a:t>83 percent of people high in self-awareness are top performers, </a:t>
            </a:r>
          </a:p>
          <a:p>
            <a:r>
              <a:rPr lang="en-US" dirty="0"/>
              <a:t>and just 2 percent of bottom performers are high in self-awareness.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FFDF5-29B7-41B5-47AE-79C597404EEC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23.</a:t>
            </a:r>
          </a:p>
        </p:txBody>
      </p:sp>
    </p:spTree>
    <p:extLst>
      <p:ext uri="{BB962C8B-B14F-4D97-AF65-F5344CB8AC3E}">
        <p14:creationId xmlns:p14="http://schemas.microsoft.com/office/powerpoint/2010/main" val="14859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Emotional Awareness</a:t>
            </a:r>
          </a:p>
          <a:p>
            <a:r>
              <a:rPr lang="en-US" dirty="0"/>
              <a:t>God has emotions </a:t>
            </a:r>
            <a:r>
              <a:rPr lang="en-US" sz="2000" i="1" dirty="0"/>
              <a:t>(Exodus 34:6)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we are made his image </a:t>
            </a:r>
            <a:r>
              <a:rPr lang="en-US" sz="2000" i="1" dirty="0"/>
              <a:t>(Genesis 1:26-27)</a:t>
            </a:r>
          </a:p>
          <a:p>
            <a:r>
              <a:rPr lang="en-US" dirty="0"/>
              <a:t>Emotions involve our whole 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9" y="190500"/>
            <a:ext cx="6469702" cy="4730750"/>
          </a:xfrm>
        </p:spPr>
        <p:txBody>
          <a:bodyPr/>
          <a:lstStyle/>
          <a:p>
            <a:r>
              <a:rPr lang="en-US" dirty="0"/>
              <a:t>[W]hen people who fear snakes are shown pictures of snakes, </a:t>
            </a:r>
          </a:p>
          <a:p>
            <a:r>
              <a:rPr lang="en-US" dirty="0"/>
              <a:t>sensors on their skin will detect sweat breaking out, a sign of anxiety, though they say they do not feel any fear.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FFDF5-29B7-41B5-47AE-79C597404EEC}"/>
              </a:ext>
            </a:extLst>
          </p:cNvPr>
          <p:cNvSpPr txBox="1">
            <a:spLocks/>
          </p:cNvSpPr>
          <p:nvPr/>
        </p:nvSpPr>
        <p:spPr bwMode="auto">
          <a:xfrm>
            <a:off x="6979583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900" i="1" kern="0" dirty="0"/>
              <a:t>Daniel Goleman, Emotional Intelligence: Why It Can Matter More Than IQ (New York: Bantam, 2020), 48-49</a:t>
            </a:r>
          </a:p>
        </p:txBody>
      </p:sp>
    </p:spTree>
    <p:extLst>
      <p:ext uri="{BB962C8B-B14F-4D97-AF65-F5344CB8AC3E}">
        <p14:creationId xmlns:p14="http://schemas.microsoft.com/office/powerpoint/2010/main" val="15123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9" y="190500"/>
            <a:ext cx="6469702" cy="4730750"/>
          </a:xfrm>
        </p:spPr>
        <p:txBody>
          <a:bodyPr/>
          <a:lstStyle/>
          <a:p>
            <a:r>
              <a:rPr lang="en-US" dirty="0"/>
              <a:t>The sweat shows up in such people even when the picture of a snake is presented so rapidly that they have no conscious idea of what, exactly, they just saw, let alone that they are beginning to get anxious.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FFDF5-29B7-41B5-47AE-79C597404EEC}"/>
              </a:ext>
            </a:extLst>
          </p:cNvPr>
          <p:cNvSpPr txBox="1">
            <a:spLocks/>
          </p:cNvSpPr>
          <p:nvPr/>
        </p:nvSpPr>
        <p:spPr bwMode="auto">
          <a:xfrm>
            <a:off x="6979583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900" i="1" kern="0" dirty="0"/>
              <a:t>Daniel Goleman, Emotional Intelligence: Why It Can Matter More Than IQ (New York: Bantam, 2020), 48-49</a:t>
            </a:r>
          </a:p>
        </p:txBody>
      </p:sp>
    </p:spTree>
    <p:extLst>
      <p:ext uri="{BB962C8B-B14F-4D97-AF65-F5344CB8AC3E}">
        <p14:creationId xmlns:p14="http://schemas.microsoft.com/office/powerpoint/2010/main" val="117857169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Emotional Awareness</a:t>
            </a:r>
          </a:p>
          <a:p>
            <a:r>
              <a:rPr lang="en-US" dirty="0"/>
              <a:t>Emotions move us to act </a:t>
            </a:r>
            <a:br>
              <a:rPr lang="en-US" dirty="0"/>
            </a:br>
            <a:r>
              <a:rPr lang="en-US" sz="2000" i="1" dirty="0"/>
              <a:t>(Genesis 37:11; Exodus 2:5-6)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Emotional Awareness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Emotions move us to act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(Genesis 37:11; Exodus 2:5-6)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Emotions are not inherently sinful </a:t>
            </a:r>
            <a:r>
              <a:rPr lang="en-US" sz="2000" i="1" dirty="0"/>
              <a:t>(John 11:35)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but are often twisted by sin </a:t>
            </a:r>
            <a:r>
              <a:rPr lang="en-US" sz="2000" i="1" dirty="0"/>
              <a:t>(Genesis 4:6-8; Jeremiah 17:9)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C05F211-3307-1255-E650-015C21669773}"/>
              </a:ext>
            </a:extLst>
          </p:cNvPr>
          <p:cNvGrpSpPr/>
          <p:nvPr/>
        </p:nvGrpSpPr>
        <p:grpSpPr>
          <a:xfrm>
            <a:off x="3836086" y="-40971"/>
            <a:ext cx="4749114" cy="1069671"/>
            <a:chOff x="4394200" y="-40971"/>
            <a:chExt cx="4749114" cy="10696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FD50A7-98BF-BBF2-0498-A4A21C282867}"/>
                </a:ext>
              </a:extLst>
            </p:cNvPr>
            <p:cNvSpPr/>
            <p:nvPr/>
          </p:nvSpPr>
          <p:spPr bwMode="auto">
            <a:xfrm>
              <a:off x="4394200" y="7239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DFD029-1E5F-DE6B-C048-55C209E1A9B5}"/>
                </a:ext>
              </a:extLst>
            </p:cNvPr>
            <p:cNvSpPr txBox="1"/>
            <p:nvPr/>
          </p:nvSpPr>
          <p:spPr>
            <a:xfrm>
              <a:off x="4571314" y="-40971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Neocortex (Rational Thought)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ECEA80-80A7-806F-DB5F-9175585D435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99000" y="439351"/>
              <a:ext cx="275454" cy="2845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8695C6-0772-F132-087E-6CF801937DFE}"/>
              </a:ext>
            </a:extLst>
          </p:cNvPr>
          <p:cNvGrpSpPr/>
          <p:nvPr/>
        </p:nvGrpSpPr>
        <p:grpSpPr>
          <a:xfrm>
            <a:off x="93924" y="439351"/>
            <a:ext cx="3170109" cy="1618801"/>
            <a:chOff x="576734" y="484937"/>
            <a:chExt cx="3170109" cy="161880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3CA6CF-EEC8-8244-6864-ECFE5E286F13}"/>
                </a:ext>
              </a:extLst>
            </p:cNvPr>
            <p:cNvSpPr/>
            <p:nvPr/>
          </p:nvSpPr>
          <p:spPr bwMode="auto">
            <a:xfrm>
              <a:off x="3442043" y="1798938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20ACB-F321-E52B-83DB-DA927E9CC933}"/>
                </a:ext>
              </a:extLst>
            </p:cNvPr>
            <p:cNvSpPr txBox="1"/>
            <p:nvPr/>
          </p:nvSpPr>
          <p:spPr>
            <a:xfrm>
              <a:off x="576734" y="484937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Thalamus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7BB493-4FFC-C63D-B910-74FB25E4265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32000" y="876300"/>
              <a:ext cx="1410043" cy="990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ADFB3C-6FA5-DED9-9E26-26F35B54076F}"/>
              </a:ext>
            </a:extLst>
          </p:cNvPr>
          <p:cNvGrpSpPr/>
          <p:nvPr/>
        </p:nvGrpSpPr>
        <p:grpSpPr>
          <a:xfrm>
            <a:off x="60325" y="2400300"/>
            <a:ext cx="3382404" cy="1610080"/>
            <a:chOff x="618439" y="2400300"/>
            <a:chExt cx="3382404" cy="161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30A4A1-AB6A-0782-4595-B2E026ECFA7E}"/>
                </a:ext>
              </a:extLst>
            </p:cNvPr>
            <p:cNvSpPr/>
            <p:nvPr/>
          </p:nvSpPr>
          <p:spPr bwMode="auto">
            <a:xfrm>
              <a:off x="3696043" y="24003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CBE79B-7A5A-DC62-6394-0A73062C9F1F}"/>
                </a:ext>
              </a:extLst>
            </p:cNvPr>
            <p:cNvGrpSpPr/>
            <p:nvPr/>
          </p:nvGrpSpPr>
          <p:grpSpPr>
            <a:xfrm>
              <a:off x="618439" y="2633596"/>
              <a:ext cx="2976004" cy="1376784"/>
              <a:chOff x="618439" y="2633596"/>
              <a:chExt cx="2976004" cy="137678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532429-6C43-C874-7A28-721701F77193}"/>
                  </a:ext>
                </a:extLst>
              </p:cNvPr>
              <p:cNvSpPr txBox="1"/>
              <p:nvPr/>
            </p:nvSpPr>
            <p:spPr>
              <a:xfrm>
                <a:off x="618439" y="3056273"/>
                <a:ext cx="2057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Amygdala</a:t>
                </a:r>
              </a:p>
              <a:p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(Emotions)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16710F0-7EFC-7080-EFEA-CF74FB85F6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240091" y="2633596"/>
                <a:ext cx="1354352" cy="71506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277443-E27E-F8FF-233F-DDD2021AA0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6967" y="1016395"/>
            <a:ext cx="647357" cy="79078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603DE5-D014-9436-5A5E-BE47556B730A}"/>
              </a:ext>
            </a:extLst>
          </p:cNvPr>
          <p:cNvCxnSpPr>
            <a:cxnSpLocks/>
          </p:cNvCxnSpPr>
          <p:nvPr/>
        </p:nvCxnSpPr>
        <p:spPr bwMode="auto">
          <a:xfrm>
            <a:off x="3122825" y="2111976"/>
            <a:ext cx="101600" cy="29656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2F1B56B-0E05-15D2-2F29-109C700149C7}"/>
              </a:ext>
            </a:extLst>
          </p:cNvPr>
          <p:cNvSpPr txBox="1"/>
          <p:nvPr/>
        </p:nvSpPr>
        <p:spPr>
          <a:xfrm>
            <a:off x="7926430" y="528469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Ken Sande, DRW 3.0 – Lesson 7 – https://www.rw-academy.org/courses/487381/lectures/9924351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DE8253-A246-01FD-A0C7-B93DC1E19FC5}"/>
              </a:ext>
            </a:extLst>
          </p:cNvPr>
          <p:cNvSpPr/>
          <p:nvPr/>
        </p:nvSpPr>
        <p:spPr bwMode="auto">
          <a:xfrm>
            <a:off x="5918200" y="2562034"/>
            <a:ext cx="3886458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Amygdala Hijacking</a:t>
            </a:r>
          </a:p>
        </p:txBody>
      </p:sp>
    </p:spTree>
    <p:extLst>
      <p:ext uri="{BB962C8B-B14F-4D97-AF65-F5344CB8AC3E}">
        <p14:creationId xmlns:p14="http://schemas.microsoft.com/office/powerpoint/2010/main" val="38713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People Skills 101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XSI 2024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Emotional Awareness</a:t>
            </a:r>
          </a:p>
          <a:p>
            <a:r>
              <a:rPr lang="en-US" dirty="0"/>
              <a:t>Emotions are important for relationships </a:t>
            </a:r>
            <a:br>
              <a:rPr lang="en-US" dirty="0"/>
            </a:br>
            <a:r>
              <a:rPr lang="en-US" sz="2000" i="1" dirty="0"/>
              <a:t>(Ephesians 4:32; Romans 12:15)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9" y="190500"/>
            <a:ext cx="6469702" cy="4730750"/>
          </a:xfrm>
        </p:spPr>
        <p:txBody>
          <a:bodyPr/>
          <a:lstStyle/>
          <a:p>
            <a:r>
              <a:rPr lang="en-US" dirty="0"/>
              <a:t>When you don’t take time out to notice and understand your emotions, they have a strange way of resurfacing when you least expect or want them to. </a:t>
            </a:r>
          </a:p>
          <a:p>
            <a:r>
              <a:rPr lang="en-US" dirty="0"/>
              <a:t>It’s their way of trying to bring something important to your attention.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FFDF5-29B7-41B5-47AE-79C597404EEC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62.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ADDBAB-82C9-CC84-9E15-195AC7F94D83}"/>
              </a:ext>
            </a:extLst>
          </p:cNvPr>
          <p:cNvSpPr/>
          <p:nvPr/>
        </p:nvSpPr>
        <p:spPr bwMode="auto">
          <a:xfrm>
            <a:off x="2655662" y="3962400"/>
            <a:ext cx="3951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thinking about it goes a long way</a:t>
            </a:r>
          </a:p>
        </p:txBody>
      </p:sp>
    </p:spTree>
    <p:extLst>
      <p:ext uri="{BB962C8B-B14F-4D97-AF65-F5344CB8AC3E}">
        <p14:creationId xmlns:p14="http://schemas.microsoft.com/office/powerpoint/2010/main" val="29746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positive strategies for dealing with feelings</a:t>
            </a:r>
          </a:p>
          <a:p>
            <a:r>
              <a:rPr lang="en-US" dirty="0"/>
              <a:t>See last year’s XSI – my breakout, Ken Sande plenary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Social awareness is your ability </a:t>
            </a:r>
            <a:br>
              <a:rPr lang="en-US" dirty="0"/>
            </a:br>
            <a:r>
              <a:rPr lang="en-US" dirty="0"/>
              <a:t>to accurately pick up on emotions in other people </a:t>
            </a:r>
            <a:br>
              <a:rPr lang="en-US" dirty="0"/>
            </a:br>
            <a:r>
              <a:rPr lang="en-US" dirty="0"/>
              <a:t>and understand what </a:t>
            </a:r>
            <a:br>
              <a:rPr lang="en-US" dirty="0"/>
            </a:br>
            <a:r>
              <a:rPr lang="en-US" dirty="0"/>
              <a:t>is really going on with them.</a:t>
            </a:r>
          </a:p>
          <a:p>
            <a:r>
              <a:rPr lang="en-US" dirty="0"/>
              <a:t>Listening and observing are the most important elements of social awareness.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39206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To listen well and observe what’s going on around us, we have to stop doing many things we like to do.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38505786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We have to stop talking, </a:t>
            </a:r>
            <a:br>
              <a:rPr lang="en-US" dirty="0"/>
            </a:br>
            <a:r>
              <a:rPr lang="en-US" dirty="0"/>
              <a:t>stop the monologue that may be running through our minds, </a:t>
            </a:r>
          </a:p>
          <a:p>
            <a:r>
              <a:rPr lang="en-US" dirty="0"/>
              <a:t>stop anticipating the point the other person is about to make, and stop thinking ahead to </a:t>
            </a:r>
            <a:br>
              <a:rPr lang="en-US" dirty="0"/>
            </a:br>
            <a:r>
              <a:rPr lang="en-US" dirty="0"/>
              <a:t>what we are going to say next.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282605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It takes practice to really watch people as you interact with them and get a good sense of what they are thinking and feeling.</a:t>
            </a:r>
          </a:p>
          <a:p>
            <a:r>
              <a:rPr lang="en-US" dirty="0"/>
              <a:t>At times, you’ll feel like an anthropologist…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367980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Empathy</a:t>
            </a:r>
          </a:p>
          <a:p>
            <a:pPr marL="571500" indent="-571500">
              <a:buFontTx/>
              <a:buChar char="-"/>
            </a:pPr>
            <a:r>
              <a:rPr lang="en-US" dirty="0"/>
              <a:t>Cognitive – Taking the perspective of another</a:t>
            </a:r>
          </a:p>
          <a:p>
            <a:pPr marL="571500" indent="-571500">
              <a:buFontTx/>
              <a:buChar char="-"/>
            </a:pPr>
            <a:r>
              <a:rPr lang="en-US" dirty="0"/>
              <a:t>Affective – Feeling what the other is feeling</a:t>
            </a:r>
          </a:p>
        </p:txBody>
      </p:sp>
    </p:spTree>
    <p:extLst>
      <p:ext uri="{BB962C8B-B14F-4D97-AF65-F5344CB8AC3E}">
        <p14:creationId xmlns:p14="http://schemas.microsoft.com/office/powerpoint/2010/main" val="9640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God’s Empathy Toward Us</a:t>
            </a:r>
          </a:p>
          <a:p>
            <a:pPr marL="285750" indent="-285750"/>
            <a:r>
              <a:rPr lang="en-US" dirty="0"/>
              <a:t>Jesus had </a:t>
            </a:r>
            <a:r>
              <a:rPr lang="en-US" u="sng" dirty="0"/>
              <a:t>compassion</a:t>
            </a:r>
            <a:r>
              <a:rPr lang="en-US" dirty="0"/>
              <a:t> on them </a:t>
            </a:r>
            <a:br>
              <a:rPr lang="en-US" dirty="0"/>
            </a:br>
            <a:r>
              <a:rPr lang="en-US" dirty="0"/>
              <a:t>because they were confused and helpless, </a:t>
            </a:r>
            <a:br>
              <a:rPr lang="en-US" dirty="0"/>
            </a:br>
            <a:r>
              <a:rPr lang="en-US" dirty="0"/>
              <a:t>like sheep without a shepherd. </a:t>
            </a:r>
            <a:r>
              <a:rPr lang="en-US" sz="2000" i="1" dirty="0"/>
              <a:t>(Matthew 9:36; cf. Luke 19:41)</a:t>
            </a:r>
          </a:p>
          <a:p>
            <a:pPr marL="285750" indent="-285750"/>
            <a:r>
              <a:rPr lang="en-US" dirty="0"/>
              <a:t>“Yahweh, Yahweh God, </a:t>
            </a:r>
            <a:br>
              <a:rPr lang="en-US" dirty="0"/>
            </a:br>
            <a:r>
              <a:rPr lang="en-US" u="sng" dirty="0"/>
              <a:t>compassionate</a:t>
            </a:r>
            <a:r>
              <a:rPr lang="en-US" dirty="0"/>
              <a:t> and gracious…” </a:t>
            </a:r>
            <a:r>
              <a:rPr lang="en-US" sz="2000" i="1" dirty="0"/>
              <a:t>(Exodus 34:6)</a:t>
            </a:r>
          </a:p>
          <a:p>
            <a:pPr marL="285750" indent="-285750"/>
            <a:r>
              <a:rPr lang="en-US" dirty="0"/>
              <a:t>We do not have a high priest who cannot </a:t>
            </a:r>
            <a:r>
              <a:rPr lang="en-US" u="sng" dirty="0"/>
              <a:t>sympathize</a:t>
            </a:r>
            <a:r>
              <a:rPr lang="en-US" dirty="0"/>
              <a:t> with our weaknesses…</a:t>
            </a:r>
            <a:r>
              <a:rPr lang="en-US" i="1" dirty="0"/>
              <a:t> </a:t>
            </a:r>
            <a:r>
              <a:rPr lang="en-US" sz="2000" i="1" dirty="0"/>
              <a:t>(Hebrews 4:15)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7886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Failure to register another’s feelings is a major deficit in emotional intelligence, </a:t>
            </a:r>
            <a:br>
              <a:rPr lang="en-US" dirty="0"/>
            </a:br>
            <a:r>
              <a:rPr lang="en-US" dirty="0"/>
              <a:t>and a tragic failing in what it means to be human.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86.</a:t>
            </a:r>
          </a:p>
        </p:txBody>
      </p:sp>
    </p:spTree>
    <p:extLst>
      <p:ext uri="{BB962C8B-B14F-4D97-AF65-F5344CB8AC3E}">
        <p14:creationId xmlns:p14="http://schemas.microsoft.com/office/powerpoint/2010/main" val="32993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They Hear?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share Christ in the context of relationships</a:t>
            </a:r>
          </a:p>
          <a:p>
            <a:r>
              <a:rPr lang="en-US" dirty="0"/>
              <a:t>Relationships require people skills</a:t>
            </a:r>
          </a:p>
          <a:p>
            <a:r>
              <a:rPr lang="en-US" dirty="0"/>
              <a:t>What are “people skills”?</a:t>
            </a:r>
          </a:p>
          <a:p>
            <a:r>
              <a:rPr lang="en-US" dirty="0"/>
              <a:t>“Emotional Intelligence” and “Relational Wisdom”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669416" cy="4635500"/>
          </a:xfrm>
        </p:spPr>
        <p:txBody>
          <a:bodyPr/>
          <a:lstStyle/>
          <a:p>
            <a:r>
              <a:rPr lang="en-US" dirty="0"/>
              <a:t>Women… are more sensitive to a sad expression on a man’s face than are men in detecting sadness from a woman’s expression.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118..</a:t>
            </a:r>
          </a:p>
        </p:txBody>
      </p:sp>
    </p:spTree>
    <p:extLst>
      <p:ext uri="{BB962C8B-B14F-4D97-AF65-F5344CB8AC3E}">
        <p14:creationId xmlns:p14="http://schemas.microsoft.com/office/powerpoint/2010/main" val="3390718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669416" cy="4635500"/>
          </a:xfrm>
        </p:spPr>
        <p:txBody>
          <a:bodyPr/>
          <a:lstStyle/>
          <a:p>
            <a:r>
              <a:rPr lang="en-US" dirty="0"/>
              <a:t>Thus a woman has to be all the sadder for a man to notice her feelings in the first place, </a:t>
            </a:r>
            <a:br>
              <a:rPr lang="en-US" dirty="0"/>
            </a:br>
            <a:r>
              <a:rPr lang="en-US" dirty="0"/>
              <a:t>let alone for him to raise </a:t>
            </a:r>
            <a:br>
              <a:rPr lang="en-US" dirty="0"/>
            </a:br>
            <a:r>
              <a:rPr lang="en-US" dirty="0"/>
              <a:t>the question of what is </a:t>
            </a:r>
            <a:br>
              <a:rPr lang="en-US" dirty="0"/>
            </a:br>
            <a:r>
              <a:rPr lang="en-US" dirty="0"/>
              <a:t>making her so sad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118..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D24BCA8-ABBF-8C01-8F97-966A606D2406}"/>
              </a:ext>
            </a:extLst>
          </p:cNvPr>
          <p:cNvSpPr/>
          <p:nvPr/>
        </p:nvSpPr>
        <p:spPr bwMode="auto">
          <a:xfrm>
            <a:off x="1803400" y="3736471"/>
            <a:ext cx="4343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must learn to read non-verbal signals</a:t>
            </a:r>
          </a:p>
        </p:txBody>
      </p:sp>
    </p:spTree>
    <p:extLst>
      <p:ext uri="{BB962C8B-B14F-4D97-AF65-F5344CB8AC3E}">
        <p14:creationId xmlns:p14="http://schemas.microsoft.com/office/powerpoint/2010/main" val="1078823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Empathy</a:t>
            </a:r>
          </a:p>
          <a:p>
            <a:r>
              <a:rPr lang="pt-BR" i="1" dirty="0"/>
              <a:t>1.	A</a:t>
            </a:r>
          </a:p>
          <a:p>
            <a:r>
              <a:rPr lang="pt-BR" i="1" dirty="0"/>
              <a:t>2.	A</a:t>
            </a:r>
          </a:p>
          <a:p>
            <a:r>
              <a:rPr lang="pt-BR" i="1" dirty="0"/>
              <a:t>3.	B</a:t>
            </a:r>
          </a:p>
          <a:p>
            <a:r>
              <a:rPr lang="pt-BR" i="1" dirty="0"/>
              <a:t>4.	B</a:t>
            </a:r>
          </a:p>
          <a:p>
            <a:r>
              <a:rPr lang="pt-BR" i="1" dirty="0"/>
              <a:t>5.	B</a:t>
            </a:r>
          </a:p>
          <a:p>
            <a:r>
              <a:rPr lang="pt-BR" i="1" dirty="0"/>
              <a:t>6.	A</a:t>
            </a:r>
            <a:endParaRPr lang="en-US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5A53B4-FEC5-E253-C029-6574A4842E30}"/>
              </a:ext>
            </a:extLst>
          </p:cNvPr>
          <p:cNvSpPr txBox="1">
            <a:spLocks/>
          </p:cNvSpPr>
          <p:nvPr/>
        </p:nvSpPr>
        <p:spPr bwMode="auto">
          <a:xfrm>
            <a:off x="3175000" y="812800"/>
            <a:ext cx="1905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pt-BR" i="1" kern="0" dirty="0"/>
              <a:t>7.	B</a:t>
            </a:r>
          </a:p>
          <a:p>
            <a:r>
              <a:rPr lang="pt-BR" i="1" kern="0" dirty="0"/>
              <a:t>8.	B</a:t>
            </a:r>
          </a:p>
          <a:p>
            <a:r>
              <a:rPr lang="pt-BR" i="1" kern="0" dirty="0"/>
              <a:t>9.	A</a:t>
            </a:r>
          </a:p>
          <a:p>
            <a:r>
              <a:rPr lang="pt-BR" i="1" kern="0" dirty="0"/>
              <a:t>10.	A</a:t>
            </a:r>
          </a:p>
          <a:p>
            <a:r>
              <a:rPr lang="pt-BR" i="1" kern="0" dirty="0"/>
              <a:t>11.	B</a:t>
            </a:r>
          </a:p>
          <a:p>
            <a:r>
              <a:rPr lang="pt-BR" i="1" kern="0" dirty="0"/>
              <a:t>12.	A</a:t>
            </a:r>
          </a:p>
          <a:p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6385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Empathy</a:t>
            </a:r>
          </a:p>
          <a:p>
            <a:r>
              <a:rPr lang="pt-BR" dirty="0"/>
              <a:t>Empathy is important in conflict.</a:t>
            </a:r>
          </a:p>
          <a:p>
            <a:r>
              <a:rPr lang="pt-BR" dirty="0"/>
              <a:t>	Can you see from the other person’s perspective?</a:t>
            </a:r>
          </a:p>
          <a:p>
            <a:r>
              <a:rPr lang="pt-BR" dirty="0"/>
              <a:t>Other tips:</a:t>
            </a:r>
          </a:p>
          <a:p>
            <a:pPr marL="571500" indent="-571500">
              <a:buFontTx/>
              <a:buChar char="-"/>
            </a:pPr>
            <a:r>
              <a:rPr lang="pt-BR" dirty="0"/>
              <a:t>Ask God</a:t>
            </a:r>
          </a:p>
          <a:p>
            <a:pPr marL="571500" indent="-571500">
              <a:buFontTx/>
              <a:buChar char="-"/>
            </a:pPr>
            <a:r>
              <a:rPr lang="pt-BR" dirty="0"/>
              <a:t>Ask the person</a:t>
            </a:r>
          </a:p>
          <a:p>
            <a:pPr marL="571500" indent="-571500">
              <a:buFontTx/>
              <a:buChar char="-"/>
            </a:pPr>
            <a:r>
              <a:rPr lang="pt-BR" dirty="0"/>
              <a:t>Be present for important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Listening</a:t>
            </a:r>
          </a:p>
          <a:p>
            <a:r>
              <a:rPr lang="pt-BR" dirty="0"/>
              <a:t>God listens to us </a:t>
            </a:r>
            <a:r>
              <a:rPr lang="pt-BR" sz="2000" i="1" dirty="0"/>
              <a:t>(1 John 5:14-15; Jeremiah 29:12)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and sees us </a:t>
            </a:r>
            <a:r>
              <a:rPr lang="pt-BR" sz="2000" i="1" dirty="0"/>
              <a:t>(Hebrews 4:13; 1 Samuel 16:7; Genesis 16:13)</a:t>
            </a:r>
          </a:p>
          <a:p>
            <a:r>
              <a:rPr lang="en-US" dirty="0"/>
              <a:t>We have hearing problems. With God</a:t>
            </a:r>
            <a:r>
              <a:rPr lang="en-US" i="1" dirty="0"/>
              <a:t> </a:t>
            </a:r>
            <a:r>
              <a:rPr lang="en-US" sz="2000" i="1" dirty="0"/>
              <a:t>(Matt 11:15)</a:t>
            </a:r>
            <a:endParaRPr lang="en-US" i="1" dirty="0"/>
          </a:p>
          <a:p>
            <a:r>
              <a:rPr lang="en-US" dirty="0"/>
              <a:t>And with others:</a:t>
            </a:r>
          </a:p>
          <a:p>
            <a:r>
              <a:rPr lang="en-US" dirty="0"/>
              <a:t>	My dear brothers and sisters, take note of this: Everyone should be quick to listen, slow to speak and slow to become angry </a:t>
            </a:r>
            <a:r>
              <a:rPr lang="en-US" sz="2000" i="1" dirty="0"/>
              <a:t>(James 1:19)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4376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Listening</a:t>
            </a:r>
          </a:p>
          <a:p>
            <a:r>
              <a:rPr lang="pt-BR" dirty="0"/>
              <a:t>God listens to us </a:t>
            </a:r>
            <a:r>
              <a:rPr lang="pt-BR" sz="2000" i="1" dirty="0"/>
              <a:t>(1 John 5:14-15; Jeremiah 29:12)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and sees us </a:t>
            </a:r>
            <a:r>
              <a:rPr lang="pt-BR" sz="2000" i="1" dirty="0"/>
              <a:t>(Hebrews 4:13; 1 Samuel 16:7; Genesis 16:13)</a:t>
            </a:r>
          </a:p>
          <a:p>
            <a:r>
              <a:rPr lang="en-US" dirty="0"/>
              <a:t>We have hearing problems. With God</a:t>
            </a:r>
            <a:r>
              <a:rPr lang="en-US" i="1" dirty="0"/>
              <a:t> </a:t>
            </a:r>
            <a:r>
              <a:rPr lang="en-US" sz="2000" i="1" dirty="0"/>
              <a:t>(Matt 11:15)</a:t>
            </a:r>
            <a:endParaRPr lang="en-US" i="1" dirty="0"/>
          </a:p>
          <a:p>
            <a:r>
              <a:rPr lang="en-US" dirty="0"/>
              <a:t>And with others:</a:t>
            </a:r>
          </a:p>
          <a:p>
            <a:r>
              <a:rPr lang="en-US" dirty="0"/>
              <a:t>	To answer before listening—</a:t>
            </a:r>
            <a:br>
              <a:rPr lang="en-US" dirty="0"/>
            </a:br>
            <a:r>
              <a:rPr lang="en-US" dirty="0"/>
              <a:t>that is folly and shame </a:t>
            </a:r>
            <a:r>
              <a:rPr lang="en-US" sz="2000" i="1" dirty="0"/>
              <a:t>(Proverbs 18:13)</a:t>
            </a:r>
          </a:p>
        </p:txBody>
      </p:sp>
    </p:spTree>
    <p:extLst>
      <p:ext uri="{BB962C8B-B14F-4D97-AF65-F5344CB8AC3E}">
        <p14:creationId xmlns:p14="http://schemas.microsoft.com/office/powerpoint/2010/main" val="311520773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Listening</a:t>
            </a:r>
          </a:p>
          <a:p>
            <a:r>
              <a:rPr lang="en-US" dirty="0"/>
              <a:t>Tip #1: Stop “multitasking” while listening</a:t>
            </a:r>
          </a:p>
          <a:p>
            <a:r>
              <a:rPr lang="en-US" dirty="0"/>
              <a:t>Tip #2: Active listening </a:t>
            </a:r>
            <a:r>
              <a:rPr lang="en-US" sz="2000" i="1" dirty="0"/>
              <a:t>(</a:t>
            </a:r>
            <a:r>
              <a:rPr lang="en-US" sz="2000" i="1" dirty="0">
                <a:hlinkClick r:id="rId3"/>
              </a:rPr>
              <a:t>https://www.dwellcc.org/counseling/listening</a:t>
            </a:r>
            <a:r>
              <a:rPr lang="en-US" sz="2000" i="1" dirty="0"/>
              <a:t>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Take one minute with a partner,</a:t>
            </a:r>
            <a:br>
              <a:rPr lang="en-US" dirty="0"/>
            </a:br>
            <a:r>
              <a:rPr lang="en-US" dirty="0"/>
              <a:t>talk about something going on in your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Partner should practice active listening.</a:t>
            </a:r>
          </a:p>
          <a:p>
            <a:pPr marL="571500" indent="-571500">
              <a:buFontTx/>
              <a:buChar char="-"/>
            </a:pPr>
            <a:r>
              <a:rPr lang="en-US" dirty="0"/>
              <a:t>Partner summarizes what they heard, </a:t>
            </a:r>
            <a:br>
              <a:rPr lang="en-US" dirty="0"/>
            </a:br>
            <a:r>
              <a:rPr lang="en-US" dirty="0"/>
              <a:t>listens more, then validate</a:t>
            </a:r>
          </a:p>
        </p:txBody>
      </p:sp>
    </p:spTree>
    <p:extLst>
      <p:ext uri="{BB962C8B-B14F-4D97-AF65-F5344CB8AC3E}">
        <p14:creationId xmlns:p14="http://schemas.microsoft.com/office/powerpoint/2010/main" val="42292566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43.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[T]his skill often taps into your abilities in the first three emotional intelligence skills: self-awareness, self-management, and social awareness.</a:t>
            </a:r>
          </a:p>
        </p:txBody>
      </p:sp>
    </p:spTree>
    <p:extLst>
      <p:ext uri="{BB962C8B-B14F-4D97-AF65-F5344CB8AC3E}">
        <p14:creationId xmlns:p14="http://schemas.microsoft.com/office/powerpoint/2010/main" val="33257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43.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Relationship management is your ability to use your awareness </a:t>
            </a:r>
            <a:br>
              <a:rPr lang="en-US" dirty="0"/>
            </a:br>
            <a:r>
              <a:rPr lang="en-US" dirty="0"/>
              <a:t>of your own emotions and those of others to manage interactions successfully.</a:t>
            </a:r>
          </a:p>
        </p:txBody>
      </p:sp>
    </p:spTree>
    <p:extLst>
      <p:ext uri="{BB962C8B-B14F-4D97-AF65-F5344CB8AC3E}">
        <p14:creationId xmlns:p14="http://schemas.microsoft.com/office/powerpoint/2010/main" val="674946266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108.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Much research has focused on spotting children who show signs of social deficiency, children whose awkwardness makes them neglected or rejected by their playmates…</a:t>
            </a:r>
          </a:p>
        </p:txBody>
      </p:sp>
    </p:spTree>
    <p:extLst>
      <p:ext uri="{BB962C8B-B14F-4D97-AF65-F5344CB8AC3E}">
        <p14:creationId xmlns:p14="http://schemas.microsoft.com/office/powerpoint/2010/main" val="11925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6587066" cy="4635500"/>
          </a:xfrm>
        </p:spPr>
        <p:txBody>
          <a:bodyPr/>
          <a:lstStyle/>
          <a:p>
            <a:r>
              <a:rPr lang="en-US" dirty="0"/>
              <a:t>The most successful aren’t necessarily the smartest</a:t>
            </a:r>
          </a:p>
          <a:p>
            <a:r>
              <a:rPr lang="en-US" dirty="0"/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605525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109.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Social ineptitude is perhaps most painful and explicit when it comes to one of the more perilous moments in the life of a young child:</a:t>
            </a:r>
          </a:p>
          <a:p>
            <a:r>
              <a:rPr lang="en-US" dirty="0"/>
              <a:t>being on the edge of a group at play you want to join…</a:t>
            </a:r>
          </a:p>
        </p:txBody>
      </p:sp>
    </p:spTree>
    <p:extLst>
      <p:ext uri="{BB962C8B-B14F-4D97-AF65-F5344CB8AC3E}">
        <p14:creationId xmlns:p14="http://schemas.microsoft.com/office/powerpoint/2010/main" val="2476406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The two cardinal sins that almost always lead to rejection are </a:t>
            </a:r>
          </a:p>
          <a:p>
            <a:r>
              <a:rPr lang="en-US" dirty="0"/>
              <a:t>trying to take the lead too soon and being out of synch with the frame of reference.</a:t>
            </a:r>
          </a:p>
          <a:p>
            <a:r>
              <a:rPr lang="en-US" dirty="0"/>
              <a:t>But this is exactly what unpopular children tend to do:</a:t>
            </a:r>
          </a:p>
        </p:txBody>
      </p:sp>
    </p:spTree>
    <p:extLst>
      <p:ext uri="{BB962C8B-B14F-4D97-AF65-F5344CB8AC3E}">
        <p14:creationId xmlns:p14="http://schemas.microsoft.com/office/powerpoint/2010/main" val="2606229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they push their way into a group, trying to change the subject </a:t>
            </a:r>
            <a:br>
              <a:rPr lang="en-US" dirty="0"/>
            </a:br>
            <a:r>
              <a:rPr lang="en-US" dirty="0"/>
              <a:t>too abruptly or too soon, </a:t>
            </a:r>
            <a:br>
              <a:rPr lang="en-US" dirty="0"/>
            </a:br>
            <a:r>
              <a:rPr lang="en-US" dirty="0"/>
              <a:t>or offering their own opinions,</a:t>
            </a:r>
          </a:p>
          <a:p>
            <a:r>
              <a:rPr lang="en-US" dirty="0"/>
              <a:t>or simply disagreeing with </a:t>
            </a:r>
            <a:br>
              <a:rPr lang="en-US" dirty="0"/>
            </a:br>
            <a:r>
              <a:rPr lang="en-US" dirty="0"/>
              <a:t>the others right away—</a:t>
            </a:r>
            <a:br>
              <a:rPr lang="en-US" dirty="0"/>
            </a:br>
            <a:r>
              <a:rPr lang="en-US" dirty="0"/>
              <a:t>all apparent attempts to </a:t>
            </a:r>
            <a:br>
              <a:rPr lang="en-US" dirty="0"/>
            </a:br>
            <a:r>
              <a:rPr lang="en-US" dirty="0"/>
              <a:t>draw attention to themselves.</a:t>
            </a:r>
          </a:p>
        </p:txBody>
      </p:sp>
    </p:spTree>
    <p:extLst>
      <p:ext uri="{BB962C8B-B14F-4D97-AF65-F5344CB8AC3E}">
        <p14:creationId xmlns:p14="http://schemas.microsoft.com/office/powerpoint/2010/main" val="3988893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By contrast, popular children spend time observing the group to understand what’s going on before entering in,</a:t>
            </a:r>
          </a:p>
          <a:p>
            <a:r>
              <a:rPr lang="en-US" dirty="0"/>
              <a:t>and then do something that shows they accept it;</a:t>
            </a:r>
          </a:p>
        </p:txBody>
      </p:sp>
    </p:spTree>
    <p:extLst>
      <p:ext uri="{BB962C8B-B14F-4D97-AF65-F5344CB8AC3E}">
        <p14:creationId xmlns:p14="http://schemas.microsoft.com/office/powerpoint/2010/main" val="2942853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110.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4921250"/>
            <a:ext cx="7662334" cy="698500"/>
          </a:xfrm>
        </p:spPr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they wait to have their status in the group confirmed before taking initiative in suggesting what the group should do.</a:t>
            </a:r>
          </a:p>
        </p:txBody>
      </p:sp>
    </p:spTree>
    <p:extLst>
      <p:ext uri="{BB962C8B-B14F-4D97-AF65-F5344CB8AC3E}">
        <p14:creationId xmlns:p14="http://schemas.microsoft.com/office/powerpoint/2010/main" val="4126658492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Application</a:t>
            </a:r>
          </a:p>
          <a:p>
            <a:r>
              <a:rPr lang="en-US" dirty="0"/>
              <a:t>When entering a social circle</a:t>
            </a:r>
          </a:p>
          <a:p>
            <a:pPr marL="571500" indent="-571500">
              <a:buFontTx/>
              <a:buChar char="-"/>
            </a:pPr>
            <a:r>
              <a:rPr lang="en-US" dirty="0"/>
              <a:t>Start with observing and active listening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Fit in with the rhythm of the conversation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Don’t monologue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Ask appropriate questions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Is this a time for deep questions or a 1-on-1 convo?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20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Application</a:t>
            </a:r>
          </a:p>
          <a:p>
            <a:r>
              <a:rPr lang="en-US" dirty="0"/>
              <a:t>Remember peoples’ names </a:t>
            </a:r>
            <a:r>
              <a:rPr lang="en-US" sz="2000" i="1" dirty="0"/>
              <a:t>(Isaiah 43:1; Revelation 2:17)</a:t>
            </a:r>
            <a:endParaRPr lang="en-US" i="1" dirty="0"/>
          </a:p>
          <a:p>
            <a:r>
              <a:rPr lang="en-US" dirty="0"/>
              <a:t>Smile </a:t>
            </a:r>
            <a:r>
              <a:rPr lang="en-US" sz="2000" i="1" dirty="0"/>
              <a:t>(</a:t>
            </a:r>
            <a:r>
              <a:rPr lang="en-US" sz="2000" i="1" dirty="0">
                <a:hlinkClick r:id="rId3"/>
              </a:rPr>
              <a:t>rw360.org/smile</a:t>
            </a:r>
            <a:r>
              <a:rPr lang="en-US" sz="2000" i="1" dirty="0"/>
              <a:t>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Smiling improves your health.</a:t>
            </a:r>
          </a:p>
          <a:p>
            <a:pPr marL="571500" indent="-571500">
              <a:buFontTx/>
              <a:buChar char="-"/>
            </a:pPr>
            <a:r>
              <a:rPr lang="en-US" dirty="0"/>
              <a:t>Smiling makes you look more attractive and younger, as well as competent and successful</a:t>
            </a:r>
          </a:p>
          <a:p>
            <a:pPr marL="571500" indent="-571500">
              <a:buFontTx/>
              <a:buChar char="-"/>
            </a:pPr>
            <a:r>
              <a:rPr lang="en-US" dirty="0"/>
              <a:t>Smiling improves your mood.</a:t>
            </a:r>
          </a:p>
          <a:p>
            <a:pPr marL="571500" indent="-571500">
              <a:buFontTx/>
              <a:buChar char="-"/>
            </a:pPr>
            <a:r>
              <a:rPr lang="en-US" dirty="0"/>
              <a:t>Smiling is contagious.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56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1957-5F4D-2CAE-6FF6-AF329CE4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Application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peoples’ names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(Isaiah 43:1; Revelation 2:17)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Smile </a:t>
            </a:r>
            <a:r>
              <a:rPr lang="en-US" sz="2000" i="1" dirty="0"/>
              <a:t>(</a:t>
            </a:r>
            <a:r>
              <a:rPr lang="en-US" sz="2000" i="1" dirty="0">
                <a:hlinkClick r:id="rId3"/>
              </a:rPr>
              <a:t>rw360.org/smile</a:t>
            </a:r>
            <a:r>
              <a:rPr lang="en-US" sz="2000" i="1" dirty="0"/>
              <a:t>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Practice until it becomes natural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Think: “I like this person” or “God loves this person”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Smile from your eyes. 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Smile everywhere, even on the phone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“I just have a sour face”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44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Unlike IQ, Relational Wisdom is an area where you can grow.</a:t>
            </a:r>
          </a:p>
          <a:p>
            <a:pPr marL="285750" indent="-285750"/>
            <a:r>
              <a:rPr lang="en-US" dirty="0"/>
              <a:t>You’ll need to be intentional and alert!</a:t>
            </a:r>
          </a:p>
          <a:p>
            <a:pPr marL="285750" indent="-285750"/>
            <a:r>
              <a:rPr lang="en-US" dirty="0"/>
              <a:t>Improving your people skills will yield so many benefits in your life.</a:t>
            </a:r>
          </a:p>
          <a:p>
            <a:pPr marL="285750" indent="-285750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400" dirty="0"/>
              <a:t>Dale Carnegie, </a:t>
            </a:r>
            <a:r>
              <a:rPr lang="en-US" sz="2400" i="1" dirty="0"/>
              <a:t>How to Win Friends and Influence People</a:t>
            </a:r>
          </a:p>
          <a:p>
            <a:pPr marL="285750" indent="-285750"/>
            <a:r>
              <a:rPr lang="en-US" sz="2400" dirty="0"/>
              <a:t>Daniel Goleman, </a:t>
            </a:r>
            <a:r>
              <a:rPr lang="en-US" sz="2400" i="1" dirty="0"/>
              <a:t>Emotional Intelligence</a:t>
            </a:r>
          </a:p>
          <a:p>
            <a:pPr marL="285750" indent="-285750"/>
            <a:r>
              <a:rPr lang="en-US" sz="2400" dirty="0"/>
              <a:t>Bradberry and Greaves, </a:t>
            </a:r>
            <a:r>
              <a:rPr lang="en-US" sz="2400" i="1" dirty="0"/>
              <a:t>Emotional Intelligence 2.0</a:t>
            </a:r>
          </a:p>
          <a:p>
            <a:pPr marL="285750" indent="-285750"/>
            <a:r>
              <a:rPr lang="en-US" sz="2400" dirty="0"/>
              <a:t>Harvard PONS tests </a:t>
            </a:r>
            <a:r>
              <a:rPr lang="en-US" sz="1800" i="1" dirty="0"/>
              <a:t>(</a:t>
            </a:r>
            <a:r>
              <a:rPr lang="en-US" sz="1800" i="1" dirty="0">
                <a:hlinkClick r:id="rId3"/>
              </a:rPr>
              <a:t>https://repository.library.northeastern.edu/collections/neu:rx9144872</a:t>
            </a:r>
            <a:r>
              <a:rPr lang="en-US" sz="1800" i="1" dirty="0"/>
              <a:t>)</a:t>
            </a:r>
            <a:endParaRPr lang="en-US" sz="2800" i="1" dirty="0"/>
          </a:p>
          <a:p>
            <a:pPr marL="285750" indent="-285750"/>
            <a:r>
              <a:rPr lang="en-US" sz="2400" dirty="0"/>
              <a:t>Listening: </a:t>
            </a:r>
            <a:r>
              <a:rPr lang="en-US" sz="2400" i="1" dirty="0">
                <a:hlinkClick r:id="rId4"/>
              </a:rPr>
              <a:t>https://www.dwellcc.org/counseling/listening</a:t>
            </a:r>
            <a:endParaRPr lang="en-US" sz="2400" i="1" dirty="0"/>
          </a:p>
          <a:p>
            <a:pPr marL="285750" indent="-285750"/>
            <a:r>
              <a:rPr lang="en-US" sz="2400" dirty="0"/>
              <a:t>Rw360.org</a:t>
            </a:r>
          </a:p>
          <a:p>
            <a:pPr marL="457200" indent="-457200">
              <a:buFontTx/>
              <a:buChar char="-"/>
            </a:pPr>
            <a:r>
              <a:rPr lang="en-US" sz="2400" i="1" dirty="0">
                <a:hlinkClick r:id="rId5"/>
              </a:rPr>
              <a:t>https://rw360.org/2014/07/04/seven-steps-empathy/</a:t>
            </a:r>
            <a:endParaRPr lang="en-US" sz="2400" i="1" dirty="0"/>
          </a:p>
          <a:p>
            <a:pPr marL="457200" indent="-457200">
              <a:buFontTx/>
              <a:buChar char="-"/>
            </a:pPr>
            <a:r>
              <a:rPr lang="en-US" sz="2400" i="1" dirty="0">
                <a:hlinkClick r:id="rId6"/>
              </a:rPr>
              <a:t>https://rw360.org/2017/08/06/seven-benefits-smile/</a:t>
            </a:r>
            <a:endParaRPr lang="en-US" sz="2400" i="1" dirty="0"/>
          </a:p>
          <a:p>
            <a:pPr marL="0" indent="0"/>
            <a:r>
              <a:rPr lang="en-US" sz="2400" dirty="0"/>
              <a:t>XSI sessions from 2023</a:t>
            </a:r>
          </a:p>
          <a:p>
            <a:pPr marL="857250" indent="-285750"/>
            <a:r>
              <a:rPr lang="en-US" sz="1600" i="1" dirty="0">
                <a:hlinkClick r:id="rId7"/>
              </a:rPr>
              <a:t>https://www.dwellcc.org/teaching/6611/scott-risley/2023/self-focus-self-awareness-and-the-new-self</a:t>
            </a:r>
            <a:endParaRPr lang="en-US" sz="2800" i="1" dirty="0"/>
          </a:p>
          <a:p>
            <a:pPr marL="857250" indent="-285750"/>
            <a:r>
              <a:rPr lang="en-US" sz="1600" i="1" dirty="0">
                <a:hlinkClick r:id="rId8"/>
              </a:rPr>
              <a:t>https://www.dwellcc.org/teaching/6592/ken-sande/2023/the-power-of-christian-identity-in-conflict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093939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108.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We all have known … </a:t>
            </a:r>
            <a:br>
              <a:rPr lang="en-US" dirty="0"/>
            </a:br>
            <a:r>
              <a:rPr lang="en-US" dirty="0"/>
              <a:t>people with an annoying </a:t>
            </a:r>
            <a:br>
              <a:rPr lang="en-US" dirty="0"/>
            </a:br>
            <a:r>
              <a:rPr lang="en-US" dirty="0"/>
              <a:t>lack of social graces—</a:t>
            </a:r>
          </a:p>
          <a:p>
            <a:r>
              <a:rPr lang="en-US" dirty="0"/>
              <a:t>people who don’t seem to know when to end a conversation or phone call and who keep on talking, oblivious to all cues and hints to say good-bye;</a:t>
            </a:r>
          </a:p>
        </p:txBody>
      </p:sp>
    </p:spTree>
    <p:extLst>
      <p:ext uri="{BB962C8B-B14F-4D97-AF65-F5344CB8AC3E}">
        <p14:creationId xmlns:p14="http://schemas.microsoft.com/office/powerpoint/2010/main" val="4938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and a green background&#10;&#10;Description automatically generated">
            <a:extLst>
              <a:ext uri="{FF2B5EF4-FFF2-40B4-BE49-F238E27FC236}">
                <a16:creationId xmlns:a16="http://schemas.microsoft.com/office/drawing/2014/main" id="{DDBE34AC-0E2B-F017-E8F9-8A5F400A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2B9560-400D-968B-5F5D-34281E2CD53F}"/>
              </a:ext>
            </a:extLst>
          </p:cNvPr>
          <p:cNvSpPr txBox="1">
            <a:spLocks/>
          </p:cNvSpPr>
          <p:nvPr/>
        </p:nvSpPr>
        <p:spPr bwMode="auto">
          <a:xfrm>
            <a:off x="7061200" y="4991100"/>
            <a:ext cx="2740086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Daniel Goleman, Emotional Intelligence: Why It Can Matter More Than IQ (New York: Bantam, 2020), 108.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people whose conversation centers on themselves all the time, without the least interest in anyone else, and who ignore tentative attempts to refocus on another topic;</a:t>
            </a:r>
          </a:p>
          <a:p>
            <a:r>
              <a:rPr lang="en-US" dirty="0"/>
              <a:t>people who intrude or ask “nosy” questions. </a:t>
            </a:r>
          </a:p>
        </p:txBody>
      </p:sp>
    </p:spTree>
    <p:extLst>
      <p:ext uri="{BB962C8B-B14F-4D97-AF65-F5344CB8AC3E}">
        <p14:creationId xmlns:p14="http://schemas.microsoft.com/office/powerpoint/2010/main" val="13718126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6587066" cy="46355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successful aren’t necessarily the smartest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skills</a:t>
            </a:r>
          </a:p>
          <a:p>
            <a:r>
              <a:rPr lang="en-US" dirty="0"/>
              <a:t>Growth in E.I. will impact every area of your life.</a:t>
            </a:r>
          </a:p>
          <a:p>
            <a:r>
              <a:rPr lang="en-US" dirty="0"/>
              <a:t>	“Every point increase in EQ adds $1,300 to an annual salary” </a:t>
            </a:r>
            <a:br>
              <a:rPr lang="en-US" dirty="0"/>
            </a:br>
            <a:r>
              <a:rPr lang="en-US" sz="1200" i="1" dirty="0"/>
              <a:t>Bradberry, Travis and Jean Greaves, Emotional Intelligence 2.0 (</a:t>
            </a:r>
            <a:r>
              <a:rPr lang="en-US" sz="1200" i="1" dirty="0" err="1"/>
              <a:t>TalentSmart</a:t>
            </a:r>
            <a:r>
              <a:rPr lang="en-US" sz="1200" i="1" dirty="0"/>
              <a:t>, 2021), 19.</a:t>
            </a:r>
          </a:p>
        </p:txBody>
      </p:sp>
    </p:spTree>
    <p:extLst>
      <p:ext uri="{BB962C8B-B14F-4D97-AF65-F5344CB8AC3E}">
        <p14:creationId xmlns:p14="http://schemas.microsoft.com/office/powerpoint/2010/main" val="7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9821332" cy="4635500"/>
          </a:xfrm>
        </p:spPr>
        <p:txBody>
          <a:bodyPr/>
          <a:lstStyle/>
          <a:p>
            <a:r>
              <a:rPr lang="en-US" dirty="0"/>
              <a:t>We are designed for relationships</a:t>
            </a:r>
            <a:br>
              <a:rPr lang="en-US" dirty="0"/>
            </a:br>
            <a:r>
              <a:rPr lang="en-US" sz="2400" i="1" dirty="0"/>
              <a:t>(Genesis 2:18; Matthew 22:37-40; 1 John 4:7)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The beginning of wisdom is this: Get wisdom. Though it cost all you have, get understanding. Cherish her, and she will exalt you. </a:t>
            </a:r>
            <a:r>
              <a:rPr lang="en-US" sz="2000" i="1" dirty="0"/>
              <a:t>(Proverbs 4:7-8)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4638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2A6-2546-0E27-D3E7-CBBB67DB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305B-5C3F-AB78-F687-4A04EE5F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9821332" cy="4635500"/>
          </a:xfrm>
        </p:spPr>
        <p:txBody>
          <a:bodyPr/>
          <a:lstStyle/>
          <a:p>
            <a:r>
              <a:rPr lang="en-US" dirty="0"/>
              <a:t>Conduct yourselves with wisdom toward outsiders, making the most of the opportunity.</a:t>
            </a:r>
          </a:p>
          <a:p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salt, </a:t>
            </a:r>
          </a:p>
          <a:p>
            <a:r>
              <a:rPr lang="en-US" dirty="0"/>
              <a:t>so that you will know </a:t>
            </a:r>
            <a:br>
              <a:rPr lang="en-US" dirty="0"/>
            </a:br>
            <a:r>
              <a:rPr lang="en-US" dirty="0"/>
              <a:t>how you should respond to each person. </a:t>
            </a:r>
            <a:r>
              <a:rPr lang="en-US" sz="1800" i="1" dirty="0"/>
              <a:t>(Colossians 4:5-6)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6637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2384</Words>
  <Application>Microsoft Office PowerPoint</Application>
  <PresentationFormat>Custom</PresentationFormat>
  <Paragraphs>278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PowerPoint Presentation</vt:lpstr>
      <vt:lpstr>People Skills 101</vt:lpstr>
      <vt:lpstr>How Will They Hear?</vt:lpstr>
      <vt:lpstr>Emotional Intelligence</vt:lpstr>
      <vt:lpstr>PowerPoint Presentation</vt:lpstr>
      <vt:lpstr>PowerPoint Presentation</vt:lpstr>
      <vt:lpstr>Emotional Intelligence</vt:lpstr>
      <vt:lpstr>Emotional Intelligence</vt:lpstr>
      <vt:lpstr>Emotional Intelligence</vt:lpstr>
      <vt:lpstr>Emotional Intelligence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PowerPoint Presentation</vt:lpstr>
      <vt:lpstr>Self-Awareness</vt:lpstr>
      <vt:lpstr>Self-Awareness</vt:lpstr>
      <vt:lpstr>Self-Management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Social Awareness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Relationship Management</vt:lpstr>
      <vt:lpstr>Summary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2024-07-28T16:34:13Z</dcterms:modified>
</cp:coreProperties>
</file>