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41" r:id="rId1"/>
  </p:sldMasterIdLst>
  <p:handoutMasterIdLst>
    <p:handoutMasterId r:id="rId34"/>
  </p:handoutMasterIdLst>
  <p:sldIdLst>
    <p:sldId id="256" r:id="rId2"/>
    <p:sldId id="257" r:id="rId3"/>
    <p:sldId id="258" r:id="rId4"/>
    <p:sldId id="274" r:id="rId5"/>
    <p:sldId id="263" r:id="rId6"/>
    <p:sldId id="275" r:id="rId7"/>
    <p:sldId id="289" r:id="rId8"/>
    <p:sldId id="259" r:id="rId9"/>
    <p:sldId id="264" r:id="rId10"/>
    <p:sldId id="260" r:id="rId11"/>
    <p:sldId id="261" r:id="rId12"/>
    <p:sldId id="277" r:id="rId13"/>
    <p:sldId id="281" r:id="rId14"/>
    <p:sldId id="280" r:id="rId15"/>
    <p:sldId id="262" r:id="rId16"/>
    <p:sldId id="278" r:id="rId17"/>
    <p:sldId id="267" r:id="rId18"/>
    <p:sldId id="266" r:id="rId19"/>
    <p:sldId id="265" r:id="rId20"/>
    <p:sldId id="271" r:id="rId21"/>
    <p:sldId id="282" r:id="rId22"/>
    <p:sldId id="286" r:id="rId23"/>
    <p:sldId id="288" r:id="rId24"/>
    <p:sldId id="270" r:id="rId25"/>
    <p:sldId id="269" r:id="rId26"/>
    <p:sldId id="292" r:id="rId27"/>
    <p:sldId id="290" r:id="rId28"/>
    <p:sldId id="285" r:id="rId29"/>
    <p:sldId id="273" r:id="rId30"/>
    <p:sldId id="293" r:id="rId31"/>
    <p:sldId id="291" r:id="rId32"/>
    <p:sldId id="272" r:id="rId33"/>
  </p:sldIdLst>
  <p:sldSz cx="12192000" cy="6858000"/>
  <p:notesSz cx="7004050" cy="92900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088" cy="466116"/>
          </a:xfrm>
          <a:prstGeom prst="rect">
            <a:avLst/>
          </a:prstGeom>
        </p:spPr>
        <p:txBody>
          <a:bodyPr vert="horz" lIns="93104" tIns="46552" rIns="93104" bIns="46552" rtlCol="0"/>
          <a:lstStyle>
            <a:lvl1pPr algn="l">
              <a:defRPr sz="1200"/>
            </a:lvl1pPr>
          </a:lstStyle>
          <a:p>
            <a:endParaRPr lang="en-US"/>
          </a:p>
        </p:txBody>
      </p:sp>
      <p:sp>
        <p:nvSpPr>
          <p:cNvPr id="3" name="Date Placeholder 2"/>
          <p:cNvSpPr>
            <a:spLocks noGrp="1"/>
          </p:cNvSpPr>
          <p:nvPr>
            <p:ph type="dt" sz="quarter" idx="1"/>
          </p:nvPr>
        </p:nvSpPr>
        <p:spPr>
          <a:xfrm>
            <a:off x="3967341" y="0"/>
            <a:ext cx="3035088" cy="466116"/>
          </a:xfrm>
          <a:prstGeom prst="rect">
            <a:avLst/>
          </a:prstGeom>
        </p:spPr>
        <p:txBody>
          <a:bodyPr vert="horz" lIns="93104" tIns="46552" rIns="93104" bIns="46552" rtlCol="0"/>
          <a:lstStyle>
            <a:lvl1pPr algn="r">
              <a:defRPr sz="1200"/>
            </a:lvl1pPr>
          </a:lstStyle>
          <a:p>
            <a:fld id="{96E1E1D8-B929-4E02-9116-F2920C151A7E}" type="datetimeFigureOut">
              <a:rPr lang="en-US" smtClean="0"/>
              <a:t>11/18/2024</a:t>
            </a:fld>
            <a:endParaRPr lang="en-US"/>
          </a:p>
        </p:txBody>
      </p:sp>
      <p:sp>
        <p:nvSpPr>
          <p:cNvPr id="4" name="Footer Placeholder 3"/>
          <p:cNvSpPr>
            <a:spLocks noGrp="1"/>
          </p:cNvSpPr>
          <p:nvPr>
            <p:ph type="ftr" sz="quarter" idx="2"/>
          </p:nvPr>
        </p:nvSpPr>
        <p:spPr>
          <a:xfrm>
            <a:off x="0" y="8823936"/>
            <a:ext cx="3035088" cy="466115"/>
          </a:xfrm>
          <a:prstGeom prst="rect">
            <a:avLst/>
          </a:prstGeom>
        </p:spPr>
        <p:txBody>
          <a:bodyPr vert="horz" lIns="93104" tIns="46552" rIns="93104" bIns="46552" rtlCol="0" anchor="b"/>
          <a:lstStyle>
            <a:lvl1pPr algn="l">
              <a:defRPr sz="1200"/>
            </a:lvl1pPr>
          </a:lstStyle>
          <a:p>
            <a:endParaRPr lang="en-US"/>
          </a:p>
        </p:txBody>
      </p:sp>
      <p:sp>
        <p:nvSpPr>
          <p:cNvPr id="5" name="Slide Number Placeholder 4"/>
          <p:cNvSpPr>
            <a:spLocks noGrp="1"/>
          </p:cNvSpPr>
          <p:nvPr>
            <p:ph type="sldNum" sz="quarter" idx="3"/>
          </p:nvPr>
        </p:nvSpPr>
        <p:spPr>
          <a:xfrm>
            <a:off x="3967341" y="8823936"/>
            <a:ext cx="3035088" cy="466115"/>
          </a:xfrm>
          <a:prstGeom prst="rect">
            <a:avLst/>
          </a:prstGeom>
        </p:spPr>
        <p:txBody>
          <a:bodyPr vert="horz" lIns="93104" tIns="46552" rIns="93104" bIns="46552" rtlCol="0" anchor="b"/>
          <a:lstStyle>
            <a:lvl1pPr algn="r">
              <a:defRPr sz="1200"/>
            </a:lvl1pPr>
          </a:lstStyle>
          <a:p>
            <a:fld id="{5F6DC219-9C50-4E57-B5B1-1A568E6FA227}" type="slidenum">
              <a:rPr lang="en-US" smtClean="0"/>
              <a:t>‹#›</a:t>
            </a:fld>
            <a:endParaRPr lang="en-US"/>
          </a:p>
        </p:txBody>
      </p:sp>
    </p:spTree>
    <p:extLst>
      <p:ext uri="{BB962C8B-B14F-4D97-AF65-F5344CB8AC3E}">
        <p14:creationId xmlns:p14="http://schemas.microsoft.com/office/powerpoint/2010/main" val="342929114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0693" y="1769540"/>
            <a:ext cx="9440034" cy="1828801"/>
          </a:xfrm>
        </p:spPr>
        <p:txBody>
          <a:bodyPr anchor="b">
            <a:normAutofit/>
          </a:bodyPr>
          <a:lstStyle>
            <a:lvl1pPr algn="ctr">
              <a:defRPr sz="5400"/>
            </a:lvl1pPr>
          </a:lstStyle>
          <a:p>
            <a:r>
              <a:rPr lang="en-US"/>
              <a:t>Click to edit Master title style</a:t>
            </a:r>
            <a:endParaRPr lang="en-US" dirty="0"/>
          </a:p>
        </p:txBody>
      </p:sp>
      <p:sp>
        <p:nvSpPr>
          <p:cNvPr id="3" name="Subtitle 2"/>
          <p:cNvSpPr>
            <a:spLocks noGrp="1"/>
          </p:cNvSpPr>
          <p:nvPr>
            <p:ph type="subTitle" idx="1"/>
          </p:nvPr>
        </p:nvSpPr>
        <p:spPr>
          <a:xfrm>
            <a:off x="1370693" y="3598339"/>
            <a:ext cx="9440034" cy="1049867"/>
          </a:xfrm>
        </p:spPr>
        <p:txBody>
          <a:bodyPr anchor="t"/>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41304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6" name="Picture 15" descr="Slate-V2-H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3883" y="547807"/>
            <a:ext cx="10141799" cy="3816806"/>
          </a:xfrm>
          <a:prstGeom prst="rect">
            <a:avLst/>
          </a:prstGeom>
        </p:spPr>
      </p:pic>
      <p:sp>
        <p:nvSpPr>
          <p:cNvPr id="2" name="Title 1"/>
          <p:cNvSpPr>
            <a:spLocks noGrp="1"/>
          </p:cNvSpPr>
          <p:nvPr>
            <p:ph type="title"/>
          </p:nvPr>
        </p:nvSpPr>
        <p:spPr>
          <a:xfrm>
            <a:off x="913806" y="4565255"/>
            <a:ext cx="10355326" cy="543472"/>
          </a:xfrm>
        </p:spPr>
        <p:txBody>
          <a:bodyPr anchor="b">
            <a:normAutofit/>
          </a:bodyPr>
          <a:lstStyle>
            <a:lvl1pPr algn="ct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69349" y="695009"/>
            <a:ext cx="9845346" cy="3525671"/>
          </a:xfrm>
          <a:effectLst>
            <a:outerShdw blurRad="38100" dist="25400" dir="4440000">
              <a:srgbClr val="000000">
                <a:alpha val="36000"/>
              </a:srgbClr>
            </a:outerShdw>
          </a:effectLst>
        </p:spPr>
        <p:txBody>
          <a:bodyPr anchor="t">
            <a:normAutofit/>
          </a:bodyPr>
          <a:lstStyle>
            <a:lvl1pPr marL="0" indent="0" algn="ctr">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53762" cy="682472"/>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44574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8437"/>
            <a:ext cx="10353762" cy="3534344"/>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295180"/>
            <a:ext cx="10353763" cy="150182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31228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32749"/>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304353"/>
            <a:ext cx="10353763" cy="1489496"/>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11" name="TextBox 10"/>
          <p:cNvSpPr txBox="1"/>
          <p:nvPr/>
        </p:nvSpPr>
        <p:spPr>
          <a:xfrm>
            <a:off x="990600" y="88479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504716" y="292825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5315836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794" y="2126942"/>
            <a:ext cx="10353763"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84" y="4650556"/>
            <a:ext cx="1035219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45639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5" y="609600"/>
            <a:ext cx="10353762" cy="970450"/>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5"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6711"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43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66572"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66572"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11/18/2024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557156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2" name="Picture 1"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962" y="1818214"/>
            <a:ext cx="3339972" cy="1847851"/>
          </a:xfrm>
          <a:prstGeom prst="rect">
            <a:avLst/>
          </a:prstGeom>
        </p:spPr>
      </p:pic>
      <p:pic>
        <p:nvPicPr>
          <p:cNvPr id="36" name="Picture 35"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3800" y="1818214"/>
            <a:ext cx="3339972" cy="1847851"/>
          </a:xfrm>
          <a:prstGeom prst="rect">
            <a:avLst/>
          </a:prstGeom>
        </p:spPr>
      </p:pic>
      <p:pic>
        <p:nvPicPr>
          <p:cNvPr id="37" name="Picture 36"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36051" y="1818214"/>
            <a:ext cx="3339972" cy="1847851"/>
          </a:xfrm>
          <a:prstGeom prst="rect">
            <a:avLst/>
          </a:prstGeom>
        </p:spPr>
      </p:pic>
      <p:sp>
        <p:nvSpPr>
          <p:cNvPr id="30" name="Title 1"/>
          <p:cNvSpPr>
            <a:spLocks noGrp="1"/>
          </p:cNvSpPr>
          <p:nvPr>
            <p:ph type="title"/>
          </p:nvPr>
        </p:nvSpPr>
        <p:spPr>
          <a:xfrm>
            <a:off x="913794" y="609600"/>
            <a:ext cx="10353763" cy="97045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18102" y="1938918"/>
            <a:ext cx="3092368" cy="160295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480368"/>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88"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45743" y="1939094"/>
            <a:ext cx="3092368" cy="160816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435" y="4480367"/>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66697"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75698" y="1934432"/>
            <a:ext cx="3092368" cy="160729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66572" y="4480365"/>
            <a:ext cx="3300984" cy="131083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11/18/2024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190919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757112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83068" y="609599"/>
            <a:ext cx="228448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6" y="609599"/>
            <a:ext cx="7916872" cy="5181601"/>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05872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06796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95401" y="1761067"/>
            <a:ext cx="9590550" cy="1828813"/>
          </a:xfrm>
        </p:spPr>
        <p:txBody>
          <a:bodyPr anchor="b"/>
          <a:lstStyle>
            <a:lvl1pPr algn="ct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295401" y="3589879"/>
            <a:ext cx="9590550" cy="1507054"/>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76355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1732449"/>
            <a:ext cx="5060497" cy="4058750"/>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2892" y="1732449"/>
            <a:ext cx="5064665" cy="4058751"/>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68483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20" name="Picture 19"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3795" y="1734506"/>
            <a:ext cx="5089072" cy="4148769"/>
          </a:xfrm>
          <a:prstGeom prst="rect">
            <a:avLst/>
          </a:prstGeom>
        </p:spPr>
      </p:pic>
      <p:pic>
        <p:nvPicPr>
          <p:cNvPr id="21" name="Picture 20"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8485" y="1734506"/>
            <a:ext cx="5089072" cy="4148769"/>
          </a:xfrm>
          <a:prstGeom prst="rect">
            <a:avLst/>
          </a:prstGeom>
        </p:spPr>
      </p:pic>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005872" y="1835254"/>
            <a:ext cx="4876344" cy="544884"/>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05872" y="2380137"/>
            <a:ext cx="4876344"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94967" y="1835254"/>
            <a:ext cx="4895330" cy="544883"/>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94967" y="2380137"/>
            <a:ext cx="4895330"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69310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90960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86558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3706889" cy="1821918"/>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4855633" y="609600"/>
            <a:ext cx="6411924" cy="51816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95" y="2431518"/>
            <a:ext cx="3706889" cy="3359681"/>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27628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22" name="Picture 21" descr="Slate-V2-H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3665" y="609600"/>
            <a:ext cx="3584166" cy="5204832"/>
          </a:xfrm>
          <a:prstGeom prst="rect">
            <a:avLst/>
          </a:prstGeom>
        </p:spPr>
      </p:pic>
      <p:sp>
        <p:nvSpPr>
          <p:cNvPr id="2" name="Title 1"/>
          <p:cNvSpPr>
            <a:spLocks noGrp="1"/>
          </p:cNvSpPr>
          <p:nvPr>
            <p:ph type="title"/>
          </p:nvPr>
        </p:nvSpPr>
        <p:spPr>
          <a:xfrm>
            <a:off x="913795" y="609923"/>
            <a:ext cx="5934949" cy="1829338"/>
          </a:xfrm>
        </p:spPr>
        <p:txBody>
          <a:bodyPr anchor="b">
            <a:noAutofit/>
          </a:bodyPr>
          <a:lstStyle>
            <a:lvl1pPr algn="ct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42551" y="763702"/>
            <a:ext cx="3275751" cy="4912822"/>
          </a:xfr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913795" y="2439261"/>
            <a:ext cx="5934949" cy="337613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79630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2"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1732449"/>
            <a:ext cx="10353762" cy="4058751"/>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B61BEF0D-F0BB-DE4B-95CE-6DB70DBA9567}" type="datetimeFigureOut">
              <a:rPr lang="en-US" smtClean="0"/>
              <a:pPr/>
              <a:t>11/18/2024</a:t>
            </a:fld>
            <a:endParaRPr lang="en-US" dirty="0"/>
          </a:p>
        </p:txBody>
      </p:sp>
      <p:sp>
        <p:nvSpPr>
          <p:cNvPr id="5" name="Footer Placeholder 4"/>
          <p:cNvSpPr>
            <a:spLocks noGrp="1"/>
          </p:cNvSpPr>
          <p:nvPr>
            <p:ph type="ftr" sz="quarter" idx="3"/>
          </p:nvPr>
        </p:nvSpPr>
        <p:spPr>
          <a:xfrm>
            <a:off x="913795" y="5883275"/>
            <a:ext cx="6672865" cy="365125"/>
          </a:xfrm>
          <a:prstGeom prst="rect">
            <a:avLst/>
          </a:prstGeom>
        </p:spPr>
        <p:txBody>
          <a:bodyPr vert="horz" lIns="91440" tIns="45720" rIns="91440" bIns="45720" rtlCol="0" anchor="ctr"/>
          <a:lstStyle>
            <a:lvl1pPr algn="l">
              <a:defRPr sz="1000">
                <a:solidFill>
                  <a:schemeClr val="tx1">
                    <a:lumMod val="95000"/>
                  </a:schemeClr>
                </a:solidFill>
                <a:effectLst>
                  <a:outerShdw blurRad="50800" dist="38100" dir="2700000" algn="tl" rotWithShape="0">
                    <a:schemeClr val="bg1">
                      <a:alpha val="43000"/>
                    </a:schemeClr>
                  </a:outerShdw>
                </a:effectLst>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11473592"/>
      </p:ext>
    </p:extLst>
  </p:cSld>
  <p:clrMap bg1="dk1" tx1="lt1" bg2="dk2" tx2="lt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7" r:id="rId16"/>
    <p:sldLayoutId id="2147483758" r:id="rId17"/>
  </p:sldLayoutIdLst>
  <p:txStyles>
    <p:title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MOM GUILT</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133365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MOM GUILT</a:t>
            </a:r>
          </a:p>
        </p:txBody>
      </p:sp>
      <p:sp>
        <p:nvSpPr>
          <p:cNvPr id="3" name="Content Placeholder 2"/>
          <p:cNvSpPr>
            <a:spLocks noGrp="1"/>
          </p:cNvSpPr>
          <p:nvPr>
            <p:ph idx="1"/>
          </p:nvPr>
        </p:nvSpPr>
        <p:spPr/>
        <p:txBody>
          <a:bodyPr>
            <a:normAutofit fontScale="70000" lnSpcReduction="20000"/>
          </a:bodyPr>
          <a:lstStyle/>
          <a:p>
            <a:r>
              <a:rPr lang="en-US" sz="4000" dirty="0"/>
              <a:t>Feeling bad because…</a:t>
            </a:r>
          </a:p>
          <a:p>
            <a:r>
              <a:rPr lang="en-US" dirty="0"/>
              <a:t>Breast feeding</a:t>
            </a:r>
          </a:p>
          <a:p>
            <a:r>
              <a:rPr lang="en-US" dirty="0"/>
              <a:t>Sugar/screen time</a:t>
            </a:r>
          </a:p>
          <a:p>
            <a:r>
              <a:rPr lang="en-US" dirty="0"/>
              <a:t>Not up on current “thing” in parenting</a:t>
            </a:r>
          </a:p>
          <a:p>
            <a:r>
              <a:rPr lang="en-US" dirty="0"/>
              <a:t>Not doing cool crafts/projects other kids' mom do</a:t>
            </a:r>
          </a:p>
          <a:p>
            <a:r>
              <a:rPr lang="en-US" dirty="0"/>
              <a:t>Fail signing them up for dance/soccer</a:t>
            </a:r>
          </a:p>
          <a:p>
            <a:r>
              <a:rPr lang="en-US" dirty="0"/>
              <a:t>Other kids better behaved, do better at school, more spiritual</a:t>
            </a:r>
          </a:p>
          <a:p>
            <a:r>
              <a:rPr lang="en-US" dirty="0"/>
              <a:t>Other moms in better shape than you are</a:t>
            </a:r>
          </a:p>
          <a:p>
            <a:r>
              <a:rPr lang="en-US" dirty="0"/>
              <a:t>Not as fun as other moms</a:t>
            </a:r>
          </a:p>
          <a:p>
            <a:r>
              <a:rPr lang="en-US" dirty="0"/>
              <a:t>Work outside home-Not spending enough time with your kid</a:t>
            </a:r>
          </a:p>
          <a:p>
            <a:r>
              <a:rPr lang="en-US" dirty="0"/>
              <a:t>Don’t work outside home, not spending enough time with kids</a:t>
            </a:r>
          </a:p>
          <a:p>
            <a:r>
              <a:rPr lang="en-US" dirty="0"/>
              <a:t>Spending too much time with your kid and everything else is neglected</a:t>
            </a:r>
          </a:p>
          <a:p>
            <a:endParaRPr lang="en-US" sz="4000" dirty="0"/>
          </a:p>
        </p:txBody>
      </p:sp>
    </p:spTree>
    <p:extLst>
      <p:ext uri="{BB962C8B-B14F-4D97-AF65-F5344CB8AC3E}">
        <p14:creationId xmlns:p14="http://schemas.microsoft.com/office/powerpoint/2010/main" val="2770465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MOM GUILT</a:t>
            </a:r>
          </a:p>
        </p:txBody>
      </p:sp>
      <p:sp>
        <p:nvSpPr>
          <p:cNvPr id="3" name="Content Placeholder 2"/>
          <p:cNvSpPr>
            <a:spLocks noGrp="1"/>
          </p:cNvSpPr>
          <p:nvPr>
            <p:ph sz="half" idx="1"/>
          </p:nvPr>
        </p:nvSpPr>
        <p:spPr/>
        <p:txBody>
          <a:bodyPr>
            <a:normAutofit/>
          </a:bodyPr>
          <a:lstStyle/>
          <a:p>
            <a:r>
              <a:rPr lang="en-US" sz="4000" dirty="0"/>
              <a:t>80% moms feel some level of mom guilt</a:t>
            </a:r>
          </a:p>
          <a:p>
            <a:r>
              <a:rPr lang="en-US" sz="4000" dirty="0"/>
              <a:t>21% feel guilty all the time </a:t>
            </a:r>
            <a:r>
              <a:rPr lang="en-US" dirty="0"/>
              <a:t>(TED talk-</a:t>
            </a:r>
            <a:r>
              <a:rPr lang="en-US" i="1" dirty="0"/>
              <a:t>Confessions of a Guilty Mum by Helen Bartram Jan.10 2020)</a:t>
            </a:r>
            <a:endParaRPr lang="en-US" sz="4000" dirty="0"/>
          </a:p>
          <a:p>
            <a:pPr marL="36900" indent="0">
              <a:buNone/>
            </a:pPr>
            <a:endParaRPr lang="en-US" sz="4000" dirty="0"/>
          </a:p>
        </p:txBody>
      </p:sp>
      <p:sp>
        <p:nvSpPr>
          <p:cNvPr id="6" name="Content Placeholder 5">
            <a:extLst>
              <a:ext uri="{FF2B5EF4-FFF2-40B4-BE49-F238E27FC236}">
                <a16:creationId xmlns:a16="http://schemas.microsoft.com/office/drawing/2014/main" id="{54C4BA4E-9C07-70D0-C39C-2BDFDF4DF64B}"/>
              </a:ext>
            </a:extLst>
          </p:cNvPr>
          <p:cNvSpPr>
            <a:spLocks noGrp="1"/>
          </p:cNvSpPr>
          <p:nvPr>
            <p:ph sz="half" idx="2"/>
          </p:nvPr>
        </p:nvSpPr>
        <p:spPr/>
        <p:txBody>
          <a:bodyPr/>
          <a:lstStyle/>
          <a:p>
            <a:endParaRPr lang="en-US"/>
          </a:p>
        </p:txBody>
      </p:sp>
    </p:spTree>
    <p:extLst>
      <p:ext uri="{BB962C8B-B14F-4D97-AF65-F5344CB8AC3E}">
        <p14:creationId xmlns:p14="http://schemas.microsoft.com/office/powerpoint/2010/main" val="1018830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MOM GUILT</a:t>
            </a:r>
          </a:p>
        </p:txBody>
      </p:sp>
      <p:sp>
        <p:nvSpPr>
          <p:cNvPr id="3" name="Content Placeholder 2"/>
          <p:cNvSpPr>
            <a:spLocks noGrp="1"/>
          </p:cNvSpPr>
          <p:nvPr>
            <p:ph idx="1"/>
          </p:nvPr>
        </p:nvSpPr>
        <p:spPr/>
        <p:txBody>
          <a:bodyPr>
            <a:normAutofit/>
          </a:bodyPr>
          <a:lstStyle/>
          <a:p>
            <a:r>
              <a:rPr lang="en-US" sz="4000" dirty="0"/>
              <a:t>What is the source of the bad feelings?</a:t>
            </a:r>
          </a:p>
          <a:p>
            <a:r>
              <a:rPr lang="en-US" sz="4000" dirty="0"/>
              <a:t>Don’t know what we’re doing, never done this before</a:t>
            </a:r>
          </a:p>
          <a:p>
            <a:r>
              <a:rPr lang="en-US" sz="4000" dirty="0"/>
              <a:t>Lost close connection to “expert-teachers” </a:t>
            </a:r>
          </a:p>
          <a:p>
            <a:pPr marL="36900" indent="0">
              <a:buNone/>
            </a:pPr>
            <a:endParaRPr lang="en-US" sz="4000" dirty="0"/>
          </a:p>
        </p:txBody>
      </p:sp>
    </p:spTree>
    <p:extLst>
      <p:ext uri="{BB962C8B-B14F-4D97-AF65-F5344CB8AC3E}">
        <p14:creationId xmlns:p14="http://schemas.microsoft.com/office/powerpoint/2010/main" val="2310680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MOM GUILT</a:t>
            </a:r>
          </a:p>
        </p:txBody>
      </p:sp>
      <p:sp>
        <p:nvSpPr>
          <p:cNvPr id="3" name="Content Placeholder 2"/>
          <p:cNvSpPr>
            <a:spLocks noGrp="1"/>
          </p:cNvSpPr>
          <p:nvPr>
            <p:ph sz="half" idx="1"/>
          </p:nvPr>
        </p:nvSpPr>
        <p:spPr/>
        <p:txBody>
          <a:bodyPr>
            <a:normAutofit fontScale="85000" lnSpcReduction="20000"/>
          </a:bodyPr>
          <a:lstStyle/>
          <a:p>
            <a:r>
              <a:rPr lang="en-US" sz="4000" dirty="0"/>
              <a:t>“People didn’t take classes back then on how to take care of kids”, my mom said. “We all just did what we thought was best and what our sisters, mothers, and aunts told us to do.” </a:t>
            </a:r>
            <a:r>
              <a:rPr lang="en-US" sz="2600" dirty="0"/>
              <a:t>(Y.A.A.A.F.M. 87)</a:t>
            </a:r>
          </a:p>
        </p:txBody>
      </p:sp>
      <p:sp>
        <p:nvSpPr>
          <p:cNvPr id="6" name="Content Placeholder 5">
            <a:extLst>
              <a:ext uri="{FF2B5EF4-FFF2-40B4-BE49-F238E27FC236}">
                <a16:creationId xmlns:a16="http://schemas.microsoft.com/office/drawing/2014/main" id="{1744FAC1-6E02-C860-A10B-2C567ED1152F}"/>
              </a:ext>
            </a:extLst>
          </p:cNvPr>
          <p:cNvSpPr>
            <a:spLocks noGrp="1"/>
          </p:cNvSpPr>
          <p:nvPr>
            <p:ph sz="half" idx="2"/>
          </p:nvPr>
        </p:nvSpPr>
        <p:spPr/>
        <p:txBody>
          <a:bodyPr/>
          <a:lstStyle/>
          <a:p>
            <a:endParaRPr lang="en-US"/>
          </a:p>
        </p:txBody>
      </p:sp>
    </p:spTree>
    <p:extLst>
      <p:ext uri="{BB962C8B-B14F-4D97-AF65-F5344CB8AC3E}">
        <p14:creationId xmlns:p14="http://schemas.microsoft.com/office/powerpoint/2010/main" val="953450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MOM GUILT</a:t>
            </a:r>
          </a:p>
        </p:txBody>
      </p:sp>
      <p:sp>
        <p:nvSpPr>
          <p:cNvPr id="3" name="Content Placeholder 2"/>
          <p:cNvSpPr>
            <a:spLocks noGrp="1"/>
          </p:cNvSpPr>
          <p:nvPr>
            <p:ph idx="1"/>
          </p:nvPr>
        </p:nvSpPr>
        <p:spPr/>
        <p:txBody>
          <a:bodyPr>
            <a:normAutofit/>
          </a:bodyPr>
          <a:lstStyle/>
          <a:p>
            <a:r>
              <a:rPr lang="en-US" sz="4000" dirty="0"/>
              <a:t>Compare selves to those who have it “all together”</a:t>
            </a:r>
          </a:p>
        </p:txBody>
      </p:sp>
    </p:spTree>
    <p:extLst>
      <p:ext uri="{BB962C8B-B14F-4D97-AF65-F5344CB8AC3E}">
        <p14:creationId xmlns:p14="http://schemas.microsoft.com/office/powerpoint/2010/main" val="4097906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MOM GUILT</a:t>
            </a:r>
          </a:p>
        </p:txBody>
      </p:sp>
      <p:sp>
        <p:nvSpPr>
          <p:cNvPr id="3" name="Content Placeholder 2"/>
          <p:cNvSpPr>
            <a:spLocks noGrp="1"/>
          </p:cNvSpPr>
          <p:nvPr>
            <p:ph idx="1"/>
          </p:nvPr>
        </p:nvSpPr>
        <p:spPr/>
        <p:txBody>
          <a:bodyPr>
            <a:noAutofit/>
          </a:bodyPr>
          <a:lstStyle/>
          <a:p>
            <a:r>
              <a:rPr lang="en-US" sz="4000" dirty="0"/>
              <a:t>“It seemed preposterous that anyone with a newborn could not only leave her home and have enough time to get her nails polished ruby red but also maintain it for more than a day. I looked again, searching for any glimpse of normalcy in this cropped square of perfection. </a:t>
            </a:r>
          </a:p>
        </p:txBody>
      </p:sp>
    </p:spTree>
    <p:extLst>
      <p:ext uri="{BB962C8B-B14F-4D97-AF65-F5344CB8AC3E}">
        <p14:creationId xmlns:p14="http://schemas.microsoft.com/office/powerpoint/2010/main" val="2204178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MOM GUILT</a:t>
            </a:r>
          </a:p>
        </p:txBody>
      </p:sp>
      <p:sp>
        <p:nvSpPr>
          <p:cNvPr id="3" name="Content Placeholder 2"/>
          <p:cNvSpPr>
            <a:spLocks noGrp="1"/>
          </p:cNvSpPr>
          <p:nvPr>
            <p:ph idx="1"/>
          </p:nvPr>
        </p:nvSpPr>
        <p:spPr/>
        <p:txBody>
          <a:bodyPr>
            <a:noAutofit/>
          </a:bodyPr>
          <a:lstStyle/>
          <a:p>
            <a:r>
              <a:rPr lang="en-US" sz="2300" dirty="0"/>
              <a:t> </a:t>
            </a:r>
            <a:r>
              <a:rPr lang="en-US" sz="3200" dirty="0"/>
              <a:t>The new mom sat on a made bed (red flag!), with her baby boy slumbering on her bent legs; she had the kind of thick brunette hair that pulled up into an impressive movie-star-quality bun, and her small child was dressed in a white cashmere sweater set (that certainly had never seen a diaper blowout). Was she wearing non-maternity denim? I gasped. Her baby was, like, two weeks old! What was going on here?” </a:t>
            </a:r>
            <a:r>
              <a:rPr lang="en-US" dirty="0"/>
              <a:t>(Y.A.A.F.A.M. p.55)</a:t>
            </a:r>
            <a:endParaRPr lang="en-US" sz="3200" dirty="0"/>
          </a:p>
        </p:txBody>
      </p:sp>
    </p:spTree>
    <p:extLst>
      <p:ext uri="{BB962C8B-B14F-4D97-AF65-F5344CB8AC3E}">
        <p14:creationId xmlns:p14="http://schemas.microsoft.com/office/powerpoint/2010/main" val="3601069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MOM GUILT</a:t>
            </a:r>
          </a:p>
        </p:txBody>
      </p:sp>
      <p:sp>
        <p:nvSpPr>
          <p:cNvPr id="3" name="Content Placeholder 2"/>
          <p:cNvSpPr>
            <a:spLocks noGrp="1"/>
          </p:cNvSpPr>
          <p:nvPr>
            <p:ph sz="half" idx="1"/>
          </p:nvPr>
        </p:nvSpPr>
        <p:spPr/>
        <p:txBody>
          <a:bodyPr>
            <a:normAutofit/>
          </a:bodyPr>
          <a:lstStyle/>
          <a:p>
            <a:r>
              <a:rPr lang="en-US" sz="4000" dirty="0"/>
              <a:t>Don’t live up to standard of idealized self</a:t>
            </a:r>
          </a:p>
          <a:p>
            <a:r>
              <a:rPr lang="en-US" sz="4000" dirty="0"/>
              <a:t>Always disappointing someone</a:t>
            </a:r>
          </a:p>
          <a:p>
            <a:pPr marL="36900" indent="0">
              <a:buNone/>
            </a:pPr>
            <a:endParaRPr lang="en-US" sz="4000" dirty="0"/>
          </a:p>
          <a:p>
            <a:pPr marL="36900" indent="0">
              <a:buNone/>
            </a:pPr>
            <a:endParaRPr lang="en-US" sz="4000" dirty="0"/>
          </a:p>
        </p:txBody>
      </p:sp>
      <p:sp>
        <p:nvSpPr>
          <p:cNvPr id="5" name="Content Placeholder 4">
            <a:extLst>
              <a:ext uri="{FF2B5EF4-FFF2-40B4-BE49-F238E27FC236}">
                <a16:creationId xmlns:a16="http://schemas.microsoft.com/office/drawing/2014/main" id="{95D5048A-5949-DE8A-D20F-488C827BA05B}"/>
              </a:ext>
            </a:extLst>
          </p:cNvPr>
          <p:cNvSpPr>
            <a:spLocks noGrp="1"/>
          </p:cNvSpPr>
          <p:nvPr>
            <p:ph sz="half" idx="2"/>
          </p:nvPr>
        </p:nvSpPr>
        <p:spPr/>
        <p:txBody>
          <a:bodyPr/>
          <a:lstStyle/>
          <a:p>
            <a:endParaRPr lang="en-US"/>
          </a:p>
        </p:txBody>
      </p:sp>
    </p:spTree>
    <p:extLst>
      <p:ext uri="{BB962C8B-B14F-4D97-AF65-F5344CB8AC3E}">
        <p14:creationId xmlns:p14="http://schemas.microsoft.com/office/powerpoint/2010/main" val="2981300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MOM GUILT</a:t>
            </a:r>
          </a:p>
        </p:txBody>
      </p:sp>
      <p:sp>
        <p:nvSpPr>
          <p:cNvPr id="4" name="Content Placeholder 3"/>
          <p:cNvSpPr>
            <a:spLocks noGrp="1"/>
          </p:cNvSpPr>
          <p:nvPr>
            <p:ph idx="1"/>
          </p:nvPr>
        </p:nvSpPr>
        <p:spPr/>
        <p:txBody>
          <a:bodyPr>
            <a:normAutofit/>
          </a:bodyPr>
          <a:lstStyle/>
          <a:p>
            <a:r>
              <a:rPr lang="en-US" sz="4000" dirty="0"/>
              <a:t>“I would think, “</a:t>
            </a:r>
            <a:r>
              <a:rPr lang="en-US" sz="4000" i="1" dirty="0"/>
              <a:t>Why does everyone else have it together but me? Is it my job? Am I not meant to be a mom? Am I not meant to work outside the home? </a:t>
            </a:r>
            <a:r>
              <a:rPr lang="en-US" sz="4000" dirty="0"/>
              <a:t>Even with live-in childcare, I didn’t feel as if I was getting the job done </a:t>
            </a:r>
            <a:r>
              <a:rPr lang="en-US" sz="4000" i="1" dirty="0"/>
              <a:t>anywhere.” </a:t>
            </a:r>
            <a:r>
              <a:rPr lang="en-US" i="1" dirty="0"/>
              <a:t>(C.I.A.</a:t>
            </a:r>
            <a:r>
              <a:rPr lang="en-US" sz="4000" i="1" dirty="0"/>
              <a:t> </a:t>
            </a:r>
            <a:r>
              <a:rPr lang="en-US" i="1" dirty="0"/>
              <a:t>p.155)</a:t>
            </a:r>
            <a:endParaRPr lang="en-US" sz="4000" dirty="0"/>
          </a:p>
        </p:txBody>
      </p:sp>
    </p:spTree>
    <p:extLst>
      <p:ext uri="{BB962C8B-B14F-4D97-AF65-F5344CB8AC3E}">
        <p14:creationId xmlns:p14="http://schemas.microsoft.com/office/powerpoint/2010/main" val="1903909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MOM GUILT</a:t>
            </a:r>
          </a:p>
        </p:txBody>
      </p:sp>
      <p:sp>
        <p:nvSpPr>
          <p:cNvPr id="3" name="Content Placeholder 2"/>
          <p:cNvSpPr>
            <a:spLocks noGrp="1"/>
          </p:cNvSpPr>
          <p:nvPr>
            <p:ph sz="half" idx="1"/>
          </p:nvPr>
        </p:nvSpPr>
        <p:spPr/>
        <p:txBody>
          <a:bodyPr>
            <a:normAutofit/>
          </a:bodyPr>
          <a:lstStyle/>
          <a:p>
            <a:r>
              <a:rPr lang="en-US" sz="4000" dirty="0"/>
              <a:t>How to handle mom guilt?</a:t>
            </a:r>
          </a:p>
          <a:p>
            <a:r>
              <a:rPr lang="en-US" sz="4000" dirty="0"/>
              <a:t>Evaluate your social media</a:t>
            </a:r>
          </a:p>
        </p:txBody>
      </p:sp>
      <p:sp>
        <p:nvSpPr>
          <p:cNvPr id="4" name="AutoShape 2" descr="The TikTok Logo: History and Why It Works (2023) - Shopif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The TikTok Logo: History and Why It Works (2023) - Shopify"/>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744939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MOM GUILT</a:t>
            </a:r>
          </a:p>
        </p:txBody>
      </p:sp>
      <p:sp>
        <p:nvSpPr>
          <p:cNvPr id="3" name="Content Placeholder 2"/>
          <p:cNvSpPr>
            <a:spLocks noGrp="1"/>
          </p:cNvSpPr>
          <p:nvPr>
            <p:ph sz="half" idx="1"/>
          </p:nvPr>
        </p:nvSpPr>
        <p:spPr/>
        <p:txBody>
          <a:bodyPr>
            <a:normAutofit/>
          </a:bodyPr>
          <a:lstStyle/>
          <a:p>
            <a:r>
              <a:rPr lang="en-US" sz="4000" dirty="0"/>
              <a:t>Why not dad guilt?</a:t>
            </a:r>
          </a:p>
          <a:p>
            <a:r>
              <a:rPr lang="en-US" sz="4000" dirty="0"/>
              <a:t> </a:t>
            </a:r>
            <a:r>
              <a:rPr lang="en-US" sz="4000" b="1" dirty="0"/>
              <a:t>Mom</a:t>
            </a:r>
            <a:r>
              <a:rPr lang="en-US" sz="4000" dirty="0"/>
              <a:t> phenomenon – largely western</a:t>
            </a:r>
          </a:p>
        </p:txBody>
      </p:sp>
      <p:sp>
        <p:nvSpPr>
          <p:cNvPr id="4" name="Content Placeholder 3">
            <a:extLst>
              <a:ext uri="{FF2B5EF4-FFF2-40B4-BE49-F238E27FC236}">
                <a16:creationId xmlns:a16="http://schemas.microsoft.com/office/drawing/2014/main" id="{74475123-B9EC-386C-4D58-4BFFE7C9F4F4}"/>
              </a:ext>
            </a:extLst>
          </p:cNvPr>
          <p:cNvSpPr>
            <a:spLocks noGrp="1"/>
          </p:cNvSpPr>
          <p:nvPr>
            <p:ph sz="half" idx="2"/>
          </p:nvPr>
        </p:nvSpPr>
        <p:spPr/>
        <p:txBody>
          <a:bodyPr/>
          <a:lstStyle/>
          <a:p>
            <a:endParaRPr lang="en-US"/>
          </a:p>
        </p:txBody>
      </p:sp>
    </p:spTree>
    <p:extLst>
      <p:ext uri="{BB962C8B-B14F-4D97-AF65-F5344CB8AC3E}">
        <p14:creationId xmlns:p14="http://schemas.microsoft.com/office/powerpoint/2010/main" val="1577511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MOM GUILT</a:t>
            </a:r>
          </a:p>
        </p:txBody>
      </p:sp>
      <p:sp>
        <p:nvSpPr>
          <p:cNvPr id="3" name="Content Placeholder 2"/>
          <p:cNvSpPr>
            <a:spLocks noGrp="1"/>
          </p:cNvSpPr>
          <p:nvPr>
            <p:ph idx="1"/>
          </p:nvPr>
        </p:nvSpPr>
        <p:spPr/>
        <p:txBody>
          <a:bodyPr>
            <a:noAutofit/>
          </a:bodyPr>
          <a:lstStyle/>
          <a:p>
            <a:r>
              <a:rPr lang="en-US" sz="3200" dirty="0"/>
              <a:t>“Although most rational humans can recognize the “</a:t>
            </a:r>
            <a:r>
              <a:rPr lang="en-US" sz="3200" dirty="0" err="1"/>
              <a:t>Instamom</a:t>
            </a:r>
            <a:r>
              <a:rPr lang="en-US" sz="3200" dirty="0"/>
              <a:t> phenomenon” for what it is (an epidemic that promotes over glamorized version of motherhood and captures a moment in time, not real life), in the hormonal blur of sleepless nights, I couldn’t see the forest for the trees….Scrolling through these alternate realities often caused me to feel </a:t>
            </a:r>
            <a:r>
              <a:rPr lang="en-US" sz="3200" b="1" dirty="0"/>
              <a:t>devalued, anxious, and unsuccessful</a:t>
            </a:r>
            <a:r>
              <a:rPr lang="en-US" sz="3200" dirty="0"/>
              <a:t>. </a:t>
            </a:r>
          </a:p>
        </p:txBody>
      </p:sp>
    </p:spTree>
    <p:extLst>
      <p:ext uri="{BB962C8B-B14F-4D97-AF65-F5344CB8AC3E}">
        <p14:creationId xmlns:p14="http://schemas.microsoft.com/office/powerpoint/2010/main" val="45762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MOM GUILT</a:t>
            </a:r>
          </a:p>
        </p:txBody>
      </p:sp>
      <p:sp>
        <p:nvSpPr>
          <p:cNvPr id="3" name="Content Placeholder 2"/>
          <p:cNvSpPr>
            <a:spLocks noGrp="1"/>
          </p:cNvSpPr>
          <p:nvPr>
            <p:ph idx="1"/>
          </p:nvPr>
        </p:nvSpPr>
        <p:spPr/>
        <p:txBody>
          <a:bodyPr>
            <a:noAutofit/>
          </a:bodyPr>
          <a:lstStyle/>
          <a:p>
            <a:r>
              <a:rPr lang="en-US" sz="3200" dirty="0"/>
              <a:t>For some reason, none of these women ever seemed to suffer from clogged milk ducts or chapped nipples. I couldn’t understand why their babies never, ever had gas or how these moms were already back in their size 4 dresses when her kids were, like forty-five minutes old.” </a:t>
            </a:r>
            <a:r>
              <a:rPr lang="en-US" dirty="0"/>
              <a:t>( Y.A.A.F.A. M. p59)</a:t>
            </a:r>
          </a:p>
        </p:txBody>
      </p:sp>
    </p:spTree>
    <p:extLst>
      <p:ext uri="{BB962C8B-B14F-4D97-AF65-F5344CB8AC3E}">
        <p14:creationId xmlns:p14="http://schemas.microsoft.com/office/powerpoint/2010/main" val="2405354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MOM GUILT</a:t>
            </a:r>
          </a:p>
        </p:txBody>
      </p:sp>
      <p:sp>
        <p:nvSpPr>
          <p:cNvPr id="3" name="Content Placeholder 2"/>
          <p:cNvSpPr>
            <a:spLocks noGrp="1"/>
          </p:cNvSpPr>
          <p:nvPr>
            <p:ph idx="1"/>
          </p:nvPr>
        </p:nvSpPr>
        <p:spPr/>
        <p:txBody>
          <a:bodyPr>
            <a:normAutofit lnSpcReduction="10000"/>
          </a:bodyPr>
          <a:lstStyle/>
          <a:p>
            <a:r>
              <a:rPr lang="en-US" sz="4000" dirty="0"/>
              <a:t>Decide whose opinion matters?</a:t>
            </a:r>
          </a:p>
          <a:p>
            <a:r>
              <a:rPr lang="en-US" sz="3600" dirty="0"/>
              <a:t>“As for me, it matters very little how I might be evaluated by you or by any human authority. I don’t even trust my own  judgement on this point. My conscience is clear, but that doesn’t prove I’m right. It is the </a:t>
            </a:r>
            <a:r>
              <a:rPr lang="en-US" sz="3600" u="sng" dirty="0"/>
              <a:t>Lord himself who will examine </a:t>
            </a:r>
            <a:r>
              <a:rPr lang="en-US" sz="3600" dirty="0"/>
              <a:t>me and decide.” </a:t>
            </a:r>
            <a:r>
              <a:rPr lang="en-US" dirty="0"/>
              <a:t>(1 Cor. 4:3-4)</a:t>
            </a:r>
          </a:p>
          <a:p>
            <a:pPr lvl="2"/>
            <a:endParaRPr lang="en-US" sz="3600" dirty="0"/>
          </a:p>
        </p:txBody>
      </p:sp>
    </p:spTree>
    <p:extLst>
      <p:ext uri="{BB962C8B-B14F-4D97-AF65-F5344CB8AC3E}">
        <p14:creationId xmlns:p14="http://schemas.microsoft.com/office/powerpoint/2010/main" val="882069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MOM GUILT</a:t>
            </a:r>
          </a:p>
        </p:txBody>
      </p:sp>
      <p:sp>
        <p:nvSpPr>
          <p:cNvPr id="3" name="Content Placeholder 2"/>
          <p:cNvSpPr>
            <a:spLocks noGrp="1"/>
          </p:cNvSpPr>
          <p:nvPr>
            <p:ph idx="1"/>
          </p:nvPr>
        </p:nvSpPr>
        <p:spPr/>
        <p:txBody>
          <a:bodyPr>
            <a:normAutofit fontScale="92500" lnSpcReduction="10000"/>
          </a:bodyPr>
          <a:lstStyle/>
          <a:p>
            <a:r>
              <a:rPr lang="en-US" sz="4000" dirty="0"/>
              <a:t>What are your priorities/how do you want to shape your child?</a:t>
            </a:r>
          </a:p>
          <a:p>
            <a:r>
              <a:rPr lang="en-US" sz="4000" dirty="0"/>
              <a:t>Write a mission statement as a mom</a:t>
            </a:r>
          </a:p>
          <a:p>
            <a:r>
              <a:rPr lang="en-US" sz="4000" b="1" dirty="0">
                <a:effectLst/>
              </a:rPr>
              <a:t>“I will love and encourage my children to grow physically, intellectually, emotionally, and spiritually by modeling Christ-like behavior and being intentional in my parenting.”</a:t>
            </a:r>
            <a:endParaRPr lang="en-US" sz="4000" dirty="0"/>
          </a:p>
        </p:txBody>
      </p:sp>
    </p:spTree>
    <p:extLst>
      <p:ext uri="{BB962C8B-B14F-4D97-AF65-F5344CB8AC3E}">
        <p14:creationId xmlns:p14="http://schemas.microsoft.com/office/powerpoint/2010/main" val="2510046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MOM GUILT</a:t>
            </a:r>
          </a:p>
        </p:txBody>
      </p:sp>
      <p:sp>
        <p:nvSpPr>
          <p:cNvPr id="3" name="Content Placeholder 2"/>
          <p:cNvSpPr>
            <a:spLocks noGrp="1"/>
          </p:cNvSpPr>
          <p:nvPr>
            <p:ph idx="1"/>
          </p:nvPr>
        </p:nvSpPr>
        <p:spPr/>
        <p:txBody>
          <a:bodyPr>
            <a:normAutofit/>
          </a:bodyPr>
          <a:lstStyle/>
          <a:p>
            <a:r>
              <a:rPr lang="en-US" sz="4000" dirty="0"/>
              <a:t>Determine how you define success</a:t>
            </a:r>
          </a:p>
          <a:p>
            <a:r>
              <a:rPr lang="en-US" sz="3800" dirty="0"/>
              <a:t>Celebrate the “wins”</a:t>
            </a:r>
          </a:p>
          <a:p>
            <a:pPr marL="450000" lvl="1" indent="0">
              <a:buNone/>
            </a:pPr>
            <a:endParaRPr lang="en-US" sz="3800" dirty="0"/>
          </a:p>
        </p:txBody>
      </p:sp>
    </p:spTree>
    <p:extLst>
      <p:ext uri="{BB962C8B-B14F-4D97-AF65-F5344CB8AC3E}">
        <p14:creationId xmlns:p14="http://schemas.microsoft.com/office/powerpoint/2010/main" val="734894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MOM GUILT</a:t>
            </a:r>
          </a:p>
        </p:txBody>
      </p:sp>
      <p:sp>
        <p:nvSpPr>
          <p:cNvPr id="3" name="Content Placeholder 2"/>
          <p:cNvSpPr>
            <a:spLocks noGrp="1"/>
          </p:cNvSpPr>
          <p:nvPr>
            <p:ph idx="1"/>
          </p:nvPr>
        </p:nvSpPr>
        <p:spPr/>
        <p:txBody>
          <a:bodyPr>
            <a:normAutofit lnSpcReduction="10000"/>
          </a:bodyPr>
          <a:lstStyle/>
          <a:p>
            <a:r>
              <a:rPr lang="en-US" sz="3600" dirty="0"/>
              <a:t>Keep in mind….we are weak</a:t>
            </a:r>
          </a:p>
          <a:p>
            <a:r>
              <a:rPr lang="en-US" sz="3600" dirty="0"/>
              <a:t>Not a source of shame, but an opportunity</a:t>
            </a:r>
          </a:p>
          <a:p>
            <a:r>
              <a:rPr lang="en-US" sz="3600" dirty="0"/>
              <a:t>“And He said to me, ‘My grace is sufficient for you, for power is perfected in </a:t>
            </a:r>
            <a:r>
              <a:rPr lang="en-US" sz="3600" u="sng" dirty="0"/>
              <a:t>weakness.</a:t>
            </a:r>
            <a:r>
              <a:rPr lang="en-US" sz="3600" dirty="0"/>
              <a:t>’ Most gladly, therefore, I will rather boast about my </a:t>
            </a:r>
            <a:r>
              <a:rPr lang="en-US" sz="3600" u="sng" dirty="0"/>
              <a:t>weaknesses,</a:t>
            </a:r>
            <a:r>
              <a:rPr lang="en-US" sz="3600" dirty="0"/>
              <a:t> so that the power of Christ may dwell in me.” </a:t>
            </a:r>
            <a:r>
              <a:rPr lang="en-US" dirty="0"/>
              <a:t>(2 Cor. 12:9)</a:t>
            </a:r>
          </a:p>
          <a:p>
            <a:pPr marL="36900" indent="0">
              <a:buNone/>
            </a:pPr>
            <a:endParaRPr lang="en-US" sz="3600" dirty="0"/>
          </a:p>
          <a:p>
            <a:endParaRPr lang="en-US" sz="3600" dirty="0"/>
          </a:p>
          <a:p>
            <a:endParaRPr lang="en-US" sz="4000" dirty="0"/>
          </a:p>
        </p:txBody>
      </p:sp>
    </p:spTree>
    <p:extLst>
      <p:ext uri="{BB962C8B-B14F-4D97-AF65-F5344CB8AC3E}">
        <p14:creationId xmlns:p14="http://schemas.microsoft.com/office/powerpoint/2010/main" val="3633545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MOM GUILT</a:t>
            </a:r>
          </a:p>
        </p:txBody>
      </p:sp>
      <p:sp>
        <p:nvSpPr>
          <p:cNvPr id="3" name="Content Placeholder 2"/>
          <p:cNvSpPr>
            <a:spLocks noGrp="1"/>
          </p:cNvSpPr>
          <p:nvPr>
            <p:ph idx="1"/>
          </p:nvPr>
        </p:nvSpPr>
        <p:spPr/>
        <p:txBody>
          <a:bodyPr>
            <a:normAutofit/>
          </a:bodyPr>
          <a:lstStyle/>
          <a:p>
            <a:r>
              <a:rPr lang="en-US" sz="3600" dirty="0"/>
              <a:t>Keep in mind….God is sovereign AND good</a:t>
            </a:r>
          </a:p>
          <a:p>
            <a:r>
              <a:rPr lang="en-US" sz="3600" dirty="0"/>
              <a:t>Psalm 139, Romans 8</a:t>
            </a:r>
          </a:p>
          <a:p>
            <a:endParaRPr lang="en-US" sz="3600" dirty="0"/>
          </a:p>
          <a:p>
            <a:endParaRPr lang="en-US" sz="3600" dirty="0"/>
          </a:p>
          <a:p>
            <a:endParaRPr lang="en-US" sz="3600" dirty="0"/>
          </a:p>
          <a:p>
            <a:endParaRPr lang="en-US" sz="3600" dirty="0"/>
          </a:p>
          <a:p>
            <a:endParaRPr lang="en-US" sz="4000" dirty="0"/>
          </a:p>
        </p:txBody>
      </p:sp>
    </p:spTree>
    <p:extLst>
      <p:ext uri="{BB962C8B-B14F-4D97-AF65-F5344CB8AC3E}">
        <p14:creationId xmlns:p14="http://schemas.microsoft.com/office/powerpoint/2010/main" val="1565861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MOM GUILT</a:t>
            </a:r>
          </a:p>
        </p:txBody>
      </p:sp>
      <p:sp>
        <p:nvSpPr>
          <p:cNvPr id="3" name="Content Placeholder 2"/>
          <p:cNvSpPr>
            <a:spLocks noGrp="1"/>
          </p:cNvSpPr>
          <p:nvPr>
            <p:ph idx="1"/>
          </p:nvPr>
        </p:nvSpPr>
        <p:spPr/>
        <p:txBody>
          <a:bodyPr>
            <a:normAutofit/>
          </a:bodyPr>
          <a:lstStyle/>
          <a:p>
            <a:r>
              <a:rPr lang="en-US" sz="3600" dirty="0"/>
              <a:t>Unpack your bags, settle in to what God is calling you to</a:t>
            </a:r>
          </a:p>
          <a:p>
            <a:r>
              <a:rPr lang="en-US" sz="3200" dirty="0"/>
              <a:t>(Jill Briscoe-The Art of Leadership (Part 1) 6/14/2006)</a:t>
            </a:r>
          </a:p>
          <a:p>
            <a:endParaRPr lang="en-US" sz="3600" dirty="0"/>
          </a:p>
          <a:p>
            <a:endParaRPr lang="en-US" sz="4000" dirty="0"/>
          </a:p>
        </p:txBody>
      </p:sp>
    </p:spTree>
    <p:extLst>
      <p:ext uri="{BB962C8B-B14F-4D97-AF65-F5344CB8AC3E}">
        <p14:creationId xmlns:p14="http://schemas.microsoft.com/office/powerpoint/2010/main" val="2096433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MOM GUILT</a:t>
            </a:r>
          </a:p>
        </p:txBody>
      </p:sp>
      <p:sp>
        <p:nvSpPr>
          <p:cNvPr id="3" name="Content Placeholder 2"/>
          <p:cNvSpPr>
            <a:spLocks noGrp="1"/>
          </p:cNvSpPr>
          <p:nvPr>
            <p:ph idx="1"/>
          </p:nvPr>
        </p:nvSpPr>
        <p:spPr/>
        <p:txBody>
          <a:bodyPr>
            <a:normAutofit lnSpcReduction="10000"/>
          </a:bodyPr>
          <a:lstStyle/>
          <a:p>
            <a:r>
              <a:rPr lang="en-US" sz="4000" dirty="0"/>
              <a:t>Cultivate and invest in relationships with other moms</a:t>
            </a:r>
          </a:p>
          <a:p>
            <a:r>
              <a:rPr lang="en-US" sz="3800" dirty="0"/>
              <a:t>Take advantage of the family God has given you</a:t>
            </a:r>
          </a:p>
          <a:p>
            <a:r>
              <a:rPr lang="en-US" sz="3800" dirty="0"/>
              <a:t>Be real</a:t>
            </a:r>
          </a:p>
          <a:p>
            <a:r>
              <a:rPr lang="en-US" sz="3800" dirty="0"/>
              <a:t>Encourage them</a:t>
            </a:r>
          </a:p>
        </p:txBody>
      </p:sp>
    </p:spTree>
    <p:extLst>
      <p:ext uri="{BB962C8B-B14F-4D97-AF65-F5344CB8AC3E}">
        <p14:creationId xmlns:p14="http://schemas.microsoft.com/office/powerpoint/2010/main" val="383617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MOM GUILT</a:t>
            </a:r>
          </a:p>
        </p:txBody>
      </p:sp>
      <p:sp>
        <p:nvSpPr>
          <p:cNvPr id="3" name="Content Placeholder 2"/>
          <p:cNvSpPr>
            <a:spLocks noGrp="1"/>
          </p:cNvSpPr>
          <p:nvPr>
            <p:ph idx="1"/>
          </p:nvPr>
        </p:nvSpPr>
        <p:spPr/>
        <p:txBody>
          <a:bodyPr>
            <a:normAutofit/>
          </a:bodyPr>
          <a:lstStyle/>
          <a:p>
            <a:r>
              <a:rPr lang="en-US" sz="4000" dirty="0"/>
              <a:t>Cultivate gratitude</a:t>
            </a:r>
          </a:p>
          <a:p>
            <a:r>
              <a:rPr lang="en-US" sz="4000" dirty="0"/>
              <a:t>Great privilege</a:t>
            </a:r>
          </a:p>
          <a:p>
            <a:pPr marL="36900" indent="0">
              <a:buNone/>
            </a:pPr>
            <a:endParaRPr lang="en-US" sz="4000" u="sng" dirty="0"/>
          </a:p>
          <a:p>
            <a:endParaRPr lang="en-US" sz="4000" dirty="0"/>
          </a:p>
          <a:p>
            <a:endParaRPr lang="en-US" sz="4000" dirty="0"/>
          </a:p>
          <a:p>
            <a:endParaRPr lang="en-US" sz="4000" dirty="0"/>
          </a:p>
          <a:p>
            <a:pPr marL="36900" indent="0">
              <a:buNone/>
            </a:pPr>
            <a:endParaRPr lang="en-US" sz="4000" dirty="0"/>
          </a:p>
        </p:txBody>
      </p:sp>
    </p:spTree>
    <p:extLst>
      <p:ext uri="{BB962C8B-B14F-4D97-AF65-F5344CB8AC3E}">
        <p14:creationId xmlns:p14="http://schemas.microsoft.com/office/powerpoint/2010/main" val="2271005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MOM GUILT</a:t>
            </a:r>
          </a:p>
        </p:txBody>
      </p:sp>
      <p:sp>
        <p:nvSpPr>
          <p:cNvPr id="3" name="Content Placeholder 2"/>
          <p:cNvSpPr>
            <a:spLocks noGrp="1"/>
          </p:cNvSpPr>
          <p:nvPr>
            <p:ph idx="1"/>
          </p:nvPr>
        </p:nvSpPr>
        <p:spPr/>
        <p:txBody>
          <a:bodyPr>
            <a:normAutofit/>
          </a:bodyPr>
          <a:lstStyle/>
          <a:p>
            <a:r>
              <a:rPr lang="en-US" sz="4000" dirty="0"/>
              <a:t>Guilt:</a:t>
            </a:r>
            <a:r>
              <a:rPr lang="en-US" sz="4000" b="1" dirty="0">
                <a:effectLst/>
              </a:rPr>
              <a:t>: </a:t>
            </a:r>
            <a:r>
              <a:rPr lang="en-US" sz="4000" dirty="0">
                <a:effectLst/>
              </a:rPr>
              <a:t>the fact of having committed a breach of conduct especially violating law and involving a penalty </a:t>
            </a:r>
            <a:r>
              <a:rPr lang="en-US" dirty="0">
                <a:effectLst/>
              </a:rPr>
              <a:t>(Merriam-Webster.com)</a:t>
            </a:r>
            <a:endParaRPr lang="en-US" sz="4000" dirty="0">
              <a:effectLst/>
            </a:endParaRPr>
          </a:p>
          <a:p>
            <a:endParaRPr lang="en-US" sz="4000" dirty="0"/>
          </a:p>
        </p:txBody>
      </p:sp>
    </p:spTree>
    <p:extLst>
      <p:ext uri="{BB962C8B-B14F-4D97-AF65-F5344CB8AC3E}">
        <p14:creationId xmlns:p14="http://schemas.microsoft.com/office/powerpoint/2010/main" val="3029889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6011" y="349025"/>
            <a:ext cx="10353762" cy="970450"/>
          </a:xfrm>
        </p:spPr>
        <p:txBody>
          <a:bodyPr/>
          <a:lstStyle/>
          <a:p>
            <a:r>
              <a:rPr lang="en-US" dirty="0"/>
              <a:t>MOM GUILT</a:t>
            </a:r>
          </a:p>
        </p:txBody>
      </p:sp>
      <p:sp>
        <p:nvSpPr>
          <p:cNvPr id="5" name="Content Placeholder 4"/>
          <p:cNvSpPr>
            <a:spLocks noGrp="1"/>
          </p:cNvSpPr>
          <p:nvPr>
            <p:ph sz="half" idx="2"/>
          </p:nvPr>
        </p:nvSpPr>
        <p:spPr>
          <a:xfrm>
            <a:off x="925498" y="1731962"/>
            <a:ext cx="5064665" cy="4059237"/>
          </a:xfrm>
        </p:spPr>
        <p:txBody>
          <a:bodyPr>
            <a:normAutofit/>
          </a:bodyPr>
          <a:lstStyle/>
          <a:p>
            <a:r>
              <a:rPr lang="en-US" sz="3200" dirty="0"/>
              <a:t>Helpful  reading</a:t>
            </a:r>
          </a:p>
        </p:txBody>
      </p:sp>
      <p:sp>
        <p:nvSpPr>
          <p:cNvPr id="3" name="Content Placeholder 2">
            <a:extLst>
              <a:ext uri="{FF2B5EF4-FFF2-40B4-BE49-F238E27FC236}">
                <a16:creationId xmlns:a16="http://schemas.microsoft.com/office/drawing/2014/main" id="{8C434EA8-54F6-D425-047F-AFF09E719C0F}"/>
              </a:ext>
            </a:extLst>
          </p:cNvPr>
          <p:cNvSpPr>
            <a:spLocks noGrp="1"/>
          </p:cNvSpPr>
          <p:nvPr>
            <p:ph sz="half" idx="1"/>
          </p:nvPr>
        </p:nvSpPr>
        <p:spPr/>
        <p:txBody>
          <a:bodyPr/>
          <a:lstStyle/>
          <a:p>
            <a:endParaRPr lang="en-US"/>
          </a:p>
        </p:txBody>
      </p:sp>
    </p:spTree>
    <p:extLst>
      <p:ext uri="{BB962C8B-B14F-4D97-AF65-F5344CB8AC3E}">
        <p14:creationId xmlns:p14="http://schemas.microsoft.com/office/powerpoint/2010/main" val="492077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MOM GUILT</a:t>
            </a:r>
          </a:p>
        </p:txBody>
      </p:sp>
      <p:sp>
        <p:nvSpPr>
          <p:cNvPr id="3" name="Content Placeholder 2"/>
          <p:cNvSpPr>
            <a:spLocks noGrp="1"/>
          </p:cNvSpPr>
          <p:nvPr>
            <p:ph idx="1"/>
          </p:nvPr>
        </p:nvSpPr>
        <p:spPr/>
        <p:txBody>
          <a:bodyPr>
            <a:normAutofit/>
          </a:bodyPr>
          <a:lstStyle/>
          <a:p>
            <a:r>
              <a:rPr lang="en-US" sz="4000" dirty="0"/>
              <a:t>Questions?</a:t>
            </a:r>
          </a:p>
          <a:p>
            <a:r>
              <a:rPr lang="en-US" sz="4000" dirty="0"/>
              <a:t>Comments?</a:t>
            </a:r>
          </a:p>
        </p:txBody>
      </p:sp>
    </p:spTree>
    <p:extLst>
      <p:ext uri="{BB962C8B-B14F-4D97-AF65-F5344CB8AC3E}">
        <p14:creationId xmlns:p14="http://schemas.microsoft.com/office/powerpoint/2010/main" val="20954833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MOM GUILT</a:t>
            </a:r>
          </a:p>
        </p:txBody>
      </p:sp>
      <p:sp>
        <p:nvSpPr>
          <p:cNvPr id="3" name="Content Placeholder 2"/>
          <p:cNvSpPr>
            <a:spLocks noGrp="1"/>
          </p:cNvSpPr>
          <p:nvPr>
            <p:ph idx="1"/>
          </p:nvPr>
        </p:nvSpPr>
        <p:spPr/>
        <p:txBody>
          <a:bodyPr>
            <a:normAutofit fontScale="92500" lnSpcReduction="10000"/>
          </a:bodyPr>
          <a:lstStyle/>
          <a:p>
            <a:r>
              <a:rPr lang="en-US" sz="4000" dirty="0"/>
              <a:t>What are some ways to tease out the difference between true guilt and false guilt in your parenting? What helps you sort the difference?</a:t>
            </a:r>
          </a:p>
          <a:p>
            <a:r>
              <a:rPr lang="en-US" sz="4000" dirty="0"/>
              <a:t>Why is it hard to share parenting failures with others?</a:t>
            </a:r>
          </a:p>
          <a:p>
            <a:r>
              <a:rPr lang="en-US" sz="4000" dirty="0"/>
              <a:t>How have you seen God use friends in Christian community to fill in the gaps in your parenting?</a:t>
            </a:r>
          </a:p>
        </p:txBody>
      </p:sp>
    </p:spTree>
    <p:extLst>
      <p:ext uri="{BB962C8B-B14F-4D97-AF65-F5344CB8AC3E}">
        <p14:creationId xmlns:p14="http://schemas.microsoft.com/office/powerpoint/2010/main" val="4202518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MOM GUILT</a:t>
            </a:r>
          </a:p>
        </p:txBody>
      </p:sp>
      <p:sp>
        <p:nvSpPr>
          <p:cNvPr id="3" name="Content Placeholder 2"/>
          <p:cNvSpPr>
            <a:spLocks noGrp="1"/>
          </p:cNvSpPr>
          <p:nvPr>
            <p:ph idx="1"/>
          </p:nvPr>
        </p:nvSpPr>
        <p:spPr/>
        <p:txBody>
          <a:bodyPr>
            <a:normAutofit/>
          </a:bodyPr>
          <a:lstStyle/>
          <a:p>
            <a:r>
              <a:rPr lang="en-US" sz="4000" dirty="0"/>
              <a:t>Guilt:</a:t>
            </a:r>
            <a:r>
              <a:rPr lang="en-US" sz="4000" b="1" dirty="0">
                <a:effectLst/>
              </a:rPr>
              <a:t>: </a:t>
            </a:r>
            <a:r>
              <a:rPr lang="en-US" sz="4000" dirty="0">
                <a:effectLst/>
              </a:rPr>
              <a:t>the </a:t>
            </a:r>
            <a:r>
              <a:rPr lang="en-US" sz="4000" b="1" u="sng" dirty="0">
                <a:effectLst/>
              </a:rPr>
              <a:t>fact</a:t>
            </a:r>
            <a:r>
              <a:rPr lang="en-US" sz="4000" dirty="0">
                <a:effectLst/>
              </a:rPr>
              <a:t> of having committed a breach of conduct especially </a:t>
            </a:r>
            <a:r>
              <a:rPr lang="en-US" sz="4000" u="sng" dirty="0">
                <a:effectLst/>
              </a:rPr>
              <a:t>violating law </a:t>
            </a:r>
            <a:r>
              <a:rPr lang="en-US" sz="4000" dirty="0">
                <a:effectLst/>
              </a:rPr>
              <a:t>and involving a penalty</a:t>
            </a:r>
            <a:r>
              <a:rPr lang="en-US" dirty="0">
                <a:effectLst/>
              </a:rPr>
              <a:t> (Merriam-Webster.com)</a:t>
            </a:r>
            <a:endParaRPr lang="en-US" sz="4000" dirty="0">
              <a:effectLst/>
            </a:endParaRPr>
          </a:p>
          <a:p>
            <a:endParaRPr lang="en-US" sz="4000" dirty="0"/>
          </a:p>
        </p:txBody>
      </p:sp>
    </p:spTree>
    <p:extLst>
      <p:ext uri="{BB962C8B-B14F-4D97-AF65-F5344CB8AC3E}">
        <p14:creationId xmlns:p14="http://schemas.microsoft.com/office/powerpoint/2010/main" val="3017987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MOM GUILT</a:t>
            </a:r>
          </a:p>
        </p:txBody>
      </p:sp>
      <p:sp>
        <p:nvSpPr>
          <p:cNvPr id="3" name="Content Placeholder 2"/>
          <p:cNvSpPr>
            <a:spLocks noGrp="1"/>
          </p:cNvSpPr>
          <p:nvPr>
            <p:ph sz="half" idx="1"/>
          </p:nvPr>
        </p:nvSpPr>
        <p:spPr/>
        <p:txBody>
          <a:bodyPr>
            <a:normAutofit/>
          </a:bodyPr>
          <a:lstStyle/>
          <a:p>
            <a:r>
              <a:rPr lang="en-US" sz="4000" dirty="0">
                <a:effectLst/>
              </a:rPr>
              <a:t>We cross a line</a:t>
            </a:r>
          </a:p>
          <a:p>
            <a:r>
              <a:rPr lang="en-US" sz="4000" dirty="0">
                <a:effectLst/>
              </a:rPr>
              <a:t>Own it</a:t>
            </a:r>
          </a:p>
          <a:p>
            <a:endParaRPr lang="en-US" sz="4000" dirty="0">
              <a:effectLst/>
            </a:endParaRPr>
          </a:p>
          <a:p>
            <a:endParaRPr lang="en-US" sz="4000" dirty="0">
              <a:effectLst/>
            </a:endParaRPr>
          </a:p>
          <a:p>
            <a:endParaRPr lang="en-US" sz="4000" dirty="0"/>
          </a:p>
        </p:txBody>
      </p:sp>
      <p:sp>
        <p:nvSpPr>
          <p:cNvPr id="4" name="Content Placeholder 3">
            <a:extLst>
              <a:ext uri="{FF2B5EF4-FFF2-40B4-BE49-F238E27FC236}">
                <a16:creationId xmlns:a16="http://schemas.microsoft.com/office/drawing/2014/main" id="{9ADC6738-3AB0-8BFB-9788-BEC59CE826D3}"/>
              </a:ext>
            </a:extLst>
          </p:cNvPr>
          <p:cNvSpPr>
            <a:spLocks noGrp="1"/>
          </p:cNvSpPr>
          <p:nvPr>
            <p:ph sz="half" idx="2"/>
          </p:nvPr>
        </p:nvSpPr>
        <p:spPr/>
        <p:txBody>
          <a:bodyPr/>
          <a:lstStyle/>
          <a:p>
            <a:endParaRPr lang="en-US"/>
          </a:p>
        </p:txBody>
      </p:sp>
    </p:spTree>
    <p:extLst>
      <p:ext uri="{BB962C8B-B14F-4D97-AF65-F5344CB8AC3E}">
        <p14:creationId xmlns:p14="http://schemas.microsoft.com/office/powerpoint/2010/main" val="4004992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MOM GUILT</a:t>
            </a:r>
          </a:p>
        </p:txBody>
      </p:sp>
      <p:sp>
        <p:nvSpPr>
          <p:cNvPr id="3" name="Content Placeholder 2"/>
          <p:cNvSpPr>
            <a:spLocks noGrp="1"/>
          </p:cNvSpPr>
          <p:nvPr>
            <p:ph idx="1"/>
          </p:nvPr>
        </p:nvSpPr>
        <p:spPr/>
        <p:txBody>
          <a:bodyPr>
            <a:normAutofit/>
          </a:bodyPr>
          <a:lstStyle/>
          <a:p>
            <a:r>
              <a:rPr lang="en-US" sz="4000" dirty="0">
                <a:effectLst/>
              </a:rPr>
              <a:t>Example of David</a:t>
            </a:r>
          </a:p>
          <a:p>
            <a:r>
              <a:rPr lang="en-US" sz="4000" dirty="0">
                <a:solidFill>
                  <a:schemeClr val="tx1"/>
                </a:solidFill>
                <a:effectLst/>
              </a:rPr>
              <a:t>“Against </a:t>
            </a:r>
            <a:r>
              <a:rPr lang="en-US" sz="4000" u="sng" dirty="0">
                <a:solidFill>
                  <a:schemeClr val="tx1"/>
                </a:solidFill>
                <a:effectLst/>
              </a:rPr>
              <a:t>you, You only</a:t>
            </a:r>
            <a:r>
              <a:rPr lang="en-US" sz="4000" dirty="0">
                <a:solidFill>
                  <a:schemeClr val="tx1"/>
                </a:solidFill>
                <a:effectLst/>
              </a:rPr>
              <a:t>, I </a:t>
            </a:r>
            <a:r>
              <a:rPr lang="en-US" sz="4000" u="sng" dirty="0">
                <a:solidFill>
                  <a:schemeClr val="tx1"/>
                </a:solidFill>
                <a:effectLst/>
              </a:rPr>
              <a:t>have sinned </a:t>
            </a:r>
            <a:r>
              <a:rPr lang="en-US" sz="4000" dirty="0">
                <a:solidFill>
                  <a:schemeClr val="tx1"/>
                </a:solidFill>
                <a:effectLst/>
              </a:rPr>
              <a:t>and </a:t>
            </a:r>
            <a:r>
              <a:rPr lang="en-US" sz="4000" u="sng" dirty="0">
                <a:solidFill>
                  <a:schemeClr val="tx1"/>
                </a:solidFill>
                <a:effectLst/>
              </a:rPr>
              <a:t>done what is evil </a:t>
            </a:r>
            <a:r>
              <a:rPr lang="en-US" sz="4000" dirty="0">
                <a:solidFill>
                  <a:schemeClr val="tx1"/>
                </a:solidFill>
                <a:effectLst/>
              </a:rPr>
              <a:t>in your sight” </a:t>
            </a:r>
            <a:r>
              <a:rPr lang="en-US" dirty="0">
                <a:solidFill>
                  <a:schemeClr val="tx1"/>
                </a:solidFill>
                <a:effectLst/>
              </a:rPr>
              <a:t>(Ps.51:4)</a:t>
            </a:r>
            <a:endParaRPr lang="en-US" sz="4000" dirty="0">
              <a:solidFill>
                <a:schemeClr val="tx1"/>
              </a:solidFill>
              <a:effectLst/>
            </a:endParaRPr>
          </a:p>
          <a:p>
            <a:endParaRPr lang="en-US" sz="4000" dirty="0">
              <a:effectLst/>
            </a:endParaRPr>
          </a:p>
          <a:p>
            <a:endParaRPr lang="en-US" sz="4000" dirty="0">
              <a:effectLst/>
            </a:endParaRPr>
          </a:p>
          <a:p>
            <a:endParaRPr lang="en-US" sz="4000" dirty="0"/>
          </a:p>
        </p:txBody>
      </p:sp>
    </p:spTree>
    <p:extLst>
      <p:ext uri="{BB962C8B-B14F-4D97-AF65-F5344CB8AC3E}">
        <p14:creationId xmlns:p14="http://schemas.microsoft.com/office/powerpoint/2010/main" val="3560261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MOM GUILT</a:t>
            </a:r>
          </a:p>
        </p:txBody>
      </p:sp>
      <p:sp>
        <p:nvSpPr>
          <p:cNvPr id="3" name="Content Placeholder 2"/>
          <p:cNvSpPr>
            <a:spLocks noGrp="1"/>
          </p:cNvSpPr>
          <p:nvPr>
            <p:ph idx="1"/>
          </p:nvPr>
        </p:nvSpPr>
        <p:spPr/>
        <p:txBody>
          <a:bodyPr>
            <a:normAutofit/>
          </a:bodyPr>
          <a:lstStyle/>
          <a:p>
            <a:r>
              <a:rPr lang="en-US" sz="4000" dirty="0">
                <a:effectLst/>
              </a:rPr>
              <a:t>Apologize </a:t>
            </a:r>
          </a:p>
          <a:p>
            <a:r>
              <a:rPr lang="en-US" sz="4000" dirty="0">
                <a:effectLst/>
              </a:rPr>
              <a:t>Get help</a:t>
            </a:r>
          </a:p>
          <a:p>
            <a:r>
              <a:rPr lang="en-US" sz="4000" dirty="0">
                <a:effectLst/>
              </a:rPr>
              <a:t>Move on</a:t>
            </a:r>
          </a:p>
          <a:p>
            <a:r>
              <a:rPr lang="en-US" sz="4000" dirty="0">
                <a:effectLst/>
              </a:rPr>
              <a:t> “…forgetting what lies behind and reaching forward to what lies ahead.” </a:t>
            </a:r>
            <a:r>
              <a:rPr lang="en-US" dirty="0">
                <a:effectLst/>
              </a:rPr>
              <a:t>(Phil. 3:13b)</a:t>
            </a:r>
          </a:p>
          <a:p>
            <a:endParaRPr lang="en-US" sz="4000" dirty="0">
              <a:effectLst/>
            </a:endParaRPr>
          </a:p>
          <a:p>
            <a:endParaRPr lang="en-US" sz="4000" dirty="0">
              <a:effectLst/>
            </a:endParaRPr>
          </a:p>
          <a:p>
            <a:endParaRPr lang="en-US" sz="4000" dirty="0">
              <a:effectLst/>
            </a:endParaRPr>
          </a:p>
          <a:p>
            <a:endParaRPr lang="en-US" sz="4000" dirty="0"/>
          </a:p>
        </p:txBody>
      </p:sp>
    </p:spTree>
    <p:extLst>
      <p:ext uri="{BB962C8B-B14F-4D97-AF65-F5344CB8AC3E}">
        <p14:creationId xmlns:p14="http://schemas.microsoft.com/office/powerpoint/2010/main" val="964045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MOM GUILT</a:t>
            </a:r>
          </a:p>
        </p:txBody>
      </p:sp>
      <p:sp>
        <p:nvSpPr>
          <p:cNvPr id="3" name="Content Placeholder 2"/>
          <p:cNvSpPr>
            <a:spLocks noGrp="1"/>
          </p:cNvSpPr>
          <p:nvPr>
            <p:ph idx="1"/>
          </p:nvPr>
        </p:nvSpPr>
        <p:spPr/>
        <p:txBody>
          <a:bodyPr>
            <a:normAutofit/>
          </a:bodyPr>
          <a:lstStyle/>
          <a:p>
            <a:r>
              <a:rPr lang="en-US" sz="4000" dirty="0"/>
              <a:t>Guilt:</a:t>
            </a:r>
            <a:r>
              <a:rPr lang="en-US" sz="4000" b="1" dirty="0">
                <a:effectLst/>
              </a:rPr>
              <a:t>: </a:t>
            </a:r>
            <a:r>
              <a:rPr lang="en-US" sz="4000" dirty="0">
                <a:effectLst/>
              </a:rPr>
              <a:t>feelings of deserving blame especially for imagined offenses or from a sense of inadequacy </a:t>
            </a:r>
            <a:r>
              <a:rPr lang="en-US" sz="4000" b="1" dirty="0">
                <a:effectLst/>
              </a:rPr>
              <a:t>: </a:t>
            </a:r>
            <a:r>
              <a:rPr lang="en-US" b="1" dirty="0">
                <a:effectLst/>
              </a:rPr>
              <a:t>(Merriam-Webster.com)</a:t>
            </a:r>
            <a:endParaRPr lang="en-US" sz="4000" dirty="0">
              <a:effectLst/>
            </a:endParaRPr>
          </a:p>
          <a:p>
            <a:endParaRPr lang="en-US" sz="4000" dirty="0"/>
          </a:p>
        </p:txBody>
      </p:sp>
    </p:spTree>
    <p:extLst>
      <p:ext uri="{BB962C8B-B14F-4D97-AF65-F5344CB8AC3E}">
        <p14:creationId xmlns:p14="http://schemas.microsoft.com/office/powerpoint/2010/main" val="798070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MOM GUILT</a:t>
            </a:r>
          </a:p>
        </p:txBody>
      </p:sp>
      <p:sp>
        <p:nvSpPr>
          <p:cNvPr id="3" name="Content Placeholder 2"/>
          <p:cNvSpPr>
            <a:spLocks noGrp="1"/>
          </p:cNvSpPr>
          <p:nvPr>
            <p:ph idx="1"/>
          </p:nvPr>
        </p:nvSpPr>
        <p:spPr/>
        <p:txBody>
          <a:bodyPr>
            <a:normAutofit/>
          </a:bodyPr>
          <a:lstStyle/>
          <a:p>
            <a:r>
              <a:rPr lang="en-US" sz="4000" dirty="0"/>
              <a:t>Guilt:</a:t>
            </a:r>
            <a:r>
              <a:rPr lang="en-US" sz="4000" b="1" dirty="0">
                <a:effectLst/>
              </a:rPr>
              <a:t>: </a:t>
            </a:r>
            <a:r>
              <a:rPr lang="en-US" sz="4000" b="1" u="sng" dirty="0">
                <a:effectLst/>
              </a:rPr>
              <a:t>feelings</a:t>
            </a:r>
            <a:r>
              <a:rPr lang="en-US" sz="4000" dirty="0">
                <a:effectLst/>
              </a:rPr>
              <a:t> of deserving blame especially for </a:t>
            </a:r>
            <a:r>
              <a:rPr lang="en-US" sz="4000" b="1" u="sng" dirty="0">
                <a:effectLst/>
              </a:rPr>
              <a:t>imagined</a:t>
            </a:r>
            <a:r>
              <a:rPr lang="en-US" sz="4000" dirty="0">
                <a:effectLst/>
              </a:rPr>
              <a:t> offenses or from a </a:t>
            </a:r>
            <a:r>
              <a:rPr lang="en-US" sz="4000" b="1" u="sng" dirty="0">
                <a:effectLst/>
              </a:rPr>
              <a:t>sense</a:t>
            </a:r>
            <a:r>
              <a:rPr lang="en-US" sz="4000" dirty="0">
                <a:effectLst/>
              </a:rPr>
              <a:t> of inadequacy </a:t>
            </a:r>
            <a:r>
              <a:rPr lang="en-US" sz="4000" b="1" dirty="0">
                <a:effectLst/>
              </a:rPr>
              <a:t>: </a:t>
            </a:r>
            <a:r>
              <a:rPr lang="en-US" b="1" dirty="0">
                <a:effectLst/>
              </a:rPr>
              <a:t>(Merriam-Webter.com)</a:t>
            </a:r>
            <a:endParaRPr lang="en-US" sz="4000" dirty="0">
              <a:effectLst/>
            </a:endParaRPr>
          </a:p>
          <a:p>
            <a:endParaRPr lang="en-US" sz="4000" dirty="0"/>
          </a:p>
        </p:txBody>
      </p:sp>
    </p:spTree>
    <p:extLst>
      <p:ext uri="{BB962C8B-B14F-4D97-AF65-F5344CB8AC3E}">
        <p14:creationId xmlns:p14="http://schemas.microsoft.com/office/powerpoint/2010/main" val="25040685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late">
  <a:themeElements>
    <a:clrScheme name="Slate">
      <a:dk1>
        <a:sysClr val="windowText" lastClr="000000"/>
      </a:dk1>
      <a:lt1>
        <a:sysClr val="window" lastClr="FFFFFF"/>
      </a:lt1>
      <a:dk2>
        <a:srgbClr val="212123"/>
      </a:dk2>
      <a:lt2>
        <a:srgbClr val="DADADA"/>
      </a:lt2>
      <a:accent1>
        <a:srgbClr val="BC451B"/>
      </a:accent1>
      <a:accent2>
        <a:srgbClr val="D3BA68"/>
      </a:accent2>
      <a:accent3>
        <a:srgbClr val="BB8640"/>
      </a:accent3>
      <a:accent4>
        <a:srgbClr val="AD9277"/>
      </a:accent4>
      <a:accent5>
        <a:srgbClr val="A55A43"/>
      </a:accent5>
      <a:accent6>
        <a:srgbClr val="AD9D7B"/>
      </a:accent6>
      <a:hlink>
        <a:srgbClr val="E98052"/>
      </a:hlink>
      <a:folHlink>
        <a:srgbClr val="F4B69B"/>
      </a:folHlink>
    </a:clrScheme>
    <a:fontScheme name="Slate">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ate">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 id="{C3F70B94-7CE9-428E-ADC1-3269CC2C3385}" vid="{3F2DE9A5-64E6-437C-A389-CC4477E817E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TM04033929[[fn=Slate]]</Template>
  <TotalTime>30640</TotalTime>
  <Words>1152</Words>
  <Application>Microsoft Office PowerPoint</Application>
  <PresentationFormat>Widescreen</PresentationFormat>
  <Paragraphs>111</Paragraphs>
  <Slides>32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Calibri</vt:lpstr>
      <vt:lpstr>Calisto MT</vt:lpstr>
      <vt:lpstr>Wingdings 2</vt:lpstr>
      <vt:lpstr>Slate</vt:lpstr>
      <vt:lpstr>MOM GUILT</vt:lpstr>
      <vt:lpstr>MOM GUILT</vt:lpstr>
      <vt:lpstr>MOM GUILT</vt:lpstr>
      <vt:lpstr>MOM GUILT</vt:lpstr>
      <vt:lpstr>MOM GUILT</vt:lpstr>
      <vt:lpstr>MOM GUILT</vt:lpstr>
      <vt:lpstr>MOM GUILT</vt:lpstr>
      <vt:lpstr>MOM GUILT</vt:lpstr>
      <vt:lpstr>MOM GUILT</vt:lpstr>
      <vt:lpstr>MOM GUILT</vt:lpstr>
      <vt:lpstr>MOM GUILT</vt:lpstr>
      <vt:lpstr>MOM GUILT</vt:lpstr>
      <vt:lpstr>MOM GUILT</vt:lpstr>
      <vt:lpstr>MOM GUILT</vt:lpstr>
      <vt:lpstr>MOM GUILT</vt:lpstr>
      <vt:lpstr>MOM GUILT</vt:lpstr>
      <vt:lpstr>MOM GUILT</vt:lpstr>
      <vt:lpstr>MOM GUILT</vt:lpstr>
      <vt:lpstr>MOM GUILT</vt:lpstr>
      <vt:lpstr>MOM GUILT</vt:lpstr>
      <vt:lpstr>MOM GUILT</vt:lpstr>
      <vt:lpstr>MOM GUILT</vt:lpstr>
      <vt:lpstr>MOM GUILT</vt:lpstr>
      <vt:lpstr>MOM GUILT</vt:lpstr>
      <vt:lpstr>MOM GUILT</vt:lpstr>
      <vt:lpstr>MOM GUILT</vt:lpstr>
      <vt:lpstr>MOM GUILT</vt:lpstr>
      <vt:lpstr>MOM GUILT</vt:lpstr>
      <vt:lpstr>MOM GUILT</vt:lpstr>
      <vt:lpstr>MOM GUILT</vt:lpstr>
      <vt:lpstr>MOM GUILT</vt:lpstr>
      <vt:lpstr>MOM GUILT</vt:lpstr>
    </vt:vector>
  </TitlesOfParts>
  <Company>xenos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Win10User</dc:creator>
  <cp:lastModifiedBy>Haley</cp:lastModifiedBy>
  <cp:revision>73</cp:revision>
  <cp:lastPrinted>2024-10-16T22:31:41Z</cp:lastPrinted>
  <dcterms:created xsi:type="dcterms:W3CDTF">2024-10-03T19:41:58Z</dcterms:created>
  <dcterms:modified xsi:type="dcterms:W3CDTF">2024-11-18T05:06:11Z</dcterms:modified>
</cp:coreProperties>
</file>