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5"/>
  </p:notesMasterIdLst>
  <p:sldIdLst>
    <p:sldId id="1561" r:id="rId3"/>
    <p:sldId id="2826" r:id="rId4"/>
    <p:sldId id="2171" r:id="rId5"/>
    <p:sldId id="2831" r:id="rId6"/>
    <p:sldId id="2218" r:id="rId7"/>
    <p:sldId id="2215" r:id="rId8"/>
    <p:sldId id="2832" r:id="rId9"/>
    <p:sldId id="2219" r:id="rId10"/>
    <p:sldId id="2829" r:id="rId11"/>
    <p:sldId id="2813" r:id="rId12"/>
    <p:sldId id="2173" r:id="rId13"/>
    <p:sldId id="2814" r:id="rId14"/>
    <p:sldId id="2815" r:id="rId15"/>
    <p:sldId id="2816" r:id="rId16"/>
    <p:sldId id="2817" r:id="rId17"/>
    <p:sldId id="2818" r:id="rId18"/>
    <p:sldId id="2819" r:id="rId19"/>
    <p:sldId id="2820" r:id="rId20"/>
    <p:sldId id="2821" r:id="rId21"/>
    <p:sldId id="2822" r:id="rId22"/>
    <p:sldId id="2828" r:id="rId23"/>
    <p:sldId id="2227" r:id="rId24"/>
    <p:sldId id="2228" r:id="rId25"/>
    <p:sldId id="2229" r:id="rId26"/>
    <p:sldId id="2230" r:id="rId27"/>
    <p:sldId id="2833" r:id="rId28"/>
    <p:sldId id="2232" r:id="rId29"/>
    <p:sldId id="2834" r:id="rId30"/>
    <p:sldId id="2233" r:id="rId31"/>
    <p:sldId id="2823" r:id="rId32"/>
    <p:sldId id="2224" r:id="rId33"/>
    <p:sldId id="2222" r:id="rId34"/>
    <p:sldId id="2830" r:id="rId35"/>
    <p:sldId id="2223" r:id="rId36"/>
    <p:sldId id="2235" r:id="rId37"/>
    <p:sldId id="2236" r:id="rId38"/>
    <p:sldId id="2225" r:id="rId39"/>
    <p:sldId id="2176" r:id="rId40"/>
    <p:sldId id="2177" r:id="rId41"/>
    <p:sldId id="2205" r:id="rId42"/>
    <p:sldId id="2210" r:id="rId43"/>
    <p:sldId id="22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636"/>
    <a:srgbClr val="777359"/>
    <a:srgbClr val="C4BD97"/>
    <a:srgbClr val="957C61"/>
    <a:srgbClr val="928364"/>
    <a:srgbClr val="878261"/>
    <a:srgbClr val="FFFF99"/>
    <a:srgbClr val="FFFFCC"/>
    <a:srgbClr val="817D65"/>
    <a:srgbClr val="FF9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91" autoAdjust="0"/>
    <p:restoredTop sz="85457" autoAdjust="0"/>
  </p:normalViewPr>
  <p:slideViewPr>
    <p:cSldViewPr>
      <p:cViewPr varScale="1">
        <p:scale>
          <a:sx n="57" d="100"/>
          <a:sy n="57" d="100"/>
        </p:scale>
        <p:origin x="52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75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6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6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73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16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45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99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683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83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39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93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49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1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85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5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3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6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27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7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7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75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pc="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8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3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spc="0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3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7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029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8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97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11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31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0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21:1)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Then I saw a new heaven and a new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first heaven and the first earth had passed away.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Renewed and Sinless Physical Universe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777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Grant R. Osborne,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(2002), 729-730; Leon Morris,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(1987), 100; Randy C. Alcorn,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(2004), 147-151.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have resurrected physical bodies—like Jesus.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15:49; 1 John 3:2; Philippians 3:20-21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have gloriously beautiful bodies.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4BD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(Acts 9:3-9; Rev. 1:17), Moses (2 Cor. 3:7-8), and us (Dan. 12:3; 1 Cor. 15:40-42)</a:t>
            </a:r>
          </a:p>
        </p:txBody>
      </p:sp>
    </p:spTree>
    <p:extLst>
      <p:ext uri="{BB962C8B-B14F-4D97-AF65-F5344CB8AC3E}">
        <p14:creationId xmlns:p14="http://schemas.microsoft.com/office/powerpoint/2010/main" val="21757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4E2AB8C6-526D-42BE-BF0E-470917A884CF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carried me away in the Spirit to a mountain great and high, and showed me the Holy City, Jerusalem, coming down out of heaven from God.</a:t>
            </a: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21:10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62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C967BE4-4D03-4A18-84A6-8A8B9B512A33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shone with the glory of God, and its brilliance was like that of a very precious jewel, like a jasper, clear as crystal.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21:11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43607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1F3DF0E-A1F2-4671-BA36-DB4F98544BD1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had a great, high wall with twelve gates, and with twelve angels at the gates. On the gates were written the names of the twelve tribes of Israel.</a:t>
            </a: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21:12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6711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99C57E7E-01D4-4BAC-BDFF-3A2AD443A448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were three gates on the east, three on the north, three on the south and three on the west. 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21:13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171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32F5163-97D0-4F43-B041-ABC34BA2B61F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wall of the city had twelve foundations, and on them were the names of the twelve apostles of the Lamb. 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21:14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1594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5DD91EC-5B69-45B7-AA1A-CAEC14971B5B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angel who talked with me had a measuring rod of gold to measure the city, its gates and its walls. 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21:15</a:t>
            </a:r>
          </a:p>
          <a:p>
            <a:pPr lvl="0" algn="ctr">
              <a:defRPr/>
            </a:pPr>
            <a:endParaRPr lang="en-US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4961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C1D6E62-E373-4B6A-9D5B-0F888217CBCF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city was laid out like a square, as long as it was wide. He measured the city with the rod and found it to be 12,000 stadia in length, and as wide and high as it is long. 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21:16</a:t>
            </a:r>
          </a:p>
        </p:txBody>
      </p:sp>
    </p:spTree>
    <p:extLst>
      <p:ext uri="{BB962C8B-B14F-4D97-AF65-F5344CB8AC3E}">
        <p14:creationId xmlns:p14="http://schemas.microsoft.com/office/powerpoint/2010/main" val="415042301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C1D6E62-E373-4B6A-9D5B-0F888217CBCF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angel measured the wall using human measurement, and it was 144 cubits thick. The wall was made of jasper, and the city of pure gold, as pure as glass. 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21:17-18</a:t>
            </a:r>
          </a:p>
        </p:txBody>
      </p:sp>
    </p:spTree>
    <p:extLst>
      <p:ext uri="{BB962C8B-B14F-4D97-AF65-F5344CB8AC3E}">
        <p14:creationId xmlns:p14="http://schemas.microsoft.com/office/powerpoint/2010/main" val="347376714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C1D6E62-E373-4B6A-9D5B-0F888217CBCF}"/>
              </a:ext>
            </a:extLst>
          </p:cNvPr>
          <p:cNvSpPr/>
          <p:nvPr/>
        </p:nvSpPr>
        <p:spPr>
          <a:xfrm>
            <a:off x="4788408" y="1029111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foundations were decorated with every kind of precious stone: jasper, sapphire, chalcedony, emerald, onyx, ruby, chrysolite, beryl, topaz, turquoise, jacinth, and amethyst.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21:19-20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9C73A20-5B83-4B12-B5FD-226FA86F7BBD}"/>
              </a:ext>
            </a:extLst>
          </p:cNvPr>
          <p:cNvSpPr/>
          <p:nvPr/>
        </p:nvSpPr>
        <p:spPr>
          <a:xfrm>
            <a:off x="270052" y="4507675"/>
            <a:ext cx="8721547" cy="207892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stones were worn by the high priest as he entered God’s presence.</a:t>
            </a:r>
          </a:p>
          <a:p>
            <a:pPr lvl="0" algn="ctr">
              <a:defRPr/>
            </a:pPr>
            <a:r>
              <a:rPr lang="en-GB" sz="28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28:17-20</a:t>
            </a:r>
          </a:p>
        </p:txBody>
      </p:sp>
    </p:spTree>
    <p:extLst>
      <p:ext uri="{BB962C8B-B14F-4D97-AF65-F5344CB8AC3E}">
        <p14:creationId xmlns:p14="http://schemas.microsoft.com/office/powerpoint/2010/main" val="2790627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4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C1D6E62-E373-4B6A-9D5B-0F888217CBCF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twelve gates were twelve pearls, each gate made of a single pearl.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street of the city was of gold, as pure as transparent glass. 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21:21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438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21:2)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City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new Jerusalem, coming down out of heaven from God,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a bride beautifully dressed for her husband.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C1D6E62-E373-4B6A-9D5B-0F888217CBCF}"/>
              </a:ext>
            </a:extLst>
          </p:cNvPr>
          <p:cNvSpPr/>
          <p:nvPr/>
        </p:nvSpPr>
        <p:spPr>
          <a:xfrm>
            <a:off x="4724400" y="2057400"/>
            <a:ext cx="7315200" cy="3505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city does not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sun or the moon to shine on it,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glory of God gives it light, and the Lamb is its lamp.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21:23; cf. Isaiah 60:19</a:t>
            </a:r>
          </a:p>
          <a:p>
            <a:pPr lvl="0" algn="ctr">
              <a:defRPr/>
            </a:pP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3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25235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1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CF71-4069-40B8-8194-6CFC6FBF49BB}"/>
              </a:ext>
            </a:extLst>
          </p:cNvPr>
          <p:cNvSpPr txBox="1"/>
          <p:nvPr/>
        </p:nvSpPr>
        <p:spPr>
          <a:xfrm>
            <a:off x="5445825" y="59615"/>
            <a:ext cx="66934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a literal city?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called a “city” 15 times!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21-22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“</a:t>
            </a:r>
            <a:r>
              <a:rPr lang="en-US" sz="2400" b="1" i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city” or “</a:t>
            </a:r>
            <a:r>
              <a:rPr lang="en-US" sz="2400" b="1" i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city.”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Specific architectural measurements.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21:15-17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gives many details.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Foundation stones (Rev. 21:12-14), gates (Rev. 22:14), and building materials (Rev. 21:18-21).</a:t>
            </a:r>
          </a:p>
        </p:txBody>
      </p:sp>
    </p:spTree>
    <p:extLst>
      <p:ext uri="{BB962C8B-B14F-4D97-AF65-F5344CB8AC3E}">
        <p14:creationId xmlns:p14="http://schemas.microsoft.com/office/powerpoint/2010/main" val="140114816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CF71-4069-40B8-8194-6CFC6FBF49BB}"/>
              </a:ext>
            </a:extLst>
          </p:cNvPr>
          <p:cNvSpPr txBox="1"/>
          <p:nvPr/>
        </p:nvSpPr>
        <p:spPr>
          <a:xfrm>
            <a:off x="5445825" y="59615"/>
            <a:ext cx="66934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a literal city?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called a “city” 15 times!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21-22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“</a:t>
            </a:r>
            <a:r>
              <a:rPr lang="en-US" sz="2400" b="1" i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city” or “</a:t>
            </a:r>
            <a:r>
              <a:rPr lang="en-US" sz="2400" b="1" i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city.”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Specific architectural measurements.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21:15-17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gives many details.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Foundation stones (Rev. 21:12-14), gates (Rev. 22:14), and building materials (Rev. 21:18-21).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07386CF-E16B-4F56-896F-EE6501607F1F}"/>
              </a:ext>
            </a:extLst>
          </p:cNvPr>
          <p:cNvSpPr/>
          <p:nvPr/>
        </p:nvSpPr>
        <p:spPr>
          <a:xfrm>
            <a:off x="71570" y="2895600"/>
            <a:ext cx="7772400" cy="381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1,960,000 square miles.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it had 24-foot ceilings for each floor, it would have 300,000 stories.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588 billion people could each have a full square mile of real estate.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14:2</a:t>
            </a:r>
          </a:p>
        </p:txBody>
      </p:sp>
    </p:spTree>
    <p:extLst>
      <p:ext uri="{BB962C8B-B14F-4D97-AF65-F5344CB8AC3E}">
        <p14:creationId xmlns:p14="http://schemas.microsoft.com/office/powerpoint/2010/main" val="27226220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CF71-4069-40B8-8194-6CFC6FBF49BB}"/>
              </a:ext>
            </a:extLst>
          </p:cNvPr>
          <p:cNvSpPr txBox="1"/>
          <p:nvPr/>
        </p:nvSpPr>
        <p:spPr>
          <a:xfrm>
            <a:off x="5445825" y="59615"/>
            <a:ext cx="6693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symbolic?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Outrageous imagery!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size of the pearls?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21:21)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size of the 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numbers could be symbolic.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12,000 stadia? 144 cubits thick? 12 gates?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Allusions to the OT tabernacle.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Holy of Holies (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Kings 6:19-20; 20 cubits).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Stones from the high priest (Exodus 28:17-20).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“God’s dwelling place is now among the people… I did not see a temple in the city, because the Lord God Almighty and the Lamb are its temple” (Revelation 21:3, 22)</a:t>
            </a:r>
            <a:endParaRPr lang="en-US" sz="2400" b="1" dirty="0"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CF71-4069-40B8-8194-6CFC6FBF49BB}"/>
              </a:ext>
            </a:extLst>
          </p:cNvPr>
          <p:cNvSpPr txBox="1"/>
          <p:nvPr/>
        </p:nvSpPr>
        <p:spPr>
          <a:xfrm>
            <a:off x="5445825" y="59615"/>
            <a:ext cx="6693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symbolic?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Outrageous imagery!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size of the pearls?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21:21)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size of the 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numbers could be symbolic.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12,000 stadia? 144 cubits thick? 12 gates?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Allusions to the OT tabernacle.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Holy of Holies (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Kings 6:19-20; 20 cubits).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Stones from the high priest (Exodus 28:17-20).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“God’s dwelling place is now among the people… I did not see a temple in the city, because the Lord God Almighty and the Lamb are its temple” (Revelation 21:3, 22)</a:t>
            </a:r>
            <a:endParaRPr lang="en-US" sz="2400" b="1" dirty="0"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9C14107-B2FE-45EC-AEF3-21C7329952AA}"/>
              </a:ext>
            </a:extLst>
          </p:cNvPr>
          <p:cNvSpPr/>
          <p:nvPr/>
        </p:nvSpPr>
        <p:spPr>
          <a:xfrm>
            <a:off x="304800" y="4191000"/>
            <a:ext cx="6693408" cy="21807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Could it be both literal and laden with symbols?</a:t>
            </a:r>
          </a:p>
          <a:p>
            <a:pPr lvl="0" algn="ctr">
              <a:defRPr/>
            </a:pPr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(e.g. a wedding ring)</a:t>
            </a:r>
          </a:p>
        </p:txBody>
      </p:sp>
    </p:spTree>
    <p:extLst>
      <p:ext uri="{BB962C8B-B14F-4D97-AF65-F5344CB8AC3E}">
        <p14:creationId xmlns:p14="http://schemas.microsoft.com/office/powerpoint/2010/main" val="21157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CF71-4069-40B8-8194-6CFC6FBF49BB}"/>
              </a:ext>
            </a:extLst>
          </p:cNvPr>
          <p:cNvSpPr txBox="1"/>
          <p:nvPr/>
        </p:nvSpPr>
        <p:spPr>
          <a:xfrm>
            <a:off x="5445825" y="59615"/>
            <a:ext cx="669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describe Heaven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a city?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Heaven will be a place of people, culture, cuisine, entertainment, sports, cinema,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7:9; 21:24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4328AD1-7206-498E-923D-815760467489}"/>
              </a:ext>
            </a:extLst>
          </p:cNvPr>
          <p:cNvSpPr/>
          <p:nvPr/>
        </p:nvSpPr>
        <p:spPr>
          <a:xfrm>
            <a:off x="145475" y="3533814"/>
            <a:ext cx="10820400" cy="322423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7:9) After this I saw a vast crowd, too great to count, from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 nation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tribe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people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language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7:9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nations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walk by its light, and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kings of the earth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bring their splendor into it.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21:24</a:t>
            </a:r>
          </a:p>
        </p:txBody>
      </p:sp>
    </p:spTree>
    <p:extLst>
      <p:ext uri="{BB962C8B-B14F-4D97-AF65-F5344CB8AC3E}">
        <p14:creationId xmlns:p14="http://schemas.microsoft.com/office/powerpoint/2010/main" val="305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21:1)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saw a new heaven and a new earth,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first heaven and the first earth had passed away.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Renewed and Sinless Physical Universe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Grant R. Osborne,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(2002), 729-730; Leon Morris,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(1987), 100; Randy C. Alcorn,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(2004), 147-151.</a:t>
            </a:r>
          </a:p>
          <a:p>
            <a:pPr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776E1E-7525-4EAA-8E75-C6AF71F30562}"/>
              </a:ext>
            </a:extLst>
          </p:cNvPr>
          <p:cNvSpPr/>
          <p:nvPr/>
        </p:nvSpPr>
        <p:spPr>
          <a:xfrm>
            <a:off x="4953001" y="91501"/>
            <a:ext cx="2514600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E8CD30-7608-4912-809D-12EF99C57164}"/>
              </a:ext>
            </a:extLst>
          </p:cNvPr>
          <p:cNvSpPr/>
          <p:nvPr/>
        </p:nvSpPr>
        <p:spPr>
          <a:xfrm>
            <a:off x="8610600" y="89760"/>
            <a:ext cx="2286000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ACF71-4069-40B8-8194-6CFC6FBF49BB}"/>
              </a:ext>
            </a:extLst>
          </p:cNvPr>
          <p:cNvSpPr txBox="1"/>
          <p:nvPr/>
        </p:nvSpPr>
        <p:spPr>
          <a:xfrm>
            <a:off x="5445825" y="59615"/>
            <a:ext cx="66934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describe Heaven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a city?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Heaven will be a place of people, culture, cuisine, entertainment, sports, cinema,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7:9; 21:24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Heaven will also have places where we can have alone time.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said, “</a:t>
            </a:r>
            <a:r>
              <a:rPr lang="en-GB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Father’s house has many rooms</a:t>
            </a:r>
            <a:r>
              <a:rPr lang="en-US" sz="2400" b="1" dirty="0"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(John 14:2-3).</a:t>
            </a:r>
            <a:endParaRPr lang="en-GB" sz="2400" b="1" dirty="0"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21:4)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wipe every tear from their eyes.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no more death or mourning or crying or pain,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old order of things has passed away.</a:t>
            </a:r>
          </a:p>
        </p:txBody>
      </p:sp>
    </p:spTree>
    <p:extLst>
      <p:ext uri="{BB962C8B-B14F-4D97-AF65-F5344CB8AC3E}">
        <p14:creationId xmlns:p14="http://schemas.microsoft.com/office/powerpoint/2010/main" val="20212280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21:4)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wipe every tear from their eyes.</a:t>
            </a:r>
          </a:p>
          <a:p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more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mourning or crying or pain, for the old order of things has passed away.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B2125D4-4010-4641-9C77-1B167DA1282E}"/>
              </a:ext>
            </a:extLst>
          </p:cNvPr>
          <p:cNvSpPr/>
          <p:nvPr/>
        </p:nvSpPr>
        <p:spPr>
          <a:xfrm>
            <a:off x="73336" y="1447800"/>
            <a:ext cx="12057922" cy="51054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without God?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can 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completely subdue death anxiety.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Irvin D. Yalom, </a:t>
            </a:r>
            <a:r>
              <a:rPr lang="en-GB" sz="2400" b="1" i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Staring at the Sun: Overcoming the Terror of Death</a:t>
            </a: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(2008), 5-6.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brings “abject terror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terror management.”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Sheldon Solomon (et al.), “Tales from the Crypt,” </a:t>
            </a:r>
            <a:r>
              <a:rPr lang="en-GB" sz="2400" b="1" i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Zygon</a:t>
            </a: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33, no. 1 (March 1998): 12.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 is “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disturbing and absurd, almost unimaginable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 Ferry, </a:t>
            </a:r>
            <a:r>
              <a:rPr lang="en-GB" sz="2400" b="1" i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Brief History of Thought</a:t>
            </a: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(New York: Harper, 2010), 2-3, 12.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horror of death… [is] bound to remain traumatic.”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Zygmunt Bauman, </a:t>
            </a:r>
            <a:r>
              <a:rPr lang="en-GB" sz="2400" b="1" i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Mortality, Immortality, and Other Life Strategies</a:t>
            </a: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(1992), 12, 13.</a:t>
            </a:r>
          </a:p>
        </p:txBody>
      </p:sp>
    </p:spTree>
    <p:extLst>
      <p:ext uri="{BB962C8B-B14F-4D97-AF65-F5344CB8AC3E}">
        <p14:creationId xmlns:p14="http://schemas.microsoft.com/office/powerpoint/2010/main" val="1772596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21:4)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will wipe every tear from their eyes.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will be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more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death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mourning or crying or pain, for the old order of things has passed away.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B2125D4-4010-4641-9C77-1B167DA1282E}"/>
              </a:ext>
            </a:extLst>
          </p:cNvPr>
          <p:cNvSpPr/>
          <p:nvPr/>
        </p:nvSpPr>
        <p:spPr>
          <a:xfrm>
            <a:off x="73336" y="1447800"/>
            <a:ext cx="12057922" cy="51054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without God?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“We can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 completely subdue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anxiety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Irvin D. Yalom,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Staring at the Sun: Overcoming the Terror of Death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(2008), 5-6.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brings “abject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terror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and “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terror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Sheldon Solomon (et al.), “Tales from the Crypt,”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Zygon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33, no. 1 (March 1998): 12.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Death is “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disturbing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absurd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almost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unimaginable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 Ferry,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Brief History of Thought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York: Harper, 2010), 2-3, 12.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horror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death… [is] bound to remain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traumatic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Zygmunt Bauman,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Mortality, Immortality, and Other Life Strategies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(1992), 12, 13.</a:t>
            </a:r>
          </a:p>
        </p:txBody>
      </p:sp>
    </p:spTree>
    <p:extLst>
      <p:ext uri="{BB962C8B-B14F-4D97-AF65-F5344CB8AC3E}">
        <p14:creationId xmlns:p14="http://schemas.microsoft.com/office/powerpoint/2010/main" val="29223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21:4)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wipe every tear from their eyes.</a:t>
            </a:r>
          </a:p>
          <a:p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more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death or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mourning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crying or pain, for the old order of things has passed away.</a:t>
            </a:r>
          </a:p>
        </p:txBody>
      </p:sp>
    </p:spTree>
    <p:extLst>
      <p:ext uri="{BB962C8B-B14F-4D97-AF65-F5344CB8AC3E}">
        <p14:creationId xmlns:p14="http://schemas.microsoft.com/office/powerpoint/2010/main" val="285297955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21:4)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wipe every tear from their eyes.</a:t>
            </a:r>
          </a:p>
          <a:p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more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death or mourning or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crying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pain, for the old order of things has passed away.</a:t>
            </a:r>
          </a:p>
        </p:txBody>
      </p:sp>
    </p:spTree>
    <p:extLst>
      <p:ext uri="{BB962C8B-B14F-4D97-AF65-F5344CB8AC3E}">
        <p14:creationId xmlns:p14="http://schemas.microsoft.com/office/powerpoint/2010/main" val="724995991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21:4)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wipe every tear from their eyes.</a:t>
            </a:r>
          </a:p>
          <a:p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more 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death or mourning or crying or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 the old order of things has passed away.</a:t>
            </a:r>
          </a:p>
        </p:txBody>
      </p:sp>
    </p:spTree>
    <p:extLst>
      <p:ext uri="{BB962C8B-B14F-4D97-AF65-F5344CB8AC3E}">
        <p14:creationId xmlns:p14="http://schemas.microsoft.com/office/powerpoint/2010/main" val="2798331888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21:4)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wipe every tear from their eyes.</a:t>
            </a:r>
          </a:p>
          <a:p>
            <a:r>
              <a:rPr lang="en-GB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no more death or mourning or crying or pain, for the old order of things has passed away.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CF64606C-F50F-45AC-97D5-1A3B7F289DD3}"/>
              </a:ext>
            </a:extLst>
          </p:cNvPr>
          <p:cNvSpPr/>
          <p:nvPr/>
        </p:nvSpPr>
        <p:spPr>
          <a:xfrm>
            <a:off x="2514600" y="770704"/>
            <a:ext cx="5105400" cy="137159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will see his face.”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22:4</a:t>
            </a:r>
          </a:p>
        </p:txBody>
      </p:sp>
    </p:spTree>
    <p:extLst>
      <p:ext uri="{BB962C8B-B14F-4D97-AF65-F5344CB8AC3E}">
        <p14:creationId xmlns:p14="http://schemas.microsoft.com/office/powerpoint/2010/main" val="2483481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21:5)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who was seated on the throne said,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making everything new!”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he said,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“Write this down, for these words are trustworthy and true.”</a:t>
            </a:r>
          </a:p>
        </p:txBody>
      </p:sp>
    </p:spTree>
    <p:extLst>
      <p:ext uri="{BB962C8B-B14F-4D97-AF65-F5344CB8AC3E}">
        <p14:creationId xmlns:p14="http://schemas.microsoft.com/office/powerpoint/2010/main" val="7945982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21:6)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 to me: “It is done. I am the Alpha and the Omega, the Beginning and the End.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thirsty I will give water</a:t>
            </a:r>
          </a:p>
          <a:p>
            <a:r>
              <a:rPr lang="en-GB" sz="54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cost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spring of the water of life.”</a:t>
            </a:r>
          </a:p>
        </p:txBody>
      </p:sp>
    </p:spTree>
    <p:extLst>
      <p:ext uri="{BB962C8B-B14F-4D97-AF65-F5344CB8AC3E}">
        <p14:creationId xmlns:p14="http://schemas.microsoft.com/office/powerpoint/2010/main" val="7412618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21:1)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saw a new heaven and a new earth,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first heaven and the first earth had passed away.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Renewed and Sinless Physical Universe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Grant R. Osborne,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(2002), 729-730; Leon Morris,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(1987), 100; Randy C. Alcorn,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(2004), 147-151.</a:t>
            </a:r>
          </a:p>
          <a:p>
            <a:pPr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E340EE8-A79E-4D26-B896-8A02A9A21859}"/>
              </a:ext>
            </a:extLst>
          </p:cNvPr>
          <p:cNvSpPr/>
          <p:nvPr/>
        </p:nvSpPr>
        <p:spPr>
          <a:xfrm>
            <a:off x="3733800" y="1976305"/>
            <a:ext cx="8096889" cy="381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“New” (</a:t>
            </a:r>
            <a:r>
              <a:rPr lang="en-GB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kainos</a:t>
            </a: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refers to “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qualitative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newness,” rather than “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temporal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newness.”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Grant R. Osborne,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(2002), 729-730.</a:t>
            </a:r>
          </a:p>
          <a:p>
            <a:pPr lvl="0" algn="ctr"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could’ve used another word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“new” 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neos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means “new in time or origin” (Kittel,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TDNT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3.447.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Romans 8:21; Psalms 148:6; Matthew 19:28</a:t>
            </a:r>
            <a:endParaRPr kumimoji="0" lang="en-US" sz="24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776E1E-7525-4EAA-8E75-C6AF71F30562}"/>
              </a:ext>
            </a:extLst>
          </p:cNvPr>
          <p:cNvSpPr/>
          <p:nvPr/>
        </p:nvSpPr>
        <p:spPr>
          <a:xfrm>
            <a:off x="4953001" y="91501"/>
            <a:ext cx="2514600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E8CD30-7608-4912-809D-12EF99C57164}"/>
              </a:ext>
            </a:extLst>
          </p:cNvPr>
          <p:cNvSpPr/>
          <p:nvPr/>
        </p:nvSpPr>
        <p:spPr>
          <a:xfrm>
            <a:off x="8610600" y="89760"/>
            <a:ext cx="2286000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22:12) “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I am coming soon!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reward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with me, and I will give to each person according to what they have done.”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7CA0ADB-205D-411E-BF6E-63B8542A6B76}"/>
              </a:ext>
            </a:extLst>
          </p:cNvPr>
          <p:cNvSpPr/>
          <p:nvPr/>
        </p:nvSpPr>
        <p:spPr>
          <a:xfrm>
            <a:off x="5445825" y="1916875"/>
            <a:ext cx="6629400" cy="4818927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 Rewards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People are the reward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for others (1 Thess. 2:19; Phil. 4:1)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Projects are the reward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Serving others (Lk. 19:17)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Praise is the reward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praise is utterly unique (Jn. 5:44).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will praise and glorify us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Pet. 1:7; 1 Cor. 2:7; 4:5; Mt. 25:21, 23).</a:t>
            </a:r>
          </a:p>
        </p:txBody>
      </p:sp>
    </p:spTree>
    <p:extLst>
      <p:ext uri="{BB962C8B-B14F-4D97-AF65-F5344CB8AC3E}">
        <p14:creationId xmlns:p14="http://schemas.microsoft.com/office/powerpoint/2010/main" val="34310517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22:17)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Spirit and the bride say, “Come!”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let the one who hears say, “Come!”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the one who is thirsty come, and let the one who wishes take the </a:t>
            </a:r>
            <a:r>
              <a:rPr lang="en-GB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 gift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water of life.</a:t>
            </a:r>
          </a:p>
        </p:txBody>
      </p:sp>
    </p:spTree>
    <p:extLst>
      <p:ext uri="{BB962C8B-B14F-4D97-AF65-F5344CB8AC3E}">
        <p14:creationId xmlns:p14="http://schemas.microsoft.com/office/powerpoint/2010/main" val="27962647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22:20)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who testifies to these things says,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“Yes, I am coming soon.”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Amen.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Come, Lord Jesus.</a:t>
            </a:r>
          </a:p>
          <a:p>
            <a:r>
              <a:rPr lang="en-GB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grace of the Lord Jesus be with God’s people. Amen.</a:t>
            </a:r>
          </a:p>
        </p:txBody>
      </p:sp>
    </p:spTree>
    <p:extLst>
      <p:ext uri="{BB962C8B-B14F-4D97-AF65-F5344CB8AC3E}">
        <p14:creationId xmlns:p14="http://schemas.microsoft.com/office/powerpoint/2010/main" val="17429594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21:1) </a:t>
            </a:r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saw a new heaven and a new earth,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first heaven and the first earth had passed away.</a:t>
            </a:r>
          </a:p>
          <a:p>
            <a:r>
              <a:rPr lang="en-GB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Renewed and Sinless Physical Universe</a:t>
            </a:r>
          </a:p>
          <a:p>
            <a:pPr algn="ctr">
              <a:defRPr/>
            </a:pPr>
            <a:r>
              <a:rPr lang="en-GB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Grant R. Osborne,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(2002), 729-730; Leon Morris,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(1987), 100; Randy C. Alcorn, </a:t>
            </a:r>
            <a:r>
              <a:rPr lang="en-GB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(2004), 147-151.</a:t>
            </a:r>
          </a:p>
          <a:p>
            <a:pPr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776E1E-7525-4EAA-8E75-C6AF71F30562}"/>
              </a:ext>
            </a:extLst>
          </p:cNvPr>
          <p:cNvSpPr/>
          <p:nvPr/>
        </p:nvSpPr>
        <p:spPr>
          <a:xfrm>
            <a:off x="1031174" y="1317564"/>
            <a:ext cx="5750625" cy="654324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B0D5DF3E-3460-44DD-961A-60B4F8AD9ED2}"/>
              </a:ext>
            </a:extLst>
          </p:cNvPr>
          <p:cNvSpPr/>
          <p:nvPr/>
        </p:nvSpPr>
        <p:spPr>
          <a:xfrm>
            <a:off x="3753487" y="2133600"/>
            <a:ext cx="8305801" cy="3581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bodies of water?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water of life.”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22:1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“sea” refers to hostile humanity in rebellion against God.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Revelation 13:1; 17:15; </a:t>
            </a: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Daniel 7:3; Isaiah 17:12; 57:20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21:1)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Then I saw a new heaven and a new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first heaven and the first earth had passed away.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Renewed and Sinless Physical Universe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777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Grant R. Osborne,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(2002), 729-730; Leon Morris,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(1987), 100; Randy C. Alcorn,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(2004), 147-151.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have resurrected physical bodies—like Jesus.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15:49; 1 John 3:2; Philippians 3:20-21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21:1)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Then I saw a new heaven and a new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first heaven and the first earth had passed away.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Renewed and Sinless Physical Universe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777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Grant R. Osborne,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(2002), 729-730; Leon Morris,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(1987), 100; Randy C. Alcorn,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(2004), 147-151.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have resurrected physical bodies—like Jesus.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15:49; 1 John 3:2; Philippians 3:20-21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CD012AE-3CC5-4104-BA92-B455DC31E8C1}"/>
              </a:ext>
            </a:extLst>
          </p:cNvPr>
          <p:cNvSpPr/>
          <p:nvPr/>
        </p:nvSpPr>
        <p:spPr>
          <a:xfrm>
            <a:off x="3100450" y="135815"/>
            <a:ext cx="8979725" cy="573158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John 3:2) We are already God’s children, but he has not yet shown us what we will be like when Christ appears.</a:t>
            </a:r>
          </a:p>
          <a:p>
            <a:pPr lvl="0" algn="ctr">
              <a:defRPr/>
            </a:pPr>
            <a:r>
              <a:rPr lang="en-GB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we do know that we will be like him</a:t>
            </a:r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 we will see him as he really is.</a:t>
            </a:r>
          </a:p>
        </p:txBody>
      </p:sp>
    </p:spTree>
    <p:extLst>
      <p:ext uri="{BB962C8B-B14F-4D97-AF65-F5344CB8AC3E}">
        <p14:creationId xmlns:p14="http://schemas.microsoft.com/office/powerpoint/2010/main" val="21753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21:1)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Then I saw a new heaven and a new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first heaven and the first earth had passed away.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Renewed and Sinless Physical Universe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777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Grant R. Osborne,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(2002), 729-730; Leon Morris,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(1987), 100; Randy C. Alcorn,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(2004), 147-151.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have resurrected physical bodies—like Jesus.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15:49; 1 John 3:2; Philippians 3:20-21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E09D5ED-FFF4-4B33-8D10-BE327875A47F}"/>
              </a:ext>
            </a:extLst>
          </p:cNvPr>
          <p:cNvSpPr/>
          <p:nvPr/>
        </p:nvSpPr>
        <p:spPr>
          <a:xfrm>
            <a:off x="3100450" y="135815"/>
            <a:ext cx="8979725" cy="573158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will have physical bodies.</a:t>
            </a:r>
          </a:p>
          <a:p>
            <a:pPr lvl="0" algn="ctr">
              <a:defRPr/>
            </a:pPr>
            <a:r>
              <a:rPr lang="nl-NL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24:39; John 20:27; 1 John 1:1-4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B7268BC3-2DDF-4220-8FF9-43305B1EBEBD}"/>
              </a:ext>
            </a:extLst>
          </p:cNvPr>
          <p:cNvSpPr/>
          <p:nvPr/>
        </p:nvSpPr>
        <p:spPr>
          <a:xfrm>
            <a:off x="3886200" y="2557529"/>
            <a:ext cx="7948549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said, “Look at my hands and my feet. It is I myself! Touch me and see! A ghost does not have flesh and bones, as you see I have.”</a:t>
            </a:r>
          </a:p>
          <a:p>
            <a:pPr lvl="0" algn="ctr">
              <a:defRPr/>
            </a:pPr>
            <a:r>
              <a:rPr lang="nl-NL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24:39</a:t>
            </a:r>
            <a:endParaRPr lang="en-GB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21:1)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Then I saw a new heaven and a new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first heaven and the first earth had passed away.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there was no longer any sea.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2B066D0-C1AC-429E-9AFF-78518F753D04}"/>
              </a:ext>
            </a:extLst>
          </p:cNvPr>
          <p:cNvSpPr/>
          <p:nvPr/>
        </p:nvSpPr>
        <p:spPr>
          <a:xfrm>
            <a:off x="132711" y="2057400"/>
            <a:ext cx="11926577" cy="4505458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Renewed and Sinless Physical Universe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live in a renewed universe.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777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Grant R. Osborne,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(2002), 729-730; Leon Morris,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(1987), 100; Randy C. Alcorn,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77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(2004), 147-151.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have resurrected physical bodies—like Jesus.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15:49; 1 John 3:2; Philippians 3:20-21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E09D5ED-FFF4-4B33-8D10-BE327875A47F}"/>
              </a:ext>
            </a:extLst>
          </p:cNvPr>
          <p:cNvSpPr/>
          <p:nvPr/>
        </p:nvSpPr>
        <p:spPr>
          <a:xfrm>
            <a:off x="3100450" y="135815"/>
            <a:ext cx="8979725" cy="573158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will have physical bodies.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24:39; John 20:27; 1 John 1:1-4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will eat and drink.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26:29; Luke 24:41-43; Acts 10:41; Isaiah 25:6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will be “made perfect.”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Hebrews 12:23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more guilt, embarrassment, awkwardness, insecurity,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will recognize and embrace friends.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8:11; 28:9; Luke 24:31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will experience an emotional high!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2:19; Luke 15:10; Matthew 25:21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3200</Words>
  <Application>Microsoft Office PowerPoint</Application>
  <PresentationFormat>Widescreen</PresentationFormat>
  <Paragraphs>308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2025-03-31T14:55:36Z</dcterms:created>
  <dcterms:modified xsi:type="dcterms:W3CDTF">2025-03-31T14:55:42Z</dcterms:modified>
</cp:coreProperties>
</file>