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5683" r:id="rId1"/>
  </p:sldMasterIdLst>
  <p:notesMasterIdLst>
    <p:notesMasterId r:id="rId43"/>
  </p:notesMasterIdLst>
  <p:sldIdLst>
    <p:sldId id="8971" r:id="rId2"/>
    <p:sldId id="9673" r:id="rId3"/>
    <p:sldId id="9574" r:id="rId4"/>
    <p:sldId id="9706" r:id="rId5"/>
    <p:sldId id="9668" r:id="rId6"/>
    <p:sldId id="9663" r:id="rId7"/>
    <p:sldId id="9705" r:id="rId8"/>
    <p:sldId id="9703" r:id="rId9"/>
    <p:sldId id="9664" r:id="rId10"/>
    <p:sldId id="9666" r:id="rId11"/>
    <p:sldId id="9665" r:id="rId12"/>
    <p:sldId id="9669" r:id="rId13"/>
    <p:sldId id="9667" r:id="rId14"/>
    <p:sldId id="9670" r:id="rId15"/>
    <p:sldId id="9612" r:id="rId16"/>
    <p:sldId id="9700" r:id="rId17"/>
    <p:sldId id="9674" r:id="rId18"/>
    <p:sldId id="9675" r:id="rId19"/>
    <p:sldId id="9676" r:id="rId20"/>
    <p:sldId id="9677" r:id="rId21"/>
    <p:sldId id="9678" r:id="rId22"/>
    <p:sldId id="9707" r:id="rId23"/>
    <p:sldId id="9679" r:id="rId24"/>
    <p:sldId id="9680" r:id="rId25"/>
    <p:sldId id="9681" r:id="rId26"/>
    <p:sldId id="9683" r:id="rId27"/>
    <p:sldId id="9684" r:id="rId28"/>
    <p:sldId id="9685" r:id="rId29"/>
    <p:sldId id="9686" r:id="rId30"/>
    <p:sldId id="9687" r:id="rId31"/>
    <p:sldId id="9708" r:id="rId32"/>
    <p:sldId id="9689" r:id="rId33"/>
    <p:sldId id="9692" r:id="rId34"/>
    <p:sldId id="9693" r:id="rId35"/>
    <p:sldId id="9694" r:id="rId36"/>
    <p:sldId id="9695" r:id="rId37"/>
    <p:sldId id="9696" r:id="rId38"/>
    <p:sldId id="9701" r:id="rId39"/>
    <p:sldId id="9699" r:id="rId40"/>
    <p:sldId id="9698" r:id="rId41"/>
    <p:sldId id="9702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6FF"/>
    <a:srgbClr val="5286C4"/>
    <a:srgbClr val="FFEEE0"/>
    <a:srgbClr val="1E1916"/>
    <a:srgbClr val="254061"/>
    <a:srgbClr val="B0E4CD"/>
    <a:srgbClr val="35A5C2"/>
    <a:srgbClr val="385D8A"/>
    <a:srgbClr val="386294"/>
    <a:srgbClr val="586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4B09F-C83F-9148-B6D0-B92F9111194E}" v="2372" dt="2023-09-25T23:39:03.2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08" autoAdjust="0"/>
    <p:restoredTop sz="75457" autoAdjust="0"/>
  </p:normalViewPr>
  <p:slideViewPr>
    <p:cSldViewPr snapToGrid="0">
      <p:cViewPr varScale="1">
        <p:scale>
          <a:sx n="63" d="100"/>
          <a:sy n="63" d="100"/>
        </p:scale>
        <p:origin x="2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696978B-A236-B943-B34D-431BF05F6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3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83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98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85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38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272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71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366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786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22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4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45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68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58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01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822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52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543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752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372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991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7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467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548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657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8117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747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821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024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091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7465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443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02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830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436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sz="1800" dirty="0">
              <a:noFill/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99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63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38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77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21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55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45E2-D7C3-4F9F-B0C1-5F7BBEEABB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DC4F-BA6F-439F-8357-D2276933A3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0964-9868-43BD-9E30-288DDB4816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D1FD-880C-446E-B7A1-76160895A6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0723-F931-4C67-9945-C61D1A7739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62B7-955F-4FA4-ACB9-13EC1D6210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12F8-1818-4B15-AE15-8364AD8EFC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5BFE-1BC4-45CE-BCF7-3645720F6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72D7-EFFF-4A53-A8F3-CBD4E14CA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4CC6-6356-40CC-B26F-2C27E8EC3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1A7B-5F24-4BD3-ACE8-6D2F461FA2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983F-46D1-4A47-A8E2-A26E8B93F5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7D2A-C336-41B7-9D9F-FB8C29BD02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6286-07CA-409D-BAF3-BD6762D50E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BA25-288D-42F6-A67D-362DC66EA9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0708-9175-4931-A978-FF1FE67D3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C3DC6-7158-4037-A418-41D8C46D33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EA45-91D8-4E63-85BD-95D9321E92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6A1B-44E1-446A-A043-E7D16061A2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C2FB-1C16-4A89-A48D-5FDEDA99A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8B08-ABFE-491B-919B-E650DE7C0C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1A9D-22BA-4DDF-B209-93F4221DF1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AFB93-9BCD-4A7A-A361-882F41969D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7FC07A-240C-468B-943B-D4EB121898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8431" y="2674423"/>
            <a:ext cx="11375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3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0" i="1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</a:t>
            </a:r>
            <a:endParaRPr kumimoji="0" lang="en-US" sz="8000" i="1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1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72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7 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But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said to Samuel: “Don’t judge by his appearance or height, for I have rejected him.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doesn’t see things the way you see them. People judge by outward appearance, but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looks at the heart.”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2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32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10 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 the same way all seven of Jesse’s sons were presented to Samuel. But Samuel said to Jesse, “The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has not chosen any of these.” </a:t>
            </a:r>
          </a:p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11 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Then Samuel asked, “Are these all the sons you have?” </a:t>
            </a:r>
          </a:p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	“There is still the youngest,” Jesse replied. “But he’s out in the fields watching the sheep and goats.”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7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32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10 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 the same way all seven of Jesse’s sons were presented to Samuel. But Samuel said to Jesse, “The </a:t>
            </a:r>
            <a:r>
              <a:rPr lang="en-US" sz="3800" cap="sm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has not chosen any of these.” </a:t>
            </a:r>
          </a:p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11 	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Then Samuel asked, “Are these all the sons you have?” </a:t>
            </a:r>
          </a:p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	“There is still the 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youngest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,” Jesse replied. “But he’s out in the fields watching the sheep and goats.”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A51B48-827E-6ECD-65A8-864B7174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040" y="3937169"/>
            <a:ext cx="5227320" cy="9753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5DB44D-6334-64BA-AF90-4E1BC0EB0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696" y="4079503"/>
            <a:ext cx="5137193" cy="67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75" indent="-587375" algn="ctr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Lit. “smallest”</a:t>
            </a:r>
            <a:endParaRPr lang="en-US" sz="4200" dirty="0">
              <a:solidFill>
                <a:schemeClr val="bg1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67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12 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 Jesse sent for him. He was dark and handsome, with beautiful eyes. </a:t>
            </a:r>
          </a:p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	And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said, “This is the one; anoint him.”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E09AFF-F7ED-CFFD-C019-32E59492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80" y="2993479"/>
            <a:ext cx="10667119" cy="14568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377D63-FBA8-92FA-4DB2-44BFF04B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97" y="3113104"/>
            <a:ext cx="10483202" cy="12058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“He was ruddy, with beautiful eyes and a handsome appearance” (NASB) </a:t>
            </a:r>
          </a:p>
        </p:txBody>
      </p:sp>
    </p:spTree>
    <p:extLst>
      <p:ext uri="{BB962C8B-B14F-4D97-AF65-F5344CB8AC3E}">
        <p14:creationId xmlns:p14="http://schemas.microsoft.com/office/powerpoint/2010/main" val="1909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3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12 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 Jesse sent for him. He was dark and handsome, with beautiful eyes. </a:t>
            </a:r>
          </a:p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	And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said, “This is the one; anoint him.” </a:t>
            </a:r>
          </a:p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13 </a:t>
            </a: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 as David stood there among his brothers, Samuel took the flask of olive oil he had brought and anointed David with the oil. And the Spirit of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came powerfully upon David.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8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389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indent="-468313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Who Israel was facing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The Philistines were the battle-tested and dangerous sworn enemies of Israel.</a:t>
            </a:r>
          </a:p>
          <a:p>
            <a:pPr marL="468313" lvl="1" indent="-468313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► 	Goliath, the Philistine champion, calls for what was known as “single combat.”  </a:t>
            </a:r>
          </a:p>
          <a:p>
            <a:pPr marL="468313" lvl="1" indent="-468313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► 	This guy was colossal (17:4). </a:t>
            </a:r>
          </a:p>
          <a:p>
            <a:pPr lvl="1">
              <a:lnSpc>
                <a:spcPct val="90000"/>
              </a:lnSpc>
            </a:pPr>
            <a:r>
              <a:rPr lang="en-US" sz="3800" dirty="0"/>
              <a:t>Saul gives Jonathan</a:t>
            </a:r>
            <a:endParaRPr lang="en-US" sz="3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FF3447-10CD-2E77-3AF3-2EB6E20B5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7" y="4575766"/>
            <a:ext cx="11053946" cy="19517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D53762-5516-15D0-001F-EACF51286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48" y="4718099"/>
            <a:ext cx="10863359" cy="16700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75" indent="-587375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►	6 cubits, 1 span = 9 ft tall</a:t>
            </a:r>
          </a:p>
          <a:p>
            <a:pPr marL="587375" indent="-587375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►	There is a variant in the DDS and LXX that says “4 cubits, 1 span” = 6’ 9.   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indent="-468313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Who Israel was facing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He was well armed (17:4-7).</a:t>
            </a:r>
          </a:p>
          <a:p>
            <a:pPr marL="468313" lvl="1" indent="-468313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► 	In the Israelite camp, no one moved.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7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Delay: His father held him back.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19F59-F96E-4957-651D-911D4D0E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68" y="3103892"/>
            <a:ext cx="10863863" cy="3068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C84602-F6AA-1E8C-F646-BC5BB7009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91" y="3233675"/>
            <a:ext cx="10676555" cy="23138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17:12, 15: Jesse’s three oldest sons…had already joined Saul’s army to fight the Philistines…But David went back and forth from Saul to tend his father’s sheep at Bethlehem. </a:t>
            </a:r>
          </a:p>
        </p:txBody>
      </p:sp>
    </p:spTree>
    <p:extLst>
      <p:ext uri="{BB962C8B-B14F-4D97-AF65-F5344CB8AC3E}">
        <p14:creationId xmlns:p14="http://schemas.microsoft.com/office/powerpoint/2010/main" val="12287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494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Delay: His father held him back.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Waiting on God can be one of the most frustrating things about following him. 	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We at times feel as if there are circumstances of people holding us back. 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It wasn’t David’s dad who was in control of what was happening.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7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Dread: Everyone was afraid.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B0589A-EAB7-9507-A063-2CEDB871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225812"/>
            <a:ext cx="11453094" cy="28549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14CA72-53F2-C073-39A2-F6FF7009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2" y="3355595"/>
            <a:ext cx="11255626" cy="25902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17:16, 8-11: For forty days, every morning and evening, the Philistine champion strutted in front of the Israelite army. Goliath stood and shouted a taunt across to the Israelites. “Why are you all coming out to fight?”… Choose one man to come down here and fight me! </a:t>
            </a:r>
          </a:p>
        </p:txBody>
      </p:sp>
    </p:spTree>
    <p:extLst>
      <p:ext uri="{BB962C8B-B14F-4D97-AF65-F5344CB8AC3E}">
        <p14:creationId xmlns:p14="http://schemas.microsoft.com/office/powerpoint/2010/main" val="16785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2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Saul’s work for God had ended, but God’s work would go 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The Lord had already “sought out a man after his own heart and appointed him leader of his people” (13:14)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Up to this point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7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Dread: Everyone was afraid.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B0589A-EAB7-9507-A063-2CEDB871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225812"/>
            <a:ext cx="11453094" cy="28549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14CA72-53F2-C073-39A2-F6FF7009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2" y="3355595"/>
            <a:ext cx="11255626" cy="2091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17:16, 8-11: If he kills me, then we will be your slaves. I defy the armies of Israel today! Send me a man who will fight me!” When Saul and the Israelites heard this, they were terrified and deeply shaken. </a:t>
            </a:r>
          </a:p>
        </p:txBody>
      </p:sp>
    </p:spTree>
    <p:extLst>
      <p:ext uri="{BB962C8B-B14F-4D97-AF65-F5344CB8AC3E}">
        <p14:creationId xmlns:p14="http://schemas.microsoft.com/office/powerpoint/2010/main" val="161585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3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Dread: Everyone was afraid.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Fear can be debilitating (Columbia Icefield Walkway).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3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Dread: Everyone was afraid.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Fear can be debilitating (Columbia Icefield Walkway).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Glacier Skywalk / Sturgess Architecture | ArchDaily">
            <a:extLst>
              <a:ext uri="{FF2B5EF4-FFF2-40B4-BE49-F238E27FC236}">
                <a16:creationId xmlns:a16="http://schemas.microsoft.com/office/drawing/2014/main" xmlns="" id="{3293BA36-74CE-66F6-6684-FBF0D5377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161"/>
            <a:ext cx="4570413" cy="62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other And Son Waking On Columbia Icefield Skywalk During Summer In Jasper  National Park Stock Photo - Download Image Now - iStock">
            <a:extLst>
              <a:ext uri="{FF2B5EF4-FFF2-40B4-BE49-F238E27FC236}">
                <a16:creationId xmlns:a16="http://schemas.microsoft.com/office/drawing/2014/main" xmlns="" id="{FB4AC9A4-4F66-8578-E2B3-A3DAB148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1" y="-400115"/>
            <a:ext cx="5749848" cy="3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lumbia Icefield Skywalk">
            <a:extLst>
              <a:ext uri="{FF2B5EF4-FFF2-40B4-BE49-F238E27FC236}">
                <a16:creationId xmlns:a16="http://schemas.microsoft.com/office/drawing/2014/main" xmlns="" id="{B35FBAD5-80E7-96F2-AD5D-329F2260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1" y="3201443"/>
            <a:ext cx="5571893" cy="417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8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Dread: Everyone was afraid.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Fear can be debilitating (Columbia Icefield Walkway). 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Often the worry is worse than the thing we fear.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4EAB14-3A05-177A-44D7-FC9F4D197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16" y="4205453"/>
            <a:ext cx="10183368" cy="13725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B30912-2211-03E1-4BA5-B3446530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6" y="4355409"/>
            <a:ext cx="10007791" cy="10944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Mark Twain: “I’ve suffered a great many catastrophes in my life. </a:t>
            </a:r>
          </a:p>
        </p:txBody>
      </p:sp>
    </p:spTree>
    <p:extLst>
      <p:ext uri="{BB962C8B-B14F-4D97-AF65-F5344CB8AC3E}">
        <p14:creationId xmlns:p14="http://schemas.microsoft.com/office/powerpoint/2010/main" val="8309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83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Dread: Everyone was afraid.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Fear can be debilitating (Columbia Icefield Walkway). 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Often the worry is worse than the thing we fear.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8FEC87-AABE-4637-829D-2A01BAA4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16" y="4205453"/>
            <a:ext cx="10183368" cy="13725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419C06-DDC0-435D-A0B0-8CE29F35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6" y="4355409"/>
            <a:ext cx="10007791" cy="10944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Mark Twain: “I’ve suffered a great many catastrophes in my life. Most of which never happened.” </a:t>
            </a:r>
          </a:p>
        </p:txBody>
      </p:sp>
    </p:spTree>
    <p:extLst>
      <p:ext uri="{BB962C8B-B14F-4D97-AF65-F5344CB8AC3E}">
        <p14:creationId xmlns:p14="http://schemas.microsoft.com/office/powerpoint/2010/main" val="3014048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7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Disapproval: His brothers questioned his motives.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01D698-50AA-E632-0146-45EAF3B0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027692"/>
            <a:ext cx="11453094" cy="26608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16A847-43E6-148D-C6B4-5A88FC25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2" y="3157475"/>
            <a:ext cx="11255626" cy="2091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17:26-29: David asked the soldiers standing nearby, “What will a man get for killing this Philistine and ending his defiance of Israel?  But when David’s oldest brother, Eliab, heard David talking to the men, he was angry. </a:t>
            </a:r>
          </a:p>
        </p:txBody>
      </p:sp>
    </p:spTree>
    <p:extLst>
      <p:ext uri="{BB962C8B-B14F-4D97-AF65-F5344CB8AC3E}">
        <p14:creationId xmlns:p14="http://schemas.microsoft.com/office/powerpoint/2010/main" val="29044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7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Disapproval: His brothers questioned his motives.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01D698-50AA-E632-0146-45EAF3B0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027692"/>
            <a:ext cx="11453094" cy="26608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16A847-43E6-148D-C6B4-5A88FC25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2" y="3157475"/>
            <a:ext cx="11255626" cy="2091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17:26-29: “What are you doing around here anyway?” “What about those few sheep you’re supposed to be taking care of? I know about your pride and deceit.” “What have I done now?” David replied. “I was only asking a question!”</a:t>
            </a:r>
          </a:p>
        </p:txBody>
      </p:sp>
    </p:spTree>
    <p:extLst>
      <p:ext uri="{BB962C8B-B14F-4D97-AF65-F5344CB8AC3E}">
        <p14:creationId xmlns:p14="http://schemas.microsoft.com/office/powerpoint/2010/main" val="2980668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7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Doubt: People doubted his ability to defeat Goliath.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01D698-50AA-E632-0146-45EAF3B0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530612"/>
            <a:ext cx="11453094" cy="28549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16A847-43E6-148D-C6B4-5A88FC25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2" y="3660395"/>
            <a:ext cx="11255626" cy="10944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17:32-33 “Don’t worry about this Philistine,” David told Saul. “I’ll go fight him!”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6B8534-B5A6-5665-62F5-189340D9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471" y="760620"/>
            <a:ext cx="8154521" cy="15613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840D74-8DAF-331C-5918-F7EBE5C5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067" y="1004113"/>
            <a:ext cx="8013925" cy="12614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 algn="ctr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Confidence in God is often misinterpreted as cockiness by some.</a:t>
            </a:r>
            <a:endParaRPr lang="en-US" sz="4200" dirty="0">
              <a:solidFill>
                <a:schemeClr val="bg1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2" grpId="0" animBg="1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7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David had to face four other adversaries before he fought the Philistine champion.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Doubt: People doubted his ability to defeat Goliath.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01D698-50AA-E632-0146-45EAF3B0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530612"/>
            <a:ext cx="11453094" cy="28549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16A847-43E6-148D-C6B4-5A88FC25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2" y="3660395"/>
            <a:ext cx="11255626" cy="26672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17:32-33 “Don’t worry about this Philistine,” David told Saul. “I’ll go fight him!”</a:t>
            </a:r>
          </a:p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“Don’t be ridiculous!” Saul replied. “There’s no way you can fight this Philistine and possibly win! You’re only a boy, and he’s been a man of war since his youth.”</a:t>
            </a:r>
          </a:p>
        </p:txBody>
      </p:sp>
    </p:spTree>
    <p:extLst>
      <p:ext uri="{BB962C8B-B14F-4D97-AF65-F5344CB8AC3E}">
        <p14:creationId xmlns:p14="http://schemas.microsoft.com/office/powerpoint/2010/main" val="1033554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383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How do you face these adversaries?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Place your trust in God’s promises. 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What was David doing all those years while tending his father’s sheep?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He was becoming “a man after God’s own heart.”</a:t>
            </a:r>
          </a:p>
          <a:p>
            <a:pPr marL="920750" indent="-452438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68313" indent="-468313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01D698-50AA-E632-0146-45EAF3B0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53" y="4199036"/>
            <a:ext cx="11453094" cy="19100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16A847-43E6-148D-C6B4-5A88FC25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56" y="4359299"/>
            <a:ext cx="11255626" cy="15930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Psalm 1:1-2: “Blessed is the one…whose delight is in the instruction of the Lord, and who meditates on it day and night. That person is like a tree planted by streams of water.” </a:t>
            </a:r>
          </a:p>
        </p:txBody>
      </p:sp>
    </p:spTree>
    <p:extLst>
      <p:ext uri="{BB962C8B-B14F-4D97-AF65-F5344CB8AC3E}">
        <p14:creationId xmlns:p14="http://schemas.microsoft.com/office/powerpoint/2010/main" val="28255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48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 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Now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said to Samuel, “You have mourned long enough for Saul. I have rejected him as king of Israel, so fill your flask with olive oil and go to Bethlehem. Find a man named Jesse who lives there, for I have selected one of his sons to be my king.”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But Samuel asked, “How can I do that? If Saul hears about it, he will kill me.” 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	“Take a heifer with you,”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replied, “and say that you have come to make a sacrifice to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2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How do you face these adversaries?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Remember how God helped me in the past.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904533-72F5-8B2A-DA61-0BFF38D9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523604"/>
            <a:ext cx="11582402" cy="38280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6390-0034-1EC0-3EB0-D03BAAA4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2699107"/>
            <a:ext cx="11382705" cy="34903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17:34-37: 34 But David persisted. “I have been taking care of my father’s sheep and goats,” he said. “When a lion or a bear comes to steal a lamb from the flock, I go after it with a club and rescue the lamb from its mouth. If the animal turns on me, I catch it by the jaw and club it to death. I have done this to both lions and bears…The LORD who rescued me from the claws of the lion and the bear will rescue me from this Philistine.</a:t>
            </a:r>
          </a:p>
        </p:txBody>
      </p:sp>
    </p:spTree>
    <p:extLst>
      <p:ext uri="{BB962C8B-B14F-4D97-AF65-F5344CB8AC3E}">
        <p14:creationId xmlns:p14="http://schemas.microsoft.com/office/powerpoint/2010/main" val="35460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2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How do you face these adversaries?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Remember how God helped me in the past.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904533-72F5-8B2A-DA61-0BFF38D9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523604"/>
            <a:ext cx="11582402" cy="38280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6390-0034-1EC0-3EB0-D03BAAA4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2699107"/>
            <a:ext cx="11382705" cy="34903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17:34-37: 34 But David persisted. “I have been taking care of my father’s sheep and goats,” he said. “When a lion or a bear comes to steal a lamb from the flock, I go after it with a club and rescue the lamb from its mouth. If the animal turns on me, I catch it by the jaw and club it to death. I have done this to both lions and bears…The LORD who rescued me from the claws of the lion and the bear will rescue me from this Philistine.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EEA7ACE-FA75-95DF-9592-9596B2647AB6}"/>
              </a:ext>
            </a:extLst>
          </p:cNvPr>
          <p:cNvGrpSpPr/>
          <p:nvPr/>
        </p:nvGrpSpPr>
        <p:grpSpPr>
          <a:xfrm>
            <a:off x="2881423" y="1814802"/>
            <a:ext cx="8890683" cy="3828007"/>
            <a:chOff x="2881423" y="1814802"/>
            <a:chExt cx="8890683" cy="38280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9938C0D-7D36-9E38-AA56-FC635F91B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423" y="1814802"/>
              <a:ext cx="8890683" cy="38280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xmlns="" id="{B0D62DD7-C1AA-7FDF-A43C-994029243383}"/>
                </a:ext>
              </a:extLst>
            </p:cNvPr>
            <p:cNvSpPr/>
            <p:nvPr/>
          </p:nvSpPr>
          <p:spPr>
            <a:xfrm>
              <a:off x="4785360" y="2420393"/>
              <a:ext cx="5852160" cy="2334487"/>
            </a:xfrm>
            <a:prstGeom prst="rt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58FC78A-988E-7805-A9D1-06CC0A050787}"/>
                </a:ext>
              </a:extLst>
            </p:cNvPr>
            <p:cNvSpPr/>
            <p:nvPr/>
          </p:nvSpPr>
          <p:spPr>
            <a:xfrm>
              <a:off x="4785360" y="4242391"/>
              <a:ext cx="456491" cy="51248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DDA4EAD-71F5-FA9A-66FC-6E1E4DDC65C7}"/>
                </a:ext>
              </a:extLst>
            </p:cNvPr>
            <p:cNvSpPr txBox="1"/>
            <p:nvPr/>
          </p:nvSpPr>
          <p:spPr>
            <a:xfrm>
              <a:off x="3948056" y="3359473"/>
              <a:ext cx="6273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a</a:t>
              </a:r>
              <a:endParaRPr lang="en-US" sz="4200" baseline="30000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00B1BCB-89D1-D37F-21A3-8D0F66F99D6B}"/>
                </a:ext>
              </a:extLst>
            </p:cNvPr>
            <p:cNvSpPr txBox="1"/>
            <p:nvPr/>
          </p:nvSpPr>
          <p:spPr>
            <a:xfrm>
              <a:off x="7084119" y="4717630"/>
              <a:ext cx="6273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b</a:t>
              </a:r>
              <a:endParaRPr lang="en-US" sz="4200" baseline="30000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BF2F2C6-2DAF-C4A0-3074-C8E6E5895236}"/>
                </a:ext>
              </a:extLst>
            </p:cNvPr>
            <p:cNvSpPr txBox="1"/>
            <p:nvPr/>
          </p:nvSpPr>
          <p:spPr>
            <a:xfrm>
              <a:off x="7014296" y="2600652"/>
              <a:ext cx="6273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c</a:t>
              </a:r>
              <a:endParaRPr lang="en-US" sz="4200" baseline="30000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C79A1E7-2E55-EDD2-B249-8A25CC9F83A0}"/>
                </a:ext>
              </a:extLst>
            </p:cNvPr>
            <p:cNvSpPr txBox="1"/>
            <p:nvPr/>
          </p:nvSpPr>
          <p:spPr>
            <a:xfrm>
              <a:off x="7294102" y="1960443"/>
              <a:ext cx="43907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c</a:t>
              </a:r>
              <a:r>
                <a:rPr lang="en-US" sz="4200" baseline="30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4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 = a</a:t>
              </a:r>
              <a:r>
                <a:rPr lang="en-US" sz="4200" baseline="30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4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 + b</a:t>
              </a:r>
              <a:r>
                <a:rPr lang="en-US" sz="4200" baseline="30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4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 </a:t>
              </a:r>
              <a:endParaRPr lang="en-US" sz="4200" baseline="30000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3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2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How do you face these adversaries?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Remember how God helped me in the past.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904533-72F5-8B2A-DA61-0BFF38D9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523604"/>
            <a:ext cx="11582402" cy="38280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6390-0034-1EC0-3EB0-D03BAAA4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2699107"/>
            <a:ext cx="11382705" cy="34903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17:34-37: 34 But David persisted. “I have been taking care of my father’s sheep and goats,” he said. “When a lion or a bear comes to steal a lamb from the flock, I go after it with a club and rescue the lamb from its mouth. If the animal turns on me, I catch it by the jaw and club it to death. I have done this to both lions and bears…The LORD who rescued me from the claws of the lion and the bear will rescue me from this Philistine.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938C0D-7D36-9E38-AA56-FC635F91B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423" y="1814802"/>
            <a:ext cx="8890683" cy="38280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B0D62DD7-C1AA-7FDF-A43C-994029243383}"/>
              </a:ext>
            </a:extLst>
          </p:cNvPr>
          <p:cNvSpPr/>
          <p:nvPr/>
        </p:nvSpPr>
        <p:spPr>
          <a:xfrm>
            <a:off x="4785360" y="2420393"/>
            <a:ext cx="5852160" cy="2334487"/>
          </a:xfrm>
          <a:prstGeom prst="rt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8FC78A-988E-7805-A9D1-06CC0A050787}"/>
              </a:ext>
            </a:extLst>
          </p:cNvPr>
          <p:cNvSpPr/>
          <p:nvPr/>
        </p:nvSpPr>
        <p:spPr>
          <a:xfrm>
            <a:off x="4785360" y="4242391"/>
            <a:ext cx="456491" cy="51248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DA4EAD-71F5-FA9A-66FC-6E1E4DDC65C7}"/>
              </a:ext>
            </a:extLst>
          </p:cNvPr>
          <p:cNvSpPr txBox="1"/>
          <p:nvPr/>
        </p:nvSpPr>
        <p:spPr>
          <a:xfrm>
            <a:off x="3030280" y="3359473"/>
            <a:ext cx="1545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God’s Promise</a:t>
            </a:r>
            <a:endParaRPr lang="en-US" sz="3200" baseline="30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F2F2C6-2DAF-C4A0-3074-C8E6E5895236}"/>
              </a:ext>
            </a:extLst>
          </p:cNvPr>
          <p:cNvSpPr txBox="1"/>
          <p:nvPr/>
        </p:nvSpPr>
        <p:spPr>
          <a:xfrm>
            <a:off x="6291282" y="2620809"/>
            <a:ext cx="3394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Goliath</a:t>
            </a:r>
            <a:endParaRPr lang="en-US" sz="4200" baseline="30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0B614F-9B66-127F-33CF-D9755471677C}"/>
              </a:ext>
            </a:extLst>
          </p:cNvPr>
          <p:cNvSpPr txBox="1"/>
          <p:nvPr/>
        </p:nvSpPr>
        <p:spPr>
          <a:xfrm>
            <a:off x="5241852" y="4877886"/>
            <a:ext cx="434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The Lion and the Bear</a:t>
            </a:r>
            <a:endParaRPr lang="en-US" sz="3200" baseline="30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2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How do you face these adversaries?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Use the tools God has given me right now.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904533-72F5-8B2A-DA61-0BFF38D9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689442"/>
            <a:ext cx="11582402" cy="33744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6390-0034-1EC0-3EB0-D03BAAA4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2848902"/>
            <a:ext cx="11382705" cy="15513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17:38-39, 40: Then Saul gave David his own armor—a bronze helmet and a coat of mail. “I can’t go in these,” he protested to Saul. “I’m not used to them.” So David took them off again. </a:t>
            </a:r>
          </a:p>
        </p:txBody>
      </p:sp>
    </p:spTree>
    <p:extLst>
      <p:ext uri="{BB962C8B-B14F-4D97-AF65-F5344CB8AC3E}">
        <p14:creationId xmlns:p14="http://schemas.microsoft.com/office/powerpoint/2010/main" val="1636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2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How do you face these adversaries?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Use the tools God has given me right now.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904533-72F5-8B2A-DA61-0BFF38D9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689442"/>
            <a:ext cx="11582402" cy="33744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6390-0034-1EC0-3EB0-D03BAAA4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2848902"/>
            <a:ext cx="11382705" cy="308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17:38-39, 40: Then Saul gave David his own armor—a bronze helmet and a coat of mail. “I can’t go in these,” he protested to Saul. “I’m not used to them.” So David took them off again. </a:t>
            </a:r>
          </a:p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He picked up five smooth stones from a stream and put them into his shepherd’s bag. Then, armed only with his shepherd’s staff and sling, he started across the valley to fight the Philistine. </a:t>
            </a:r>
          </a:p>
        </p:txBody>
      </p:sp>
    </p:spTree>
    <p:extLst>
      <p:ext uri="{BB962C8B-B14F-4D97-AF65-F5344CB8AC3E}">
        <p14:creationId xmlns:p14="http://schemas.microsoft.com/office/powerpoint/2010/main" val="1244012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How do you face these adversaries?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You are confident in who is with you.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904533-72F5-8B2A-DA61-0BFF38D9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529022"/>
            <a:ext cx="11582402" cy="3855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6390-0034-1EC0-3EB0-D03BAAA4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2688482"/>
            <a:ext cx="11382705" cy="35673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17:41-47 Goliath walked out toward David with his shield bearer ahead of him, sneering in contempt at this ruddy-faced boy. David replied to the Philistine, “You come to me with sword, spear, and javelin, but I come to you in the name of the LORD of Heaven’s Armies—the God of the armies of Israel, whom you have defied. Today the LORD will conquer you, and I will kill you…</a:t>
            </a:r>
          </a:p>
        </p:txBody>
      </p:sp>
    </p:spTree>
    <p:extLst>
      <p:ext uri="{BB962C8B-B14F-4D97-AF65-F5344CB8AC3E}">
        <p14:creationId xmlns:p14="http://schemas.microsoft.com/office/powerpoint/2010/main" val="6165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How do you face these adversaries?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You are confident in who is with you.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904533-72F5-8B2A-DA61-0BFF38D9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529022"/>
            <a:ext cx="11582402" cy="3855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56390-0034-1EC0-3EB0-D03BAAA4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2688482"/>
            <a:ext cx="11382705" cy="25208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17:41-47: Then I will give the dead bodies of your men to the birds and wild animals, and the whole world will know that there is a God in Israel! And everyone assembled here will know that the LORD rescues his people…This is the LORD’s battle, and he will give you to us!” </a:t>
            </a:r>
          </a:p>
        </p:txBody>
      </p:sp>
    </p:spTree>
    <p:extLst>
      <p:ext uri="{BB962C8B-B14F-4D97-AF65-F5344CB8AC3E}">
        <p14:creationId xmlns:p14="http://schemas.microsoft.com/office/powerpoint/2010/main" val="1090981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2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48 	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As Goliath moved closer to attack, David quickly ran out to meet him. </a:t>
            </a:r>
          </a:p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49 	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Reaching into his shepherd’s bag and taking out a stone, he hurled it with his sling…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D509AC-8EDC-DC65-8267-6A834CCF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526786"/>
            <a:ext cx="11582402" cy="2505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9642B8-8295-0B0A-E701-6157497F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3686246"/>
            <a:ext cx="11382705" cy="20361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Malcom Gladwell, </a:t>
            </a:r>
            <a:r>
              <a:rPr lang="en-US" sz="3500" i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David and Goliath</a:t>
            </a: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: “Eitan Hirsch, a ballistics expert with the Israeli Defense Forces, recently did a series of calculations showing that a typical-size stone hurled by an expert slinger at a distance of thirty-five meters [114 ft]…</a:t>
            </a:r>
          </a:p>
        </p:txBody>
      </p:sp>
    </p:spTree>
    <p:extLst>
      <p:ext uri="{BB962C8B-B14F-4D97-AF65-F5344CB8AC3E}">
        <p14:creationId xmlns:p14="http://schemas.microsoft.com/office/powerpoint/2010/main" val="30970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2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48 	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As Goliath moved closer to attack, David quickly ran out to meet him. </a:t>
            </a:r>
          </a:p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49 	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Reaching into his shepherd’s bag and taking out a stone, he hurled it with his sling…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D509AC-8EDC-DC65-8267-6A834CCF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526786"/>
            <a:ext cx="11582402" cy="2505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9642B8-8295-0B0A-E701-6157497F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" y="3686246"/>
            <a:ext cx="11382705" cy="20361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3" indent="-17463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Malcom Gladwell, </a:t>
            </a:r>
            <a:r>
              <a:rPr lang="en-US" sz="3500" i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David and Goliath</a:t>
            </a:r>
            <a:r>
              <a:rPr lang="en-US" sz="3500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: “It would have hit Goliath’s head with a velocity of thirty-four meters per second [108 ft/s] —more than enough to penetrate his skull and render him unconscious or dead.”</a:t>
            </a:r>
          </a:p>
        </p:txBody>
      </p:sp>
    </p:spTree>
    <p:extLst>
      <p:ext uri="{BB962C8B-B14F-4D97-AF65-F5344CB8AC3E}">
        <p14:creationId xmlns:p14="http://schemas.microsoft.com/office/powerpoint/2010/main" val="293515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48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48 	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As Goliath moved closer to attack, David quickly ran out to meet him. </a:t>
            </a:r>
          </a:p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49 	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Reaching into his shepherd’s bag and taking out a stone, he hurled it with his sling… </a:t>
            </a:r>
          </a:p>
          <a:p>
            <a:pPr marL="460375" indent="-460375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	[He] hit the Philistine in the forehead. The stone sank in, and Goliath stumbled and fell face down on the ground. </a:t>
            </a:r>
          </a:p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50 	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So David triumphed over the Philistine with only a sling and a stone, for he had no sword.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0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48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 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Now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said to Samuel, “You have mourned long enough for Saul. I have rejected him as king of Israel, so fill your flask with olive oil and go to Bethlehem. Find a man named Jesse who lives there, for I have selected one of his sons to be my king.”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But Samuel asked, “How can I do that? If Saul hears about it, he will kill me.” 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	“Take a heifer with you,”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replied, “and say that you have come to make a sacrifice to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AD5ED6-1B7D-119B-8AB5-904703C0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65" y="808537"/>
            <a:ext cx="7938756" cy="15907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E6F7A9-EF73-0C5F-BA33-F40A03E0B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228" y="950869"/>
            <a:ext cx="7801880" cy="1317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 algn="ctr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Samuel’s task was simple yet dangerous. </a:t>
            </a:r>
            <a:endParaRPr lang="en-US" sz="4400" dirty="0">
              <a:solidFill>
                <a:schemeClr val="bg1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 animBg="1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3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57 	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As soon as David returned from killing Goliath, Abner brought him to Saul with the Philistine’s head still in his hand. </a:t>
            </a:r>
          </a:p>
          <a:p>
            <a:pPr marL="460375" indent="-460375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58	 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“Tell me about your father, young man,” Saul said. And David replied, “His name is Jesse, and we live in Bethlehem.” </a:t>
            </a:r>
          </a:p>
          <a:p>
            <a:pPr marL="460375" indent="-460375">
              <a:lnSpc>
                <a:spcPct val="90000"/>
              </a:lnSpc>
            </a:pPr>
            <a:endParaRPr lang="en-US" sz="3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17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2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Invite God’s power into your life.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How much do you meditate on the word of God?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You may not be ready for Goliath, yet. </a:t>
            </a:r>
          </a:p>
          <a:p>
            <a:pPr marL="468313" indent="-468313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►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	How are you doing with the lion and the bear?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Applying this story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48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 	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Now the </a:t>
            </a:r>
            <a:r>
              <a:rPr lang="en-US" sz="3800" cap="sm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said to Samuel, “You have mourned long enough for Saul. I have rejected him as king of Israel, so fill your flask with olive oil and go to Bethlehem. Find a man named Jesse who lives there, for I have selected one of his sons to be my king.”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2 	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But Samuel asked, “How can I do that? If Saul hears about it, he will kill me.” 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“Take a heifer with you,” 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 </a:t>
            </a:r>
            <a:r>
              <a:rPr lang="en-US" sz="3800" cap="sm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replied, “and say that you have come to make a sacrifice to the </a:t>
            </a:r>
            <a:r>
              <a:rPr lang="en-US" sz="3800" cap="smal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9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67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Invite Jesse to the sacrifice, and I will show you which of his sons to anoint for me.” 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4 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 Samuel did as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instructed.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F29393-7DFF-4A90-CBBA-193BF4C8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88752"/>
            <a:ext cx="11170025" cy="25233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23D0F6-B4F2-5D20-A7CA-F2095C5F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60" y="3259421"/>
            <a:ext cx="10977436" cy="18431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8" indent="-14288" algn="ctr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Samuel went to Jesse’s house to invite him to the ceremony and perform the purification for his his family.</a:t>
            </a:r>
            <a:endParaRPr lang="en-US" sz="4200" dirty="0">
              <a:solidFill>
                <a:schemeClr val="bg1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167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Invite Jesse to the sacrifice, and I will show you which of his sons to anoint for me.” 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4 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 Samuel did as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instructed.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F29393-7DFF-4A90-CBBA-193BF4C8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88752"/>
            <a:ext cx="11170025" cy="25233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23D0F6-B4F2-5D20-A7CA-F2095C5F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60" y="3131085"/>
            <a:ext cx="10977436" cy="22797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75" indent="-587375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►	This is the only time the biblical narrative portrays Samuel as not knowing God’s will. </a:t>
            </a:r>
          </a:p>
          <a:p>
            <a:pPr marL="587375" indent="-587375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►	Samuel was forced to initiate the search for “the man after God’s own hear” with only the use of his insight. </a:t>
            </a:r>
            <a:endParaRPr lang="en-US" sz="3800" dirty="0">
              <a:solidFill>
                <a:schemeClr val="bg1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272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Invite Jesse to the sacrifice, and I will show you which of his sons to anoint for me.” </a:t>
            </a:r>
          </a:p>
          <a:p>
            <a:pPr marL="468313" marR="0" indent="-4540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4 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 Samuel did as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instructed.</a:t>
            </a:r>
          </a:p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6 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When they arrived, Samuel took one look at Eliab and thought, “Surely this is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’s anointed!”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799" y="1215191"/>
            <a:ext cx="11170025" cy="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313" marR="0" indent="-454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aseline="300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7 	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But the </a:t>
            </a:r>
            <a:r>
              <a:rPr lang="en-US" sz="3800" cap="small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LORD</a:t>
            </a:r>
            <a:r>
              <a:rPr lang="en-US" sz="3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said to Samuel: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54" y="97725"/>
            <a:ext cx="1200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aramond" panose="02020404030301010803" pitchFamily="18" charset="0"/>
                <a:cs typeface="Arial" charset="0"/>
              </a:rPr>
              <a:t>1 Samuel 16</a:t>
            </a:r>
            <a:endParaRPr kumimoji="0" lang="en-US" sz="600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9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225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Garamond</vt:lpstr>
      <vt:lpstr>Times New Roman</vt:lpstr>
      <vt:lpstr>Times New Roman (Body CS)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2023-10-05T16:29:42Z</dcterms:created>
  <dcterms:modified xsi:type="dcterms:W3CDTF">2023-10-05T16:29:54Z</dcterms:modified>
</cp:coreProperties>
</file>