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74"/>
  </p:notesMasterIdLst>
  <p:handoutMasterIdLst>
    <p:handoutMasterId r:id="rId75"/>
  </p:handoutMasterIdLst>
  <p:sldIdLst>
    <p:sldId id="257" r:id="rId2"/>
    <p:sldId id="955" r:id="rId3"/>
    <p:sldId id="1096" r:id="rId4"/>
    <p:sldId id="1091" r:id="rId5"/>
    <p:sldId id="962" r:id="rId6"/>
    <p:sldId id="956" r:id="rId7"/>
    <p:sldId id="1047" r:id="rId8"/>
    <p:sldId id="957" r:id="rId9"/>
    <p:sldId id="1049" r:id="rId10"/>
    <p:sldId id="964" r:id="rId11"/>
    <p:sldId id="1050" r:id="rId12"/>
    <p:sldId id="978" r:id="rId13"/>
    <p:sldId id="982" r:id="rId14"/>
    <p:sldId id="984" r:id="rId15"/>
    <p:sldId id="985" r:id="rId16"/>
    <p:sldId id="986" r:id="rId17"/>
    <p:sldId id="987" r:id="rId18"/>
    <p:sldId id="988" r:id="rId19"/>
    <p:sldId id="989" r:id="rId20"/>
    <p:sldId id="992" r:id="rId21"/>
    <p:sldId id="1052" r:id="rId22"/>
    <p:sldId id="993" r:id="rId23"/>
    <p:sldId id="994" r:id="rId24"/>
    <p:sldId id="995" r:id="rId25"/>
    <p:sldId id="1077" r:id="rId26"/>
    <p:sldId id="996" r:id="rId27"/>
    <p:sldId id="991" r:id="rId28"/>
    <p:sldId id="997" r:id="rId29"/>
    <p:sldId id="998" r:id="rId30"/>
    <p:sldId id="1000" r:id="rId31"/>
    <p:sldId id="999" r:id="rId32"/>
    <p:sldId id="1001" r:id="rId33"/>
    <p:sldId id="1002" r:id="rId34"/>
    <p:sldId id="1003" r:id="rId35"/>
    <p:sldId id="1098" r:id="rId36"/>
    <p:sldId id="1005" r:id="rId37"/>
    <p:sldId id="1100" r:id="rId38"/>
    <p:sldId id="1006" r:id="rId39"/>
    <p:sldId id="1099" r:id="rId40"/>
    <p:sldId id="1007" r:id="rId41"/>
    <p:sldId id="1008" r:id="rId42"/>
    <p:sldId id="1009" r:id="rId43"/>
    <p:sldId id="1010" r:id="rId44"/>
    <p:sldId id="1097" r:id="rId45"/>
    <p:sldId id="1013" r:id="rId46"/>
    <p:sldId id="1081" r:id="rId47"/>
    <p:sldId id="1082" r:id="rId48"/>
    <p:sldId id="1014" r:id="rId49"/>
    <p:sldId id="1015" r:id="rId50"/>
    <p:sldId id="1016" r:id="rId51"/>
    <p:sldId id="1017" r:id="rId52"/>
    <p:sldId id="1018" r:id="rId53"/>
    <p:sldId id="1084" r:id="rId54"/>
    <p:sldId id="1087" r:id="rId55"/>
    <p:sldId id="1088" r:id="rId56"/>
    <p:sldId id="1089" r:id="rId57"/>
    <p:sldId id="1054" r:id="rId58"/>
    <p:sldId id="1056" r:id="rId59"/>
    <p:sldId id="1090" r:id="rId60"/>
    <p:sldId id="1057" r:id="rId61"/>
    <p:sldId id="1080" r:id="rId62"/>
    <p:sldId id="1059" r:id="rId63"/>
    <p:sldId id="1023" r:id="rId64"/>
    <p:sldId id="1060" r:id="rId65"/>
    <p:sldId id="976" r:id="rId66"/>
    <p:sldId id="1092" r:id="rId67"/>
    <p:sldId id="1027" r:id="rId68"/>
    <p:sldId id="1075" r:id="rId69"/>
    <p:sldId id="1093" r:id="rId70"/>
    <p:sldId id="1065" r:id="rId71"/>
    <p:sldId id="1037" r:id="rId72"/>
    <p:sldId id="1040" r:id="rId73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0000"/>
    <a:srgbClr val="CC0000"/>
    <a:srgbClr val="0000C0"/>
    <a:srgbClr val="D3F3F9"/>
    <a:srgbClr val="3B3B3B"/>
    <a:srgbClr val="6B6B6B"/>
    <a:srgbClr val="000000"/>
    <a:srgbClr val="00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28" autoAdjust="0"/>
    <p:restoredTop sz="94660"/>
  </p:normalViewPr>
  <p:slideViewPr>
    <p:cSldViewPr>
      <p:cViewPr varScale="1">
        <p:scale>
          <a:sx n="83" d="100"/>
          <a:sy n="83" d="100"/>
        </p:scale>
        <p:origin x="464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6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b="0"/>
              <a:t>Page </a:t>
            </a:r>
            <a:fld id="{98A5F99B-2349-4558-9333-E7BD16983624}" type="slidenum">
              <a:rPr lang="en-US" sz="1200" b="0"/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b="0"/>
          </a:p>
        </p:txBody>
      </p:sp>
    </p:spTree>
    <p:extLst>
      <p:ext uri="{BB962C8B-B14F-4D97-AF65-F5344CB8AC3E}">
        <p14:creationId xmlns:p14="http://schemas.microsoft.com/office/powerpoint/2010/main" val="414295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b="0"/>
              <a:t>Page </a:t>
            </a:r>
            <a:fld id="{C320731A-49F1-474D-AB89-687688F3C8FC}" type="slidenum">
              <a:rPr lang="en-US" sz="1200" b="0"/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b="0"/>
          </a:p>
        </p:txBody>
      </p:sp>
      <p:sp>
        <p:nvSpPr>
          <p:cNvPr id="1034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7816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1907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8383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7700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713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35602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4645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5629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74429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052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80364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2397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92933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02629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8746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92627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985433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23743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63236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362961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63663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14703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4222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41609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03070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08221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79033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61548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17202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36515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4979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33338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394700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7083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50983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542902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011669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383150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796641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169297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46777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31893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29415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59928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0451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061260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9112035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780025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49298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615505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8467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301255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667312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856673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243061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76953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322331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910292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037526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092773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419103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410729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573865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942528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19829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442217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8222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172215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781088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955209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1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1085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0482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713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 smtClean="0"/>
              <a:t>2 Thessalonians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8382000" cy="2514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600" dirty="0" smtClean="0"/>
              <a:t>Chapter 2: </a:t>
            </a:r>
            <a:br>
              <a:rPr lang="en-US" sz="6600" dirty="0" smtClean="0"/>
            </a:br>
            <a:r>
              <a:rPr lang="en-US" sz="6600" dirty="0" smtClean="0"/>
              <a:t>     Mysterious Events</a:t>
            </a:r>
            <a:br>
              <a:rPr lang="en-US" sz="6600" dirty="0" smtClean="0"/>
            </a:br>
            <a:r>
              <a:rPr lang="en-US" sz="6600" dirty="0" smtClean="0"/>
              <a:t>     At The 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10 and with all the deception of wickedness for those who perish, because they did not receive the love of the truth so as to be rescued.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11 For this reason God will send upon them a deluding influence so that they will believe what is false,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12 in order that they all may be judged who did not believe the truth, but took pleasure in wickedness.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2 Don’t be so easily shaken or alarmed by those who say that the day of the Lord has already begun. Don’t believe them, even if they claim to have had a spiritual vision, a revelation, or a letter supposedly from us.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they claim to have had a spiritual vision, a revelation, or a letter supposedly from us.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295400" y="1752600"/>
            <a:ext cx="7620000" cy="4876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is this ‘man of lawlessness’?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or what is ‘the restrainer’?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this ‘deluding influence’?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they claim to have had a spiritual vision, a revelation, or a letter supposedly from us.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04800" y="1295400"/>
            <a:ext cx="8763000" cy="19812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685800" y="3429000"/>
            <a:ext cx="80772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>
                <a:latin typeface="Times New Roman" pitchFamily="18" charset="0"/>
              </a:rPr>
              <a:t>= the general subject, area not the content of the letter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04800" y="1295400"/>
            <a:ext cx="8763000" cy="19812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371600"/>
            <a:ext cx="7924800" cy="518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E00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6000" b="0" dirty="0" smtClean="0">
                <a:latin typeface="Times New Roman" pitchFamily="18" charset="0"/>
              </a:rPr>
              <a:t>Deals with predictive prophecy</a:t>
            </a:r>
          </a:p>
          <a:p>
            <a:pPr marL="1143000" indent="-1143000" algn="l">
              <a:lnSpc>
                <a:spcPct val="77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 smtClean="0">
                <a:latin typeface="Times New Roman" pitchFamily="18" charset="0"/>
              </a:rPr>
              <a:t>Correlation</a:t>
            </a:r>
          </a:p>
          <a:p>
            <a:pPr marL="1143000" indent="-1143000" algn="l">
              <a:lnSpc>
                <a:spcPct val="77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 smtClean="0">
                <a:latin typeface="Times New Roman" pitchFamily="18" charset="0"/>
              </a:rPr>
              <a:t>Multiple issuing of the same prediction</a:t>
            </a:r>
          </a:p>
          <a:p>
            <a:pPr marL="1143000" indent="-1143000" algn="l">
              <a:lnSpc>
                <a:spcPct val="77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 smtClean="0">
                <a:latin typeface="Times New Roman" pitchFamily="18" charset="0"/>
              </a:rPr>
              <a:t>Different contexts, times and locations</a:t>
            </a:r>
            <a:endParaRPr lang="en-US" sz="48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733800" y="2057400"/>
            <a:ext cx="5257800" cy="4572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“Day of the Lord”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= Major Old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Testament concept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2 Don’t be so easily shaken or alarmed by those who say that the day of the Lord has already begun. Don’t believe them, even if </a:t>
            </a:r>
            <a:r>
              <a:rPr lang="en-US" u="sng" dirty="0" smtClean="0"/>
              <a:t>they claim to have had a spiritual vision, a revelation, or a letter supposedly from us</a:t>
            </a:r>
            <a:r>
              <a:rPr lang="en-US" dirty="0" smtClean="0"/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3733800" y="2057400"/>
            <a:ext cx="5257800" cy="4572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“Day of the Lord”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= Major Old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Testament concept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Is. 13:6 Wail, for the ﻿﻿day of the Lord is near! It will come as ﻿﻿destruction from ﻿﻿the Almighty.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733800" y="2057400"/>
            <a:ext cx="5257800" cy="4572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“Day of the Lord”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= Major Old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Testament concept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Ezek. 30:3 “For the day is near, Even ﻿﻿the day of the Lord is near; It will be a day of ﻿﻿clouds, A time of doom for the nations.”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733800" y="2057400"/>
            <a:ext cx="5257800" cy="4572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“Day of the Lord”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= Major Old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Testament concept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Joel 3:14 ﻿﻿Multitudes, multitudes in the ﻿﻿valley of ﻿﻿decision! 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﻿﻿day of the Lord is near in the valley of ﻿﻿decision.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3733800" y="2057400"/>
            <a:ext cx="5257800" cy="4572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“Day of the Lord”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Also first letter: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3733800" y="2057400"/>
            <a:ext cx="5257800" cy="4572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“Day of the Lord”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Also first letter: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32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1Thes. </a:t>
            </a: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5:2 For you know full well that ﻿﻿</a:t>
            </a:r>
            <a:r>
              <a:rPr lang="en-US" sz="32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day of the Lord</a:t>
            </a: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﻿﻿will come ﻿﻿just like a thief in the night. 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 While they are saying, “﻿﻿Peace and safety!” then ﻿﻿﻿﻿destruction ﻿﻿will come upon them suddenly like ﻿﻿labor pains upon a woman with child, and they 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will not</a:t>
            </a:r>
            <a:r>
              <a:rPr lang="en-US" sz="32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escape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3505200" y="1676400"/>
            <a:ext cx="5105400" cy="1447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“Day of the Lord”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= Short for, “the day of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the Lord’s judgment”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defRPr/>
            </a:pPr>
            <a:endParaRPr lang="en-US" sz="2800" b="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</a:t>
            </a:r>
            <a:r>
              <a:rPr lang="en-US" u="sng" smtClean="0"/>
              <a:t>they claim to have had a spiritual vision, a revelation, or a letter supposedly from us</a:t>
            </a:r>
            <a:r>
              <a:rPr lang="en-US" smtClean="0"/>
              <a:t>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3200400"/>
            <a:ext cx="85344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6"/>
          <p:cNvSpPr>
            <a:spLocks noChangeArrowheads="1"/>
          </p:cNvSpPr>
          <p:nvPr/>
        </p:nvSpPr>
        <p:spPr bwMode="auto">
          <a:xfrm rot="-2283432">
            <a:off x="935194" y="2286000"/>
            <a:ext cx="5105400" cy="457200"/>
          </a:xfrm>
          <a:prstGeom prst="leftArrow">
            <a:avLst>
              <a:gd name="adj1" fmla="val 50000"/>
              <a:gd name="adj2" fmla="val 279167"/>
            </a:avLst>
          </a:prstGeom>
          <a:solidFill>
            <a:srgbClr val="0000C0"/>
          </a:solidFill>
          <a:ln w="285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76200"/>
            <a:ext cx="7239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 Don’t be fooled by what they say. For that day will not come until there is a great rebellion against God and the man of lawlessness is revealed—the son of destruction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447800" y="2235200"/>
            <a:ext cx="4038600" cy="5334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 Don’t be fooled by what they say. For that day will not come until there is a great rebellion against God and the man of lawlessness is revealed—the son of destruction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3048000" y="3200400"/>
            <a:ext cx="45720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or “great 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apostasy”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2235200"/>
            <a:ext cx="3505200" cy="5334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371600"/>
            <a:ext cx="7848600" cy="518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E00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6000" b="0" dirty="0" smtClean="0">
                <a:latin typeface="Times New Roman" pitchFamily="18" charset="0"/>
              </a:rPr>
              <a:t>Deals with predictive prophecy</a:t>
            </a:r>
          </a:p>
          <a:p>
            <a:pPr marL="1143000" indent="-1143000" algn="l">
              <a:lnSpc>
                <a:spcPct val="77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 smtClean="0">
                <a:latin typeface="Times New Roman" pitchFamily="18" charset="0"/>
              </a:rPr>
              <a:t>Correlation</a:t>
            </a:r>
          </a:p>
          <a:p>
            <a:pPr marL="1143000" indent="-1143000" algn="l">
              <a:lnSpc>
                <a:spcPct val="77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6000" b="0" dirty="0" smtClean="0">
                <a:latin typeface="Times New Roman" pitchFamily="18" charset="0"/>
              </a:rPr>
              <a:t>Yet the details and historical context line up</a:t>
            </a:r>
            <a:endParaRPr lang="en-US" sz="48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 Don’t be fooled by what they say. For that day will not come until there is a great rebellion against God and the man of lawlessness is revealed—the son of destruction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676400" y="4114800"/>
            <a:ext cx="6934200" cy="2438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Mark 13:12 “Brother will betray brother to death, and a father his child; and children will rise up against parents and ﻿﻿have them put to death.”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0" y="3200400"/>
            <a:ext cx="45720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or “great 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apostasy”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600" y="2235200"/>
            <a:ext cx="3505200" cy="5334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 Don’t be fooled by what they say. For that day will not come until there is a great rebellion against God and the man of lawlessness is revealed—the son of destruction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1676400" y="4114800"/>
            <a:ext cx="6477000" cy="2438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Mat. 24:11,12 “Many ﻿﻿false prophets will arise and will mislead many, and because lawlessness is increased, ﻿﻿most people’s love will grow cold.”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0" y="3200400"/>
            <a:ext cx="45720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or “great 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apostasy”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600" y="2235200"/>
            <a:ext cx="3505200" cy="5334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 Don’t be fooled by what they say. For that day will not come until there is a great rebellion against God and the man of lawlessness is revealed—the son of destruction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1295400" y="4191000"/>
            <a:ext cx="7239000" cy="1752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0" y="3200400"/>
            <a:ext cx="4572000" cy="609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or “great 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apostasy”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600" y="2235200"/>
            <a:ext cx="3505200" cy="5334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 Don’t be fooled by what they say. For that day will not come until there is a great rebellion against God and the man of lawlessness is revealed—the son of destruction.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2235200"/>
            <a:ext cx="3505200" cy="5334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 Don’t be fooled by what they say. For that day will not come until there is a great rebellion against God and the man of lawlessness is revealed—the son of destruction.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58647" y="2667000"/>
            <a:ext cx="4508500" cy="5334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676400" y="3810000"/>
            <a:ext cx="7239000" cy="2895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Daniel 11:37 He will show no regard for the ﻿﻿gods of his fathers or for the desire of women, nor will he show regard for any other god; for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will magnify himself above them all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676400" y="3810000"/>
            <a:ext cx="7239000" cy="2895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Daniel 11:37 He will show no regard for the ﻿﻿gods of his fathers or for the desire of women, nor will he show regard for any other god; for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will magnify himself above them all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4419600" y="3581400"/>
            <a:ext cx="3048000" cy="22098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09600" y="3810000"/>
            <a:ext cx="8305800" cy="2438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Mat. 24:15 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Jesus: “So 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when you see standing in the holy place ‘the abomination that causes desolation,’﻿﻿ spoken of through the prophet Daniel—let the reader understand— 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971800" y="4191000"/>
            <a:ext cx="3048000" cy="6858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3924300" y="3086100"/>
            <a:ext cx="1143000" cy="10668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09600" y="3810000"/>
            <a:ext cx="8305800" cy="24384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Mat. 24:15 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Jesus: “So 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when you see standing in the holy place ‘the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abomination that causes desolation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,’﻿﻿ spoken of through the prophet Daniel—let the reader understand—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 Now we request you, ﻿﻿brethren, with regard to the ﻿﻿﻿﻿coming of our Lord Jesus Christ and our ﻿﻿gathering together to Him,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2 Don’t be so easily shaken or alarmed by those who say that the day of the Lord has already begun. Don’t believe them, even if they claim to have had a spiritual vision, a revelation, or a letter supposedly from us.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609600" y="3810000"/>
            <a:ext cx="7924800" cy="2895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Mat. 24:16 then let those who are in Judea flee to the mountains… 21 For then there will be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great tribulation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unequaled from the beginning of the world until now—and never to be equaled again.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609600" y="3810000"/>
            <a:ext cx="8305800" cy="2667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Mat. 24:22 “Unless those days had been cut short, no ﻿﻿life would have been saved…”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609600" y="3810000"/>
            <a:ext cx="8305800" cy="2590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13:7 It was also given to [the beast] to ﻿﻿make war with the ﻿﻿saints and to overcome them, and authority over ﻿﻿every tribe and people and tongue and nation was given to him.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609600" y="3810000"/>
            <a:ext cx="8305800" cy="2514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13:8 All who ﻿﻿dwell on the earth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will worship him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everyone ﻿﻿whose name has not been ﻿﻿written ﻿﻿from the foundation of the world in the ﻿﻿book of life…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</a:t>
            </a:r>
            <a:r>
              <a:rPr lang="en-US" u="sng" smtClean="0"/>
              <a:t>sit in the temple</a:t>
            </a:r>
            <a:r>
              <a:rPr lang="en-US" smtClean="0"/>
              <a:t> of God, claiming that </a:t>
            </a:r>
            <a:r>
              <a:rPr lang="en-US" u="sng" smtClean="0"/>
              <a:t>he himself is God</a:t>
            </a:r>
            <a:r>
              <a:rPr lang="en-US" smtClean="0"/>
              <a:t>. 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609600" y="3810000"/>
            <a:ext cx="8305800" cy="2514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13:8 All who ﻿﻿dwell on the earth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will worship him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everyone ﻿﻿whose name has not been ﻿﻿written ﻿﻿from the foundation of the world in the ﻿﻿book of life…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2971800" y="3810000"/>
            <a:ext cx="838200" cy="381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</a:t>
            </a:r>
            <a:r>
              <a:rPr lang="en-US" u="sng" smtClean="0"/>
              <a:t>whom the Lord will slay with the breath of His mouth</a:t>
            </a:r>
            <a:r>
              <a:rPr lang="en-US" smtClean="0"/>
              <a:t> and bring to an end by the appearance of </a:t>
            </a:r>
            <a:r>
              <a:rPr lang="en-US" u="sng" smtClean="0"/>
              <a:t>His coming</a:t>
            </a:r>
            <a:r>
              <a:rPr lang="en-US" smtClean="0"/>
              <a:t>; 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600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19:20 And the beast was seized, and… thrown alive into the ﻿﻿lake of ﻿﻿fire which burns with ﻿﻿brimstone.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600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19:20 And the beast was seized, and… thrown alive into the ﻿﻿lake of ﻿﻿fire which burns with ﻿﻿brimstone. </a:t>
            </a:r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8 Then that lawless one will be revealed </a:t>
            </a:r>
            <a:r>
              <a:rPr lang="en-US" u="sng" dirty="0" smtClean="0"/>
              <a:t>whom the Lord will slay with the breath of His mouth</a:t>
            </a:r>
            <a:r>
              <a:rPr lang="en-US" dirty="0" smtClean="0"/>
              <a:t> and bring to an end by the appearance of </a:t>
            </a:r>
            <a:r>
              <a:rPr lang="en-US" u="sng" dirty="0" smtClean="0"/>
              <a:t>His coming</a:t>
            </a:r>
            <a:r>
              <a:rPr lang="en-US" dirty="0" smtClean="0"/>
              <a:t>;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14400" y="5334000"/>
            <a:ext cx="7924800" cy="1447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19: 	21 And the rest were killed with the </a:t>
            </a:r>
            <a:r>
              <a:rPr lang="en-US" sz="4000" b="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sword which came from the mouth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of Him who sat on the horse</a:t>
            </a:r>
            <a:endParaRPr lang="en-US" sz="4000" b="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600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19:20 And the beast was seized, and… thrown alive into the ﻿﻿lake of ﻿﻿fire which burns with ﻿﻿brimstone. </a:t>
            </a:r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8 Then that lawless one will be revealed </a:t>
            </a:r>
            <a:r>
              <a:rPr lang="en-US" u="sng" dirty="0" smtClean="0"/>
              <a:t>whom the Lord will slay with the breath of His mouth</a:t>
            </a:r>
            <a:r>
              <a:rPr lang="en-US" dirty="0" smtClean="0"/>
              <a:t> and bring to an end by the appearance of </a:t>
            </a:r>
            <a:r>
              <a:rPr lang="en-US" u="sng" dirty="0" smtClean="0"/>
              <a:t>His coming</a:t>
            </a:r>
            <a:r>
              <a:rPr lang="en-US" dirty="0" smtClean="0"/>
              <a:t>;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14400" y="5334000"/>
            <a:ext cx="7924800" cy="1447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19: 	21 And the rest were killed with the </a:t>
            </a:r>
            <a:r>
              <a:rPr lang="en-US" sz="4000" b="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sword which came from the mouth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of Him who sat on the horse</a:t>
            </a:r>
            <a:endParaRPr lang="en-US" sz="4000" b="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 flipH="1" flipV="1">
            <a:off x="1257300" y="3467100"/>
            <a:ext cx="3962400" cy="20574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</a:t>
            </a:r>
            <a:r>
              <a:rPr lang="en-US" u="sng" smtClean="0"/>
              <a:t>whom the Lord will slay with the breath of His mouth</a:t>
            </a:r>
            <a:r>
              <a:rPr lang="en-US" smtClean="0"/>
              <a:t> and bring to an end by the appearance of </a:t>
            </a:r>
            <a:r>
              <a:rPr lang="en-US" u="sng" smtClean="0"/>
              <a:t>His coming</a:t>
            </a:r>
            <a:r>
              <a:rPr lang="en-US" smtClean="0"/>
              <a:t>;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09600" y="3810000"/>
            <a:ext cx="8305800" cy="2895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Daniel 7:23 “Thus he said: ‘The fourth beast will be a fourth kingdom on the earth, which will be different from all the other kingdoms and will devour the whole earth and tread it down and crush it.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</a:t>
            </a:r>
            <a:r>
              <a:rPr lang="en-US" u="sng" smtClean="0"/>
              <a:t>whom the Lord will slay with the breath of His mouth</a:t>
            </a:r>
            <a:r>
              <a:rPr lang="en-US" smtClean="0"/>
              <a:t> and bring to an end by the appearance of </a:t>
            </a:r>
            <a:r>
              <a:rPr lang="en-US" u="sng" smtClean="0"/>
              <a:t>His coming</a:t>
            </a:r>
            <a:r>
              <a:rPr lang="en-US" smtClean="0"/>
              <a:t>; 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609600" y="3810000"/>
            <a:ext cx="8534400" cy="2895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Daniel 7:25 He will ﻿﻿speak ﻿﻿out against the ﻿﻿Most High and ﻿﻿wear down the ﻿﻿saints of the Highest One, and he will make ﻿﻿alterations in times and in law; and ﻿﻿they will be given into his hand for a ﻿﻿﻿﻿time, ﻿﻿times, and half a ﻿﻿time.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 Don’t be fooled by what they say. For that day will not come until there is a great apostasy and the man of lawlessness is revealed—the son of destruction.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</a:t>
            </a:r>
            <a:r>
              <a:rPr lang="en-US" u="sng" smtClean="0"/>
              <a:t>whom the Lord will slay with the breath of His mouth</a:t>
            </a:r>
            <a:r>
              <a:rPr lang="en-US" smtClean="0"/>
              <a:t> and bring to an end by the appearance of </a:t>
            </a:r>
            <a:r>
              <a:rPr lang="en-US" u="sng" smtClean="0"/>
              <a:t>His coming</a:t>
            </a:r>
            <a:r>
              <a:rPr lang="en-US" smtClean="0"/>
              <a:t>; 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609600" y="3810000"/>
            <a:ext cx="7924800" cy="2667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Daniel 7:26 But the court will sit for judgment, and his dominion will be ﻿﻿taken away, ﻿﻿annihilated and destroyed ﻿﻿forever.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whom the Lord will slay with the breath of His mouth and bring to an end by the appearance of His coming;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9 that is, the one whose coming is in accord with the </a:t>
            </a:r>
            <a:r>
              <a:rPr lang="en-US" u="sng" smtClean="0"/>
              <a:t>activity of Satan</a:t>
            </a:r>
            <a:r>
              <a:rPr lang="en-US" smtClean="0"/>
              <a:t>, with all power and </a:t>
            </a:r>
            <a:r>
              <a:rPr lang="en-US" u="sng" smtClean="0"/>
              <a:t>signs and false wonders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whom the Lord will slay with the breath of His mouth and bring to an end by the appearance of His coming;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9 that is, the one whose coming is in accord with the </a:t>
            </a:r>
            <a:r>
              <a:rPr lang="en-US" u="sng" smtClean="0"/>
              <a:t>activity of Satan</a:t>
            </a:r>
            <a:r>
              <a:rPr lang="en-US" smtClean="0"/>
              <a:t>, with all power and </a:t>
            </a:r>
            <a:r>
              <a:rPr lang="en-US" u="sng" smtClean="0"/>
              <a:t>signs and false wonders</a:t>
            </a:r>
            <a:r>
              <a:rPr lang="en-US" smtClean="0"/>
              <a:t> 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28600" y="1066800"/>
            <a:ext cx="8458200" cy="2514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13:4 They worshiped the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﻿﻿dragon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because he ﻿﻿gave his authority to the beast; and they worshiped the beast, saying, “﻿﻿Who is like the beast, and who is able to wage war with him?”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whom the Lord will slay with the breath of His mouth and bring to an end by the appearance of His coming;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9 that is, the one whose coming is in accord with the </a:t>
            </a:r>
            <a:r>
              <a:rPr lang="en-US" u="sng" smtClean="0"/>
              <a:t>activity of Satan</a:t>
            </a:r>
            <a:r>
              <a:rPr lang="en-US" smtClean="0"/>
              <a:t>, with all power and </a:t>
            </a:r>
            <a:r>
              <a:rPr lang="en-US" u="sng" smtClean="0"/>
              <a:t>signs and false wonders</a:t>
            </a:r>
            <a:r>
              <a:rPr lang="en-US" smtClean="0"/>
              <a:t> 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28600" y="1066800"/>
            <a:ext cx="8458200" cy="2514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13:4 They worshiped the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﻿﻿dragon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because he ﻿﻿gave his authority to the beast; and they worshiped the beast, saying, “﻿﻿Who is like the beast, and who is able to wage war with him?”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733800" y="1447800"/>
            <a:ext cx="2743200" cy="25908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95400" y="3124200"/>
            <a:ext cx="6019800" cy="2514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12:9 And the great </a:t>
            </a:r>
            <a:r>
              <a:rPr lang="en-US" sz="4000" b="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dragon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was thrown down, the serpent of old who is called the </a:t>
            </a:r>
            <a:r>
              <a:rPr lang="en-US" sz="4000" b="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devil and Satan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who deceives the whole world</a:t>
            </a:r>
            <a:endParaRPr lang="en-US" sz="4000" b="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whom the Lord will slay with the breath of His mouth and bring to an end by the appearance of His coming;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9 that is, the one whose coming is in accord with the </a:t>
            </a:r>
            <a:r>
              <a:rPr lang="en-US" u="sng" smtClean="0"/>
              <a:t>activity of Satan</a:t>
            </a:r>
            <a:r>
              <a:rPr lang="en-US" smtClean="0"/>
              <a:t>, with all power and </a:t>
            </a:r>
            <a:r>
              <a:rPr lang="en-US" u="sng" smtClean="0"/>
              <a:t>signs and false wonders</a:t>
            </a:r>
            <a:r>
              <a:rPr lang="en-US" smtClean="0"/>
              <a:t> 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28600" y="1066800"/>
            <a:ext cx="8458200" cy="25146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13:4 They worshiped the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﻿﻿dragon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because he ﻿﻿gave his authority to the beast; and they worshiped the beast, saying, “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﻿﻿Who is like the beast, and who is able to wage war with him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?”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6172200" y="1066800"/>
            <a:ext cx="2133600" cy="5334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" name="Straight Arrow Connector 7"/>
          <p:cNvCxnSpPr/>
          <p:nvPr/>
        </p:nvCxnSpPr>
        <p:spPr bwMode="auto">
          <a:xfrm rot="5400000">
            <a:off x="6134100" y="2552700"/>
            <a:ext cx="2667000" cy="6096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8 Then that lawless one will be revealed whom the Lord will slay with the breath of His mouth and bring to an end by the appearance of His coming;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9 that is, the one whose coming is in accord with the </a:t>
            </a:r>
            <a:r>
              <a:rPr lang="en-US" u="sng" dirty="0" smtClean="0"/>
              <a:t>activity of Satan</a:t>
            </a:r>
            <a:r>
              <a:rPr lang="en-US" dirty="0" smtClean="0"/>
              <a:t>, with all power and </a:t>
            </a:r>
            <a:r>
              <a:rPr lang="en-US" u="sng" dirty="0" smtClean="0"/>
              <a:t>signs and false wonders</a:t>
            </a:r>
            <a:r>
              <a:rPr lang="en-US" dirty="0" smtClean="0"/>
              <a:t>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752600"/>
            <a:ext cx="7010400" cy="1981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13:13 He ﻿﻿performs great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signs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so that he even makes ﻿﻿fire come down out of heaven to the earth in the presence of men.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whom the Lord will slay with the breath of His mouth and bring to an end by the appearance of His coming;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9 that is, the one whose coming is in accord with the </a:t>
            </a:r>
            <a:r>
              <a:rPr lang="en-US" u="sng" smtClean="0"/>
              <a:t>activity of Satan</a:t>
            </a:r>
            <a:r>
              <a:rPr lang="en-US" smtClean="0"/>
              <a:t>, with all power and </a:t>
            </a:r>
            <a:r>
              <a:rPr lang="en-US" u="sng" smtClean="0"/>
              <a:t>signs and false wonders</a:t>
            </a:r>
            <a:r>
              <a:rPr lang="en-US" smtClean="0"/>
              <a:t>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8600" y="1752600"/>
            <a:ext cx="7010400" cy="19812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Rev. 13:13 He ﻿﻿performs great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signs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so that he even makes ﻿﻿fire come down out of heaven to the earth in the presence of men. 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H="1">
            <a:off x="1371600" y="2590800"/>
            <a:ext cx="2209800" cy="22098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10 and with all the deception of wickedness for those who perish, because they did not receive the love of the truth so as to be rescued. 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457200" y="3352800"/>
            <a:ext cx="72390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is this ‘man of lawlessness’?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10 and with all the deception of wickedness for those who perish, because they did not receive the love of the truth so as to be rescued.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3352800"/>
            <a:ext cx="72390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is this ‘man of lawlessness’?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5105400" y="5562600"/>
            <a:ext cx="36576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The </a:t>
            </a:r>
            <a:r>
              <a:rPr lang="en-US" sz="4800" b="0" dirty="0" smtClean="0">
                <a:latin typeface="Times New Roman" pitchFamily="18" charset="0"/>
              </a:rPr>
              <a:t>beast</a:t>
            </a:r>
            <a:endParaRPr lang="en-US" sz="48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10 and with all the deception of wickedness for those who perish, because they did not receive the love of the truth so as to be rescued.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3352800"/>
            <a:ext cx="72390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is this ‘man of lawlessness’?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5105400" y="5562600"/>
            <a:ext cx="36576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The beast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The antichrist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4 He will exalt himself and defy everything that people call god and every object of worship. He will even sit in the temple of God, claiming that he himself is God.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5 Don’t you remember that I told you about all this when I was with you?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6 And </a:t>
            </a:r>
            <a:r>
              <a:rPr lang="en-US" u="sng" dirty="0" smtClean="0"/>
              <a:t>you know what restrains him now</a:t>
            </a:r>
            <a:r>
              <a:rPr lang="en-US" dirty="0" smtClean="0"/>
              <a:t>, for he can be revealed only when his time comes.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5 Don’t you remember that I told you about all this when I was with you?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6 And </a:t>
            </a:r>
            <a:r>
              <a:rPr lang="en-US" u="sng" dirty="0" smtClean="0"/>
              <a:t>you know what restrains him now</a:t>
            </a:r>
            <a:r>
              <a:rPr lang="en-US" dirty="0" smtClean="0"/>
              <a:t>, for he can be revealed only when his time comes.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3810000"/>
            <a:ext cx="4038600" cy="243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 smtClean="0">
                <a:latin typeface="Times New Roman" pitchFamily="18" charset="0"/>
              </a:rPr>
              <a:t>What restrains?</a:t>
            </a:r>
          </a:p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 smtClean="0">
                <a:latin typeface="Times New Roman" pitchFamily="18" charset="0"/>
              </a:rPr>
              <a:t>The Spirit?</a:t>
            </a:r>
          </a:p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 smtClean="0">
                <a:latin typeface="Times New Roman" pitchFamily="18" charset="0"/>
              </a:rPr>
              <a:t>A great angel?</a:t>
            </a:r>
          </a:p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 smtClean="0">
                <a:latin typeface="Times New Roman" pitchFamily="18" charset="0"/>
              </a:rPr>
              <a:t>Satan?</a:t>
            </a:r>
            <a:endParaRPr lang="en-US" sz="48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7 For this lawlessness is already at work secretly, and it will remain secret until </a:t>
            </a:r>
            <a:r>
              <a:rPr lang="en-US" u="sng" smtClean="0"/>
              <a:t>the one who is holding it back</a:t>
            </a:r>
            <a:r>
              <a:rPr lang="en-US" smtClean="0"/>
              <a:t> steps out of the way. NLT</a:t>
            </a:r>
            <a:br>
              <a:rPr lang="en-US" smtClean="0"/>
            </a:br>
            <a:endParaRPr lang="en-US" smtClean="0"/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or,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endParaRPr lang="en-US" smtClean="0"/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7 For ﻿﻿the mystery of lawlessness is already at work; only ﻿﻿he </a:t>
            </a:r>
            <a:r>
              <a:rPr lang="en-US" u="sng" smtClean="0"/>
              <a:t>who now restrains</a:t>
            </a:r>
            <a:r>
              <a:rPr lang="en-US" smtClean="0"/>
              <a:t> will do so until he is taken out of the way. NASB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7 For this lawlessness is already at work secretly, and it will remain secret until </a:t>
            </a:r>
            <a:r>
              <a:rPr lang="en-US" u="sng" smtClean="0"/>
              <a:t>the one who is holding it back</a:t>
            </a:r>
            <a:r>
              <a:rPr lang="en-US" smtClean="0"/>
              <a:t> steps out of the way. NLT</a:t>
            </a:r>
            <a:br>
              <a:rPr lang="en-US" smtClean="0"/>
            </a:br>
            <a:endParaRPr lang="en-US" smtClean="0"/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or,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endParaRPr lang="en-US" smtClean="0"/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7 For ﻿﻿the mystery of lawlessness is already at work; only ﻿﻿</a:t>
            </a:r>
            <a:r>
              <a:rPr lang="en-US" u="sng" smtClean="0"/>
              <a:t>he who now restrains</a:t>
            </a:r>
            <a:r>
              <a:rPr lang="en-US" smtClean="0"/>
              <a:t> will do so until he is taken out of the way. NASB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371600" y="1828800"/>
            <a:ext cx="7162800" cy="3810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is this ‘man of lawlessness’?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or what is ‘the restrainer’?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7 For this lawlessness is already at work secretly, and it will remain secret until </a:t>
            </a:r>
            <a:r>
              <a:rPr lang="en-US" u="sng" smtClean="0"/>
              <a:t>the one who is holding it back</a:t>
            </a:r>
            <a:r>
              <a:rPr lang="en-US" smtClean="0"/>
              <a:t> steps out of the way. NLT</a:t>
            </a:r>
            <a:br>
              <a:rPr lang="en-US" smtClean="0"/>
            </a:br>
            <a:endParaRPr lang="en-US" smtClean="0"/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or,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endParaRPr lang="en-US" smtClean="0"/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7 For ﻿﻿the mystery of lawlessness is already at work; only ﻿﻿</a:t>
            </a:r>
            <a:r>
              <a:rPr lang="en-US" u="sng" smtClean="0"/>
              <a:t>he who now restrains</a:t>
            </a:r>
            <a:r>
              <a:rPr lang="en-US" smtClean="0"/>
              <a:t> will do so until he is taken out of the way. NASB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71600" y="1828800"/>
            <a:ext cx="7162800" cy="3810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is this ‘man of lawlessness’?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or what is ‘the restrainer’?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3657600" y="4000143"/>
            <a:ext cx="1146468" cy="2400657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10 [the beast will come] with ﻿﻿all the deception of wickedness for ﻿﻿those who perish, because they did not receive the love of ﻿﻿the truth so as to be rescued.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11 For this reason God will send upon them </a:t>
            </a:r>
            <a:r>
              <a:rPr lang="en-US" u="sng" dirty="0" smtClean="0"/>
              <a:t>a deluding influence</a:t>
            </a:r>
            <a:r>
              <a:rPr lang="en-US" dirty="0" smtClean="0"/>
              <a:t> so that they will believe what is false,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12 in order that they all may be judged who did not believe the truth, but took pleasure in wickedness.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11 For this reason God will send upon them a deluding influence so that they will believe what is false,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12 in order that they all may be judged who did not believe the truth, but took pleasure in wickedness. 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371600" y="1828800"/>
            <a:ext cx="7620000" cy="4876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is this ‘man of lawlessness’?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or what is ‘the restrainer’?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this ‘deluding influence’?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11 For this reason God will send upon them a deluding influence so that they will believe what is false,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12 in order that they all may be judged who did not believe the truth, but took pleasure in wickedness.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71600" y="1828800"/>
            <a:ext cx="7620000" cy="4876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4800" b="0" dirty="0">
                <a:latin typeface="Times New Roman" pitchFamily="18" charset="0"/>
              </a:rPr>
              <a:t>Interpreting this passage: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did the letter say?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the ‘apostasy’?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is this ‘man of lawlessness’?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Who or what is ‘the restrainer’?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What is this ‘deluding influence’?</a:t>
            </a: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152400" y="152400"/>
            <a:ext cx="7010400" cy="4876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C0"/>
              </a:gs>
              <a:gs pos="100000">
                <a:srgbClr val="000000"/>
              </a:gs>
            </a:gsLst>
            <a:lin ang="5400000" scaled="1"/>
          </a:gra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Causes people to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believe what is false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Only works on those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who reject the truth</a:t>
            </a:r>
          </a:p>
          <a:p>
            <a:pPr algn="l"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Will make it easy to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believe what the man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of lawlessness brings</a:t>
            </a:r>
          </a:p>
          <a:p>
            <a:pPr algn="l">
              <a:lnSpc>
                <a:spcPct val="70000"/>
              </a:lnSpc>
              <a:spcBef>
                <a:spcPts val="0"/>
              </a:spcBef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Very dangerous!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11 For this reason God will send upon them </a:t>
            </a:r>
            <a:r>
              <a:rPr lang="en-US" u="sng" dirty="0" smtClean="0"/>
              <a:t>a deluding influence</a:t>
            </a:r>
            <a:r>
              <a:rPr lang="en-US" dirty="0" smtClean="0"/>
              <a:t> so that they will believe what is false,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12 in order that they all may be judged who did not believe the truth, but took pleasure in wickedness.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5 Don’t you remember that I told you about all this when I was with you?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6 And you know what is holding him back, for he can be revealed only when his time comes.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11 For this reason God will send upon them a deluding influence so that they will believe what is false,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12 in order that they all may be judged who did not believe the truth, but took pleasure in wickedness. </a:t>
            </a:r>
          </a:p>
        </p:txBody>
      </p:sp>
      <p:sp>
        <p:nvSpPr>
          <p:cNvPr id="83973" name="Rectangle 4"/>
          <p:cNvSpPr>
            <a:spLocks noChangeArrowheads="1"/>
          </p:cNvSpPr>
          <p:nvPr/>
        </p:nvSpPr>
        <p:spPr bwMode="auto">
          <a:xfrm>
            <a:off x="152400" y="152400"/>
            <a:ext cx="8610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E00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6000" b="0" dirty="0" smtClean="0">
                <a:latin typeface="Times New Roman" pitchFamily="18" charset="0"/>
              </a:rPr>
              <a:t>Conclusions</a:t>
            </a:r>
            <a:r>
              <a:rPr lang="en-US" sz="6000" b="0" dirty="0">
                <a:latin typeface="Times New Roman" pitchFamily="18" charset="0"/>
              </a:rPr>
              <a:t>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The Day of the Lord is coming!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The beast of Daniel and Rev. is yet to come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The temple will </a:t>
            </a:r>
            <a:r>
              <a:rPr lang="en-US" sz="4800" b="0" dirty="0" smtClean="0">
                <a:latin typeface="Times New Roman" pitchFamily="18" charset="0"/>
              </a:rPr>
              <a:t>reappear </a:t>
            </a:r>
            <a:r>
              <a:rPr lang="en-US" sz="4800" b="0" dirty="0">
                <a:latin typeface="Times New Roman" pitchFamily="18" charset="0"/>
              </a:rPr>
              <a:t>and </a:t>
            </a:r>
            <a:r>
              <a:rPr lang="en-US" sz="4800" b="0" dirty="0" smtClean="0">
                <a:latin typeface="Times New Roman" pitchFamily="18" charset="0"/>
              </a:rPr>
              <a:t> will </a:t>
            </a:r>
            <a:r>
              <a:rPr lang="en-US" sz="4800" b="0" dirty="0">
                <a:latin typeface="Times New Roman" pitchFamily="18" charset="0"/>
              </a:rPr>
              <a:t>matter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The restrainer will be removed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/>
            </a:pPr>
            <a:r>
              <a:rPr lang="en-US" sz="4800" b="0" dirty="0">
                <a:latin typeface="Times New Roman" pitchFamily="18" charset="0"/>
              </a:rPr>
              <a:t>A dangerous deluding influence is coming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11 For this reason God will send upon them a deluding influence so that they will believe what is false,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12 in order that they all may be judged who did not believe the truth, but took pleasure in wickedness. </a:t>
            </a:r>
          </a:p>
        </p:txBody>
      </p:sp>
      <p:sp>
        <p:nvSpPr>
          <p:cNvPr id="87045" name="Rectangle 4"/>
          <p:cNvSpPr>
            <a:spLocks noChangeArrowheads="1"/>
          </p:cNvSpPr>
          <p:nvPr/>
        </p:nvSpPr>
        <p:spPr bwMode="auto">
          <a:xfrm>
            <a:off x="152400" y="152400"/>
            <a:ext cx="8610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E00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1143000" indent="-1143000" algn="l">
              <a:lnSpc>
                <a:spcPct val="77000"/>
              </a:lnSpc>
              <a:spcBef>
                <a:spcPct val="5000"/>
              </a:spcBef>
            </a:pPr>
            <a:r>
              <a:rPr lang="en-US" sz="6000" b="0" dirty="0" smtClean="0">
                <a:latin typeface="Times New Roman" pitchFamily="18" charset="0"/>
              </a:rPr>
              <a:t>Conclusions</a:t>
            </a:r>
            <a:r>
              <a:rPr lang="en-US" sz="6000" b="0" dirty="0">
                <a:latin typeface="Times New Roman" pitchFamily="18" charset="0"/>
              </a:rPr>
              <a:t>: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 startAt="6"/>
            </a:pPr>
            <a:r>
              <a:rPr lang="en-US" sz="4800" b="0" dirty="0">
                <a:latin typeface="Times New Roman" pitchFamily="18" charset="0"/>
              </a:rPr>
              <a:t>Lawlessness will increase near the end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 startAt="6"/>
            </a:pPr>
            <a:r>
              <a:rPr lang="en-US" sz="4800" b="0" dirty="0">
                <a:latin typeface="Times New Roman" pitchFamily="18" charset="0"/>
              </a:rPr>
              <a:t>As anarchy increases, people’s love will grow cold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 startAt="6"/>
            </a:pPr>
            <a:r>
              <a:rPr lang="en-US" sz="4800" b="0" dirty="0">
                <a:latin typeface="Times New Roman" pitchFamily="18" charset="0"/>
              </a:rPr>
              <a:t>Jesus will return</a:t>
            </a:r>
            <a:r>
              <a:rPr lang="en-US" sz="4800" b="0" dirty="0" smtClean="0">
                <a:latin typeface="Times New Roman" pitchFamily="18" charset="0"/>
              </a:rPr>
              <a:t>!</a:t>
            </a:r>
          </a:p>
          <a:p>
            <a:pPr marL="1143000" indent="-1143000" algn="l">
              <a:lnSpc>
                <a:spcPct val="70000"/>
              </a:lnSpc>
              <a:spcBef>
                <a:spcPct val="5000"/>
              </a:spcBef>
              <a:buFontTx/>
              <a:buAutoNum type="arabicPeriod" startAt="6"/>
            </a:pPr>
            <a:r>
              <a:rPr lang="en-US" sz="4800" b="0" dirty="0" smtClean="0">
                <a:latin typeface="Times New Roman" pitchFamily="18" charset="0"/>
              </a:rPr>
              <a:t>Be ready for his coming</a:t>
            </a:r>
            <a:endParaRPr lang="en-US" sz="48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5400" smtClean="0"/>
              <a:t>13 As for us, we can’t help but thank God for you, dear brothers and sisters </a:t>
            </a:r>
            <a:r>
              <a:rPr lang="en-US" sz="5400" u="sng" smtClean="0"/>
              <a:t>loved by the Lord</a:t>
            </a:r>
            <a:r>
              <a:rPr lang="en-US" sz="5400" smtClean="0"/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7 For this lawlessness is already at work secretly, and it will remain secret until the one who is holding it back steps out of the way.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8 Then that lawless one will be revealed whom the Lord will slay with the breath of His mouth and bring to an end by the appearance of His coming;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9 that is, the one whose coming is in accord with the activity of Satan, with all power and signs and false wonders,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047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1"/>
        </a:solidFill>
        <a:ln w="57150" cap="flat" cmpd="sng" algn="ctr">
          <a:solidFill>
            <a:schemeClr val="tx1"/>
          </a:solidFill>
          <a:prstDash val="solid"/>
          <a:round/>
          <a:headEnd type="none" w="sm" len="sm"/>
          <a:tailEnd type="arrow"/>
        </a:ln>
        <a:effectLst/>
      </a:spPr>
      <a:bodyPr/>
      <a:lstStyle/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Office\Templates\den1.pot</Template>
  <TotalTime>0</TotalTime>
  <Words>2329</Words>
  <Application>Microsoft Office PowerPoint</Application>
  <PresentationFormat>Letter Paper (8.5x11 in)</PresentationFormat>
  <Paragraphs>336</Paragraphs>
  <Slides>72</Slides>
  <Notes>72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7" baseType="lpstr">
      <vt:lpstr>Arial</vt:lpstr>
      <vt:lpstr>Monotype Sorts</vt:lpstr>
      <vt:lpstr>Times New Roman</vt:lpstr>
      <vt:lpstr>Wingdings</vt:lpstr>
      <vt:lpstr>den1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  <vt:lpstr>2 Thessalonians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2023-07-31T14:36:47Z</dcterms:created>
  <dcterms:modified xsi:type="dcterms:W3CDTF">2023-07-31T14:37:14Z</dcterms:modified>
</cp:coreProperties>
</file>