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7"/>
  </p:notesMasterIdLst>
  <p:sldIdLst>
    <p:sldId id="8541" r:id="rId2"/>
    <p:sldId id="9407" r:id="rId3"/>
    <p:sldId id="9476" r:id="rId4"/>
    <p:sldId id="9477" r:id="rId5"/>
    <p:sldId id="9478" r:id="rId6"/>
    <p:sldId id="9479" r:id="rId7"/>
    <p:sldId id="9480" r:id="rId8"/>
    <p:sldId id="9520" r:id="rId9"/>
    <p:sldId id="9483" r:id="rId10"/>
    <p:sldId id="9485" r:id="rId11"/>
    <p:sldId id="9487" r:id="rId12"/>
    <p:sldId id="9488" r:id="rId13"/>
    <p:sldId id="9481" r:id="rId14"/>
    <p:sldId id="9490" r:id="rId15"/>
    <p:sldId id="9491" r:id="rId16"/>
    <p:sldId id="9492" r:id="rId17"/>
    <p:sldId id="9521" r:id="rId18"/>
    <p:sldId id="9523" r:id="rId19"/>
    <p:sldId id="9522" r:id="rId20"/>
    <p:sldId id="9495" r:id="rId21"/>
    <p:sldId id="9524" r:id="rId22"/>
    <p:sldId id="9525" r:id="rId23"/>
    <p:sldId id="9526" r:id="rId24"/>
    <p:sldId id="9497" r:id="rId25"/>
    <p:sldId id="9498" r:id="rId26"/>
    <p:sldId id="9499" r:id="rId27"/>
    <p:sldId id="9500" r:id="rId28"/>
    <p:sldId id="9501" r:id="rId29"/>
    <p:sldId id="9504" r:id="rId30"/>
    <p:sldId id="9505" r:id="rId31"/>
    <p:sldId id="9506" r:id="rId32"/>
    <p:sldId id="9496" r:id="rId33"/>
    <p:sldId id="9502" r:id="rId34"/>
    <p:sldId id="9507" r:id="rId35"/>
    <p:sldId id="9508" r:id="rId36"/>
    <p:sldId id="9513" r:id="rId37"/>
    <p:sldId id="9512" r:id="rId38"/>
    <p:sldId id="9515" r:id="rId39"/>
    <p:sldId id="9509" r:id="rId40"/>
    <p:sldId id="9516" r:id="rId41"/>
    <p:sldId id="9510" r:id="rId42"/>
    <p:sldId id="9519" r:id="rId43"/>
    <p:sldId id="9517" r:id="rId44"/>
    <p:sldId id="9518" r:id="rId45"/>
    <p:sldId id="9511" r:id="rId4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06E25E-692D-BE46-A588-8AAE61D7FCA9}" v="606" dt="2023-02-24T00:21:14.40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51" autoAdjust="0"/>
    <p:restoredTop sz="83874" autoAdjust="0"/>
  </p:normalViewPr>
  <p:slideViewPr>
    <p:cSldViewPr snapToGrid="0">
      <p:cViewPr varScale="1">
        <p:scale>
          <a:sx n="67" d="100"/>
          <a:sy n="67" d="100"/>
        </p:scale>
        <p:origin x="68" y="148"/>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56086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90570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7383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69571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113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198592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891164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49769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809390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1523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52424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8274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826728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262714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051807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488254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018387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700959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580170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624911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2329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800299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45921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324684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022007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93203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260692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278577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111789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84821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908435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40701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09268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22002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596404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117233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7067429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7064967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00618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39852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41474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9726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99456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4225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3/7/2023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3/7/2023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3/7/2023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3/7/2023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3/7/2023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3/7/2023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3/7/2023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3/7/2023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3/7/2023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3/7/2023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3/7/2023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3/7/2023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17 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When Pharaoh finally let the people go, God did not lead them along the main road that runs through Philistine territory, even though that was the shortest route to the Promised Land. God said, “If the people are faced with a battle, they might change their minds and return to Egypt.”</a:t>
            </a:r>
          </a:p>
          <a:p>
            <a:pPr marL="57785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18 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So God led them in a roundabout way through the wilderness toward the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Red Sea</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Thus the Israelites left Egypt like an army ready for battle.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918DA43-4F8D-E2DB-1809-BAC5A8843950}"/>
              </a:ext>
            </a:extLst>
          </p:cNvPr>
          <p:cNvSpPr>
            <a:spLocks noChangeArrowheads="1"/>
          </p:cNvSpPr>
          <p:nvPr/>
        </p:nvSpPr>
        <p:spPr bwMode="auto">
          <a:xfrm>
            <a:off x="5472112" y="5562599"/>
            <a:ext cx="6036907" cy="90430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6F8A015-39F1-0314-B571-096C16EDA973}"/>
              </a:ext>
            </a:extLst>
          </p:cNvPr>
          <p:cNvSpPr txBox="1">
            <a:spLocks noChangeArrowheads="1"/>
          </p:cNvSpPr>
          <p:nvPr/>
        </p:nvSpPr>
        <p:spPr bwMode="auto">
          <a:xfrm>
            <a:off x="5484494" y="5675570"/>
            <a:ext cx="6024526"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Sea of Reeds? </a:t>
            </a:r>
          </a:p>
        </p:txBody>
      </p:sp>
    </p:spTree>
    <p:extLst>
      <p:ext uri="{BB962C8B-B14F-4D97-AF65-F5344CB8AC3E}">
        <p14:creationId xmlns:p14="http://schemas.microsoft.com/office/powerpoint/2010/main" val="197081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went ahead of them. He guided them during the day with a pillar of cloud, and he provided light at night with a pillar of fire. This allowed them to travel by day or by night. </a:t>
            </a:r>
          </a:p>
          <a:p>
            <a:pPr marL="57785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And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did not remove the pillar of cloud or pillar of fire from its place in front of the people.</a:t>
            </a:r>
            <a:r>
              <a:rPr lang="en-US" sz="3800" dirty="0">
                <a:solidFill>
                  <a:schemeClr val="bg1"/>
                </a:solidFill>
                <a:effectLst/>
                <a:latin typeface="Calibri Light" panose="020F0302020204030204" pitchFamily="34" charset="0"/>
                <a:cs typeface="Calibri Light" panose="020F0302020204030204" pitchFamily="34" charset="0"/>
              </a:rPr>
              <a:t>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686619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21 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went ahead of them.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He guided them during the day with a pillar of cloud, and he provided light at night with a pillar of fire.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This allowed them to travel by day or by night. </a:t>
            </a:r>
          </a:p>
          <a:p>
            <a:pPr marL="577850" indent="-57785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22 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And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did not remove the pillar of cloud or pillar of fire from its place in front of the people.</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68662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gave these instructions to Moses: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“Order the Israelites to turn back and camp by Pi-</a:t>
            </a:r>
            <a:r>
              <a:rPr lang="en-US" sz="3800" dirty="0" err="1">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hahiroth</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between </a:t>
            </a:r>
            <a:r>
              <a:rPr lang="en-US" sz="3800" dirty="0" err="1">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Migdol</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and the sea. Camp there along the shore.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23064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Pharaoh will think, ‘The Israelites are confused. They are trapped in the wilderness!’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And once again I will harden Pharaoh’s heart, and he will chase after you. I have planned this in order to display my glory through Pharaoh and his whole army.” So the Israelites camped there as they were told.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68942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When word reached the king of Egypt that the Israelites had fled, Pharaoh and his officials changed their minds. “What have we done, letting all those Israelite slaves get away?” they asked.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8 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[Pharoah] chased after the people of Israel, who had left with fists raised in defiance.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805728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9 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Egyptians chased after them with all the forces in Pharaoh’s army—all his horses and chariots, his charioteers, and his troops. The Egyptians caught up with the people of Israel as they were camped beside the shore near Pi-</a:t>
            </a:r>
            <a:r>
              <a:rPr lang="en-US" sz="3800" dirty="0" err="1">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hahiroth</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10 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As Pharaoh approached, the people of Israel looked up and panicked when they saw the Egyptians overtaking them.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67687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10 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They cried out to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and they said to Moses, “Why did you bring us out here to die in the wilderness? Weren’t there enough graves for us in Egypt? What have you done to us? Why did you make us leave Egypt?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Didn’t we tell you this would happen while we were still in Egypt? We said, ‘Leave us alone! Let us be slaves to the Egyptians. It’s better to be a slave in Egypt than a corpse in the wilderness!’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209558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10 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They cried out to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11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and they said to Moses,</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“Why did you bring us out here to die in the wilderness?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Weren’t there enough graves for us in Egypt? What have you done to us?</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Why did you make us leave Egypt?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Didn’t we tell you this would happen while we were still in Egypt? We said, ‘Leave us alone! Let us be slaves to the Egyptians. It’s better to be a slave in Egypt than a corpse in the wilderness!’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69970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10 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They cried out to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11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and they said to Moses, “Why did you bring us out here to die in the wilderness?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Weren’t there enough graves for us in Egypt?</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What have you done to us? Why did you make us leave Egypt?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Didn’t we tell you this would happen while we were still in Egypt? We said, ‘Leave us alone! Let us be slaves to the Egyptians. It’s better to be a slave in Egypt than a corpse in the wilderness!’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58488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marR="0" indent="-568325">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34 	</a:t>
            </a:r>
            <a:r>
              <a:rPr lang="en-US" sz="3800" dirty="0">
                <a:solidFill>
                  <a:schemeClr val="bg1"/>
                </a:solidFill>
                <a:latin typeface="Calibri Light" panose="020F0302020204030204" pitchFamily="34" charset="0"/>
                <a:cs typeface="Calibri Light" panose="020F0302020204030204" pitchFamily="34" charset="0"/>
              </a:rPr>
              <a:t>The Israelites took their bread dough before yeast was added. They wrapped their kneading boards in their cloaks and carried them on their shoulders. </a:t>
            </a:r>
          </a:p>
          <a:p>
            <a:pPr marL="579438" marR="0" indent="-568325">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35 	</a:t>
            </a:r>
            <a:r>
              <a:rPr lang="en-US" sz="3800" dirty="0">
                <a:solidFill>
                  <a:schemeClr val="bg1"/>
                </a:solidFill>
                <a:latin typeface="Calibri Light" panose="020F0302020204030204" pitchFamily="34" charset="0"/>
                <a:cs typeface="Calibri Light" panose="020F0302020204030204" pitchFamily="34" charset="0"/>
              </a:rPr>
              <a:t>And the people of Israel did as Moses had instructed; they asked the Egyptians for clothing and articles of silver and gold.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73268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But Moses told the people, “Don’t be afraid. Just stand still and watch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rescue you today. The Egyptians you see today will never be seen again.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himself will fight for you. Just stay calm.”</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17000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But Moses told the people,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Don’t be afraid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Just stand still and watch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rescue you today. The Egyptians you see today will never be seen again.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himself will fight for you. Just stay calm.”</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352163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But Moses told the people, “Don’t be afraid. Just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stand still</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and watch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rescue you today. The Egyptians you see today will never be seen again.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himself will fight for you. Just stay calm.”</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A86B13C-1BCB-2AAA-0D21-3F6869A577E8}"/>
              </a:ext>
            </a:extLst>
          </p:cNvPr>
          <p:cNvSpPr>
            <a:spLocks noChangeArrowheads="1"/>
          </p:cNvSpPr>
          <p:nvPr/>
        </p:nvSpPr>
        <p:spPr bwMode="auto">
          <a:xfrm>
            <a:off x="5607954" y="1903030"/>
            <a:ext cx="5274469" cy="107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BE96874-EA5E-F477-2E09-0468D17A5B2A}"/>
              </a:ext>
            </a:extLst>
          </p:cNvPr>
          <p:cNvSpPr txBox="1">
            <a:spLocks noChangeArrowheads="1"/>
          </p:cNvSpPr>
          <p:nvPr/>
        </p:nvSpPr>
        <p:spPr bwMode="auto">
          <a:xfrm>
            <a:off x="5618050" y="2096147"/>
            <a:ext cx="5263653"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“be still”</a:t>
            </a:r>
          </a:p>
        </p:txBody>
      </p:sp>
    </p:spTree>
    <p:extLst>
      <p:ext uri="{BB962C8B-B14F-4D97-AF65-F5344CB8AC3E}">
        <p14:creationId xmlns:p14="http://schemas.microsoft.com/office/powerpoint/2010/main" val="216904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But Moses told the people, “Don’t be afraid. Just stand still and watch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rescue you today. The Egyptians you see today will never be seen again.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himself will fight for you. Just stay calm</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AFD5F1A-03F1-1672-CD67-A7702EAD5A14}"/>
              </a:ext>
            </a:extLst>
          </p:cNvPr>
          <p:cNvSpPr>
            <a:spLocks noChangeArrowheads="1"/>
          </p:cNvSpPr>
          <p:nvPr/>
        </p:nvSpPr>
        <p:spPr bwMode="auto">
          <a:xfrm>
            <a:off x="3813946" y="3795623"/>
            <a:ext cx="7068478" cy="165881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19A8337-BE3A-34CA-2BA3-3B5A95533A79}"/>
              </a:ext>
            </a:extLst>
          </p:cNvPr>
          <p:cNvSpPr txBox="1">
            <a:spLocks noChangeArrowheads="1"/>
          </p:cNvSpPr>
          <p:nvPr/>
        </p:nvSpPr>
        <p:spPr bwMode="auto">
          <a:xfrm>
            <a:off x="3827721" y="3967473"/>
            <a:ext cx="7053983" cy="13111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didn’t even give them a battle cry.</a:t>
            </a:r>
          </a:p>
        </p:txBody>
      </p:sp>
    </p:spTree>
    <p:extLst>
      <p:ext uri="{BB962C8B-B14F-4D97-AF65-F5344CB8AC3E}">
        <p14:creationId xmlns:p14="http://schemas.microsoft.com/office/powerpoint/2010/main" val="281081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said to Moses, “Why are you crying out to me? Tell the people to get moving!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16 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Pick up your staff and raise your hand over the sea. Divide the water so the Israelites can walk through the middle of the sea on dry ground.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736AFA5-9B4C-34D8-2D20-21234BEE8279}"/>
              </a:ext>
            </a:extLst>
          </p:cNvPr>
          <p:cNvSpPr>
            <a:spLocks noChangeArrowheads="1"/>
          </p:cNvSpPr>
          <p:nvPr/>
        </p:nvSpPr>
        <p:spPr bwMode="auto">
          <a:xfrm>
            <a:off x="2087641" y="4222899"/>
            <a:ext cx="8016717" cy="162500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AB79056-5060-D040-5FA0-50C7D35CBF66}"/>
              </a:ext>
            </a:extLst>
          </p:cNvPr>
          <p:cNvSpPr txBox="1">
            <a:spLocks noChangeArrowheads="1"/>
          </p:cNvSpPr>
          <p:nvPr/>
        </p:nvSpPr>
        <p:spPr bwMode="auto">
          <a:xfrm>
            <a:off x="2104083" y="4357136"/>
            <a:ext cx="8000276" cy="13111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was the first time God revealed his plan to Moses. </a:t>
            </a:r>
          </a:p>
        </p:txBody>
      </p:sp>
    </p:spTree>
    <p:extLst>
      <p:ext uri="{BB962C8B-B14F-4D97-AF65-F5344CB8AC3E}">
        <p14:creationId xmlns:p14="http://schemas.microsoft.com/office/powerpoint/2010/main" val="1461457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19 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the angel of God, who had been leading the people of Israel, moved to the rear of the camp. The pillar of cloud also moved from the front and stood behind them.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20 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 cloud settled between the Egyptian and Israelite camps. As darkness fell, the cloud turned to fire, lighting up the night.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2326117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Moses raised his hand over the sea, and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opened up a path through the water with a strong east wind. The wind blew all that night, turning the seabed into dry land.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the people of Israel walked through the middle of the sea on dry ground, with walls of water on each side!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379138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the Egyptians—all of Pharaoh’s horses, chariots, and charioteers—chased them into the middle of the sea.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852114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the Egyptians—all of Pharaoh’s horses, chariots, and charioteers—chased them into the middle of the sea.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But just before dawn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looked down on the Egyptian army from the pillar of fire and cloud, and he threw their forces into total confusion. </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He twisted their chariot wheels, making their chariots difficult to drive. “Let’s get out of here—away from these Israelites!” the Egyptians shouted.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is fighting for them against Egypt!”</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125246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23 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Then the Egyptians—all of Pharaoh’s horses, chariots, and charioteers—chased them into the middle of the sea.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24 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But just before dawn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looked down on the Egyptian army from the pillar of fire and cloud, and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he threw their forces into total confusion. </a:t>
            </a:r>
            <a:endPar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endParaRP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25 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He twisted their chariot wheels, making their chariots difficult to drive. “Let’s get out of here—away from these Israelites!” the Egyptians shouted.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is fighting for them against Egypt!”</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409DC40-A34F-34DA-8AF4-0070D8FFDB66}"/>
              </a:ext>
            </a:extLst>
          </p:cNvPr>
          <p:cNvSpPr>
            <a:spLocks noChangeArrowheads="1"/>
          </p:cNvSpPr>
          <p:nvPr/>
        </p:nvSpPr>
        <p:spPr bwMode="auto">
          <a:xfrm>
            <a:off x="330993" y="1173824"/>
            <a:ext cx="11530014" cy="276952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76FE27D-AC27-531B-F751-BA78A4BA5BEB}"/>
              </a:ext>
            </a:extLst>
          </p:cNvPr>
          <p:cNvSpPr txBox="1">
            <a:spLocks noChangeArrowheads="1"/>
          </p:cNvSpPr>
          <p:nvPr/>
        </p:nvSpPr>
        <p:spPr bwMode="auto">
          <a:xfrm>
            <a:off x="354639" y="1273616"/>
            <a:ext cx="11506368" cy="2585323"/>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Psalm 77:16-20: When the Red Sea saw you, O God, its waters looked and trembled! The sea quaked to its very depths. The clouds poured down rain; the thunder rumbled in the sky. Your arrows of lightning flashed. Your thunder roared from the whirlwind…</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255090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marR="0" indent="-568325">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caused the Egyptians to look favorably on the Israelites, and they gave the Israelites whatever they asked for. So they stripped the Egyptians of their wealth! </a:t>
            </a:r>
            <a:endParaRPr lang="en-US" sz="3800" baseline="30000" dirty="0">
              <a:solidFill>
                <a:schemeClr val="bg1"/>
              </a:solidFill>
              <a:latin typeface="Calibri Light" panose="020F0302020204030204" pitchFamily="34" charset="0"/>
              <a:cs typeface="Calibri Light" panose="020F0302020204030204" pitchFamily="34" charset="0"/>
            </a:endParaRPr>
          </a:p>
          <a:p>
            <a:pPr marL="579438" marR="0" indent="-568325">
              <a:lnSpc>
                <a:spcPct val="90000"/>
              </a:lnSpc>
              <a:spcBef>
                <a:spcPts val="0"/>
              </a:spcBef>
              <a:spcAft>
                <a:spcPts val="0"/>
              </a:spcAft>
            </a:pPr>
            <a:r>
              <a:rPr lang="en-US" sz="3800" baseline="30000" dirty="0">
                <a:solidFill>
                  <a:schemeClr val="bg1"/>
                </a:solidFill>
                <a:latin typeface="Calibri Light" panose="020F0302020204030204" pitchFamily="34" charset="0"/>
                <a:cs typeface="Calibri Light" panose="020F0302020204030204" pitchFamily="34" charset="0"/>
              </a:rPr>
              <a:t>37	</a:t>
            </a:r>
            <a:r>
              <a:rPr lang="en-US" sz="3800" dirty="0">
                <a:solidFill>
                  <a:schemeClr val="bg1"/>
                </a:solidFill>
                <a:latin typeface="Calibri Light" panose="020F0302020204030204" pitchFamily="34" charset="0"/>
                <a:cs typeface="Calibri Light" panose="020F0302020204030204" pitchFamily="34" charset="0"/>
              </a:rPr>
              <a:t>That night the people of Israel left Rameses and started for Succoth. There were about six hundred thousand men, plus all the women and children.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99099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23 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Then the Egyptians—all of Pharaoh’s horses, chariots, and charioteers—chased them into the middle of the sea.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24 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But just before dawn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looked down on the Egyptian army from the pillar of fire and cloud, and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he threw their forces into total confusion. </a:t>
            </a:r>
            <a:endPar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endParaRP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25 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He twisted their chariot wheels, making their chariots difficult to drive. “Let’s get out of here—away from these Israelites!” the Egyptians shouted.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is fighting for them against Egypt!”</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409DC40-A34F-34DA-8AF4-0070D8FFDB66}"/>
              </a:ext>
            </a:extLst>
          </p:cNvPr>
          <p:cNvSpPr>
            <a:spLocks noChangeArrowheads="1"/>
          </p:cNvSpPr>
          <p:nvPr/>
        </p:nvSpPr>
        <p:spPr bwMode="auto">
          <a:xfrm>
            <a:off x="330993" y="1173824"/>
            <a:ext cx="11530014" cy="276952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76FE27D-AC27-531B-F751-BA78A4BA5BEB}"/>
              </a:ext>
            </a:extLst>
          </p:cNvPr>
          <p:cNvSpPr txBox="1">
            <a:spLocks noChangeArrowheads="1"/>
          </p:cNvSpPr>
          <p:nvPr/>
        </p:nvSpPr>
        <p:spPr bwMode="auto">
          <a:xfrm>
            <a:off x="354639" y="1273616"/>
            <a:ext cx="11506368" cy="2585323"/>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Psalm 77:16-20: The earth trembled and shook. Your road led through the sea, your pathway through the mighty waters—a pathway no one knew was there! You led your people along that road like a flock of sheep, with Moses and Aaron as their shepherds.</a:t>
            </a:r>
          </a:p>
        </p:txBody>
      </p:sp>
    </p:spTree>
    <p:extLst>
      <p:ext uri="{BB962C8B-B14F-4D97-AF65-F5344CB8AC3E}">
        <p14:creationId xmlns:p14="http://schemas.microsoft.com/office/powerpoint/2010/main" val="3610235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23 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Then the Egyptians—all of Pharaoh’s horses, chariots, and charioteers—chased them into the middle of the sea.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24 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But just before dawn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looked down on the Egyptian army from the pillar of fire and cloud, and he threw their forces into total confusion. </a:t>
            </a:r>
          </a:p>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He twisted their chariot wheels</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making their chariots difficult to drive. “Let’s get out of here—away from these Israelites!” the Egyptians shouted.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is fighting for them against Egypt!”</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1FE9D77-1D0A-1551-D8CE-615D6C58DFBA}"/>
              </a:ext>
            </a:extLst>
          </p:cNvPr>
          <p:cNvSpPr>
            <a:spLocks noChangeArrowheads="1"/>
          </p:cNvSpPr>
          <p:nvPr/>
        </p:nvSpPr>
        <p:spPr bwMode="auto">
          <a:xfrm>
            <a:off x="4352626" y="4991994"/>
            <a:ext cx="5429328" cy="85591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7ED6759B-460B-07D2-DD95-BFB3F357C601}"/>
              </a:ext>
            </a:extLst>
          </p:cNvPr>
          <p:cNvSpPr txBox="1">
            <a:spLocks noChangeArrowheads="1"/>
          </p:cNvSpPr>
          <p:nvPr/>
        </p:nvSpPr>
        <p:spPr bwMode="auto">
          <a:xfrm>
            <a:off x="4376272" y="5077488"/>
            <a:ext cx="5418193" cy="6740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“come off” (NIV) </a:t>
            </a:r>
          </a:p>
        </p:txBody>
      </p:sp>
    </p:spTree>
    <p:extLst>
      <p:ext uri="{BB962C8B-B14F-4D97-AF65-F5344CB8AC3E}">
        <p14:creationId xmlns:p14="http://schemas.microsoft.com/office/powerpoint/2010/main" val="213503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26 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When all the Israelites had reached the other side…</a:t>
            </a:r>
          </a:p>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27 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Moses raised his hand over the sea, and the water rushed back into its usual place. The Egyptians tried to escape, but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swept them into the sea.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784503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28 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Then the waters returned and covered all the chariots and charioteers—the entire army of Pharaoh. Of all the Egyptians who had chased the Israelites into the sea, not a single one survived. </a:t>
            </a:r>
          </a:p>
          <a:p>
            <a:pPr marL="635000" indent="-635000">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30 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That is how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rescued Israel from the hand of the Egyptians that day. </a:t>
            </a:r>
          </a:p>
          <a:p>
            <a:pPr marL="635000" indent="-635000">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31 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When the people of Israel saw the mighty power that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had unleashed against the Egyptians, they were filled with awe before him. They put their faith in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and in his servant Moses.</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18391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28 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Then the waters returned and covered all the chariots and charioteers—the entire army of Pharaoh. Of all the Egyptians who had chased the Israelites into the sea, not a single one survived. </a:t>
            </a:r>
          </a:p>
          <a:p>
            <a:pPr marL="635000" indent="-635000">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30 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That is how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rescued Israel from the hand of the Egyptians that day. </a:t>
            </a:r>
          </a:p>
          <a:p>
            <a:pPr marL="635000" indent="-635000">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31 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When the people of Israel saw the mighty power that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had unleashed against the Egyptians,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they were filled with awe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before him. They put their faith in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and in his servant Moses.</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4F74A01-EF20-7DA6-9825-426E4E3ED97E}"/>
              </a:ext>
            </a:extLst>
          </p:cNvPr>
          <p:cNvSpPr>
            <a:spLocks noChangeArrowheads="1"/>
          </p:cNvSpPr>
          <p:nvPr/>
        </p:nvSpPr>
        <p:spPr bwMode="auto">
          <a:xfrm>
            <a:off x="1758281" y="3950003"/>
            <a:ext cx="9044398" cy="106856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FDD5F5F-4EBC-960F-5F54-C109CDDD0BF7}"/>
              </a:ext>
            </a:extLst>
          </p:cNvPr>
          <p:cNvSpPr txBox="1">
            <a:spLocks noChangeArrowheads="1"/>
          </p:cNvSpPr>
          <p:nvPr/>
        </p:nvSpPr>
        <p:spPr bwMode="auto">
          <a:xfrm>
            <a:off x="1781927" y="4141822"/>
            <a:ext cx="9025849"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people feared the LORD” (NIV) </a:t>
            </a:r>
          </a:p>
        </p:txBody>
      </p:sp>
    </p:spTree>
    <p:extLst>
      <p:ext uri="{BB962C8B-B14F-4D97-AF65-F5344CB8AC3E}">
        <p14:creationId xmlns:p14="http://schemas.microsoft.com/office/powerpoint/2010/main" val="324303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635000" marR="0" indent="-6350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28 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Then the waters returned and covered all the chariots and charioteers—the entire army of Pharaoh. Of all the Egyptians who had chased the Israelites into the sea, not a single one survived. </a:t>
            </a:r>
          </a:p>
          <a:p>
            <a:pPr marL="635000" indent="-635000">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30 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That is how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rescued Israel from the hand of the Egyptians that day. </a:t>
            </a:r>
          </a:p>
          <a:p>
            <a:pPr marL="635000" indent="-635000">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31 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When the people of Israel saw the mighty power that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had unleashed against the Egyptians,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they were filled with awe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before him. They put their faith in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and in his servant Moses.</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4F74A01-EF20-7DA6-9825-426E4E3ED97E}"/>
              </a:ext>
            </a:extLst>
          </p:cNvPr>
          <p:cNvSpPr>
            <a:spLocks noChangeArrowheads="1"/>
          </p:cNvSpPr>
          <p:nvPr/>
        </p:nvSpPr>
        <p:spPr bwMode="auto">
          <a:xfrm>
            <a:off x="1758281" y="3950003"/>
            <a:ext cx="9044398" cy="106856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FDD5F5F-4EBC-960F-5F54-C109CDDD0BF7}"/>
              </a:ext>
            </a:extLst>
          </p:cNvPr>
          <p:cNvSpPr txBox="1">
            <a:spLocks noChangeArrowheads="1"/>
          </p:cNvSpPr>
          <p:nvPr/>
        </p:nvSpPr>
        <p:spPr bwMode="auto">
          <a:xfrm>
            <a:off x="1781927" y="4141822"/>
            <a:ext cx="9025849"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fear = “to have reverence or respect”</a:t>
            </a:r>
          </a:p>
        </p:txBody>
      </p:sp>
    </p:spTree>
    <p:extLst>
      <p:ext uri="{BB962C8B-B14F-4D97-AF65-F5344CB8AC3E}">
        <p14:creationId xmlns:p14="http://schemas.microsoft.com/office/powerpoint/2010/main" val="2405652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92138" indent="-592138"/>
            <a:r>
              <a:rPr lang="en-US" sz="3800" baseline="30000" dirty="0">
                <a:solidFill>
                  <a:schemeClr val="bg1"/>
                </a:solidFill>
                <a:effectLst/>
                <a:latin typeface="Calibri Light" panose="020F0302020204030204" pitchFamily="34" charset="0"/>
                <a:cs typeface="Calibri Light" panose="020F0302020204030204" pitchFamily="34" charset="0"/>
              </a:rPr>
              <a:t>2 	</a:t>
            </a:r>
            <a:r>
              <a:rPr lang="en-US" sz="3800" dirty="0">
                <a:solidFill>
                  <a:schemeClr val="bg1"/>
                </a:solidFill>
                <a:effectLst/>
                <a:latin typeface="Calibri Light" panose="020F0302020204030204" pitchFamily="34" charset="0"/>
                <a:cs typeface="Calibri Light" panose="020F0302020204030204" pitchFamily="34" charset="0"/>
              </a:rPr>
              <a:t>The Lord is my strength and my song; </a:t>
            </a:r>
          </a:p>
          <a:p>
            <a:pPr marL="1163638" indent="-571500"/>
            <a:r>
              <a:rPr lang="en-US" sz="3800" dirty="0">
                <a:solidFill>
                  <a:schemeClr val="bg1"/>
                </a:solidFill>
                <a:effectLst/>
                <a:latin typeface="Calibri Light" panose="020F0302020204030204" pitchFamily="34" charset="0"/>
                <a:cs typeface="Calibri Light" panose="020F0302020204030204" pitchFamily="34" charset="0"/>
              </a:rPr>
              <a:t>	he has become my salvation. </a:t>
            </a:r>
          </a:p>
          <a:p>
            <a:pPr marL="592138" indent="-592138"/>
            <a:r>
              <a:rPr lang="en-US" sz="3800" dirty="0">
                <a:solidFill>
                  <a:schemeClr val="bg1"/>
                </a:solidFill>
                <a:effectLst/>
                <a:latin typeface="Calibri Light" panose="020F0302020204030204" pitchFamily="34" charset="0"/>
                <a:cs typeface="Calibri Light" panose="020F0302020204030204" pitchFamily="34" charset="0"/>
              </a:rPr>
              <a:t>	This is my God, and I will praise him— </a:t>
            </a:r>
          </a:p>
          <a:p>
            <a:pPr marL="1163638" indent="-571500"/>
            <a:r>
              <a:rPr lang="en-US" sz="3800" dirty="0">
                <a:solidFill>
                  <a:schemeClr val="bg1"/>
                </a:solidFill>
                <a:effectLst/>
                <a:latin typeface="Calibri Light" panose="020F0302020204030204" pitchFamily="34" charset="0"/>
                <a:cs typeface="Calibri Light" panose="020F0302020204030204" pitchFamily="34" charset="0"/>
              </a:rPr>
              <a:t>	my father’s God, and I will exalt him!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48740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92138" indent="-592138"/>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2 	</a:t>
            </a:r>
            <a:r>
              <a:rPr lang="en-US" sz="3800" dirty="0">
                <a:solidFill>
                  <a:schemeClr val="bg1"/>
                </a:solidFill>
                <a:effectLst/>
                <a:latin typeface="Calibri Light" panose="020F0302020204030204" pitchFamily="34" charset="0"/>
                <a:cs typeface="Calibri Light" panose="020F0302020204030204" pitchFamily="34" charset="0"/>
              </a:rPr>
              <a:t>The Lord is my strength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and my song; </a:t>
            </a:r>
          </a:p>
          <a:p>
            <a:pPr marL="1163638" indent="-571500"/>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he has become my salvation.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This is my God, and I will praise him— </a:t>
            </a:r>
          </a:p>
          <a:p>
            <a:pPr marL="1163638" indent="-571500"/>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my father’s God, and I will exalt him!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7F7F8DC-D680-648B-4010-F99D2CFA70E3}"/>
              </a:ext>
            </a:extLst>
          </p:cNvPr>
          <p:cNvSpPr>
            <a:spLocks noChangeArrowheads="1"/>
          </p:cNvSpPr>
          <p:nvPr/>
        </p:nvSpPr>
        <p:spPr bwMode="auto">
          <a:xfrm>
            <a:off x="381000" y="1979679"/>
            <a:ext cx="11537430" cy="41021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32C7411-49F6-F8D2-C05A-FC775DA93FDA}"/>
              </a:ext>
            </a:extLst>
          </p:cNvPr>
          <p:cNvSpPr txBox="1">
            <a:spLocks noChangeArrowheads="1"/>
          </p:cNvSpPr>
          <p:nvPr/>
        </p:nvSpPr>
        <p:spPr bwMode="auto">
          <a:xfrm>
            <a:off x="397441" y="2113916"/>
            <a:ext cx="11513769" cy="3831818"/>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need to depend on God for his direction and his protection.</a:t>
            </a:r>
          </a:p>
          <a:p>
            <a:pPr marL="592138" lvl="3" indent="-579438">
              <a:lnSpc>
                <a:spcPct val="90000"/>
              </a:lnSpc>
              <a:spcBef>
                <a:spcPts val="0"/>
              </a:spcBef>
              <a:spcAft>
                <a:spcPts val="0"/>
              </a:spcAft>
              <a:buSzPct val="100000"/>
            </a:pPr>
            <a:r>
              <a:rPr lang="en-US" sz="3800" dirty="0">
                <a:solidFill>
                  <a:prstClr val="white"/>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Instead of taking them along the shortest possible route to the Promised Land, he led them in a roundabout way (13:17).  </a:t>
            </a:r>
          </a:p>
          <a:p>
            <a:pPr marL="592138" lvl="3" indent="-579438">
              <a:lnSpc>
                <a:spcPct val="90000"/>
              </a:lnSpc>
              <a:spcBef>
                <a:spcPts val="0"/>
              </a:spcBef>
              <a:spcAft>
                <a:spcPts val="0"/>
              </a:spcAft>
              <a:buSzPct val="100000"/>
            </a:pPr>
            <a:r>
              <a:rPr lang="en-US" sz="3800" dirty="0">
                <a:solidFill>
                  <a:prstClr val="white"/>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led them to the edge of the Red Sea where Pharoah’s had them pinned (14:19-20). </a:t>
            </a:r>
          </a:p>
        </p:txBody>
      </p:sp>
    </p:spTree>
    <p:extLst>
      <p:ext uri="{BB962C8B-B14F-4D97-AF65-F5344CB8AC3E}">
        <p14:creationId xmlns:p14="http://schemas.microsoft.com/office/powerpoint/2010/main" val="16102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92138" indent="-592138"/>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The Lord is my strength and my song; </a:t>
            </a:r>
          </a:p>
          <a:p>
            <a:pPr marL="1163638" indent="-571500"/>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r>
              <a:rPr lang="en-US" sz="3800" dirty="0">
                <a:solidFill>
                  <a:schemeClr val="bg1"/>
                </a:solidFill>
                <a:effectLst/>
                <a:latin typeface="Calibri Light" panose="020F0302020204030204" pitchFamily="34" charset="0"/>
                <a:cs typeface="Calibri Light" panose="020F0302020204030204" pitchFamily="34" charset="0"/>
              </a:rPr>
              <a:t>he has become my salvation</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This is my God, and I will praise him— </a:t>
            </a:r>
          </a:p>
          <a:p>
            <a:pPr marL="1163638" indent="-571500"/>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my father’s God, and I will exalt him!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AA769593-FDEF-EA35-FF4D-29D7DB079566}"/>
              </a:ext>
            </a:extLst>
          </p:cNvPr>
          <p:cNvSpPr>
            <a:spLocks noChangeArrowheads="1"/>
          </p:cNvSpPr>
          <p:nvPr/>
        </p:nvSpPr>
        <p:spPr bwMode="auto">
          <a:xfrm>
            <a:off x="368673" y="2594523"/>
            <a:ext cx="11530014" cy="148838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084F32E7-ABB3-B4DF-FFFB-4FAB07D6A591}"/>
              </a:ext>
            </a:extLst>
          </p:cNvPr>
          <p:cNvSpPr txBox="1">
            <a:spLocks noChangeArrowheads="1"/>
          </p:cNvSpPr>
          <p:nvPr/>
        </p:nvSpPr>
        <p:spPr bwMode="auto">
          <a:xfrm>
            <a:off x="392319" y="2702580"/>
            <a:ext cx="11506368" cy="1255728"/>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“I did not come to judge the world, but to save the world” (John 12:47). </a:t>
            </a:r>
          </a:p>
        </p:txBody>
      </p:sp>
    </p:spTree>
    <p:extLst>
      <p:ext uri="{BB962C8B-B14F-4D97-AF65-F5344CB8AC3E}">
        <p14:creationId xmlns:p14="http://schemas.microsoft.com/office/powerpoint/2010/main" val="39480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92138" indent="-592138"/>
            <a:r>
              <a:rPr lang="en-US" sz="3800" baseline="30000" dirty="0">
                <a:solidFill>
                  <a:schemeClr val="bg1"/>
                </a:solidFill>
                <a:effectLst/>
                <a:latin typeface="Calibri Light" panose="020F0302020204030204" pitchFamily="34" charset="0"/>
                <a:cs typeface="Calibri Light" panose="020F0302020204030204" pitchFamily="34" charset="0"/>
              </a:rPr>
              <a:t>2 	</a:t>
            </a:r>
            <a:r>
              <a:rPr lang="en-US" sz="3800" dirty="0">
                <a:solidFill>
                  <a:schemeClr val="bg1"/>
                </a:solidFill>
                <a:effectLst/>
                <a:latin typeface="Calibri Light" panose="020F0302020204030204" pitchFamily="34" charset="0"/>
                <a:cs typeface="Calibri Light" panose="020F0302020204030204" pitchFamily="34" charset="0"/>
              </a:rPr>
              <a:t>The Lord is my strength and my song; </a:t>
            </a:r>
          </a:p>
          <a:p>
            <a:pPr marL="1163638" indent="-571500"/>
            <a:r>
              <a:rPr lang="en-US" sz="3800" dirty="0">
                <a:solidFill>
                  <a:schemeClr val="bg1"/>
                </a:solidFill>
                <a:effectLst/>
                <a:latin typeface="Calibri Light" panose="020F0302020204030204" pitchFamily="34" charset="0"/>
                <a:cs typeface="Calibri Light" panose="020F0302020204030204" pitchFamily="34" charset="0"/>
              </a:rPr>
              <a:t>	he has become my salvation. </a:t>
            </a:r>
          </a:p>
          <a:p>
            <a:pPr marL="592138" indent="-592138"/>
            <a:r>
              <a:rPr lang="en-US" sz="3800" dirty="0">
                <a:solidFill>
                  <a:schemeClr val="bg1"/>
                </a:solidFill>
                <a:effectLst/>
                <a:latin typeface="Calibri Light" panose="020F0302020204030204" pitchFamily="34" charset="0"/>
                <a:cs typeface="Calibri Light" panose="020F0302020204030204" pitchFamily="34" charset="0"/>
              </a:rPr>
              <a:t>	This is my God, and I will praise him— </a:t>
            </a:r>
          </a:p>
          <a:p>
            <a:pPr marL="1163638" indent="-571500"/>
            <a:r>
              <a:rPr lang="en-US" sz="3800" dirty="0">
                <a:solidFill>
                  <a:schemeClr val="bg1"/>
                </a:solidFill>
                <a:effectLst/>
                <a:latin typeface="Calibri Light" panose="020F0302020204030204" pitchFamily="34" charset="0"/>
                <a:cs typeface="Calibri Light" panose="020F0302020204030204" pitchFamily="34" charset="0"/>
              </a:rPr>
              <a:t>	my father’s God, and I will exalt him!</a:t>
            </a:r>
          </a:p>
          <a:p>
            <a:pPr marL="592138" indent="-571500"/>
            <a:r>
              <a:rPr lang="en-US" sz="3800" baseline="30000" dirty="0">
                <a:solidFill>
                  <a:schemeClr val="bg1"/>
                </a:solidFill>
                <a:effectLst/>
                <a:latin typeface="Calibri Light" panose="020F0302020204030204" pitchFamily="34" charset="0"/>
                <a:cs typeface="Calibri Light" panose="020F0302020204030204" pitchFamily="34" charset="0"/>
              </a:rPr>
              <a:t>7</a:t>
            </a:r>
            <a:r>
              <a:rPr lang="en-US" sz="3800" dirty="0">
                <a:solidFill>
                  <a:schemeClr val="bg1"/>
                </a:solidFill>
                <a:effectLst/>
                <a:latin typeface="Calibri Light" panose="020F0302020204030204" pitchFamily="34" charset="0"/>
                <a:cs typeface="Calibri Light" panose="020F0302020204030204" pitchFamily="34" charset="0"/>
              </a:rPr>
              <a:t> 	In the greatness of your majesty, </a:t>
            </a:r>
          </a:p>
          <a:p>
            <a:pPr marL="1163638" indent="-571500"/>
            <a:r>
              <a:rPr lang="en-US" sz="3800" dirty="0">
                <a:solidFill>
                  <a:schemeClr val="bg1"/>
                </a:solidFill>
                <a:effectLst/>
                <a:latin typeface="Calibri Light" panose="020F0302020204030204" pitchFamily="34" charset="0"/>
                <a:cs typeface="Calibri Light" panose="020F0302020204030204" pitchFamily="34" charset="0"/>
              </a:rPr>
              <a:t>	you overthrow those who rise against you. </a:t>
            </a:r>
          </a:p>
          <a:p>
            <a:pPr marL="1163638" indent="-571500"/>
            <a:r>
              <a:rPr lang="en-US" sz="3800" dirty="0">
                <a:solidFill>
                  <a:schemeClr val="bg1"/>
                </a:solidFill>
                <a:effectLst/>
                <a:latin typeface="Calibri Light" panose="020F0302020204030204" pitchFamily="34" charset="0"/>
                <a:cs typeface="Calibri Light" panose="020F0302020204030204" pitchFamily="34" charset="0"/>
              </a:rPr>
              <a:t>You unleash your burning anger; </a:t>
            </a:r>
          </a:p>
          <a:p>
            <a:pPr marL="1163638" indent="-571500"/>
            <a:r>
              <a:rPr lang="en-US" sz="3800" dirty="0">
                <a:solidFill>
                  <a:schemeClr val="bg1"/>
                </a:solidFill>
                <a:effectLst/>
                <a:latin typeface="Calibri Light" panose="020F0302020204030204" pitchFamily="34" charset="0"/>
                <a:cs typeface="Calibri Light" panose="020F0302020204030204" pitchFamily="34" charset="0"/>
              </a:rPr>
              <a:t>	it consumes them like straw. </a:t>
            </a:r>
          </a:p>
          <a:p>
            <a:pPr marL="1163638" indent="-571500"/>
            <a:endParaRPr lang="en-US" sz="3800" dirty="0">
              <a:solidFill>
                <a:schemeClr val="bg1"/>
              </a:solidFill>
              <a:effectLst/>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7472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4" end="4"/>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19458">
                                            <p:txEl>
                                              <p:pRg st="5" end="5"/>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500"/>
                                  </p:stCondLst>
                                  <p:childTnLst>
                                    <p:set>
                                      <p:cBhvr>
                                        <p:cTn id="12" dur="1" fill="hold">
                                          <p:stCondLst>
                                            <p:cond delay="0"/>
                                          </p:stCondLst>
                                        </p:cTn>
                                        <p:tgtEl>
                                          <p:spTgt spid="19458">
                                            <p:txEl>
                                              <p:pRg st="6" end="6"/>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500"/>
                                  </p:stCondLst>
                                  <p:childTnLst>
                                    <p:set>
                                      <p:cBhvr>
                                        <p:cTn id="15" dur="1" fill="hold">
                                          <p:stCondLst>
                                            <p:cond delay="0"/>
                                          </p:stCondLst>
                                        </p:cTn>
                                        <p:tgtEl>
                                          <p:spTgt spid="1945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marR="0" indent="-56832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caused the Egyptians to look favorably on the Israelites, and they gave the Israelites whatever they asked for. So they stripped the Egyptians of their wealth! </a:t>
            </a:r>
            <a:endPar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endParaRPr>
          </a:p>
          <a:p>
            <a:pPr marL="579438" marR="0" indent="-56832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That night the people of Israel left Rameses and started for Succoth. There were about</a:t>
            </a:r>
            <a:r>
              <a:rPr lang="en-US" sz="3800" dirty="0">
                <a:solidFill>
                  <a:schemeClr val="bg1"/>
                </a:solidFill>
                <a:latin typeface="Calibri Light" panose="020F0302020204030204" pitchFamily="34" charset="0"/>
                <a:cs typeface="Calibri Light" panose="020F0302020204030204" pitchFamily="34" charset="0"/>
              </a:rPr>
              <a:t> six hundred thousand men, plus all the women and children.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0D972B5-82EB-7C2E-3014-4156C88422D6}"/>
              </a:ext>
            </a:extLst>
          </p:cNvPr>
          <p:cNvSpPr>
            <a:spLocks noChangeArrowheads="1"/>
          </p:cNvSpPr>
          <p:nvPr/>
        </p:nvSpPr>
        <p:spPr bwMode="auto">
          <a:xfrm>
            <a:off x="336193" y="2410394"/>
            <a:ext cx="11530014" cy="14766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1AC8293-DA46-4EEA-78EA-29EAC9AD7EB8}"/>
              </a:ext>
            </a:extLst>
          </p:cNvPr>
          <p:cNvSpPr txBox="1">
            <a:spLocks noChangeArrowheads="1"/>
          </p:cNvSpPr>
          <p:nvPr/>
        </p:nvSpPr>
        <p:spPr bwMode="auto">
          <a:xfrm>
            <a:off x="359839" y="2566230"/>
            <a:ext cx="11506368" cy="11449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thousand (</a:t>
            </a:r>
            <a:r>
              <a:rPr lang="en-US" sz="3800" i="1"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eleph</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 “cattle, clans, divisions, families, oxen, or tribes” </a:t>
            </a:r>
          </a:p>
        </p:txBody>
      </p:sp>
      <p:sp>
        <p:nvSpPr>
          <p:cNvPr id="4" name="Rectangle 3">
            <a:extLst>
              <a:ext uri="{FF2B5EF4-FFF2-40B4-BE49-F238E27FC236}">
                <a16:creationId xmlns:a16="http://schemas.microsoft.com/office/drawing/2014/main" xmlns="" id="{FEE2F9D1-0EC7-6AB7-5E52-B6DE51520658}"/>
              </a:ext>
            </a:extLst>
          </p:cNvPr>
          <p:cNvSpPr>
            <a:spLocks noChangeArrowheads="1"/>
          </p:cNvSpPr>
          <p:nvPr/>
        </p:nvSpPr>
        <p:spPr bwMode="auto">
          <a:xfrm>
            <a:off x="368673" y="4976216"/>
            <a:ext cx="11530014" cy="178609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35101F0F-32DE-B5D1-DF85-630BC00392C1}"/>
              </a:ext>
            </a:extLst>
          </p:cNvPr>
          <p:cNvSpPr txBox="1">
            <a:spLocks noChangeArrowheads="1"/>
          </p:cNvSpPr>
          <p:nvPr/>
        </p:nvSpPr>
        <p:spPr bwMode="auto">
          <a:xfrm>
            <a:off x="392319" y="5084274"/>
            <a:ext cx="11506368"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Joshua 22:21: Then the sons of Reuben and the sons of Gad and the half-tribe of Manasseh answered and spoke to the heads of the </a:t>
            </a:r>
            <a:r>
              <a:rPr lang="en-US" sz="36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families</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r>
              <a:rPr lang="en-US" sz="3600" i="1"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eleph</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of Israel.</a:t>
            </a:r>
          </a:p>
        </p:txBody>
      </p:sp>
    </p:spTree>
    <p:extLst>
      <p:ext uri="{BB962C8B-B14F-4D97-AF65-F5344CB8AC3E}">
        <p14:creationId xmlns:p14="http://schemas.microsoft.com/office/powerpoint/2010/main" val="3698249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pPr marL="592138" indent="-592138"/>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The Lord is my strength and my song; </a:t>
            </a:r>
          </a:p>
          <a:p>
            <a:pPr marL="1163638" indent="-571500"/>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he has become my salvation.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This is my God, and I will praise him— </a:t>
            </a:r>
          </a:p>
          <a:p>
            <a:pPr marL="1163638" indent="-571500"/>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my father’s God, and I will exalt him!</a:t>
            </a:r>
          </a:p>
          <a:p>
            <a:pPr marL="592138" indent="-571500"/>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7</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In the greatness of your majesty, </a:t>
            </a:r>
          </a:p>
          <a:p>
            <a:pPr marL="1163638" indent="-571500"/>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you overthrow those who rise against you. </a:t>
            </a:r>
          </a:p>
          <a:p>
            <a:pPr marL="1163638" indent="-571500"/>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You unleash your </a:t>
            </a:r>
            <a:r>
              <a:rPr lang="en-US" sz="3800" dirty="0">
                <a:solidFill>
                  <a:schemeClr val="bg1"/>
                </a:solidFill>
                <a:effectLst/>
                <a:latin typeface="Calibri Light" panose="020F0302020204030204" pitchFamily="34" charset="0"/>
                <a:cs typeface="Calibri Light" panose="020F0302020204030204" pitchFamily="34" charset="0"/>
              </a:rPr>
              <a:t>burning anger</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a:p>
            <a:pPr marL="1163638" indent="-571500"/>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it consumes them like straw.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C4BC9FC-0EF1-3395-B9B5-7B0FBD237615}"/>
              </a:ext>
            </a:extLst>
          </p:cNvPr>
          <p:cNvSpPr>
            <a:spLocks noChangeArrowheads="1"/>
          </p:cNvSpPr>
          <p:nvPr/>
        </p:nvSpPr>
        <p:spPr bwMode="auto">
          <a:xfrm>
            <a:off x="5926931" y="5527114"/>
            <a:ext cx="5274469" cy="107764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FD23D5C-15EB-5698-C252-08D5DE62EE37}"/>
              </a:ext>
            </a:extLst>
          </p:cNvPr>
          <p:cNvSpPr txBox="1">
            <a:spLocks noChangeArrowheads="1"/>
          </p:cNvSpPr>
          <p:nvPr/>
        </p:nvSpPr>
        <p:spPr bwMode="auto">
          <a:xfrm>
            <a:off x="5937027" y="5720231"/>
            <a:ext cx="5263653"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is just.</a:t>
            </a:r>
          </a:p>
        </p:txBody>
      </p:sp>
    </p:spTree>
    <p:extLst>
      <p:ext uri="{BB962C8B-B14F-4D97-AF65-F5344CB8AC3E}">
        <p14:creationId xmlns:p14="http://schemas.microsoft.com/office/powerpoint/2010/main" val="876582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92138" indent="-592138"/>
            <a:r>
              <a:rPr lang="en-US" sz="3800" baseline="30000" dirty="0">
                <a:solidFill>
                  <a:schemeClr val="bg1"/>
                </a:solidFill>
                <a:effectLst/>
                <a:latin typeface="Calibri Light" panose="020F0302020204030204" pitchFamily="34" charset="0"/>
                <a:cs typeface="Calibri Light" panose="020F0302020204030204" pitchFamily="34" charset="0"/>
              </a:rPr>
              <a:t>11</a:t>
            </a:r>
            <a:r>
              <a:rPr lang="en-US" sz="3800" baseline="30000" dirty="0">
                <a:solidFill>
                  <a:schemeClr val="bg1"/>
                </a:solidFill>
                <a:latin typeface="Calibri Light" panose="020F0302020204030204" pitchFamily="34" charset="0"/>
                <a:cs typeface="Calibri Light" panose="020F0302020204030204" pitchFamily="34" charset="0"/>
              </a:rPr>
              <a:t>	</a:t>
            </a:r>
            <a:r>
              <a:rPr lang="en-US" sz="3800" dirty="0">
                <a:solidFill>
                  <a:schemeClr val="bg1"/>
                </a:solidFill>
                <a:effectLst/>
                <a:latin typeface="Calibri Light" panose="020F0302020204030204" pitchFamily="34" charset="0"/>
                <a:cs typeface="Calibri Light" panose="020F0302020204030204" pitchFamily="34" charset="0"/>
              </a:rPr>
              <a:t>“Who is like you among the gods, O Lord— </a:t>
            </a:r>
          </a:p>
          <a:p>
            <a:pPr marL="592138" indent="-592138"/>
            <a:r>
              <a:rPr lang="en-US" sz="3800" dirty="0">
                <a:solidFill>
                  <a:schemeClr val="bg1"/>
                </a:solidFill>
                <a:effectLst/>
                <a:latin typeface="Calibri Light" panose="020F0302020204030204" pitchFamily="34" charset="0"/>
                <a:cs typeface="Calibri Light" panose="020F0302020204030204" pitchFamily="34" charset="0"/>
              </a:rPr>
              <a:t>		glorious in holiness, </a:t>
            </a:r>
          </a:p>
          <a:p>
            <a:pPr marL="592138" indent="-592138"/>
            <a:r>
              <a:rPr lang="en-US" sz="3800" dirty="0">
                <a:solidFill>
                  <a:schemeClr val="bg1"/>
                </a:solidFill>
                <a:effectLst/>
                <a:latin typeface="Calibri Light" panose="020F0302020204030204" pitchFamily="34" charset="0"/>
                <a:cs typeface="Calibri Light" panose="020F0302020204030204" pitchFamily="34" charset="0"/>
              </a:rPr>
              <a:t>	awesome in splendor, </a:t>
            </a:r>
          </a:p>
          <a:p>
            <a:pPr marL="592138" indent="-592138"/>
            <a:r>
              <a:rPr lang="en-US" sz="3800" dirty="0">
                <a:solidFill>
                  <a:schemeClr val="bg1"/>
                </a:solidFill>
                <a:effectLst/>
                <a:latin typeface="Calibri Light" panose="020F0302020204030204" pitchFamily="34" charset="0"/>
                <a:cs typeface="Calibri Light" panose="020F0302020204030204" pitchFamily="34" charset="0"/>
              </a:rPr>
              <a:t>		performing great wonders?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1043974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92138" indent="-592138"/>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11</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a:t>
            </a:r>
            <a:r>
              <a:rPr lang="en-US" sz="3800" dirty="0">
                <a:solidFill>
                  <a:schemeClr val="bg1"/>
                </a:solidFill>
                <a:effectLst/>
                <a:latin typeface="Calibri Light" panose="020F0302020204030204" pitchFamily="34" charset="0"/>
                <a:cs typeface="Calibri Light" panose="020F0302020204030204" pitchFamily="34" charset="0"/>
              </a:rPr>
              <a:t>Who is like you among the gods, O Lord</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glorious in holiness,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awesome in splendor,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performing great wonders?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DDD494E-44AF-9CD5-AC8C-0EEB664D73C7}"/>
              </a:ext>
            </a:extLst>
          </p:cNvPr>
          <p:cNvSpPr>
            <a:spLocks noChangeArrowheads="1"/>
          </p:cNvSpPr>
          <p:nvPr/>
        </p:nvSpPr>
        <p:spPr bwMode="auto">
          <a:xfrm>
            <a:off x="972159" y="1986315"/>
            <a:ext cx="10229241" cy="175686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2418E15-9DA5-9034-2039-AC64CAC8A0C5}"/>
              </a:ext>
            </a:extLst>
          </p:cNvPr>
          <p:cNvSpPr txBox="1">
            <a:spLocks noChangeArrowheads="1"/>
          </p:cNvSpPr>
          <p:nvPr/>
        </p:nvSpPr>
        <p:spPr bwMode="auto">
          <a:xfrm>
            <a:off x="982255" y="2221963"/>
            <a:ext cx="10208265" cy="13111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There’s only one thing in the world that can satisfy us. </a:t>
            </a:r>
          </a:p>
        </p:txBody>
      </p:sp>
    </p:spTree>
    <p:extLst>
      <p:ext uri="{BB962C8B-B14F-4D97-AF65-F5344CB8AC3E}">
        <p14:creationId xmlns:p14="http://schemas.microsoft.com/office/powerpoint/2010/main" val="1960906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pPr marL="592138" indent="-592138"/>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11</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“Who is like you among the gods, O Lord—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glorious in holiness,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awesome in splendor,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performing great wonders? </a:t>
            </a:r>
          </a:p>
          <a:p>
            <a:pPr marL="592138" indent="-592138"/>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13</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“With your </a:t>
            </a:r>
            <a:r>
              <a:rPr lang="en-US" sz="3800" dirty="0">
                <a:solidFill>
                  <a:schemeClr val="bg1"/>
                </a:solidFill>
                <a:effectLst/>
                <a:latin typeface="Calibri Light" panose="020F0302020204030204" pitchFamily="34" charset="0"/>
                <a:cs typeface="Calibri Light" panose="020F0302020204030204" pitchFamily="34" charset="0"/>
              </a:rPr>
              <a:t>lovingkindness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you lead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the people you have redeemed.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In your might, you guide them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to your sacred home.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DD2219B4-8197-54DB-FDD8-BBAE568CC41D}"/>
              </a:ext>
            </a:extLst>
          </p:cNvPr>
          <p:cNvSpPr>
            <a:spLocks noChangeArrowheads="1"/>
          </p:cNvSpPr>
          <p:nvPr/>
        </p:nvSpPr>
        <p:spPr bwMode="auto">
          <a:xfrm>
            <a:off x="972159" y="2374407"/>
            <a:ext cx="10229241" cy="119878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18FCC0E-5B99-13D8-162C-DE51A32B5ECC}"/>
              </a:ext>
            </a:extLst>
          </p:cNvPr>
          <p:cNvSpPr txBox="1">
            <a:spLocks noChangeArrowheads="1"/>
          </p:cNvSpPr>
          <p:nvPr/>
        </p:nvSpPr>
        <p:spPr bwMode="auto">
          <a:xfrm>
            <a:off x="982255" y="2631320"/>
            <a:ext cx="10208265"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can also experience God’s grace.</a:t>
            </a:r>
          </a:p>
        </p:txBody>
      </p:sp>
      <p:sp>
        <p:nvSpPr>
          <p:cNvPr id="4" name="Rectangle 3">
            <a:extLst>
              <a:ext uri="{FF2B5EF4-FFF2-40B4-BE49-F238E27FC236}">
                <a16:creationId xmlns:a16="http://schemas.microsoft.com/office/drawing/2014/main" xmlns="" id="{9525C03D-3502-9EA3-33D3-6EF1620F5D0A}"/>
              </a:ext>
            </a:extLst>
          </p:cNvPr>
          <p:cNvSpPr>
            <a:spLocks noChangeArrowheads="1"/>
          </p:cNvSpPr>
          <p:nvPr/>
        </p:nvSpPr>
        <p:spPr bwMode="auto">
          <a:xfrm>
            <a:off x="368673" y="4316999"/>
            <a:ext cx="11530014" cy="200585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C088CE92-D8DB-0750-47DB-672115BA9ECE}"/>
              </a:ext>
            </a:extLst>
          </p:cNvPr>
          <p:cNvSpPr txBox="1">
            <a:spLocks noChangeArrowheads="1"/>
          </p:cNvSpPr>
          <p:nvPr/>
        </p:nvSpPr>
        <p:spPr bwMode="auto">
          <a:xfrm>
            <a:off x="392319" y="4403791"/>
            <a:ext cx="11506368" cy="1837426"/>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“For it is by grace you have been saved, through faith—and this is not from yourselves, it is the gift of God” (Ephesians 2:8). </a:t>
            </a:r>
          </a:p>
        </p:txBody>
      </p:sp>
    </p:spTree>
    <p:extLst>
      <p:ext uri="{BB962C8B-B14F-4D97-AF65-F5344CB8AC3E}">
        <p14:creationId xmlns:p14="http://schemas.microsoft.com/office/powerpoint/2010/main" val="298274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pPr marL="592138" indent="-592138"/>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11</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“Who is like you among the gods, O Lord—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glorious in holiness,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awesome in splendor,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performing great wonders? </a:t>
            </a:r>
          </a:p>
          <a:p>
            <a:pPr marL="592138" indent="-592138"/>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13</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“With your lovingkindness you lead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r>
              <a:rPr lang="en-US" sz="3800" dirty="0">
                <a:solidFill>
                  <a:schemeClr val="bg1"/>
                </a:solidFill>
                <a:effectLst/>
                <a:latin typeface="Calibri Light" panose="020F0302020204030204" pitchFamily="34" charset="0"/>
                <a:cs typeface="Calibri Light" panose="020F0302020204030204" pitchFamily="34" charset="0"/>
              </a:rPr>
              <a:t>the people you have redeemed</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In your might, you guide them </a:t>
            </a:r>
          </a:p>
          <a:p>
            <a:pPr marL="592138" indent="-592138"/>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to your sacred home.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150364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92138" indent="-592138"/>
            <a:r>
              <a:rPr lang="en-US" sz="3800" baseline="30000" dirty="0">
                <a:solidFill>
                  <a:schemeClr val="bg1"/>
                </a:solidFill>
                <a:effectLst/>
                <a:latin typeface="Calibri Light" panose="020F0302020204030204" pitchFamily="34" charset="0"/>
                <a:cs typeface="Calibri Light" panose="020F0302020204030204" pitchFamily="34" charset="0"/>
              </a:rPr>
              <a:t>17 	</a:t>
            </a:r>
            <a:r>
              <a:rPr lang="en-US" sz="3800" dirty="0">
                <a:solidFill>
                  <a:schemeClr val="bg1"/>
                </a:solidFill>
                <a:effectLst/>
                <a:latin typeface="Calibri Light" panose="020F0302020204030204" pitchFamily="34" charset="0"/>
                <a:cs typeface="Calibri Light" panose="020F0302020204030204" pitchFamily="34" charset="0"/>
              </a:rPr>
              <a:t>You will bring them in and plant them on your own mountain— </a:t>
            </a:r>
          </a:p>
          <a:p>
            <a:pPr marL="592138" indent="-592138"/>
            <a:r>
              <a:rPr lang="en-US" sz="3800" dirty="0">
                <a:solidFill>
                  <a:schemeClr val="bg1"/>
                </a:solidFill>
                <a:effectLst/>
                <a:latin typeface="Calibri Light" panose="020F0302020204030204" pitchFamily="34" charset="0"/>
                <a:cs typeface="Calibri Light" panose="020F0302020204030204" pitchFamily="34" charset="0"/>
              </a:rPr>
              <a:t>		the place, O Lord, reserved for your own dwelling, </a:t>
            </a:r>
          </a:p>
          <a:p>
            <a:pPr marL="592138" indent="-592138"/>
            <a:r>
              <a:rPr lang="en-US" sz="3800" dirty="0">
                <a:solidFill>
                  <a:schemeClr val="bg1"/>
                </a:solidFill>
                <a:effectLst/>
                <a:latin typeface="Calibri Light" panose="020F0302020204030204" pitchFamily="34" charset="0"/>
                <a:cs typeface="Calibri Light" panose="020F0302020204030204" pitchFamily="34" charset="0"/>
              </a:rPr>
              <a:t>	the sanctuary, O Lord, that your hands have 	established. </a:t>
            </a:r>
          </a:p>
          <a:p>
            <a:pPr marL="592138" indent="-592138"/>
            <a:r>
              <a:rPr lang="en-US" sz="3800" baseline="30000" dirty="0">
                <a:solidFill>
                  <a:schemeClr val="bg1"/>
                </a:solidFill>
                <a:effectLst/>
                <a:latin typeface="Calibri Light" panose="020F0302020204030204" pitchFamily="34" charset="0"/>
                <a:cs typeface="Calibri Light" panose="020F0302020204030204" pitchFamily="34" charset="0"/>
              </a:rPr>
              <a:t>18 	</a:t>
            </a:r>
            <a:r>
              <a:rPr lang="en-US" sz="3800" dirty="0">
                <a:solidFill>
                  <a:schemeClr val="bg1"/>
                </a:solidFill>
                <a:effectLst/>
                <a:latin typeface="Calibri Light" panose="020F0302020204030204" pitchFamily="34" charset="0"/>
                <a:cs typeface="Calibri Light" panose="020F0302020204030204" pitchFamily="34" charset="0"/>
              </a:rPr>
              <a:t>The Lord will reign forever and ever!”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84138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marR="0" indent="-56832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caused the Egyptians to look favorably on the Israelites, and they gave the Israelites whatever they asked for. So they stripped the Egyptians of their wealth! </a:t>
            </a:r>
            <a:endPar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endParaRPr>
          </a:p>
          <a:p>
            <a:pPr marL="579438" marR="0" indent="-56832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That night the people of Israel left Rameses and started for Succoth. There were about</a:t>
            </a:r>
            <a:r>
              <a:rPr lang="en-US" sz="3800" dirty="0">
                <a:solidFill>
                  <a:schemeClr val="bg1"/>
                </a:solidFill>
                <a:latin typeface="Calibri Light" panose="020F0302020204030204" pitchFamily="34" charset="0"/>
                <a:cs typeface="Calibri Light" panose="020F0302020204030204" pitchFamily="34" charset="0"/>
              </a:rPr>
              <a:t> six hundred thousand men, plus all the women and children.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0D972B5-82EB-7C2E-3014-4156C88422D6}"/>
              </a:ext>
            </a:extLst>
          </p:cNvPr>
          <p:cNvSpPr>
            <a:spLocks noChangeArrowheads="1"/>
          </p:cNvSpPr>
          <p:nvPr/>
        </p:nvSpPr>
        <p:spPr bwMode="auto">
          <a:xfrm>
            <a:off x="336193" y="2410394"/>
            <a:ext cx="11530014" cy="14766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1AC8293-DA46-4EEA-78EA-29EAC9AD7EB8}"/>
              </a:ext>
            </a:extLst>
          </p:cNvPr>
          <p:cNvSpPr txBox="1">
            <a:spLocks noChangeArrowheads="1"/>
          </p:cNvSpPr>
          <p:nvPr/>
        </p:nvSpPr>
        <p:spPr bwMode="auto">
          <a:xfrm>
            <a:off x="359839" y="2823409"/>
            <a:ext cx="11506368" cy="6186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lit. “men on foot” (</a:t>
            </a:r>
            <a:r>
              <a:rPr lang="en-US" sz="3800" i="1"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ragli</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 “infantry or foot soldier”  </a:t>
            </a:r>
          </a:p>
        </p:txBody>
      </p:sp>
    </p:spTree>
    <p:extLst>
      <p:ext uri="{BB962C8B-B14F-4D97-AF65-F5344CB8AC3E}">
        <p14:creationId xmlns:p14="http://schemas.microsoft.com/office/powerpoint/2010/main" val="466143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marR="0" indent="-56832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caused the Egyptians to look favorably on the Israelites, and they gave the Israelites whatever they asked for. So they stripped the Egyptians of their wealth! </a:t>
            </a:r>
            <a:endPar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endParaRPr>
          </a:p>
          <a:p>
            <a:pPr marL="579438" marR="0" indent="-568325">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That night the people of Israel left Rameses and started for Succoth. There were about</a:t>
            </a:r>
            <a:r>
              <a:rPr lang="en-US" sz="3800" dirty="0">
                <a:solidFill>
                  <a:schemeClr val="bg1"/>
                </a:solidFill>
                <a:latin typeface="Calibri Light" panose="020F0302020204030204" pitchFamily="34" charset="0"/>
                <a:cs typeface="Calibri Light" panose="020F0302020204030204" pitchFamily="34" charset="0"/>
              </a:rPr>
              <a:t> six hundred thousand men, plus all the women and children.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0D972B5-82EB-7C2E-3014-4156C88422D6}"/>
              </a:ext>
            </a:extLst>
          </p:cNvPr>
          <p:cNvSpPr>
            <a:spLocks noChangeArrowheads="1"/>
          </p:cNvSpPr>
          <p:nvPr/>
        </p:nvSpPr>
        <p:spPr bwMode="auto">
          <a:xfrm>
            <a:off x="336193" y="2410394"/>
            <a:ext cx="11530014" cy="14766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1AC8293-DA46-4EEA-78EA-29EAC9AD7EB8}"/>
              </a:ext>
            </a:extLst>
          </p:cNvPr>
          <p:cNvSpPr txBox="1">
            <a:spLocks noChangeArrowheads="1"/>
          </p:cNvSpPr>
          <p:nvPr/>
        </p:nvSpPr>
        <p:spPr bwMode="auto">
          <a:xfrm>
            <a:off x="359839" y="2823409"/>
            <a:ext cx="11506368" cy="6186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600 divisions of infantry ≃ 7,200 fighting men</a:t>
            </a:r>
          </a:p>
        </p:txBody>
      </p:sp>
    </p:spTree>
    <p:extLst>
      <p:ext uri="{BB962C8B-B14F-4D97-AF65-F5344CB8AC3E}">
        <p14:creationId xmlns:p14="http://schemas.microsoft.com/office/powerpoint/2010/main" val="3139998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17 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When Pharaoh finally let the people go, God did not lead them along the main road that runs through Philistine territory, even though that was the shortest route to the Promised Land. God said, “If the people are faced with a battle, they might change their minds and return to Egypt.”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470686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17 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When Pharaoh finally let the people go, God did not lead them along the main road that runs through Philistine territory, even though that was the shortest route to the Promised Land. God said, “If the people are faced with a battle, they might change their minds and return to Egypt.”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200331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marR="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17 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When Pharaoh finally let the people go, God did not lead them along the main road that runs through Philistine territory, even though that was the shortest route to the Promised Land. God said, “If the people are faced with a battle, they might change their minds and return to Egypt.”</a:t>
            </a:r>
          </a:p>
          <a:p>
            <a:pPr marL="577850" indent="-57785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18 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God led them in a roundabout way through the wilderness toward the Red Sea. Thus the Israelites left Egypt like an army ready for battle.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6837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479</Words>
  <Application>Microsoft Office PowerPoint</Application>
  <PresentationFormat>Widescreen</PresentationFormat>
  <Paragraphs>243</Paragraphs>
  <Slides>45</Slides>
  <Notes>45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ＭＳ Ｐゴシック</vt:lpstr>
      <vt:lpstr>Arial</vt:lpstr>
      <vt:lpstr>Calibri</vt:lpstr>
      <vt:lpstr>Calibri Light</vt:lpstr>
      <vt:lpstr>Cambria</vt:lpstr>
      <vt:lpstr>Century Gothic</vt:lpstr>
      <vt:lpstr>Office Theme</vt:lpstr>
      <vt:lpstr>EXODUS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2023-03-07T15:58:21Z</dcterms:created>
  <dcterms:modified xsi:type="dcterms:W3CDTF">2023-03-07T15:58:30Z</dcterms:modified>
</cp:coreProperties>
</file>