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sldIdLst>
    <p:sldId id="260" r:id="rId3"/>
    <p:sldId id="314" r:id="rId4"/>
    <p:sldId id="325" r:id="rId5"/>
    <p:sldId id="316" r:id="rId6"/>
    <p:sldId id="263" r:id="rId7"/>
    <p:sldId id="264" r:id="rId8"/>
    <p:sldId id="318" r:id="rId9"/>
    <p:sldId id="274" r:id="rId10"/>
    <p:sldId id="265" r:id="rId11"/>
    <p:sldId id="266" r:id="rId12"/>
    <p:sldId id="267" r:id="rId13"/>
    <p:sldId id="268" r:id="rId14"/>
    <p:sldId id="327" r:id="rId15"/>
    <p:sldId id="332" r:id="rId16"/>
    <p:sldId id="341" r:id="rId17"/>
    <p:sldId id="333" r:id="rId18"/>
    <p:sldId id="336" r:id="rId19"/>
    <p:sldId id="324" r:id="rId20"/>
    <p:sldId id="275" r:id="rId21"/>
    <p:sldId id="339" r:id="rId22"/>
    <p:sldId id="340" r:id="rId23"/>
    <p:sldId id="295" r:id="rId24"/>
    <p:sldId id="286" r:id="rId25"/>
    <p:sldId id="294" r:id="rId26"/>
    <p:sldId id="283" r:id="rId27"/>
    <p:sldId id="269" r:id="rId28"/>
    <p:sldId id="296" r:id="rId29"/>
    <p:sldId id="297" r:id="rId30"/>
    <p:sldId id="298" r:id="rId31"/>
    <p:sldId id="299" r:id="rId32"/>
    <p:sldId id="301" r:id="rId33"/>
    <p:sldId id="302" r:id="rId34"/>
    <p:sldId id="303" r:id="rId35"/>
    <p:sldId id="304" r:id="rId36"/>
    <p:sldId id="305" r:id="rId37"/>
    <p:sldId id="307" r:id="rId38"/>
    <p:sldId id="308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BC92"/>
    <a:srgbClr val="A53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2FDB20-870D-4A44-9152-EA2EFFB26B5E}" v="351" dt="2023-10-01T12:57:20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48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6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3000"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6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100" cap="all" baseline="0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342917" indent="0" algn="ctr">
              <a:buNone/>
              <a:defRPr sz="1500"/>
            </a:lvl2pPr>
            <a:lvl3pPr marL="685835" indent="0" algn="ctr">
              <a:buNone/>
              <a:defRPr sz="1350"/>
            </a:lvl3pPr>
            <a:lvl4pPr marL="1028752" indent="0" algn="ctr">
              <a:buNone/>
              <a:defRPr sz="1200"/>
            </a:lvl4pPr>
            <a:lvl5pPr marL="1371668" indent="0" algn="ctr">
              <a:buNone/>
              <a:defRPr sz="1200"/>
            </a:lvl5pPr>
            <a:lvl6pPr marL="1714586" indent="0" algn="ctr">
              <a:buNone/>
              <a:defRPr sz="1200"/>
            </a:lvl6pPr>
            <a:lvl7pPr marL="2057503" indent="0" algn="ctr">
              <a:buNone/>
              <a:defRPr sz="1200"/>
            </a:lvl7pPr>
            <a:lvl8pPr marL="2400420" indent="0" algn="ctr">
              <a:buNone/>
              <a:defRPr sz="1200"/>
            </a:lvl8pPr>
            <a:lvl9pPr marL="274333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6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7"/>
            <a:ext cx="9912355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72DB2B"/>
                </a:solidFill>
              </a:defRPr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2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60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06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4"/>
            <a:ext cx="99060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rgbClr val="72DB2B"/>
                </a:solidFill>
              </a:defRPr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1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3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1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4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6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43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205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6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6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rgbClr val="03272D"/>
                </a:solidFill>
              </a:defRPr>
            </a:lvl1pPr>
            <a:lvl2pPr marL="342917" indent="0" algn="ctr">
              <a:buNone/>
              <a:defRPr sz="1500"/>
            </a:lvl2pPr>
            <a:lvl3pPr marL="685835" indent="0" algn="ctr">
              <a:buNone/>
              <a:defRPr sz="1350"/>
            </a:lvl3pPr>
            <a:lvl4pPr marL="1028752" indent="0" algn="ctr">
              <a:buNone/>
              <a:defRPr sz="1200"/>
            </a:lvl4pPr>
            <a:lvl5pPr marL="1371668" indent="0" algn="ctr">
              <a:buNone/>
              <a:defRPr sz="1200"/>
            </a:lvl5pPr>
            <a:lvl6pPr marL="1714586" indent="0" algn="ctr">
              <a:buNone/>
              <a:defRPr sz="1200"/>
            </a:lvl6pPr>
            <a:lvl7pPr marL="2057503" indent="0" algn="ctr">
              <a:buNone/>
              <a:defRPr sz="1200"/>
            </a:lvl7pPr>
            <a:lvl8pPr marL="2400420" indent="0" algn="ctr">
              <a:buNone/>
              <a:defRPr sz="1200"/>
            </a:lvl8pPr>
            <a:lvl9pPr marL="274333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4"/>
            <a:ext cx="2743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4"/>
            <a:ext cx="512488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3" y="5410202"/>
            <a:ext cx="77108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8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09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9"/>
            <a:ext cx="99060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1" y="202881"/>
            <a:ext cx="11798135" cy="1478570"/>
          </a:xfrm>
        </p:spPr>
        <p:txBody>
          <a:bodyPr>
            <a:normAutofit/>
          </a:bodyPr>
          <a:lstStyle>
            <a:lvl1pPr>
              <a:defRPr sz="4050">
                <a:solidFill>
                  <a:schemeClr val="accent5">
                    <a:lumMod val="75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804161"/>
            <a:ext cx="11798135" cy="4537262"/>
          </a:xfrm>
        </p:spPr>
        <p:txBody>
          <a:bodyPr/>
          <a:lstStyle>
            <a:lvl1pPr>
              <a:defRPr sz="3300"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defRPr sz="2700"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defRPr sz="2400"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2100"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1800"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169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34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9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0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400"/>
            <a:ext cx="487521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45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81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484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4"/>
            <a:ext cx="3666691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92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7"/>
            <a:ext cx="9912355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22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2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18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59190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4"/>
            <a:ext cx="99060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2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9"/>
            <a:ext cx="99060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6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064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1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4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6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7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9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0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400"/>
            <a:ext cx="487521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4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0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4"/>
            <a:ext cx="3666691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8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4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19FBA-A05D-4F8D-9667-5FFF860DBF25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8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7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C1C05-6E2C-45BB-BB19-B49003EC8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063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685835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8" indent="-171458" algn="l" defTabSz="685835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7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93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10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27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45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2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78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9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5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2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8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86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03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3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4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03272D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8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rgbClr val="03272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7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03272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579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xStyles>
    <p:titleStyle>
      <a:lvl1pPr algn="l" defTabSz="685835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rgbClr val="03272D"/>
          </a:solidFill>
          <a:latin typeface="+mj-lt"/>
          <a:ea typeface="+mj-ea"/>
          <a:cs typeface="+mj-cs"/>
        </a:defRPr>
      </a:lvl1pPr>
    </p:titleStyle>
    <p:bodyStyle>
      <a:lvl1pPr marL="171458" indent="-171458" algn="l" defTabSz="685835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rgbClr val="03272D"/>
          </a:solidFill>
          <a:latin typeface="+mn-lt"/>
          <a:ea typeface="+mn-ea"/>
          <a:cs typeface="+mn-cs"/>
        </a:defRPr>
      </a:lvl1pPr>
      <a:lvl2pPr marL="51437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rgbClr val="03272D"/>
          </a:solidFill>
          <a:latin typeface="+mn-lt"/>
          <a:ea typeface="+mn-ea"/>
          <a:cs typeface="+mn-cs"/>
        </a:defRPr>
      </a:lvl2pPr>
      <a:lvl3pPr marL="857293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rgbClr val="03272D"/>
          </a:solidFill>
          <a:latin typeface="+mn-lt"/>
          <a:ea typeface="+mn-ea"/>
          <a:cs typeface="+mn-cs"/>
        </a:defRPr>
      </a:lvl3pPr>
      <a:lvl4pPr marL="1200210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rgbClr val="03272D"/>
          </a:solidFill>
          <a:latin typeface="+mn-lt"/>
          <a:ea typeface="+mn-ea"/>
          <a:cs typeface="+mn-cs"/>
        </a:defRPr>
      </a:lvl4pPr>
      <a:lvl5pPr marL="1543127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rgbClr val="03272D"/>
          </a:solidFill>
          <a:latin typeface="+mn-lt"/>
          <a:ea typeface="+mn-ea"/>
          <a:cs typeface="+mn-cs"/>
        </a:defRPr>
      </a:lvl5pPr>
      <a:lvl6pPr marL="1886045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2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78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9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5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2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8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86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03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3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 Book of Ephesians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Chapter 1- How Salvation Works</a:t>
            </a:r>
          </a:p>
        </p:txBody>
      </p:sp>
    </p:spTree>
    <p:extLst>
      <p:ext uri="{BB962C8B-B14F-4D97-AF65-F5344CB8AC3E}">
        <p14:creationId xmlns:p14="http://schemas.microsoft.com/office/powerpoint/2010/main" val="481065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3</a:t>
            </a:r>
            <a:r>
              <a:rPr lang="en-US" dirty="0"/>
              <a:t> Blessed be the God and Father of our Lord Jesus Christ, who has blessed us with every spiritual blessing in the heavenly places </a:t>
            </a:r>
            <a:r>
              <a:rPr lang="en-US" u="sng" dirty="0"/>
              <a:t>in Christ</a:t>
            </a:r>
            <a:r>
              <a:rPr lang="en-US" dirty="0"/>
              <a:t>, </a:t>
            </a:r>
            <a:r>
              <a:rPr lang="en-US" b="1" dirty="0"/>
              <a:t>4</a:t>
            </a:r>
            <a:r>
              <a:rPr lang="en-US" dirty="0"/>
              <a:t> just as He chose us in Him before the foundation of the world, that we would be holy and blameless before Him. In love</a:t>
            </a:r>
          </a:p>
        </p:txBody>
      </p:sp>
    </p:spTree>
    <p:extLst>
      <p:ext uri="{BB962C8B-B14F-4D97-AF65-F5344CB8AC3E}">
        <p14:creationId xmlns:p14="http://schemas.microsoft.com/office/powerpoint/2010/main" val="109578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en-US" dirty="0"/>
              <a:t> He predestined us to adoption as sons </a:t>
            </a:r>
            <a:r>
              <a:rPr lang="en-US" u="sng" dirty="0"/>
              <a:t>through Jesus Christ</a:t>
            </a:r>
            <a:r>
              <a:rPr lang="en-US" dirty="0"/>
              <a:t> to Himself, according to the kind intention of His will, </a:t>
            </a:r>
            <a:r>
              <a:rPr lang="en-US" b="1" dirty="0"/>
              <a:t>6</a:t>
            </a:r>
            <a:r>
              <a:rPr lang="en-US" dirty="0"/>
              <a:t> to the praise of the glory of His grace, which He freely bestowed on us in the Beloved. </a:t>
            </a:r>
          </a:p>
        </p:txBody>
      </p:sp>
    </p:spTree>
    <p:extLst>
      <p:ext uri="{BB962C8B-B14F-4D97-AF65-F5344CB8AC3E}">
        <p14:creationId xmlns:p14="http://schemas.microsoft.com/office/powerpoint/2010/main" val="2686311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has blessed all believers in Him with “every spiritual blessing in the heavenly places </a:t>
            </a:r>
            <a:r>
              <a:rPr lang="en-US" u="sng" dirty="0"/>
              <a:t>in Christ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b="1" dirty="0"/>
              <a:t>Vs 2</a:t>
            </a:r>
            <a:r>
              <a:rPr lang="en-US" dirty="0"/>
              <a:t> Grace to you and peace</a:t>
            </a:r>
          </a:p>
          <a:p>
            <a:pPr lvl="1"/>
            <a:r>
              <a:rPr lang="en-US" dirty="0"/>
              <a:t>The Grace of God</a:t>
            </a:r>
          </a:p>
          <a:p>
            <a:pPr lvl="2"/>
            <a:r>
              <a:rPr lang="en-US" dirty="0"/>
              <a:t>God’s forgiveness and acceptance</a:t>
            </a:r>
          </a:p>
          <a:p>
            <a:pPr lvl="1"/>
            <a:r>
              <a:rPr lang="en-US" dirty="0"/>
              <a:t>The Peace of God</a:t>
            </a:r>
          </a:p>
          <a:p>
            <a:pPr lvl="2"/>
            <a:r>
              <a:rPr lang="en-US" dirty="0"/>
              <a:t>Knowing our eternal destination is secure</a:t>
            </a:r>
          </a:p>
          <a:p>
            <a:pPr lvl="2"/>
            <a:r>
              <a:rPr lang="en-US" dirty="0"/>
              <a:t>Understanding our true purpose</a:t>
            </a:r>
          </a:p>
        </p:txBody>
      </p:sp>
    </p:spTree>
    <p:extLst>
      <p:ext uri="{BB962C8B-B14F-4D97-AF65-F5344CB8AC3E}">
        <p14:creationId xmlns:p14="http://schemas.microsoft.com/office/powerpoint/2010/main" val="10072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AE097DFD-16D7-2428-C8B1-DC09F2749C7E}"/>
              </a:ext>
            </a:extLst>
          </p:cNvPr>
          <p:cNvSpPr/>
          <p:nvPr/>
        </p:nvSpPr>
        <p:spPr>
          <a:xfrm>
            <a:off x="6208968" y="2293225"/>
            <a:ext cx="1822405" cy="902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has blessed all believers in Him with “every spiritual blessing in the heavenly places </a:t>
            </a:r>
            <a:r>
              <a:rPr lang="en-US" u="sng" dirty="0"/>
              <a:t>in Christ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b="1" dirty="0"/>
              <a:t>Vs 2</a:t>
            </a:r>
            <a:r>
              <a:rPr lang="en-US" dirty="0"/>
              <a:t> Grace to you and peace</a:t>
            </a:r>
          </a:p>
          <a:p>
            <a:pPr lvl="1"/>
            <a:r>
              <a:rPr lang="en-US" dirty="0"/>
              <a:t>The Grace of God</a:t>
            </a:r>
          </a:p>
          <a:p>
            <a:pPr lvl="2"/>
            <a:r>
              <a:rPr lang="en-US" dirty="0"/>
              <a:t>God’s forgiveness and acceptance</a:t>
            </a:r>
          </a:p>
          <a:p>
            <a:pPr lvl="1"/>
            <a:r>
              <a:rPr lang="en-US" dirty="0"/>
              <a:t>The Peace of God</a:t>
            </a:r>
          </a:p>
          <a:p>
            <a:pPr lvl="2"/>
            <a:r>
              <a:rPr lang="en-US" dirty="0"/>
              <a:t>Knowing our eternal destination is secure</a:t>
            </a:r>
          </a:p>
          <a:p>
            <a:pPr lvl="2"/>
            <a:r>
              <a:rPr lang="en-US" dirty="0"/>
              <a:t>Understanding our true purpose</a:t>
            </a:r>
          </a:p>
        </p:txBody>
      </p:sp>
    </p:spTree>
    <p:extLst>
      <p:ext uri="{BB962C8B-B14F-4D97-AF65-F5344CB8AC3E}">
        <p14:creationId xmlns:p14="http://schemas.microsoft.com/office/powerpoint/2010/main" val="2195253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8700C-CEC2-3A0F-2497-B033A78C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456153-CF01-DA41-FDA1-9ADBB513E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Identity is at the root of our current cultural tension</a:t>
            </a:r>
          </a:p>
          <a:p>
            <a:pPr lvl="1"/>
            <a:r>
              <a:rPr lang="en-US" dirty="0"/>
              <a:t>Am I male or female?</a:t>
            </a:r>
          </a:p>
          <a:p>
            <a:pPr lvl="1"/>
            <a:r>
              <a:rPr lang="en-US" dirty="0"/>
              <a:t>Am I gay or straight?</a:t>
            </a:r>
          </a:p>
          <a:p>
            <a:pPr lvl="1"/>
            <a:r>
              <a:rPr lang="en-US" dirty="0"/>
              <a:t>Am I Republican or Democrat?</a:t>
            </a:r>
          </a:p>
          <a:p>
            <a:pPr lvl="1"/>
            <a:endParaRPr lang="en-US" dirty="0"/>
          </a:p>
          <a:p>
            <a:r>
              <a:rPr lang="en-US" dirty="0"/>
              <a:t>We are manufacturing and accumulating new identities to find meaning an importance.</a:t>
            </a:r>
          </a:p>
          <a:p>
            <a:pPr marL="34291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3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8700C-CEC2-3A0F-2497-B033A78C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456153-CF01-DA41-FDA1-9ADBB513E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18" lvl="1" indent="0">
              <a:buNone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E4650575-3E52-BEC1-C2F5-83DA37C4DA84}"/>
              </a:ext>
            </a:extLst>
          </p:cNvPr>
          <p:cNvSpPr/>
          <p:nvPr/>
        </p:nvSpPr>
        <p:spPr>
          <a:xfrm>
            <a:off x="9953806" y="3075922"/>
            <a:ext cx="1796828" cy="195029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DCA2D92-0297-D9B0-A0F4-6F1AFE34B94A}"/>
              </a:ext>
            </a:extLst>
          </p:cNvPr>
          <p:cNvCxnSpPr/>
          <p:nvPr/>
        </p:nvCxnSpPr>
        <p:spPr>
          <a:xfrm>
            <a:off x="8664419" y="1735120"/>
            <a:ext cx="1553841" cy="15014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50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8700C-CEC2-3A0F-2497-B033A78C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456153-CF01-DA41-FDA1-9ADBB513E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Biblical perspective is much simpler</a:t>
            </a:r>
          </a:p>
          <a:p>
            <a:r>
              <a:rPr lang="en-US" dirty="0"/>
              <a:t>Are you identified with Christ?</a:t>
            </a:r>
          </a:p>
          <a:p>
            <a:pPr marL="342918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F8A9DB0-5633-9E05-04F9-7D3904B58089}"/>
              </a:ext>
            </a:extLst>
          </p:cNvPr>
          <p:cNvSpPr txBox="1"/>
          <p:nvPr/>
        </p:nvSpPr>
        <p:spPr>
          <a:xfrm>
            <a:off x="350094" y="3429000"/>
            <a:ext cx="10846510" cy="1754326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600" dirty="0"/>
              <a:t>v. 3 “in Christ” v. 4 “in him” v. 5 “through Christ” v. 6 “in the beloved” v. 7 “in him” v. 9 “in Christ” v. 10 “in Christ” v. 11 “in him” v.13 “in Christ” v. 13 “in him”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287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God has blessed all believers in Him with “every spiritual blessing in the heavenly places </a:t>
            </a:r>
            <a:r>
              <a:rPr lang="en-US" u="sng" dirty="0"/>
              <a:t>in Christ</a:t>
            </a:r>
            <a:r>
              <a:rPr lang="en-US" dirty="0"/>
              <a:t>”</a:t>
            </a:r>
          </a:p>
          <a:p>
            <a:r>
              <a:rPr lang="en-US" dirty="0"/>
              <a:t>God has already done everything that needs to be done</a:t>
            </a:r>
          </a:p>
          <a:p>
            <a:r>
              <a:rPr lang="en-US" dirty="0"/>
              <a:t>You have already been given all the power needed</a:t>
            </a:r>
          </a:p>
          <a:p>
            <a:r>
              <a:rPr lang="en-US" dirty="0"/>
              <a:t>There is nothing lacking</a:t>
            </a:r>
          </a:p>
          <a:p>
            <a:r>
              <a:rPr lang="en-US" dirty="0"/>
              <a:t>The issue isn’t effort it is belief</a:t>
            </a:r>
          </a:p>
        </p:txBody>
      </p:sp>
    </p:spTree>
    <p:extLst>
      <p:ext uri="{BB962C8B-B14F-4D97-AF65-F5344CB8AC3E}">
        <p14:creationId xmlns:p14="http://schemas.microsoft.com/office/powerpoint/2010/main" val="213820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34F46-BEC3-8E75-E056-E59CADCF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Key truths Regarding Believers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B27F3C-170D-AD60-A798-755A41C1E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You are chosen by God</a:t>
            </a:r>
          </a:p>
          <a:p>
            <a:r>
              <a:rPr lang="en-US" dirty="0"/>
              <a:t>2) You are adopted into God’s family</a:t>
            </a:r>
          </a:p>
          <a:p>
            <a:r>
              <a:rPr lang="en-US" dirty="0"/>
              <a:t>3) You are saved through Christ</a:t>
            </a:r>
          </a:p>
          <a:p>
            <a:r>
              <a:rPr lang="en-US" dirty="0"/>
              <a:t>4) You are secure in Christ</a:t>
            </a:r>
          </a:p>
        </p:txBody>
      </p:sp>
    </p:spTree>
    <p:extLst>
      <p:ext uri="{BB962C8B-B14F-4D97-AF65-F5344CB8AC3E}">
        <p14:creationId xmlns:p14="http://schemas.microsoft.com/office/powerpoint/2010/main" val="153606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He chose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900" dirty="0"/>
              <a:t>Man is totally broken apart from God and cannot even see that he needs to be saved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5124" y="3767661"/>
            <a:ext cx="6697980" cy="23575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libri" panose="020F0502020204030204" pitchFamily="34" charset="0"/>
              </a:rPr>
              <a:t>John 6:44 (NASB95) — 44</a:t>
            </a:r>
            <a:r>
              <a:rPr lang="en-US" sz="3200" dirty="0">
                <a:latin typeface="Calibri" panose="020F0502020204030204" pitchFamily="34" charset="0"/>
              </a:rPr>
              <a:t> “No one can come to Me unless the Father who sent Me draws him; and I will raise him up on the last day. </a:t>
            </a:r>
          </a:p>
        </p:txBody>
      </p:sp>
    </p:spTree>
    <p:extLst>
      <p:ext uri="{BB962C8B-B14F-4D97-AF65-F5344CB8AC3E}">
        <p14:creationId xmlns:p14="http://schemas.microsoft.com/office/powerpoint/2010/main" val="188905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90F4055E-D053-0954-886E-BEE49E25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</p:spPr>
        <p:txBody>
          <a:bodyPr anchor="ctr">
            <a:normAutofit/>
          </a:bodyPr>
          <a:lstStyle/>
          <a:p>
            <a:r>
              <a:rPr lang="en-US" altLang="en-US" sz="600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999F46-925E-F4C5-72DB-5D57F7CE0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8916" y="2249486"/>
            <a:ext cx="6521116" cy="460851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/>
              <a:t>The “greatest city in Asia”</a:t>
            </a:r>
          </a:p>
          <a:p>
            <a:pPr>
              <a:defRPr/>
            </a:pPr>
            <a:r>
              <a:rPr lang="en-US" sz="3600" dirty="0"/>
              <a:t>Paul visited on his 2</a:t>
            </a:r>
            <a:r>
              <a:rPr lang="en-US" sz="3600" baseline="30000" dirty="0"/>
              <a:t>nd</a:t>
            </a:r>
            <a:r>
              <a:rPr lang="en-US" sz="3600" dirty="0"/>
              <a:t> journey (Acts 18:19-21)</a:t>
            </a:r>
          </a:p>
          <a:p>
            <a:pPr marL="0" indent="0">
              <a:buNone/>
              <a:defRPr/>
            </a:pPr>
            <a:endParaRPr lang="en-US" sz="3600" dirty="0"/>
          </a:p>
          <a:p>
            <a:pPr>
              <a:defRPr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833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He chose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900" dirty="0"/>
              <a:t>Man is totally broken apart from God and cannot even see that he needs to be saved</a:t>
            </a:r>
          </a:p>
          <a:p>
            <a:pPr lvl="1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F5F7FE6-341B-283F-E8F7-783B59CFEDC0}"/>
              </a:ext>
            </a:extLst>
          </p:cNvPr>
          <p:cNvSpPr/>
          <p:nvPr/>
        </p:nvSpPr>
        <p:spPr>
          <a:xfrm>
            <a:off x="1245844" y="3354990"/>
            <a:ext cx="8364948" cy="286232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 dirty="0"/>
              <a:t>Romans 8:29 (NASB95) — 29</a:t>
            </a:r>
            <a:r>
              <a:rPr lang="en-US" sz="3600" dirty="0"/>
              <a:t> For </a:t>
            </a:r>
            <a:r>
              <a:rPr lang="en-US" sz="3600" u="sng" dirty="0"/>
              <a:t>those whom He foreknew, He also predestined </a:t>
            </a:r>
            <a:r>
              <a:rPr lang="en-US" sz="3600" dirty="0"/>
              <a:t>to become conformed to the image of His Son, so that He would be the firstborn among many brethren; </a:t>
            </a:r>
          </a:p>
        </p:txBody>
      </p:sp>
    </p:spTree>
    <p:extLst>
      <p:ext uri="{BB962C8B-B14F-4D97-AF65-F5344CB8AC3E}">
        <p14:creationId xmlns:p14="http://schemas.microsoft.com/office/powerpoint/2010/main" val="3725183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He chose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900" dirty="0"/>
              <a:t>Man is totally broken apart from God and cannot even see that he needs to be saved</a:t>
            </a:r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E9D09B2-CAD7-C506-978B-92AFDC157255}"/>
              </a:ext>
            </a:extLst>
          </p:cNvPr>
          <p:cNvSpPr/>
          <p:nvPr/>
        </p:nvSpPr>
        <p:spPr>
          <a:xfrm>
            <a:off x="1832610" y="2586462"/>
            <a:ext cx="7938042" cy="3240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Calibri" panose="020F0502020204030204" pitchFamily="34" charset="0"/>
              </a:rPr>
              <a:t>Ephesians 1:13 (NASB95) — 13</a:t>
            </a:r>
            <a:r>
              <a:rPr lang="en-US" sz="3600" dirty="0">
                <a:latin typeface="Calibri" panose="020F0502020204030204" pitchFamily="34" charset="0"/>
              </a:rPr>
              <a:t> In Him, you also, </a:t>
            </a:r>
            <a:r>
              <a:rPr lang="en-US" sz="3600" u="sng" dirty="0">
                <a:latin typeface="Calibri" panose="020F0502020204030204" pitchFamily="34" charset="0"/>
              </a:rPr>
              <a:t>after listening </a:t>
            </a:r>
            <a:r>
              <a:rPr lang="en-US" sz="3600" dirty="0">
                <a:latin typeface="Calibri" panose="020F0502020204030204" pitchFamily="34" charset="0"/>
              </a:rPr>
              <a:t>to the message of truth, the gospel of your </a:t>
            </a:r>
            <a:r>
              <a:rPr lang="en-US" sz="3600" u="sng" dirty="0">
                <a:latin typeface="Calibri" panose="020F0502020204030204" pitchFamily="34" charset="0"/>
              </a:rPr>
              <a:t>salvation—having also believed</a:t>
            </a:r>
            <a:r>
              <a:rPr lang="en-US" sz="3600" dirty="0">
                <a:latin typeface="Calibri" panose="020F0502020204030204" pitchFamily="34" charset="0"/>
              </a:rPr>
              <a:t>, you were sealed in Him with the Holy Spirit of promise,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2A30AC-8D11-1613-4EC3-0128875D66E0}"/>
              </a:ext>
            </a:extLst>
          </p:cNvPr>
          <p:cNvSpPr txBox="1"/>
          <p:nvPr/>
        </p:nvSpPr>
        <p:spPr>
          <a:xfrm>
            <a:off x="471057" y="3715547"/>
            <a:ext cx="308423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dirty="0"/>
              <a:t>Our Choice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9F25A26-FAF7-5215-8813-661CA51799B0}"/>
              </a:ext>
            </a:extLst>
          </p:cNvPr>
          <p:cNvSpPr txBox="1"/>
          <p:nvPr/>
        </p:nvSpPr>
        <p:spPr>
          <a:xfrm>
            <a:off x="6019268" y="5118614"/>
            <a:ext cx="352806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dirty="0"/>
              <a:t>God’s will</a:t>
            </a:r>
          </a:p>
        </p:txBody>
      </p:sp>
    </p:spTree>
    <p:extLst>
      <p:ext uri="{BB962C8B-B14F-4D97-AF65-F5344CB8AC3E}">
        <p14:creationId xmlns:p14="http://schemas.microsoft.com/office/powerpoint/2010/main" val="407682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He chose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you are chosen based on God’s foreknowledge, you cannot be un-chosen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9722" y="3244878"/>
            <a:ext cx="9086150" cy="196624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Calibri" panose="020F0502020204030204" pitchFamily="34" charset="0"/>
              </a:rPr>
              <a:t>2 Timothy 2:13 (NASB95) — 13</a:t>
            </a:r>
            <a:r>
              <a:rPr lang="en-US" sz="3600" dirty="0">
                <a:latin typeface="Calibri" panose="020F0502020204030204" pitchFamily="34" charset="0"/>
              </a:rPr>
              <a:t> If we are faithless, He remains faithful, for He cannot deny Himself. </a:t>
            </a:r>
          </a:p>
        </p:txBody>
      </p:sp>
    </p:spTree>
    <p:extLst>
      <p:ext uri="{BB962C8B-B14F-4D97-AF65-F5344CB8AC3E}">
        <p14:creationId xmlns:p14="http://schemas.microsoft.com/office/powerpoint/2010/main" val="389198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He adopted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en-US" dirty="0"/>
              <a:t> He predestined us to adoption as sons </a:t>
            </a:r>
            <a:r>
              <a:rPr lang="en-US" u="sng" dirty="0"/>
              <a:t>through Jesus Christ</a:t>
            </a:r>
            <a:r>
              <a:rPr lang="en-US" dirty="0"/>
              <a:t> to Himself</a:t>
            </a:r>
          </a:p>
        </p:txBody>
      </p:sp>
    </p:spTree>
    <p:extLst>
      <p:ext uri="{BB962C8B-B14F-4D97-AF65-F5344CB8AC3E}">
        <p14:creationId xmlns:p14="http://schemas.microsoft.com/office/powerpoint/2010/main" val="178686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He adopted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en-US" dirty="0"/>
              <a:t> He predestined us to adoption as sons </a:t>
            </a:r>
            <a:r>
              <a:rPr lang="en-US" u="sng" dirty="0"/>
              <a:t>through Jesus Christ</a:t>
            </a:r>
            <a:r>
              <a:rPr lang="en-US" dirty="0"/>
              <a:t> to Himself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2585" y="1257596"/>
            <a:ext cx="8983980" cy="32778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Calibri" panose="020F0502020204030204" pitchFamily="34" charset="0"/>
              </a:rPr>
              <a:t>Galatians 4:6 –7 (NASB95) —6</a:t>
            </a:r>
            <a:r>
              <a:rPr lang="en-US" sz="3600" dirty="0">
                <a:latin typeface="Calibri" panose="020F0502020204030204" pitchFamily="34" charset="0"/>
              </a:rPr>
              <a:t> Because you are sons, God has sent forth the Spirit of His Son into our hearts, crying, “Abba! Father!” </a:t>
            </a:r>
            <a:r>
              <a:rPr lang="en-US" sz="3600" b="1" dirty="0">
                <a:latin typeface="Calibri" panose="020F0502020204030204" pitchFamily="34" charset="0"/>
              </a:rPr>
              <a:t>7</a:t>
            </a:r>
            <a:r>
              <a:rPr lang="en-US" sz="3600" dirty="0">
                <a:latin typeface="Calibri" panose="020F0502020204030204" pitchFamily="34" charset="0"/>
              </a:rPr>
              <a:t> Therefore you are no longer a slave, but a son; and if a son, then an heir through God. </a:t>
            </a:r>
          </a:p>
        </p:txBody>
      </p:sp>
    </p:spTree>
    <p:extLst>
      <p:ext uri="{BB962C8B-B14F-4D97-AF65-F5344CB8AC3E}">
        <p14:creationId xmlns:p14="http://schemas.microsoft.com/office/powerpoint/2010/main" val="472803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He adopted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you are now a part of God’s family through Christ’s death you have unhindered access to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323642" y="3763007"/>
            <a:ext cx="8429958" cy="232435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libri" panose="020F0502020204030204" pitchFamily="34" charset="0"/>
              </a:rPr>
              <a:t>Hebrews 4:16 (NASB95) — 16</a:t>
            </a:r>
            <a:r>
              <a:rPr lang="en-US" sz="3200" dirty="0">
                <a:latin typeface="Calibri" panose="020F0502020204030204" pitchFamily="34" charset="0"/>
              </a:rPr>
              <a:t> Therefore let us draw near with confidence to the throne of grace, so that we may receive mercy and find grace to help in time of need. </a:t>
            </a:r>
          </a:p>
        </p:txBody>
      </p:sp>
    </p:spTree>
    <p:extLst>
      <p:ext uri="{BB962C8B-B14F-4D97-AF65-F5344CB8AC3E}">
        <p14:creationId xmlns:p14="http://schemas.microsoft.com/office/powerpoint/2010/main" val="236326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He redeemed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Ephesians 1:7–8 (NASB95) — 7</a:t>
            </a:r>
            <a:r>
              <a:rPr lang="en-US" dirty="0"/>
              <a:t> </a:t>
            </a:r>
            <a:r>
              <a:rPr lang="en-US" u="sng" dirty="0"/>
              <a:t>In Him</a:t>
            </a:r>
            <a:r>
              <a:rPr lang="en-US" dirty="0"/>
              <a:t> we have redemption through His blood, the forgiveness of our trespasses, according to the riches of His grace </a:t>
            </a:r>
            <a:r>
              <a:rPr lang="en-US" b="1" dirty="0"/>
              <a:t>8</a:t>
            </a:r>
            <a:r>
              <a:rPr lang="en-US" dirty="0"/>
              <a:t> which He lavished on us. In all wisdom and insight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6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He redeemed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Redeemed= Paid our debt</a:t>
            </a:r>
          </a:p>
          <a:p>
            <a:r>
              <a:rPr lang="en-US" dirty="0"/>
              <a:t>We all have </a:t>
            </a:r>
            <a:r>
              <a:rPr lang="en-US" u="sng" dirty="0">
                <a:solidFill>
                  <a:srgbClr val="FF0000"/>
                </a:solidFill>
              </a:rPr>
              <a:t>Red</a:t>
            </a:r>
            <a:r>
              <a:rPr lang="en-US" dirty="0"/>
              <a:t> in our ledger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8232" y="3646441"/>
            <a:ext cx="6057900" cy="2003625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Calibri" panose="020F0502020204030204" pitchFamily="34" charset="0"/>
              </a:rPr>
              <a:t>Romans 3:23 (NASB95) — 23</a:t>
            </a:r>
            <a:r>
              <a:rPr lang="en-US" sz="3600" dirty="0">
                <a:latin typeface="Calibri" panose="020F0502020204030204" pitchFamily="34" charset="0"/>
              </a:rPr>
              <a:t> for all have sinned and fall short of the glory of God, </a:t>
            </a:r>
          </a:p>
        </p:txBody>
      </p:sp>
    </p:spTree>
    <p:extLst>
      <p:ext uri="{BB962C8B-B14F-4D97-AF65-F5344CB8AC3E}">
        <p14:creationId xmlns:p14="http://schemas.microsoft.com/office/powerpoint/2010/main" val="16047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He redeemed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Redeemed= Paid our debt</a:t>
            </a:r>
          </a:p>
          <a:p>
            <a:r>
              <a:rPr lang="en-US" dirty="0"/>
              <a:t>We all have </a:t>
            </a:r>
            <a:r>
              <a:rPr lang="en-US" u="sng" dirty="0">
                <a:solidFill>
                  <a:srgbClr val="FF0000"/>
                </a:solidFill>
              </a:rPr>
              <a:t>Red</a:t>
            </a:r>
            <a:r>
              <a:rPr lang="en-US" dirty="0"/>
              <a:t> in our ledger</a:t>
            </a:r>
          </a:p>
          <a:p>
            <a:r>
              <a:rPr lang="en-US" dirty="0"/>
              <a:t>A debt that we cannot pay back by doing good things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06930" y="4091940"/>
            <a:ext cx="7909560" cy="2324354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Calibri" panose="020F0502020204030204" pitchFamily="34" charset="0"/>
              </a:rPr>
              <a:t>Ephesians 2:8–9 (NASB95) — 8</a:t>
            </a:r>
            <a:r>
              <a:rPr lang="en-US" sz="3200" dirty="0">
                <a:latin typeface="Calibri" panose="020F0502020204030204" pitchFamily="34" charset="0"/>
              </a:rPr>
              <a:t> For by grace you have been saved through faith; and that not of yourselves, it is the gift of God; </a:t>
            </a:r>
            <a:r>
              <a:rPr lang="en-US" sz="3200" b="1" dirty="0">
                <a:latin typeface="Calibri" panose="020F0502020204030204" pitchFamily="34" charset="0"/>
              </a:rPr>
              <a:t>9</a:t>
            </a:r>
            <a:r>
              <a:rPr lang="en-US" sz="3200" dirty="0">
                <a:latin typeface="Calibri" panose="020F0502020204030204" pitchFamily="34" charset="0"/>
              </a:rPr>
              <a:t> not as a result of works, so that no one may boast. </a:t>
            </a:r>
          </a:p>
        </p:txBody>
      </p:sp>
    </p:spTree>
    <p:extLst>
      <p:ext uri="{BB962C8B-B14F-4D97-AF65-F5344CB8AC3E}">
        <p14:creationId xmlns:p14="http://schemas.microsoft.com/office/powerpoint/2010/main" val="22971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He redeemed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Redeemed= Paid our debt</a:t>
            </a:r>
          </a:p>
          <a:p>
            <a:r>
              <a:rPr lang="en-US" dirty="0"/>
              <a:t>We all have </a:t>
            </a:r>
            <a:r>
              <a:rPr lang="en-US" u="sng" dirty="0">
                <a:solidFill>
                  <a:srgbClr val="FF0000"/>
                </a:solidFill>
              </a:rPr>
              <a:t>Red</a:t>
            </a:r>
            <a:r>
              <a:rPr lang="en-US" dirty="0"/>
              <a:t> in our ledger</a:t>
            </a:r>
          </a:p>
          <a:p>
            <a:r>
              <a:rPr lang="en-US" dirty="0"/>
              <a:t>A debt that we cannot pay back by doing good things</a:t>
            </a:r>
          </a:p>
          <a:p>
            <a:r>
              <a:rPr lang="en-US" dirty="0"/>
              <a:t>Jesus paid our debt for us on the cross</a:t>
            </a:r>
          </a:p>
        </p:txBody>
      </p:sp>
    </p:spTree>
    <p:extLst>
      <p:ext uri="{BB962C8B-B14F-4D97-AF65-F5344CB8AC3E}">
        <p14:creationId xmlns:p14="http://schemas.microsoft.com/office/powerpoint/2010/main" val="342169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90F4055E-D053-0954-886E-BEE49E25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</p:spPr>
        <p:txBody>
          <a:bodyPr anchor="ctr">
            <a:normAutofit/>
          </a:bodyPr>
          <a:lstStyle/>
          <a:p>
            <a:r>
              <a:rPr lang="en-US" altLang="en-US" sz="600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999F46-925E-F4C5-72DB-5D57F7CE0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8916" y="2249486"/>
            <a:ext cx="6521116" cy="460851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/>
              <a:t>Founded on Amazonian legend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2135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He redeemed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matter how far you have fallen, God has the resources to redeem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3101340" y="3442222"/>
            <a:ext cx="6560819" cy="2640723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latin typeface="Calibri" panose="020F0502020204030204" pitchFamily="34" charset="0"/>
              </a:rPr>
              <a:t>Romans 8:1 (NASB95) — 1</a:t>
            </a:r>
            <a:r>
              <a:rPr lang="en-US" sz="3600" dirty="0">
                <a:latin typeface="Calibri" panose="020F0502020204030204" pitchFamily="34" charset="0"/>
              </a:rPr>
              <a:t> Therefore there is now no condemnation for those who are in Christ Jesus. </a:t>
            </a:r>
          </a:p>
        </p:txBody>
      </p:sp>
    </p:spTree>
    <p:extLst>
      <p:ext uri="{BB962C8B-B14F-4D97-AF65-F5344CB8AC3E}">
        <p14:creationId xmlns:p14="http://schemas.microsoft.com/office/powerpoint/2010/main" val="75146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4) He Sealed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Ephesians 1:13–14 (NASB95) — 13</a:t>
            </a:r>
            <a:r>
              <a:rPr lang="en-US" dirty="0"/>
              <a:t> </a:t>
            </a:r>
            <a:r>
              <a:rPr lang="en-US" u="sng" dirty="0"/>
              <a:t>In Him</a:t>
            </a:r>
            <a:r>
              <a:rPr lang="en-US" dirty="0"/>
              <a:t>, you also, after listening to the message of truth, the gospel of your salvation—having also believed, you were sealed </a:t>
            </a:r>
            <a:r>
              <a:rPr lang="en-US" u="sng" dirty="0"/>
              <a:t>in Him </a:t>
            </a:r>
            <a:r>
              <a:rPr lang="en-US" dirty="0"/>
              <a:t>with the Holy Spirit of promise, </a:t>
            </a:r>
            <a:r>
              <a:rPr lang="en-US" b="1" dirty="0"/>
              <a:t>14</a:t>
            </a:r>
            <a:r>
              <a:rPr lang="en-US" dirty="0"/>
              <a:t> who is given as a pledge of our inheritance, with a view to the redemption of God’s own possession, to the praise of His glory.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40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4) He Sealed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 gives His Spirit as a pledge of His sincerity in His saving work</a:t>
            </a:r>
          </a:p>
          <a:p>
            <a:r>
              <a:rPr lang="en-US" dirty="0"/>
              <a:t>A down payment on eternity</a:t>
            </a:r>
          </a:p>
          <a:p>
            <a:r>
              <a:rPr lang="en-US" dirty="0"/>
              <a:t>He lives within those who are “In Christ”</a:t>
            </a:r>
          </a:p>
        </p:txBody>
      </p:sp>
    </p:spTree>
    <p:extLst>
      <p:ext uri="{BB962C8B-B14F-4D97-AF65-F5344CB8AC3E}">
        <p14:creationId xmlns:p14="http://schemas.microsoft.com/office/powerpoint/2010/main" val="315220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He…</a:t>
            </a:r>
          </a:p>
          <a:p>
            <a:pPr lvl="1"/>
            <a:r>
              <a:rPr lang="en-US" dirty="0"/>
              <a:t>Chose you</a:t>
            </a:r>
          </a:p>
          <a:p>
            <a:pPr lvl="1"/>
            <a:r>
              <a:rPr lang="en-US" dirty="0"/>
              <a:t>Adopted you</a:t>
            </a:r>
          </a:p>
          <a:p>
            <a:pPr lvl="1"/>
            <a:r>
              <a:rPr lang="en-US" dirty="0"/>
              <a:t>Redeemed you</a:t>
            </a:r>
          </a:p>
          <a:p>
            <a:pPr lvl="1"/>
            <a:r>
              <a:rPr lang="en-US" dirty="0"/>
              <a:t>Sealed you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12945" y="2611236"/>
            <a:ext cx="3166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In Him</a:t>
            </a:r>
          </a:p>
        </p:txBody>
      </p:sp>
    </p:spTree>
    <p:extLst>
      <p:ext uri="{BB962C8B-B14F-4D97-AF65-F5344CB8AC3E}">
        <p14:creationId xmlns:p14="http://schemas.microsoft.com/office/powerpoint/2010/main" val="346295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He…</a:t>
            </a:r>
          </a:p>
          <a:p>
            <a:pPr lvl="1"/>
            <a:r>
              <a:rPr lang="en-US" dirty="0"/>
              <a:t>Chose you</a:t>
            </a:r>
          </a:p>
          <a:p>
            <a:pPr lvl="1"/>
            <a:r>
              <a:rPr lang="en-US" dirty="0"/>
              <a:t>Adopted you</a:t>
            </a:r>
          </a:p>
          <a:p>
            <a:pPr lvl="1"/>
            <a:r>
              <a:rPr lang="en-US" dirty="0"/>
              <a:t>Redeemed you</a:t>
            </a:r>
          </a:p>
          <a:p>
            <a:pPr lvl="1"/>
            <a:r>
              <a:rPr lang="en-US" dirty="0"/>
              <a:t>Sealed you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3544" y="2860618"/>
            <a:ext cx="3166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In Him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12720" y="1325880"/>
            <a:ext cx="5623560" cy="378565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8000" dirty="0"/>
              <a:t>What if anything do we do?</a:t>
            </a:r>
          </a:p>
        </p:txBody>
      </p:sp>
      <p:sp>
        <p:nvSpPr>
          <p:cNvPr id="6" name="Rectangle 5"/>
          <p:cNvSpPr/>
          <p:nvPr/>
        </p:nvSpPr>
        <p:spPr>
          <a:xfrm>
            <a:off x="2341245" y="1225853"/>
            <a:ext cx="7503795" cy="398570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>
                <a:latin typeface="Calibri" panose="020F0502020204030204" pitchFamily="34" charset="0"/>
              </a:rPr>
              <a:t>John 6:29 (NASB95) — 29</a:t>
            </a:r>
            <a:r>
              <a:rPr lang="en-US" sz="4400" dirty="0">
                <a:latin typeface="Calibri" panose="020F0502020204030204" pitchFamily="34" charset="0"/>
              </a:rPr>
              <a:t> Jesus answered and said to them, “This is the work of God, that you believe in Him whom He has sent.” </a:t>
            </a:r>
          </a:p>
        </p:txBody>
      </p:sp>
    </p:spTree>
    <p:extLst>
      <p:ext uri="{BB962C8B-B14F-4D97-AF65-F5344CB8AC3E}">
        <p14:creationId xmlns:p14="http://schemas.microsoft.com/office/powerpoint/2010/main" val="1838300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 I in Christ?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don’t know</a:t>
            </a:r>
          </a:p>
          <a:p>
            <a:r>
              <a:rPr lang="en-US" dirty="0"/>
              <a:t>Think about how God is pursuing you</a:t>
            </a:r>
          </a:p>
          <a:p>
            <a:r>
              <a:rPr lang="en-US" dirty="0"/>
              <a:t>Think about how amazing this offer is</a:t>
            </a:r>
          </a:p>
          <a:p>
            <a:r>
              <a:rPr lang="en-US" dirty="0"/>
              <a:t>Be honest about what is holding you back</a:t>
            </a:r>
          </a:p>
        </p:txBody>
      </p:sp>
    </p:spTree>
    <p:extLst>
      <p:ext uri="{BB962C8B-B14F-4D97-AF65-F5344CB8AC3E}">
        <p14:creationId xmlns:p14="http://schemas.microsoft.com/office/powerpoint/2010/main" val="312425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Seek to understand and apply these truths</a:t>
            </a:r>
          </a:p>
          <a:p>
            <a:pPr lvl="1"/>
            <a:r>
              <a:rPr lang="en-US" dirty="0"/>
              <a:t>You have value because God has chosen you</a:t>
            </a:r>
          </a:p>
          <a:p>
            <a:pPr lvl="1"/>
            <a:r>
              <a:rPr lang="en-US" dirty="0"/>
              <a:t>God will never forsake His own</a:t>
            </a:r>
          </a:p>
          <a:p>
            <a:pPr lvl="1"/>
            <a:r>
              <a:rPr lang="en-US" dirty="0"/>
              <a:t>Yes you continue to sin, but Christ has covered that!</a:t>
            </a:r>
          </a:p>
          <a:p>
            <a:pPr lvl="1"/>
            <a:r>
              <a:rPr lang="en-US" dirty="0"/>
              <a:t>Feed the Spirit of God within you!</a:t>
            </a:r>
          </a:p>
        </p:txBody>
      </p:sp>
    </p:spTree>
    <p:extLst>
      <p:ext uri="{BB962C8B-B14F-4D97-AF65-F5344CB8AC3E}">
        <p14:creationId xmlns:p14="http://schemas.microsoft.com/office/powerpoint/2010/main" val="230370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 to understand and apply these truths</a:t>
            </a:r>
          </a:p>
          <a:p>
            <a:pPr lvl="1"/>
            <a:r>
              <a:rPr lang="en-US" dirty="0"/>
              <a:t>God doesn’t pick losers</a:t>
            </a:r>
          </a:p>
          <a:p>
            <a:pPr lvl="1"/>
            <a:r>
              <a:rPr lang="en-US" dirty="0"/>
              <a:t>God will never forsake His own</a:t>
            </a:r>
          </a:p>
          <a:p>
            <a:pPr lvl="1"/>
            <a:r>
              <a:rPr lang="en-US" dirty="0"/>
              <a:t>Yes you continue to sin, but Christ has covered that!</a:t>
            </a:r>
          </a:p>
          <a:p>
            <a:pPr lvl="1"/>
            <a:r>
              <a:rPr lang="en-US" dirty="0"/>
              <a:t>Feed the Spirit of God within you!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666" y="1804161"/>
            <a:ext cx="7783830" cy="212365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400" dirty="0"/>
              <a:t>Next Time</a:t>
            </a:r>
          </a:p>
          <a:p>
            <a:r>
              <a:rPr lang="en-US" sz="4400" dirty="0"/>
              <a:t>Eph. 1:15-23</a:t>
            </a:r>
          </a:p>
          <a:p>
            <a:r>
              <a:rPr lang="en-US" sz="4400" dirty="0"/>
              <a:t>More about how identity works</a:t>
            </a:r>
          </a:p>
        </p:txBody>
      </p:sp>
    </p:spTree>
    <p:extLst>
      <p:ext uri="{BB962C8B-B14F-4D97-AF65-F5344CB8AC3E}">
        <p14:creationId xmlns:p14="http://schemas.microsoft.com/office/powerpoint/2010/main" val="396920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90F4055E-D053-0954-886E-BEE49E25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</p:spPr>
        <p:txBody>
          <a:bodyPr anchor="ctr">
            <a:normAutofit/>
          </a:bodyPr>
          <a:lstStyle/>
          <a:p>
            <a:r>
              <a:rPr lang="en-US" altLang="en-US" sz="6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999F46-925E-F4C5-72DB-5D57F7CE0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326" y="2249486"/>
            <a:ext cx="5904875" cy="354171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/>
              <a:t>Temple of Artemis </a:t>
            </a:r>
          </a:p>
          <a:p>
            <a:pPr marL="0" indent="0">
              <a:buNone/>
              <a:defRPr/>
            </a:pPr>
            <a:r>
              <a:rPr lang="en-US" sz="3600" dirty="0"/>
              <a:t>    (1/7 wonders)</a:t>
            </a:r>
          </a:p>
        </p:txBody>
      </p:sp>
    </p:spTree>
    <p:extLst>
      <p:ext uri="{BB962C8B-B14F-4D97-AF65-F5344CB8AC3E}">
        <p14:creationId xmlns:p14="http://schemas.microsoft.com/office/powerpoint/2010/main" val="38998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Paul stayed 3 years on his 3</a:t>
            </a:r>
            <a:r>
              <a:rPr lang="en-US" sz="4400" baseline="30000" dirty="0"/>
              <a:t>rd</a:t>
            </a:r>
            <a:r>
              <a:rPr lang="en-US" sz="4400" dirty="0"/>
              <a:t> journey </a:t>
            </a:r>
          </a:p>
          <a:p>
            <a:r>
              <a:rPr lang="en-US" sz="3600" dirty="0"/>
              <a:t>School of Tyrannus </a:t>
            </a:r>
          </a:p>
          <a:p>
            <a:r>
              <a:rPr lang="en-US" sz="4200" dirty="0"/>
              <a:t>Caused a riot</a:t>
            </a:r>
          </a:p>
          <a:p>
            <a:pPr lvl="1"/>
            <a:r>
              <a:rPr lang="en-US" sz="3900" dirty="0"/>
              <a:t>Demetrious the silver smith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7437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Book of Ephesians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Primarily concerned with fundamental truths to aid spiritual growth</a:t>
            </a:r>
          </a:p>
        </p:txBody>
      </p:sp>
    </p:spTree>
    <p:extLst>
      <p:ext uri="{BB962C8B-B14F-4D97-AF65-F5344CB8AC3E}">
        <p14:creationId xmlns:p14="http://schemas.microsoft.com/office/powerpoint/2010/main" val="34368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xmlns="" id="{7EA2F4BE-DBBD-8CC3-6C1A-E189C34D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Book of Ephesians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CEB874-903E-0506-AD55-229C53947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Outline</a:t>
            </a:r>
          </a:p>
          <a:p>
            <a:pPr lvl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Chapters 1-3</a:t>
            </a:r>
          </a:p>
          <a:p>
            <a:pPr lvl="2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the amazing things God has done and given us</a:t>
            </a:r>
          </a:p>
          <a:p>
            <a:pPr lvl="1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Chapters 4-6</a:t>
            </a:r>
          </a:p>
          <a:p>
            <a:pPr lvl="2"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those things should impact the way we live</a:t>
            </a:r>
          </a:p>
        </p:txBody>
      </p:sp>
    </p:spTree>
    <p:extLst>
      <p:ext uri="{BB962C8B-B14F-4D97-AF65-F5344CB8AC3E}">
        <p14:creationId xmlns:p14="http://schemas.microsoft.com/office/powerpoint/2010/main" val="311984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Book of Ephesians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How salvation works</a:t>
            </a:r>
          </a:p>
        </p:txBody>
      </p:sp>
    </p:spTree>
    <p:extLst>
      <p:ext uri="{BB962C8B-B14F-4D97-AF65-F5344CB8AC3E}">
        <p14:creationId xmlns:p14="http://schemas.microsoft.com/office/powerpoint/2010/main" val="3855683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Chapter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Ephesians 1:1–6 (NASB95) — 1</a:t>
            </a:r>
            <a:r>
              <a:rPr lang="en-US" dirty="0"/>
              <a:t> Paul, an apostle of Christ Jesus by the will of God, To the saints who are at Ephesus and who are </a:t>
            </a:r>
            <a:r>
              <a:rPr lang="en-US" u="sng" dirty="0"/>
              <a:t>faithful in Christ Jesus</a:t>
            </a:r>
            <a:r>
              <a:rPr lang="en-US" dirty="0"/>
              <a:t>: </a:t>
            </a:r>
            <a:r>
              <a:rPr lang="en-US" b="1" dirty="0"/>
              <a:t>2</a:t>
            </a:r>
            <a:r>
              <a:rPr lang="en-US" dirty="0"/>
              <a:t> Grace to you and peace from God our Father and the Lord Jesus Christ. </a:t>
            </a:r>
          </a:p>
        </p:txBody>
      </p:sp>
    </p:spTree>
    <p:extLst>
      <p:ext uri="{BB962C8B-B14F-4D97-AF65-F5344CB8AC3E}">
        <p14:creationId xmlns:p14="http://schemas.microsoft.com/office/powerpoint/2010/main" val="2289632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well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well.potx" id="{8A96B63A-8E18-4EFD-A8EA-3DF58B5B819D}" vid="{E3FF578F-C8CA-49D9-9AE1-32F0078E233A}"/>
    </a:ext>
  </a:extLst>
</a:theme>
</file>

<file path=ppt/theme/theme2.xml><?xml version="1.0" encoding="utf-8"?>
<a:theme xmlns:a="http://schemas.openxmlformats.org/drawingml/2006/main" name="Dwell-Light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well.potx" id="{8A96B63A-8E18-4EFD-A8EA-3DF58B5B819D}" vid="{80E3CF16-4259-4D38-946D-3E9B025F2D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dwell</Template>
  <TotalTime>2648</TotalTime>
  <Words>1504</Words>
  <Application>Microsoft Office PowerPoint</Application>
  <PresentationFormat>Widescreen</PresentationFormat>
  <Paragraphs>153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Lao UI</vt:lpstr>
      <vt:lpstr>Monotype Sorts</vt:lpstr>
      <vt:lpstr>Trebuchet MS</vt:lpstr>
      <vt:lpstr>Tw Cen MT</vt:lpstr>
      <vt:lpstr>Dwell-Theme</vt:lpstr>
      <vt:lpstr>Dwell-Light-Theme</vt:lpstr>
      <vt:lpstr>The Book of Ephesians</vt:lpstr>
      <vt:lpstr>Background</vt:lpstr>
      <vt:lpstr>Background</vt:lpstr>
      <vt:lpstr>Background</vt:lpstr>
      <vt:lpstr>Background</vt:lpstr>
      <vt:lpstr>The Book of Ephesians</vt:lpstr>
      <vt:lpstr>The Book of Ephesians</vt:lpstr>
      <vt:lpstr>The Book of Ephesians</vt:lpstr>
      <vt:lpstr>Ephesians Chapter 1</vt:lpstr>
      <vt:lpstr>Ephesians Chapter 1</vt:lpstr>
      <vt:lpstr>Ephesians Chapter 1</vt:lpstr>
      <vt:lpstr>Ephesians Chapter 1</vt:lpstr>
      <vt:lpstr>Ephesians Chapter 1</vt:lpstr>
      <vt:lpstr>The power of Identity</vt:lpstr>
      <vt:lpstr>The power of Identity</vt:lpstr>
      <vt:lpstr>The power of Identity</vt:lpstr>
      <vt:lpstr>Ephesians Chapter 1</vt:lpstr>
      <vt:lpstr>4 Key truths Regarding Believers</vt:lpstr>
      <vt:lpstr>1) He chose you</vt:lpstr>
      <vt:lpstr>1) He chose you</vt:lpstr>
      <vt:lpstr>1) He chose you</vt:lpstr>
      <vt:lpstr>1) He chose you</vt:lpstr>
      <vt:lpstr>2) He adopted you</vt:lpstr>
      <vt:lpstr>2) He adopted you</vt:lpstr>
      <vt:lpstr>2) He adopted you</vt:lpstr>
      <vt:lpstr>3) He redeemed you</vt:lpstr>
      <vt:lpstr>3) He redeemed you</vt:lpstr>
      <vt:lpstr>3) He redeemed you</vt:lpstr>
      <vt:lpstr>3) He redeemed you</vt:lpstr>
      <vt:lpstr>3) He redeemed you</vt:lpstr>
      <vt:lpstr>4) He Sealed you</vt:lpstr>
      <vt:lpstr>4) He Sealed you</vt:lpstr>
      <vt:lpstr>The power of Identity</vt:lpstr>
      <vt:lpstr>The power of Identity</vt:lpstr>
      <vt:lpstr>Am I in Christ?</vt:lpstr>
      <vt:lpstr>What now?</vt:lpstr>
      <vt:lpstr>What now?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Lowery</dc:creator>
  <cp:lastModifiedBy>DoddH</cp:lastModifiedBy>
  <cp:revision>27</cp:revision>
  <dcterms:created xsi:type="dcterms:W3CDTF">2015-02-12T13:45:35Z</dcterms:created>
  <dcterms:modified xsi:type="dcterms:W3CDTF">2023-10-09T14:12:36Z</dcterms:modified>
</cp:coreProperties>
</file>