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5"/>
  </p:notesMasterIdLst>
  <p:sldIdLst>
    <p:sldId id="256" r:id="rId2"/>
    <p:sldId id="258" r:id="rId3"/>
    <p:sldId id="259" r:id="rId4"/>
    <p:sldId id="260" r:id="rId5"/>
    <p:sldId id="261" r:id="rId6"/>
    <p:sldId id="262" r:id="rId7"/>
    <p:sldId id="263"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Lst>
  <p:sldSz cx="9144000" cy="5143500" type="screen16x9"/>
  <p:notesSz cx="6858000" cy="9144000"/>
  <p:embeddedFontLst>
    <p:embeddedFont>
      <p:font typeface="Lato" panose="020F0502020204030203" pitchFamily="34" charset="0"/>
      <p:regular r:id="rId36"/>
      <p:bold r:id="rId37"/>
      <p:italic r:id="rId38"/>
      <p:boldItalic r:id="rId39"/>
    </p:embeddedFont>
    <p:embeddedFont>
      <p:font typeface="Montserrat" panose="00000500000000000000" pitchFamily="2" charset="0"/>
      <p:regular r:id="rId40"/>
      <p:bold r:id="rId41"/>
      <p:italic r:id="rId42"/>
      <p:boldItalic r:id="rId4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40FCBBF-5272-4154-B319-0FDD06E426AA}">
  <a:tblStyle styleId="{E40FCBBF-5272-4154-B319-0FDD06E426A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80" y="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font" Target="fonts/font4.fntdata"/><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7.fntdata"/><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font" Target="fonts/font2.fntdata"/><Relationship Id="rId40" Type="http://schemas.openxmlformats.org/officeDocument/2006/relationships/font" Target="fonts/font5.fntdata"/><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43" Type="http://schemas.openxmlformats.org/officeDocument/2006/relationships/font" Target="fonts/font8.fntdata"/><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font" Target="fonts/font3.fntdata"/><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font" Target="fonts/font6.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Google Shape;234;g57a50d94047d7e95_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5" name="Google Shape;235;g57a50d94047d7e95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Google Shape;240;g32f53c63cf9_0_26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 name="Google Shape;241;g32f53c63cf9_0_2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Google Shape;246;g32f53c63cf9_0_30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7" name="Google Shape;247;g32f53c63cf9_0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32f53c63cf9_0_27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3" name="Google Shape;253;g32f53c63cf9_0_2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32cf7e7280c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9" name="Google Shape;259;g32cf7e7280c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32f53c63cf9_0_2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8" name="Google Shape;268;g32f53c63cf9_0_2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g32ff198d480_0_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5" name="Google Shape;275;g32ff198d480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g32cf7e7280c_0_1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1" name="Google Shape;281;g32cf7e7280c_0_1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32cf7e7280c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32cf7e7280c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3"/>
        <p:cNvGrpSpPr/>
        <p:nvPr/>
      </p:nvGrpSpPr>
      <p:grpSpPr>
        <a:xfrm>
          <a:off x="0" y="0"/>
          <a:ext cx="0" cy="0"/>
          <a:chOff x="0" y="0"/>
          <a:chExt cx="0" cy="0"/>
        </a:xfrm>
      </p:grpSpPr>
      <p:sp>
        <p:nvSpPr>
          <p:cNvPr id="294" name="Google Shape;294;g32cf7e7280c_0_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95" name="Google Shape;295;g32cf7e7280c_0_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2f53c63cf9_0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32f53c63cf9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Google Shape;301;g32cf7e7280c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2" name="Google Shape;302;g32cf7e7280c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7"/>
        <p:cNvGrpSpPr/>
        <p:nvPr/>
      </p:nvGrpSpPr>
      <p:grpSpPr>
        <a:xfrm>
          <a:off x="0" y="0"/>
          <a:ext cx="0" cy="0"/>
          <a:chOff x="0" y="0"/>
          <a:chExt cx="0" cy="0"/>
        </a:xfrm>
      </p:grpSpPr>
      <p:sp>
        <p:nvSpPr>
          <p:cNvPr id="308" name="Google Shape;308;g32cf7e7280c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09" name="Google Shape;309;g32cf7e7280c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g32cf7e7280c_0_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16" name="Google Shape;316;g32cf7e7280c_0_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32cf7e7280c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3" name="Google Shape;323;g32cf7e7280c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g32cf7e7280c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0" name="Google Shape;330;g32cf7e7280c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g32cf7e7280c_0_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37" name="Google Shape;337;g32cf7e7280c_0_3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2"/>
        <p:cNvGrpSpPr/>
        <p:nvPr/>
      </p:nvGrpSpPr>
      <p:grpSpPr>
        <a:xfrm>
          <a:off x="0" y="0"/>
          <a:ext cx="0" cy="0"/>
          <a:chOff x="0" y="0"/>
          <a:chExt cx="0" cy="0"/>
        </a:xfrm>
      </p:grpSpPr>
      <p:sp>
        <p:nvSpPr>
          <p:cNvPr id="343" name="Google Shape;343;g32f53c63cf9_0_2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44" name="Google Shape;344;g32f53c63cf9_0_2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g32f53c63cf9_0_2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0" name="Google Shape;350;g32f53c63cf9_0_2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5"/>
        <p:cNvGrpSpPr/>
        <p:nvPr/>
      </p:nvGrpSpPr>
      <p:grpSpPr>
        <a:xfrm>
          <a:off x="0" y="0"/>
          <a:ext cx="0" cy="0"/>
          <a:chOff x="0" y="0"/>
          <a:chExt cx="0" cy="0"/>
        </a:xfrm>
      </p:grpSpPr>
      <p:sp>
        <p:nvSpPr>
          <p:cNvPr id="356" name="Google Shape;356;g32cf7e7280c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57" name="Google Shape;357;g32cf7e7280c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g32cf7e7280c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4" name="Google Shape;364;g32cf7e7280c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2f53c63cf9_0_1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32f53c63cf9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g32cf7e7280c_0_10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1" name="Google Shape;371;g32cf7e7280c_0_10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Google Shape;377;g32cf7e7280c_0_1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8" name="Google Shape;378;g32cf7e7280c_0_1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g32f53c63cf9_0_29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5" name="Google Shape;385;g32f53c63cf9_0_2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Google Shape;390;g32f53c63cf9_0_30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1" name="Google Shape;391;g32f53c63cf9_0_3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32f53c63cf9_0_1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32f53c63cf9_0_1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32f53c63cf9_0_1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32f53c63cf9_0_1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32f53c63cf9_0_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32f53c63cf9_0_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32f53c63cf9_0_2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1" name="Google Shape;181;g32f53c63cf9_0_2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32cf7e7280c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32cf7e7280c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Google Shape;228;g32f53c63cf9_0_264: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9" name="Google Shape;229;g32f53c63cf9_0_2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name="adj" fmla="val 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name="adj" fmla="val 50000"/>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150" y="1145825"/>
              <a:ext cx="3996600" cy="3996900"/>
            </a:xfrm>
            <a:prstGeom prst="diagStripe">
              <a:avLst>
                <a:gd name="adj" fmla="val 58774"/>
              </a:avLst>
            </a:prstGeom>
            <a:solidFill>
              <a:schemeClr val="lt1">
                <a:alpha val="303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5400000">
              <a:off x="1646" y="-75"/>
              <a:ext cx="2299800" cy="23001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flipH="1">
              <a:off x="652821" y="590035"/>
              <a:ext cx="2300100" cy="2299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3537150" y="1578400"/>
            <a:ext cx="5017500" cy="1578900"/>
          </a:xfrm>
          <a:prstGeom prst="rect">
            <a:avLst/>
          </a:prstGeom>
        </p:spPr>
        <p:txBody>
          <a:bodyPr spcFirstLastPara="1" wrap="square" lIns="91425" tIns="91425" rIns="91425" bIns="91425" anchor="t" anchorCtr="0">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17" name="Google Shape;17;p2"/>
          <p:cNvSpPr txBox="1">
            <a:spLocks noGrp="1"/>
          </p:cNvSpPr>
          <p:nvPr>
            <p:ph type="subTitle" idx="1"/>
          </p:nvPr>
        </p:nvSpPr>
        <p:spPr>
          <a:xfrm>
            <a:off x="5083950" y="3924925"/>
            <a:ext cx="34707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18" name="Google Shape;18;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11"/>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1"/>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1"/>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1"/>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1"/>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1"/>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11"/>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11"/>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11"/>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1"/>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1"/>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1"/>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1"/>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1"/>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11"/>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11"/>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1"/>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 name="Google Shape;125;p11"/>
          <p:cNvSpPr txBox="1">
            <a:spLocks noGrp="1"/>
          </p:cNvSpPr>
          <p:nvPr>
            <p:ph type="title" hasCustomPrompt="1"/>
          </p:nvPr>
        </p:nvSpPr>
        <p:spPr>
          <a:xfrm>
            <a:off x="823850" y="1284675"/>
            <a:ext cx="4776000" cy="1300800"/>
          </a:xfrm>
          <a:prstGeom prst="rect">
            <a:avLst/>
          </a:prstGeom>
        </p:spPr>
        <p:txBody>
          <a:bodyPr spcFirstLastPara="1" wrap="square" lIns="91425" tIns="91425" rIns="91425" bIns="91425" anchor="t" anchorCtr="0">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a:spLocks noGrp="1"/>
          </p:cNvSpPr>
          <p:nvPr>
            <p:ph type="body" idx="1"/>
          </p:nvPr>
        </p:nvSpPr>
        <p:spPr>
          <a:xfrm>
            <a:off x="823850" y="2643124"/>
            <a:ext cx="4776000" cy="1218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127" name="Google Shape;12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28"/>
        <p:cNvGrpSpPr/>
        <p:nvPr/>
      </p:nvGrpSpPr>
      <p:grpSpPr>
        <a:xfrm>
          <a:off x="0" y="0"/>
          <a:ext cx="0" cy="0"/>
          <a:chOff x="0" y="0"/>
          <a:chExt cx="0" cy="0"/>
        </a:xfrm>
      </p:grpSpPr>
      <p:sp>
        <p:nvSpPr>
          <p:cNvPr id="129" name="Google Shape;12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rot="5400000">
              <a:off x="4841125" y="5700"/>
              <a:ext cx="42981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5400000">
              <a:off x="5618399" y="123646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flipH="1">
              <a:off x="5849857" y="14439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5400000">
              <a:off x="5987081" y="24694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3"/>
            <p:cNvSpPr/>
            <p:nvPr/>
          </p:nvSpPr>
          <p:spPr>
            <a:xfrm flipH="1">
              <a:off x="6222115" y="267695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3"/>
            <p:cNvSpPr/>
            <p:nvPr/>
          </p:nvSpPr>
          <p:spPr>
            <a:xfrm rot="-5400000">
              <a:off x="6675341" y="186201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3"/>
            <p:cNvSpPr/>
            <p:nvPr/>
          </p:nvSpPr>
          <p:spPr>
            <a:xfrm flipH="1">
              <a:off x="6908099" y="2069505"/>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3"/>
            <p:cNvSpPr/>
            <p:nvPr/>
          </p:nvSpPr>
          <p:spPr>
            <a:xfrm rot="-5400000">
              <a:off x="6861141" y="247781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3"/>
            <p:cNvSpPr/>
            <p:nvPr/>
          </p:nvSpPr>
          <p:spPr>
            <a:xfrm flipH="1">
              <a:off x="7965266" y="269296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3"/>
            <p:cNvSpPr/>
            <p:nvPr/>
          </p:nvSpPr>
          <p:spPr>
            <a:xfrm flipH="1">
              <a:off x="8145082" y="330875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3"/>
            <p:cNvSpPr/>
            <p:nvPr/>
          </p:nvSpPr>
          <p:spPr>
            <a:xfrm rot="-5400000">
              <a:off x="7047599" y="309501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3"/>
            <p:cNvSpPr/>
            <p:nvPr/>
          </p:nvSpPr>
          <p:spPr>
            <a:xfrm flipH="1">
              <a:off x="7276649" y="330250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3"/>
            <p:cNvSpPr/>
            <p:nvPr/>
          </p:nvSpPr>
          <p:spPr>
            <a:xfrm rot="-5400000">
              <a:off x="7227414" y="3710807"/>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3"/>
            <p:cNvSpPr/>
            <p:nvPr/>
          </p:nvSpPr>
          <p:spPr>
            <a:xfrm flipH="1">
              <a:off x="7462448" y="391829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3"/>
            <p:cNvSpPr/>
            <p:nvPr/>
          </p:nvSpPr>
          <p:spPr>
            <a:xfrm rot="-5400000">
              <a:off x="8102491" y="371847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3"/>
            <p:cNvSpPr/>
            <p:nvPr/>
          </p:nvSpPr>
          <p:spPr>
            <a:xfrm flipH="1">
              <a:off x="8334533" y="392596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3"/>
            <p:cNvSpPr/>
            <p:nvPr/>
          </p:nvSpPr>
          <p:spPr>
            <a:xfrm rot="-5400000">
              <a:off x="8288290" y="433426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 name="Google Shape;39;p3"/>
          <p:cNvSpPr txBox="1">
            <a:spLocks noGrp="1"/>
          </p:cNvSpPr>
          <p:nvPr>
            <p:ph type="title"/>
          </p:nvPr>
        </p:nvSpPr>
        <p:spPr>
          <a:xfrm>
            <a:off x="823850" y="2053000"/>
            <a:ext cx="4587000" cy="11487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40" name="Google Shape;40;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4"/>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6" name="Google Shape;46;p4"/>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47" name="Google Shape;47;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5"/>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53" name="Google Shape;53;p5"/>
          <p:cNvSpPr txBox="1">
            <a:spLocks noGrp="1"/>
          </p:cNvSpPr>
          <p:nvPr>
            <p:ph type="body" idx="1"/>
          </p:nvPr>
        </p:nvSpPr>
        <p:spPr>
          <a:xfrm>
            <a:off x="1297500"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5"/>
          <p:cNvSpPr txBox="1">
            <a:spLocks noGrp="1"/>
          </p:cNvSpPr>
          <p:nvPr>
            <p:ph type="body" idx="2"/>
          </p:nvPr>
        </p:nvSpPr>
        <p:spPr>
          <a:xfrm>
            <a:off x="4933221" y="1567550"/>
            <a:ext cx="3403200" cy="29112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5" name="Google Shape;55;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6"/>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 name="Google Shape;60;p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1" name="Google Shape;6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7"/>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7"/>
          <p:cNvSpPr txBox="1">
            <a:spLocks noGrp="1"/>
          </p:cNvSpPr>
          <p:nvPr>
            <p:ph type="title"/>
          </p:nvPr>
        </p:nvSpPr>
        <p:spPr>
          <a:xfrm>
            <a:off x="1297500" y="393750"/>
            <a:ext cx="3798900" cy="14931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67" name="Google Shape;67;p7"/>
          <p:cNvSpPr txBox="1">
            <a:spLocks noGrp="1"/>
          </p:cNvSpPr>
          <p:nvPr>
            <p:ph type="body" idx="1"/>
          </p:nvPr>
        </p:nvSpPr>
        <p:spPr>
          <a:xfrm>
            <a:off x="1297500" y="1972550"/>
            <a:ext cx="3798900" cy="24159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8" name="Google Shape;68;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name="adj" fmla="val 49469"/>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8"/>
            <p:cNvSpPr/>
            <p:nvPr/>
          </p:nvSpPr>
          <p:spPr>
            <a:xfrm rot="5400000">
              <a:off x="4840825" y="6000"/>
              <a:ext cx="4298700" cy="4286700"/>
            </a:xfrm>
            <a:prstGeom prst="diagStripe">
              <a:avLst>
                <a:gd name="adj" fmla="val 0"/>
              </a:avLst>
            </a:prstGeom>
            <a:solidFill>
              <a:schemeClr val="lt1">
                <a:alpha val="346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8"/>
            <p:cNvSpPr/>
            <p:nvPr/>
          </p:nvSpPr>
          <p:spPr>
            <a:xfrm rot="-5400000">
              <a:off x="5618399" y="123664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8"/>
            <p:cNvSpPr/>
            <p:nvPr/>
          </p:nvSpPr>
          <p:spPr>
            <a:xfrm flipH="1">
              <a:off x="5849857" y="144407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8"/>
            <p:cNvSpPr/>
            <p:nvPr/>
          </p:nvSpPr>
          <p:spPr>
            <a:xfrm rot="-5400000">
              <a:off x="5987081" y="2469743"/>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8"/>
            <p:cNvSpPr/>
            <p:nvPr/>
          </p:nvSpPr>
          <p:spPr>
            <a:xfrm flipH="1">
              <a:off x="6222115" y="2677179"/>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8"/>
            <p:cNvSpPr/>
            <p:nvPr/>
          </p:nvSpPr>
          <p:spPr>
            <a:xfrm rot="-5400000">
              <a:off x="6675341" y="1862244"/>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8"/>
            <p:cNvSpPr/>
            <p:nvPr/>
          </p:nvSpPr>
          <p:spPr>
            <a:xfrm flipH="1">
              <a:off x="6908099" y="2069680"/>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8"/>
            <p:cNvSpPr/>
            <p:nvPr/>
          </p:nvSpPr>
          <p:spPr>
            <a:xfrm rot="-5400000">
              <a:off x="6861141" y="2478088"/>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8"/>
            <p:cNvSpPr/>
            <p:nvPr/>
          </p:nvSpPr>
          <p:spPr>
            <a:xfrm flipH="1">
              <a:off x="7965266" y="269319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8"/>
            <p:cNvSpPr/>
            <p:nvPr/>
          </p:nvSpPr>
          <p:spPr>
            <a:xfrm flipH="1">
              <a:off x="8145082" y="330903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8"/>
            <p:cNvSpPr/>
            <p:nvPr/>
          </p:nvSpPr>
          <p:spPr>
            <a:xfrm rot="-5400000">
              <a:off x="7047599" y="309534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8"/>
            <p:cNvSpPr/>
            <p:nvPr/>
          </p:nvSpPr>
          <p:spPr>
            <a:xfrm flipH="1">
              <a:off x="7276649" y="3302781"/>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8"/>
            <p:cNvSpPr/>
            <p:nvPr/>
          </p:nvSpPr>
          <p:spPr>
            <a:xfrm rot="-5400000">
              <a:off x="7227414" y="3711189"/>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8"/>
            <p:cNvSpPr/>
            <p:nvPr/>
          </p:nvSpPr>
          <p:spPr>
            <a:xfrm flipH="1">
              <a:off x="7462448" y="3918625"/>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8"/>
            <p:cNvSpPr/>
            <p:nvPr/>
          </p:nvSpPr>
          <p:spPr>
            <a:xfrm rot="-5400000">
              <a:off x="8102491" y="3718856"/>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8"/>
            <p:cNvSpPr/>
            <p:nvPr/>
          </p:nvSpPr>
          <p:spPr>
            <a:xfrm flipH="1">
              <a:off x="8334533" y="3926292"/>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8"/>
            <p:cNvSpPr/>
            <p:nvPr/>
          </p:nvSpPr>
          <p:spPr>
            <a:xfrm rot="-5400000">
              <a:off x="8288290" y="4334700"/>
              <a:ext cx="808800" cy="808800"/>
            </a:xfrm>
            <a:prstGeom prst="diagStripe">
              <a:avLst>
                <a:gd name="adj" fmla="val 50000"/>
              </a:avLst>
            </a:prstGeom>
            <a:solidFill>
              <a:schemeClr val="lt1">
                <a:alpha val="731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9" name="Google Shape;89;p8"/>
          <p:cNvSpPr txBox="1">
            <a:spLocks noGrp="1"/>
          </p:cNvSpPr>
          <p:nvPr>
            <p:ph type="title"/>
          </p:nvPr>
        </p:nvSpPr>
        <p:spPr>
          <a:xfrm>
            <a:off x="823850" y="866775"/>
            <a:ext cx="4587000" cy="3521100"/>
          </a:xfrm>
          <a:prstGeom prst="rect">
            <a:avLst/>
          </a:prstGeom>
        </p:spPr>
        <p:txBody>
          <a:bodyPr spcFirstLastPara="1" wrap="square" lIns="91425" tIns="91425" rIns="91425" bIns="91425" anchor="ctr"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90" name="Google Shape;90;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name="adj" fmla="val 50000"/>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9"/>
            <p:cNvSpPr/>
            <p:nvPr/>
          </p:nvSpPr>
          <p:spPr>
            <a:xfrm flipH="1">
              <a:off x="229050" y="588489"/>
              <a:ext cx="808800" cy="808800"/>
            </a:xfrm>
            <a:prstGeom prst="diagStripe">
              <a:avLst>
                <a:gd name="adj" fmla="val 50000"/>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 name="Google Shape;95;p9"/>
          <p:cNvSpPr txBox="1">
            <a:spLocks noGrp="1"/>
          </p:cNvSpPr>
          <p:nvPr>
            <p:ph type="title"/>
          </p:nvPr>
        </p:nvSpPr>
        <p:spPr>
          <a:xfrm>
            <a:off x="1297500" y="1658325"/>
            <a:ext cx="3036300" cy="1751700"/>
          </a:xfrm>
          <a:prstGeom prst="rect">
            <a:avLst/>
          </a:prstGeom>
        </p:spPr>
        <p:txBody>
          <a:bodyPr spcFirstLastPara="1" wrap="square" lIns="91425" tIns="91425" rIns="91425" bIns="91425" anchor="t"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96" name="Google Shape;96;p9"/>
          <p:cNvSpPr txBox="1">
            <a:spLocks noGrp="1"/>
          </p:cNvSpPr>
          <p:nvPr>
            <p:ph type="subTitle" idx="1"/>
          </p:nvPr>
        </p:nvSpPr>
        <p:spPr>
          <a:xfrm>
            <a:off x="1297500" y="3538000"/>
            <a:ext cx="3036300" cy="5061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a:endParaRPr/>
          </a:p>
        </p:txBody>
      </p:sp>
      <p:sp>
        <p:nvSpPr>
          <p:cNvPr id="97" name="Google Shape;97;p9"/>
          <p:cNvSpPr txBox="1">
            <a:spLocks noGrp="1"/>
          </p:cNvSpPr>
          <p:nvPr>
            <p:ph type="body" idx="2"/>
          </p:nvPr>
        </p:nvSpPr>
        <p:spPr>
          <a:xfrm>
            <a:off x="4648200" y="1696600"/>
            <a:ext cx="3676800" cy="234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98" name="Google Shape;98;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10"/>
            <p:cNvSpPr/>
            <p:nvPr/>
          </p:nvSpPr>
          <p:spPr>
            <a:xfrm flipH="1">
              <a:off x="154125" y="3925529"/>
              <a:ext cx="544800" cy="544800"/>
            </a:xfrm>
            <a:prstGeom prst="diagStripe">
              <a:avLst>
                <a:gd name="adj" fmla="val 50000"/>
              </a:avLst>
            </a:prstGeom>
            <a:solidFill>
              <a:schemeClr val="lt1">
                <a:alpha val="9620"/>
              </a:scheme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10"/>
          <p:cNvSpPr txBox="1">
            <a:spLocks noGrp="1"/>
          </p:cNvSpPr>
          <p:nvPr>
            <p:ph type="body" idx="1"/>
          </p:nvPr>
        </p:nvSpPr>
        <p:spPr>
          <a:xfrm>
            <a:off x="812725" y="4305375"/>
            <a:ext cx="6936000" cy="523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104" name="Google Shape;10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focus">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marL="914400" lvl="1"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marL="1371600" lvl="2"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marL="1828800" lvl="3"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marL="2286000" lvl="4"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marL="2743200" lvl="5"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marL="3200400" lvl="6"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marL="3657600" lvl="7"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marL="4114800" lvl="8" indent="-29845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13"/>
          <p:cNvSpPr txBox="1">
            <a:spLocks noGrp="1"/>
          </p:cNvSpPr>
          <p:nvPr>
            <p:ph type="ctrTitle"/>
          </p:nvPr>
        </p:nvSpPr>
        <p:spPr>
          <a:xfrm>
            <a:off x="3537150" y="1200150"/>
            <a:ext cx="5017500" cy="214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4500"/>
              <a:t>Developing a Healthy View of Failure:</a:t>
            </a:r>
            <a:endParaRPr sz="4500"/>
          </a:p>
        </p:txBody>
      </p:sp>
      <p:sp>
        <p:nvSpPr>
          <p:cNvPr id="135" name="Google Shape;135;p13"/>
          <p:cNvSpPr txBox="1">
            <a:spLocks noGrp="1"/>
          </p:cNvSpPr>
          <p:nvPr>
            <p:ph type="subTitle" idx="1"/>
          </p:nvPr>
        </p:nvSpPr>
        <p:spPr>
          <a:xfrm>
            <a:off x="4376525" y="3616875"/>
            <a:ext cx="4178100" cy="814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3500"/>
              <a:t>Developing Grit</a:t>
            </a:r>
            <a:endParaRPr sz="35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36"/>
        <p:cNvGrpSpPr/>
        <p:nvPr/>
      </p:nvGrpSpPr>
      <p:grpSpPr>
        <a:xfrm>
          <a:off x="0" y="0"/>
          <a:ext cx="0" cy="0"/>
          <a:chOff x="0" y="0"/>
          <a:chExt cx="0" cy="0"/>
        </a:xfrm>
      </p:grpSpPr>
      <p:sp>
        <p:nvSpPr>
          <p:cNvPr id="237" name="Google Shape;237;p2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Biblical View of Grit:</a:t>
            </a:r>
            <a:endParaRPr sz="4000" b="1"/>
          </a:p>
        </p:txBody>
      </p:sp>
      <p:sp>
        <p:nvSpPr>
          <p:cNvPr id="238" name="Google Shape;238;p26"/>
          <p:cNvSpPr txBox="1">
            <a:spLocks noGrp="1"/>
          </p:cNvSpPr>
          <p:nvPr>
            <p:ph type="body" idx="1"/>
          </p:nvPr>
        </p:nvSpPr>
        <p:spPr>
          <a:xfrm>
            <a:off x="1084325" y="1191025"/>
            <a:ext cx="7879500" cy="3784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800"/>
              <a:t>25 Everyone who competes in the games goes into strict training. They do it to get a crown that will not last, but we do it to get a crown that will last forever. </a:t>
            </a:r>
            <a:endParaRPr sz="2800"/>
          </a:p>
          <a:p>
            <a:pPr marL="0" lvl="0" indent="0" algn="l" rtl="0">
              <a:spcBef>
                <a:spcPts val="1200"/>
              </a:spcBef>
              <a:spcAft>
                <a:spcPts val="1200"/>
              </a:spcAft>
              <a:buNone/>
            </a:pPr>
            <a:r>
              <a:rPr lang="en" sz="2800"/>
              <a:t>26 Therefore I do not run like someone running aimlessly; I do not fight like a boxer beating the air. </a:t>
            </a:r>
            <a:endParaRPr sz="28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Google Shape;243;p27"/>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Biblical View of Failure:</a:t>
            </a:r>
            <a:endParaRPr sz="4000" b="1"/>
          </a:p>
        </p:txBody>
      </p:sp>
      <p:sp>
        <p:nvSpPr>
          <p:cNvPr id="244" name="Google Shape;244;p27"/>
          <p:cNvSpPr txBox="1">
            <a:spLocks noGrp="1"/>
          </p:cNvSpPr>
          <p:nvPr>
            <p:ph type="body" idx="1"/>
          </p:nvPr>
        </p:nvSpPr>
        <p:spPr>
          <a:xfrm>
            <a:off x="1075200" y="1307850"/>
            <a:ext cx="7934100" cy="3631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800"/>
              <a:t>Ephesians 2:8,9</a:t>
            </a:r>
            <a:endParaRPr sz="2800"/>
          </a:p>
          <a:p>
            <a:pPr marL="0" lvl="0" indent="0" algn="l" rtl="0">
              <a:spcBef>
                <a:spcPts val="1200"/>
              </a:spcBef>
              <a:spcAft>
                <a:spcPts val="1200"/>
              </a:spcAft>
              <a:buNone/>
            </a:pPr>
            <a:r>
              <a:rPr lang="en" sz="2800"/>
              <a:t>8 For by grace you have been saved through faith, and this is not of yourselves, it is the gift of God; not as a result of works, so that no one may boast.</a:t>
            </a:r>
            <a:endParaRPr sz="28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28"/>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Biblical View of Failure:</a:t>
            </a:r>
            <a:endParaRPr sz="4000" b="1"/>
          </a:p>
        </p:txBody>
      </p:sp>
      <p:sp>
        <p:nvSpPr>
          <p:cNvPr id="250" name="Google Shape;250;p28"/>
          <p:cNvSpPr txBox="1">
            <a:spLocks noGrp="1"/>
          </p:cNvSpPr>
          <p:nvPr>
            <p:ph type="body" idx="1"/>
          </p:nvPr>
        </p:nvSpPr>
        <p:spPr>
          <a:xfrm>
            <a:off x="1075200" y="1307850"/>
            <a:ext cx="7934100" cy="36315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800"/>
              <a:t>John 21</a:t>
            </a:r>
            <a:endParaRPr sz="2800"/>
          </a:p>
          <a:p>
            <a:pPr marL="0" lvl="0" indent="0" algn="l" rtl="0">
              <a:spcBef>
                <a:spcPts val="1200"/>
              </a:spcBef>
              <a:spcAft>
                <a:spcPts val="1200"/>
              </a:spcAft>
              <a:buNone/>
            </a:pPr>
            <a:r>
              <a:rPr lang="en" sz="2800"/>
              <a:t> </a:t>
            </a:r>
            <a:endParaRPr sz="28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29"/>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What Gets in the Way:</a:t>
            </a:r>
            <a:endParaRPr sz="4000" b="1"/>
          </a:p>
        </p:txBody>
      </p:sp>
      <p:sp>
        <p:nvSpPr>
          <p:cNvPr id="256" name="Google Shape;256;p29"/>
          <p:cNvSpPr txBox="1">
            <a:spLocks noGrp="1"/>
          </p:cNvSpPr>
          <p:nvPr>
            <p:ph type="body" idx="1"/>
          </p:nvPr>
        </p:nvSpPr>
        <p:spPr>
          <a:xfrm>
            <a:off x="1129925" y="1437275"/>
            <a:ext cx="7779000" cy="3538500"/>
          </a:xfrm>
          <a:prstGeom prst="rect">
            <a:avLst/>
          </a:prstGeom>
        </p:spPr>
        <p:txBody>
          <a:bodyPr spcFirstLastPara="1" wrap="square" lIns="91425" tIns="91425" rIns="91425" bIns="91425" anchor="t" anchorCtr="0">
            <a:normAutofit/>
          </a:bodyPr>
          <a:lstStyle/>
          <a:p>
            <a:pPr marL="457200" lvl="0" indent="-406400" algn="l" rtl="0">
              <a:spcBef>
                <a:spcPts val="0"/>
              </a:spcBef>
              <a:spcAft>
                <a:spcPts val="0"/>
              </a:spcAft>
              <a:buSzPts val="2800"/>
              <a:buChar char="●"/>
            </a:pPr>
            <a:r>
              <a:rPr lang="en" sz="2800"/>
              <a:t>Emphasizing talent and natural ability</a:t>
            </a:r>
            <a:endParaRPr sz="2800"/>
          </a:p>
          <a:p>
            <a:pPr marL="457200" lvl="0" indent="457200" algn="l" rtl="0">
              <a:spcBef>
                <a:spcPts val="1200"/>
              </a:spcBef>
              <a:spcAft>
                <a:spcPts val="0"/>
              </a:spcAft>
              <a:buNone/>
            </a:pPr>
            <a:r>
              <a:rPr lang="en" sz="2800"/>
              <a:t>Ex. Violin</a:t>
            </a:r>
            <a:endParaRPr sz="2800"/>
          </a:p>
          <a:p>
            <a:pPr marL="457200" lvl="0" indent="457200" algn="l" rtl="0">
              <a:spcBef>
                <a:spcPts val="1200"/>
              </a:spcBef>
              <a:spcAft>
                <a:spcPts val="1200"/>
              </a:spcAft>
              <a:buNone/>
            </a:pPr>
            <a:r>
              <a:rPr lang="en" sz="2800"/>
              <a:t>Ex. Wrestling</a:t>
            </a:r>
            <a:endParaRPr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30"/>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What Gets in the Way:</a:t>
            </a:r>
            <a:endParaRPr sz="4000" b="1"/>
          </a:p>
        </p:txBody>
      </p:sp>
      <p:sp>
        <p:nvSpPr>
          <p:cNvPr id="262" name="Google Shape;262;p30"/>
          <p:cNvSpPr txBox="1">
            <a:spLocks noGrp="1"/>
          </p:cNvSpPr>
          <p:nvPr>
            <p:ph type="body" idx="1"/>
          </p:nvPr>
        </p:nvSpPr>
        <p:spPr>
          <a:xfrm>
            <a:off x="1129925" y="1437275"/>
            <a:ext cx="7779000" cy="3538500"/>
          </a:xfrm>
          <a:prstGeom prst="rect">
            <a:avLst/>
          </a:prstGeom>
        </p:spPr>
        <p:txBody>
          <a:bodyPr spcFirstLastPara="1" wrap="square" lIns="91425" tIns="91425" rIns="91425" bIns="91425" anchor="t" anchorCtr="0">
            <a:normAutofit/>
          </a:bodyPr>
          <a:lstStyle/>
          <a:p>
            <a:pPr marL="457200" lvl="0" indent="-406400" algn="l" rtl="0">
              <a:spcBef>
                <a:spcPts val="0"/>
              </a:spcBef>
              <a:spcAft>
                <a:spcPts val="0"/>
              </a:spcAft>
              <a:buSzPts val="2800"/>
              <a:buChar char="●"/>
            </a:pPr>
            <a:r>
              <a:rPr lang="en" sz="2800"/>
              <a:t>Emphasizing talent and natural ability</a:t>
            </a:r>
            <a:endParaRPr sz="2800"/>
          </a:p>
          <a:p>
            <a:pPr marL="457200" lvl="0" indent="-406400" algn="l" rtl="0">
              <a:spcBef>
                <a:spcPts val="0"/>
              </a:spcBef>
              <a:spcAft>
                <a:spcPts val="0"/>
              </a:spcAft>
              <a:buSzPts val="2800"/>
              <a:buChar char="●"/>
            </a:pPr>
            <a:r>
              <a:rPr lang="en" sz="2800"/>
              <a:t>Jumping in too soon</a:t>
            </a:r>
            <a:endParaRPr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31"/>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271" name="Google Shape;271;p31"/>
          <p:cNvSpPr txBox="1">
            <a:spLocks noGrp="1"/>
          </p:cNvSpPr>
          <p:nvPr>
            <p:ph type="body" idx="1"/>
          </p:nvPr>
        </p:nvSpPr>
        <p:spPr>
          <a:xfrm>
            <a:off x="1120800" y="1307850"/>
            <a:ext cx="7824600" cy="3658800"/>
          </a:xfrm>
          <a:prstGeom prst="rect">
            <a:avLst/>
          </a:prstGeom>
        </p:spPr>
        <p:txBody>
          <a:bodyPr spcFirstLastPara="1" wrap="square" lIns="91425" tIns="91425" rIns="91425" bIns="91425" anchor="t" anchorCtr="0">
            <a:normAutofit lnSpcReduction="10000"/>
          </a:bodyPr>
          <a:lstStyle/>
          <a:p>
            <a:pPr marL="457200" lvl="0" indent="-406400" algn="l" rtl="0">
              <a:spcBef>
                <a:spcPts val="0"/>
              </a:spcBef>
              <a:spcAft>
                <a:spcPts val="0"/>
              </a:spcAft>
              <a:buSzPts val="2800"/>
              <a:buChar char="●"/>
            </a:pPr>
            <a:r>
              <a:rPr lang="en" sz="2800"/>
              <a:t>Goals</a:t>
            </a:r>
            <a:endParaRPr sz="2800"/>
          </a:p>
          <a:p>
            <a:pPr marL="0" lvl="0" indent="0" algn="l" rtl="0">
              <a:spcBef>
                <a:spcPts val="1200"/>
              </a:spcBef>
              <a:spcAft>
                <a:spcPts val="0"/>
              </a:spcAft>
              <a:buNone/>
            </a:pPr>
            <a:r>
              <a:rPr lang="en" sz="2800"/>
              <a:t>	Ex. Small wins</a:t>
            </a:r>
            <a:endParaRPr sz="2800"/>
          </a:p>
          <a:p>
            <a:pPr marL="0" lvl="0" indent="0" algn="l" rtl="0">
              <a:spcBef>
                <a:spcPts val="1200"/>
              </a:spcBef>
              <a:spcAft>
                <a:spcPts val="0"/>
              </a:spcAft>
              <a:buNone/>
            </a:pPr>
            <a:r>
              <a:rPr lang="en" sz="2800"/>
              <a:t> </a:t>
            </a:r>
            <a:endParaRPr sz="2800"/>
          </a:p>
          <a:p>
            <a:pPr marL="0" lvl="0" indent="0" algn="l" rtl="0">
              <a:spcBef>
                <a:spcPts val="1200"/>
              </a:spcBef>
              <a:spcAft>
                <a:spcPts val="0"/>
              </a:spcAft>
              <a:buNone/>
            </a:pPr>
            <a:endParaRPr sz="2800"/>
          </a:p>
          <a:p>
            <a:pPr marL="0" lvl="0" indent="0" algn="l" rtl="0">
              <a:spcBef>
                <a:spcPts val="1200"/>
              </a:spcBef>
              <a:spcAft>
                <a:spcPts val="0"/>
              </a:spcAft>
              <a:buNone/>
            </a:pPr>
            <a:endParaRPr sz="2800"/>
          </a:p>
          <a:p>
            <a:pPr marL="0" lvl="0" indent="0" algn="l" rtl="0">
              <a:spcBef>
                <a:spcPts val="1200"/>
              </a:spcBef>
              <a:spcAft>
                <a:spcPts val="1200"/>
              </a:spcAft>
              <a:buNone/>
            </a:pPr>
            <a:endParaRPr sz="28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32"/>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278" name="Google Shape;278;p32"/>
          <p:cNvSpPr txBox="1">
            <a:spLocks noGrp="1"/>
          </p:cNvSpPr>
          <p:nvPr>
            <p:ph type="body" idx="1"/>
          </p:nvPr>
        </p:nvSpPr>
        <p:spPr>
          <a:xfrm>
            <a:off x="363825" y="1307850"/>
            <a:ext cx="6921900" cy="3658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3250" b="1" i="1"/>
              <a:t>Discussion:</a:t>
            </a:r>
            <a:endParaRPr sz="3250" b="1" i="1"/>
          </a:p>
          <a:p>
            <a:pPr marL="0" lvl="0" indent="0" algn="l" rtl="0">
              <a:spcBef>
                <a:spcPts val="1200"/>
              </a:spcBef>
              <a:spcAft>
                <a:spcPts val="0"/>
              </a:spcAft>
              <a:buNone/>
            </a:pPr>
            <a:r>
              <a:rPr lang="en" sz="2800" b="1" i="1"/>
              <a:t>What are some examples of goals that would be appropriate for a toddler? </a:t>
            </a:r>
            <a:endParaRPr sz="2800" b="1" i="1"/>
          </a:p>
          <a:p>
            <a:pPr marL="0" lvl="0" indent="0" algn="l" rtl="0">
              <a:spcBef>
                <a:spcPts val="1200"/>
              </a:spcBef>
              <a:spcAft>
                <a:spcPts val="0"/>
              </a:spcAft>
              <a:buNone/>
            </a:pPr>
            <a:r>
              <a:rPr lang="en" sz="2800" b="1" i="1"/>
              <a:t>What about a  preschooler?</a:t>
            </a:r>
            <a:endParaRPr sz="2800" b="1" i="1"/>
          </a:p>
          <a:p>
            <a:pPr marL="0" lvl="0" indent="0" algn="l" rtl="0">
              <a:spcBef>
                <a:spcPts val="1200"/>
              </a:spcBef>
              <a:spcAft>
                <a:spcPts val="1200"/>
              </a:spcAft>
              <a:buNone/>
            </a:pPr>
            <a:endParaRPr sz="2800" b="1" i="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33"/>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284" name="Google Shape;284;p33"/>
          <p:cNvSpPr txBox="1">
            <a:spLocks noGrp="1"/>
          </p:cNvSpPr>
          <p:nvPr>
            <p:ph type="body" idx="1"/>
          </p:nvPr>
        </p:nvSpPr>
        <p:spPr>
          <a:xfrm>
            <a:off x="1120800" y="1307850"/>
            <a:ext cx="7824600" cy="3658800"/>
          </a:xfrm>
          <a:prstGeom prst="rect">
            <a:avLst/>
          </a:prstGeom>
        </p:spPr>
        <p:txBody>
          <a:bodyPr spcFirstLastPara="1" wrap="square" lIns="91425" tIns="91425" rIns="91425" bIns="91425" anchor="t" anchorCtr="0">
            <a:normAutofit fontScale="92500" lnSpcReduction="20000"/>
          </a:bodyPr>
          <a:lstStyle/>
          <a:p>
            <a:pPr marL="457200" lvl="0" indent="-393065" algn="l" rtl="0">
              <a:spcBef>
                <a:spcPts val="0"/>
              </a:spcBef>
              <a:spcAft>
                <a:spcPts val="0"/>
              </a:spcAft>
              <a:buSzPct val="100000"/>
              <a:buChar char="●"/>
            </a:pPr>
            <a:r>
              <a:rPr lang="en" sz="2800"/>
              <a:t>Goals</a:t>
            </a:r>
            <a:endParaRPr sz="2800"/>
          </a:p>
          <a:p>
            <a:pPr marL="457200" lvl="0" indent="-393065" algn="l" rtl="0">
              <a:spcBef>
                <a:spcPts val="0"/>
              </a:spcBef>
              <a:spcAft>
                <a:spcPts val="0"/>
              </a:spcAft>
              <a:buSzPct val="100000"/>
              <a:buChar char="●"/>
            </a:pPr>
            <a:r>
              <a:rPr lang="en" sz="2800"/>
              <a:t>Guide towards a solution</a:t>
            </a:r>
            <a:endParaRPr sz="2800"/>
          </a:p>
          <a:p>
            <a:pPr marL="0" lvl="0" indent="0" algn="l" rtl="0">
              <a:spcBef>
                <a:spcPts val="1200"/>
              </a:spcBef>
              <a:spcAft>
                <a:spcPts val="0"/>
              </a:spcAft>
              <a:buNone/>
            </a:pPr>
            <a:r>
              <a:rPr lang="en" sz="2800"/>
              <a:t>	Ex. Don’t throw them in the deep end</a:t>
            </a:r>
            <a:endParaRPr sz="2800"/>
          </a:p>
          <a:p>
            <a:pPr marL="0" lvl="0" indent="0" algn="l" rtl="0">
              <a:spcBef>
                <a:spcPts val="1200"/>
              </a:spcBef>
              <a:spcAft>
                <a:spcPts val="0"/>
              </a:spcAft>
              <a:buNone/>
            </a:pPr>
            <a:r>
              <a:rPr lang="en" sz="2800"/>
              <a:t> </a:t>
            </a:r>
            <a:endParaRPr sz="2800"/>
          </a:p>
          <a:p>
            <a:pPr marL="0" lvl="0" indent="0" algn="l" rtl="0">
              <a:spcBef>
                <a:spcPts val="1200"/>
              </a:spcBef>
              <a:spcAft>
                <a:spcPts val="0"/>
              </a:spcAft>
              <a:buNone/>
            </a:pPr>
            <a:endParaRPr sz="2800"/>
          </a:p>
          <a:p>
            <a:pPr marL="0" lvl="0" indent="0" algn="l" rtl="0">
              <a:spcBef>
                <a:spcPts val="1200"/>
              </a:spcBef>
              <a:spcAft>
                <a:spcPts val="0"/>
              </a:spcAft>
              <a:buNone/>
            </a:pPr>
            <a:endParaRPr sz="2800"/>
          </a:p>
          <a:p>
            <a:pPr marL="0" lvl="0" indent="0" algn="l" rtl="0">
              <a:spcBef>
                <a:spcPts val="1200"/>
              </a:spcBef>
              <a:spcAft>
                <a:spcPts val="1200"/>
              </a:spcAft>
              <a:buNone/>
            </a:pPr>
            <a:endParaRPr sz="28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3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291" name="Google Shape;291;p34"/>
          <p:cNvSpPr txBox="1">
            <a:spLocks noGrp="1"/>
          </p:cNvSpPr>
          <p:nvPr>
            <p:ph type="body" idx="1"/>
          </p:nvPr>
        </p:nvSpPr>
        <p:spPr>
          <a:xfrm>
            <a:off x="172325" y="1307850"/>
            <a:ext cx="7158000" cy="36588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sz="2800"/>
              <a:t> </a:t>
            </a:r>
            <a:r>
              <a:rPr lang="en" sz="2400" i="1"/>
              <a:t>I know you know what five times three is, so what happens when you add another five? Why do you think the cold glass broke when you poured hot water into it? Try holding the protractor so you can read the numbers right-side up. </a:t>
            </a:r>
            <a:endParaRPr sz="2400" i="1"/>
          </a:p>
          <a:p>
            <a:pPr marL="0" lvl="0" indent="0" algn="l" rtl="0">
              <a:spcBef>
                <a:spcPts val="1200"/>
              </a:spcBef>
              <a:spcAft>
                <a:spcPts val="1200"/>
              </a:spcAft>
              <a:buNone/>
            </a:pPr>
            <a:r>
              <a:rPr lang="en" sz="2400"/>
              <a:t>Parenting is teaching, and teachers look for the teachable moments in just about everything we do. Find those moments and lead your child toward answers.</a:t>
            </a:r>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96"/>
        <p:cNvGrpSpPr/>
        <p:nvPr/>
      </p:nvGrpSpPr>
      <p:grpSpPr>
        <a:xfrm>
          <a:off x="0" y="0"/>
          <a:ext cx="0" cy="0"/>
          <a:chOff x="0" y="0"/>
          <a:chExt cx="0" cy="0"/>
        </a:xfrm>
      </p:grpSpPr>
      <p:sp>
        <p:nvSpPr>
          <p:cNvPr id="297" name="Google Shape;297;p3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298" name="Google Shape;298;p35"/>
          <p:cNvSpPr txBox="1">
            <a:spLocks noGrp="1"/>
          </p:cNvSpPr>
          <p:nvPr>
            <p:ph type="body" idx="1"/>
          </p:nvPr>
        </p:nvSpPr>
        <p:spPr>
          <a:xfrm>
            <a:off x="798250" y="1307850"/>
            <a:ext cx="7824600" cy="3658800"/>
          </a:xfrm>
          <a:prstGeom prst="rect">
            <a:avLst/>
          </a:prstGeom>
        </p:spPr>
        <p:txBody>
          <a:bodyPr spcFirstLastPara="1" wrap="square" lIns="91425" tIns="91425" rIns="91425" bIns="91425" anchor="t" anchorCtr="0">
            <a:normAutofit/>
          </a:bodyPr>
          <a:lstStyle/>
          <a:p>
            <a:pPr marL="457200" lvl="0" indent="-406400" algn="l" rtl="0">
              <a:spcBef>
                <a:spcPts val="0"/>
              </a:spcBef>
              <a:spcAft>
                <a:spcPts val="0"/>
              </a:spcAft>
              <a:buSzPts val="2800"/>
              <a:buChar char="●"/>
            </a:pPr>
            <a:r>
              <a:rPr lang="en" sz="2800"/>
              <a:t>Goals</a:t>
            </a:r>
            <a:endParaRPr sz="2800"/>
          </a:p>
          <a:p>
            <a:pPr marL="457200" lvl="0" indent="-406400" algn="l" rtl="0">
              <a:spcBef>
                <a:spcPts val="0"/>
              </a:spcBef>
              <a:spcAft>
                <a:spcPts val="0"/>
              </a:spcAft>
              <a:buSzPts val="2800"/>
              <a:buChar char="●"/>
            </a:pPr>
            <a:r>
              <a:rPr lang="en" sz="2800"/>
              <a:t>Guide towards a solution</a:t>
            </a:r>
            <a:endParaRPr sz="2800"/>
          </a:p>
          <a:p>
            <a:pPr marL="457200" lvl="0" indent="-406400" algn="l" rtl="0">
              <a:spcBef>
                <a:spcPts val="0"/>
              </a:spcBef>
              <a:spcAft>
                <a:spcPts val="0"/>
              </a:spcAft>
              <a:buSzPts val="2800"/>
              <a:buChar char="●"/>
            </a:pPr>
            <a:r>
              <a:rPr lang="en" sz="2800"/>
              <a:t>Don’t rescue them from consequences </a:t>
            </a:r>
            <a:endParaRPr sz="2800"/>
          </a:p>
          <a:p>
            <a:pPr marL="0" lvl="0" indent="0" algn="l" rtl="0">
              <a:spcBef>
                <a:spcPts val="1200"/>
              </a:spcBef>
              <a:spcAft>
                <a:spcPts val="0"/>
              </a:spcAft>
              <a:buNone/>
            </a:pPr>
            <a:endParaRPr sz="2800"/>
          </a:p>
          <a:p>
            <a:pPr marL="0" lvl="0" indent="0" algn="l" rtl="0">
              <a:spcBef>
                <a:spcPts val="1200"/>
              </a:spcBef>
              <a:spcAft>
                <a:spcPts val="0"/>
              </a:spcAft>
              <a:buNone/>
            </a:pPr>
            <a:endParaRPr sz="2800"/>
          </a:p>
          <a:p>
            <a:pPr marL="0" lvl="0" indent="0" algn="l" rtl="0">
              <a:spcBef>
                <a:spcPts val="1200"/>
              </a:spcBef>
              <a:spcAft>
                <a:spcPts val="1200"/>
              </a:spcAft>
              <a:buNone/>
            </a:pPr>
            <a:endParaRPr sz="28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What is Grit?</a:t>
            </a:r>
            <a:endParaRPr sz="4000" b="1"/>
          </a:p>
        </p:txBody>
      </p:sp>
      <p:sp>
        <p:nvSpPr>
          <p:cNvPr id="149" name="Google Shape;149;p15"/>
          <p:cNvSpPr txBox="1">
            <a:spLocks noGrp="1"/>
          </p:cNvSpPr>
          <p:nvPr>
            <p:ph type="body" idx="1"/>
          </p:nvPr>
        </p:nvSpPr>
        <p:spPr>
          <a:xfrm>
            <a:off x="523350" y="1172800"/>
            <a:ext cx="8039100" cy="3866700"/>
          </a:xfrm>
          <a:prstGeom prst="rect">
            <a:avLst/>
          </a:prstGeom>
        </p:spPr>
        <p:txBody>
          <a:bodyPr spcFirstLastPara="1" wrap="square" lIns="91425" tIns="91425" rIns="91425" bIns="91425" anchor="t" anchorCtr="0">
            <a:normAutofit/>
          </a:bodyPr>
          <a:lstStyle/>
          <a:p>
            <a:pPr marL="457200" lvl="0" indent="0" algn="l" rtl="0">
              <a:spcBef>
                <a:spcPts val="0"/>
              </a:spcBef>
              <a:spcAft>
                <a:spcPts val="0"/>
              </a:spcAft>
              <a:buNone/>
            </a:pPr>
            <a:r>
              <a:rPr lang="en" sz="2800" b="1"/>
              <a:t>Perseverance:</a:t>
            </a:r>
            <a:r>
              <a:rPr lang="en" sz="2800"/>
              <a:t> Persistence in doing something despite difficulty or delay in achieving success  </a:t>
            </a:r>
            <a:endParaRPr sz="2800"/>
          </a:p>
          <a:p>
            <a:pPr marL="457200" lvl="0" indent="0" algn="l" rtl="0">
              <a:spcBef>
                <a:spcPts val="1200"/>
              </a:spcBef>
              <a:spcAft>
                <a:spcPts val="1200"/>
              </a:spcAft>
              <a:buNone/>
            </a:pPr>
            <a:r>
              <a:rPr lang="en" sz="2800" b="1"/>
              <a:t>Passion: </a:t>
            </a:r>
            <a:r>
              <a:rPr lang="en" sz="2800"/>
              <a:t>Sustained, enduring devotion</a:t>
            </a:r>
            <a:endParaRPr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Google Shape;304;p3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305" name="Google Shape;305;p36"/>
          <p:cNvSpPr txBox="1">
            <a:spLocks noGrp="1"/>
          </p:cNvSpPr>
          <p:nvPr>
            <p:ph type="body" idx="1"/>
          </p:nvPr>
        </p:nvSpPr>
        <p:spPr>
          <a:xfrm>
            <a:off x="172325" y="1307850"/>
            <a:ext cx="7158000" cy="3658800"/>
          </a:xfrm>
          <a:prstGeom prst="rect">
            <a:avLst/>
          </a:prstGeom>
        </p:spPr>
        <p:txBody>
          <a:bodyPr spcFirstLastPara="1" wrap="square" lIns="91425" tIns="91425" rIns="91425" bIns="91425" anchor="t" anchorCtr="0">
            <a:normAutofit fontScale="32500" lnSpcReduction="10000"/>
          </a:bodyPr>
          <a:lstStyle/>
          <a:p>
            <a:pPr marL="0" lvl="0" indent="0" algn="l" rtl="0">
              <a:spcBef>
                <a:spcPts val="0"/>
              </a:spcBef>
              <a:spcAft>
                <a:spcPts val="1200"/>
              </a:spcAft>
              <a:buNone/>
            </a:pPr>
            <a:r>
              <a:rPr lang="en" sz="2800"/>
              <a:t> </a:t>
            </a:r>
            <a:r>
              <a:rPr lang="en" sz="8123" i="1"/>
              <a:t>It’s no big deal that you dropped that glass, I’ll show you how to clean it all up, and you can remember to carry fewer next time. Pick out the lumps in the oatmeal, and I’ll show you how to avoid that mistake for next time. The mop bucket spilled because it’s too short to hold the weight of the mop handle; just clean up the mess and use the other bucket next time.</a:t>
            </a:r>
            <a:endParaRPr sz="7507"/>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0"/>
        <p:cNvGrpSpPr/>
        <p:nvPr/>
      </p:nvGrpSpPr>
      <p:grpSpPr>
        <a:xfrm>
          <a:off x="0" y="0"/>
          <a:ext cx="0" cy="0"/>
          <a:chOff x="0" y="0"/>
          <a:chExt cx="0" cy="0"/>
        </a:xfrm>
      </p:grpSpPr>
      <p:sp>
        <p:nvSpPr>
          <p:cNvPr id="311" name="Google Shape;311;p37"/>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312" name="Google Shape;312;p37"/>
          <p:cNvSpPr txBox="1">
            <a:spLocks noGrp="1"/>
          </p:cNvSpPr>
          <p:nvPr>
            <p:ph type="body" idx="1"/>
          </p:nvPr>
        </p:nvSpPr>
        <p:spPr>
          <a:xfrm>
            <a:off x="172325" y="1307850"/>
            <a:ext cx="7158000" cy="3658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800"/>
              <a:t> </a:t>
            </a:r>
            <a:r>
              <a:rPr lang="en" sz="2550"/>
              <a:t>If we show our kids that mistakes are part of the process of learning, they will be more positive about their abilities and better able to bounce back from mistakes in future attempts. If we teach them that messing up means the world will crumble around them, we only succeed in reinforcing fear of failure.</a:t>
            </a:r>
            <a:endParaRPr sz="255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7"/>
        <p:cNvGrpSpPr/>
        <p:nvPr/>
      </p:nvGrpSpPr>
      <p:grpSpPr>
        <a:xfrm>
          <a:off x="0" y="0"/>
          <a:ext cx="0" cy="0"/>
          <a:chOff x="0" y="0"/>
          <a:chExt cx="0" cy="0"/>
        </a:xfrm>
      </p:grpSpPr>
      <p:sp>
        <p:nvSpPr>
          <p:cNvPr id="318" name="Google Shape;318;p38"/>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319" name="Google Shape;319;p38"/>
          <p:cNvSpPr txBox="1">
            <a:spLocks noGrp="1"/>
          </p:cNvSpPr>
          <p:nvPr>
            <p:ph type="body" idx="1"/>
          </p:nvPr>
        </p:nvSpPr>
        <p:spPr>
          <a:xfrm>
            <a:off x="181450" y="1307850"/>
            <a:ext cx="7158900" cy="36588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9800"/>
              <a:t>Your offer to rescue implies that you don’t believe he has the ability to find a solution himself. Help him problem-solve and find lessons in the failure rather than viewing it as a devastating blow to his self-image and confidence. Your goal should be to help him regain a sense of control over the experience of failing. The real learning happens when kids begin to understand how to pick through the wreckage, find the pieces that still work for them and devise a strategy for future success      </a:t>
            </a:r>
            <a:r>
              <a:rPr lang="en" sz="8600"/>
              <a:t>              </a:t>
            </a:r>
            <a:r>
              <a:rPr lang="en" sz="2800"/>
              <a:t>                  </a:t>
            </a:r>
            <a:endParaRPr sz="2800"/>
          </a:p>
          <a:p>
            <a:pPr marL="0" lvl="0" indent="0" algn="l" rtl="0">
              <a:spcBef>
                <a:spcPts val="1200"/>
              </a:spcBef>
              <a:spcAft>
                <a:spcPts val="0"/>
              </a:spcAft>
              <a:buNone/>
            </a:pPr>
            <a:endParaRPr sz="2800"/>
          </a:p>
          <a:p>
            <a:pPr marL="0" lvl="0" indent="0" algn="l" rtl="0">
              <a:spcBef>
                <a:spcPts val="1200"/>
              </a:spcBef>
              <a:spcAft>
                <a:spcPts val="0"/>
              </a:spcAft>
              <a:buNone/>
            </a:pPr>
            <a:endParaRPr sz="2800"/>
          </a:p>
          <a:p>
            <a:pPr marL="0" lvl="0" indent="0" algn="l" rtl="0">
              <a:spcBef>
                <a:spcPts val="1200"/>
              </a:spcBef>
              <a:spcAft>
                <a:spcPts val="1200"/>
              </a:spcAft>
              <a:buNone/>
            </a:pPr>
            <a:endParaRPr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39"/>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326" name="Google Shape;326;p39"/>
          <p:cNvSpPr txBox="1">
            <a:spLocks noGrp="1"/>
          </p:cNvSpPr>
          <p:nvPr>
            <p:ph type="body" idx="1"/>
          </p:nvPr>
        </p:nvSpPr>
        <p:spPr>
          <a:xfrm>
            <a:off x="852325" y="1307850"/>
            <a:ext cx="7824600" cy="3658800"/>
          </a:xfrm>
          <a:prstGeom prst="rect">
            <a:avLst/>
          </a:prstGeom>
        </p:spPr>
        <p:txBody>
          <a:bodyPr spcFirstLastPara="1" wrap="square" lIns="91425" tIns="91425" rIns="91425" bIns="91425" anchor="t" anchorCtr="0">
            <a:normAutofit/>
          </a:bodyPr>
          <a:lstStyle/>
          <a:p>
            <a:pPr marL="457200" lvl="0" indent="-406400" algn="l" rtl="0">
              <a:spcBef>
                <a:spcPts val="0"/>
              </a:spcBef>
              <a:spcAft>
                <a:spcPts val="0"/>
              </a:spcAft>
              <a:buSzPts val="2800"/>
              <a:buChar char="●"/>
            </a:pPr>
            <a:r>
              <a:rPr lang="en" sz="2800"/>
              <a:t>Goals</a:t>
            </a:r>
            <a:endParaRPr sz="2800"/>
          </a:p>
          <a:p>
            <a:pPr marL="457200" lvl="0" indent="-406400" algn="l" rtl="0">
              <a:spcBef>
                <a:spcPts val="0"/>
              </a:spcBef>
              <a:spcAft>
                <a:spcPts val="0"/>
              </a:spcAft>
              <a:buSzPts val="2800"/>
              <a:buChar char="●"/>
            </a:pPr>
            <a:r>
              <a:rPr lang="en" sz="2800"/>
              <a:t>Guide towards a solution</a:t>
            </a:r>
            <a:endParaRPr sz="2800"/>
          </a:p>
          <a:p>
            <a:pPr marL="457200" lvl="0" indent="-406400" algn="l" rtl="0">
              <a:spcBef>
                <a:spcPts val="0"/>
              </a:spcBef>
              <a:spcAft>
                <a:spcPts val="0"/>
              </a:spcAft>
              <a:buSzPts val="2800"/>
              <a:buChar char="●"/>
            </a:pPr>
            <a:r>
              <a:rPr lang="en" sz="2800"/>
              <a:t>Don’t rescue them from consequences </a:t>
            </a:r>
            <a:endParaRPr sz="2800"/>
          </a:p>
          <a:p>
            <a:pPr marL="457200" lvl="0" indent="-406400" algn="l" rtl="0">
              <a:spcBef>
                <a:spcPts val="0"/>
              </a:spcBef>
              <a:spcAft>
                <a:spcPts val="0"/>
              </a:spcAft>
              <a:buSzPts val="2800"/>
              <a:buChar char="●"/>
            </a:pPr>
            <a:r>
              <a:rPr lang="en" sz="2800"/>
              <a:t>Give feedback</a:t>
            </a:r>
            <a:endParaRPr sz="2800"/>
          </a:p>
          <a:p>
            <a:pPr marL="0" lvl="0" indent="0" algn="l" rtl="0">
              <a:spcBef>
                <a:spcPts val="1200"/>
              </a:spcBef>
              <a:spcAft>
                <a:spcPts val="0"/>
              </a:spcAft>
              <a:buNone/>
            </a:pPr>
            <a:endParaRPr sz="2800"/>
          </a:p>
          <a:p>
            <a:pPr marL="0" lvl="0" indent="0" algn="l" rtl="0">
              <a:spcBef>
                <a:spcPts val="1200"/>
              </a:spcBef>
              <a:spcAft>
                <a:spcPts val="1200"/>
              </a:spcAft>
              <a:buNone/>
            </a:pPr>
            <a:endParaRPr sz="28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31"/>
        <p:cNvGrpSpPr/>
        <p:nvPr/>
      </p:nvGrpSpPr>
      <p:grpSpPr>
        <a:xfrm>
          <a:off x="0" y="0"/>
          <a:ext cx="0" cy="0"/>
          <a:chOff x="0" y="0"/>
          <a:chExt cx="0" cy="0"/>
        </a:xfrm>
      </p:grpSpPr>
      <p:sp>
        <p:nvSpPr>
          <p:cNvPr id="332" name="Google Shape;332;p40"/>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333" name="Google Shape;333;p40"/>
          <p:cNvSpPr txBox="1">
            <a:spLocks noGrp="1"/>
          </p:cNvSpPr>
          <p:nvPr>
            <p:ph type="body" idx="1"/>
          </p:nvPr>
        </p:nvSpPr>
        <p:spPr>
          <a:xfrm>
            <a:off x="181450" y="1307850"/>
            <a:ext cx="7158900" cy="3658800"/>
          </a:xfrm>
          <a:prstGeom prst="rect">
            <a:avLst/>
          </a:prstGeom>
        </p:spPr>
        <p:txBody>
          <a:bodyPr spcFirstLastPara="1" wrap="square" lIns="91425" tIns="91425" rIns="91425" bIns="91425" anchor="t" anchorCtr="0">
            <a:normAutofit fontScale="25000" lnSpcReduction="20000"/>
          </a:bodyPr>
          <a:lstStyle/>
          <a:p>
            <a:pPr marL="0" lvl="0" indent="0" algn="l" rtl="0">
              <a:spcBef>
                <a:spcPts val="0"/>
              </a:spcBef>
              <a:spcAft>
                <a:spcPts val="0"/>
              </a:spcAft>
              <a:buNone/>
            </a:pPr>
            <a:r>
              <a:rPr lang="en" sz="9800" i="1"/>
              <a:t>Look down at your buttons; something looks off- can you figure out what’s wrong? If you forgot to carry the two in that other problem, maybe you made the same mistake on this problem?</a:t>
            </a:r>
            <a:endParaRPr sz="9800" i="1"/>
          </a:p>
          <a:p>
            <a:pPr marL="0" lvl="0" indent="0" algn="l" rtl="0">
              <a:spcBef>
                <a:spcPts val="1200"/>
              </a:spcBef>
              <a:spcAft>
                <a:spcPts val="0"/>
              </a:spcAft>
              <a:buNone/>
            </a:pPr>
            <a:r>
              <a:rPr lang="en" sz="9800"/>
              <a:t>Effective feedback supports effort and guides the child toward seeing her mistakes. Kids value supportive observations that encourage them to solve their own problems more than specific directions because the solutions are their own, not yours.   </a:t>
            </a:r>
            <a:r>
              <a:rPr lang="en" sz="8600"/>
              <a:t>        </a:t>
            </a:r>
            <a:r>
              <a:rPr lang="en" sz="2800"/>
              <a:t>                  </a:t>
            </a:r>
            <a:endParaRPr sz="2800"/>
          </a:p>
          <a:p>
            <a:pPr marL="0" lvl="0" indent="0" algn="l" rtl="0">
              <a:spcBef>
                <a:spcPts val="1200"/>
              </a:spcBef>
              <a:spcAft>
                <a:spcPts val="0"/>
              </a:spcAft>
              <a:buNone/>
            </a:pPr>
            <a:endParaRPr sz="2800"/>
          </a:p>
          <a:p>
            <a:pPr marL="0" lvl="0" indent="0" algn="l" rtl="0">
              <a:spcBef>
                <a:spcPts val="1200"/>
              </a:spcBef>
              <a:spcAft>
                <a:spcPts val="0"/>
              </a:spcAft>
              <a:buNone/>
            </a:pPr>
            <a:endParaRPr sz="2800"/>
          </a:p>
          <a:p>
            <a:pPr marL="0" lvl="0" indent="0" algn="l" rtl="0">
              <a:spcBef>
                <a:spcPts val="1200"/>
              </a:spcBef>
              <a:spcAft>
                <a:spcPts val="1200"/>
              </a:spcAft>
              <a:buNone/>
            </a:pPr>
            <a:endParaRPr sz="28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8"/>
        <p:cNvGrpSpPr/>
        <p:nvPr/>
      </p:nvGrpSpPr>
      <p:grpSpPr>
        <a:xfrm>
          <a:off x="0" y="0"/>
          <a:ext cx="0" cy="0"/>
          <a:chOff x="0" y="0"/>
          <a:chExt cx="0" cy="0"/>
        </a:xfrm>
      </p:grpSpPr>
      <p:sp>
        <p:nvSpPr>
          <p:cNvPr id="339" name="Google Shape;339;p41"/>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How Do We Help:</a:t>
            </a:r>
            <a:endParaRPr sz="4000" b="1"/>
          </a:p>
        </p:txBody>
      </p:sp>
      <p:sp>
        <p:nvSpPr>
          <p:cNvPr id="340" name="Google Shape;340;p41"/>
          <p:cNvSpPr txBox="1">
            <a:spLocks noGrp="1"/>
          </p:cNvSpPr>
          <p:nvPr>
            <p:ph type="body" idx="1"/>
          </p:nvPr>
        </p:nvSpPr>
        <p:spPr>
          <a:xfrm>
            <a:off x="739000" y="1307850"/>
            <a:ext cx="7824600" cy="3658800"/>
          </a:xfrm>
          <a:prstGeom prst="rect">
            <a:avLst/>
          </a:prstGeom>
        </p:spPr>
        <p:txBody>
          <a:bodyPr spcFirstLastPara="1" wrap="square" lIns="91425" tIns="91425" rIns="91425" bIns="91425" anchor="t" anchorCtr="0">
            <a:normAutofit lnSpcReduction="10000"/>
          </a:bodyPr>
          <a:lstStyle/>
          <a:p>
            <a:pPr marL="457200" lvl="0" indent="-406400" algn="l" rtl="0">
              <a:spcBef>
                <a:spcPts val="0"/>
              </a:spcBef>
              <a:spcAft>
                <a:spcPts val="0"/>
              </a:spcAft>
              <a:buSzPts val="2800"/>
              <a:buChar char="●"/>
            </a:pPr>
            <a:r>
              <a:rPr lang="en" sz="2800"/>
              <a:t>Goals</a:t>
            </a:r>
            <a:endParaRPr sz="2800"/>
          </a:p>
          <a:p>
            <a:pPr marL="457200" lvl="0" indent="-406400" algn="l" rtl="0">
              <a:spcBef>
                <a:spcPts val="0"/>
              </a:spcBef>
              <a:spcAft>
                <a:spcPts val="0"/>
              </a:spcAft>
              <a:buSzPts val="2800"/>
              <a:buChar char="●"/>
            </a:pPr>
            <a:r>
              <a:rPr lang="en" sz="2800"/>
              <a:t>Guide towards solution</a:t>
            </a:r>
            <a:endParaRPr sz="2800"/>
          </a:p>
          <a:p>
            <a:pPr marL="457200" lvl="0" indent="-406400" algn="l" rtl="0">
              <a:spcBef>
                <a:spcPts val="0"/>
              </a:spcBef>
              <a:spcAft>
                <a:spcPts val="0"/>
              </a:spcAft>
              <a:buSzPts val="2800"/>
              <a:buChar char="●"/>
            </a:pPr>
            <a:r>
              <a:rPr lang="en" sz="2800"/>
              <a:t>Don’t rescue them from consequences</a:t>
            </a:r>
            <a:endParaRPr sz="2800"/>
          </a:p>
          <a:p>
            <a:pPr marL="457200" lvl="0" indent="-406400" algn="l" rtl="0">
              <a:spcBef>
                <a:spcPts val="0"/>
              </a:spcBef>
              <a:spcAft>
                <a:spcPts val="0"/>
              </a:spcAft>
              <a:buSzPts val="2800"/>
              <a:buChar char="●"/>
            </a:pPr>
            <a:r>
              <a:rPr lang="en" sz="2800"/>
              <a:t>Give feedback</a:t>
            </a:r>
            <a:endParaRPr sz="2800"/>
          </a:p>
          <a:p>
            <a:pPr marL="457200" lvl="0" indent="-406400" algn="l" rtl="0">
              <a:spcBef>
                <a:spcPts val="0"/>
              </a:spcBef>
              <a:spcAft>
                <a:spcPts val="0"/>
              </a:spcAft>
              <a:buSzPts val="2800"/>
              <a:buChar char="●"/>
            </a:pPr>
            <a:r>
              <a:rPr lang="en" sz="2800"/>
              <a:t>Growth mindset language</a:t>
            </a:r>
            <a:endParaRPr sz="2800"/>
          </a:p>
          <a:p>
            <a:pPr marL="0" lvl="0" indent="0" algn="l" rtl="0">
              <a:spcBef>
                <a:spcPts val="1200"/>
              </a:spcBef>
              <a:spcAft>
                <a:spcPts val="0"/>
              </a:spcAft>
              <a:buNone/>
            </a:pPr>
            <a:endParaRPr sz="2800"/>
          </a:p>
          <a:p>
            <a:pPr marL="0" lvl="0" indent="0" algn="l" rtl="0">
              <a:spcBef>
                <a:spcPts val="1200"/>
              </a:spcBef>
              <a:spcAft>
                <a:spcPts val="1200"/>
              </a:spcAft>
              <a:buNone/>
            </a:pPr>
            <a:endParaRPr sz="28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45"/>
        <p:cNvGrpSpPr/>
        <p:nvPr/>
      </p:nvGrpSpPr>
      <p:grpSpPr>
        <a:xfrm>
          <a:off x="0" y="0"/>
          <a:ext cx="0" cy="0"/>
          <a:chOff x="0" y="0"/>
          <a:chExt cx="0" cy="0"/>
        </a:xfrm>
      </p:grpSpPr>
      <p:sp>
        <p:nvSpPr>
          <p:cNvPr id="346" name="Google Shape;346;p42"/>
          <p:cNvSpPr txBox="1">
            <a:spLocks noGrp="1"/>
          </p:cNvSpPr>
          <p:nvPr>
            <p:ph type="body" idx="1"/>
          </p:nvPr>
        </p:nvSpPr>
        <p:spPr>
          <a:xfrm>
            <a:off x="1084300" y="133150"/>
            <a:ext cx="7988700" cy="49428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endParaRPr sz="2400"/>
          </a:p>
        </p:txBody>
      </p:sp>
      <p:graphicFrame>
        <p:nvGraphicFramePr>
          <p:cNvPr id="347" name="Google Shape;347;p42"/>
          <p:cNvGraphicFramePr/>
          <p:nvPr/>
        </p:nvGraphicFramePr>
        <p:xfrm>
          <a:off x="1011325" y="53500"/>
          <a:ext cx="7900600" cy="5135820"/>
        </p:xfrm>
        <a:graphic>
          <a:graphicData uri="http://schemas.openxmlformats.org/drawingml/2006/table">
            <a:tbl>
              <a:tblPr>
                <a:noFill/>
                <a:tableStyleId>{E40FCBBF-5272-4154-B319-0FDD06E426AA}</a:tableStyleId>
              </a:tblPr>
              <a:tblGrid>
                <a:gridCol w="3950300">
                  <a:extLst>
                    <a:ext uri="{9D8B030D-6E8A-4147-A177-3AD203B41FA5}">
                      <a16:colId xmlns:a16="http://schemas.microsoft.com/office/drawing/2014/main" val="20000"/>
                    </a:ext>
                  </a:extLst>
                </a:gridCol>
                <a:gridCol w="3950300">
                  <a:extLst>
                    <a:ext uri="{9D8B030D-6E8A-4147-A177-3AD203B41FA5}">
                      <a16:colId xmlns:a16="http://schemas.microsoft.com/office/drawing/2014/main" val="20001"/>
                    </a:ext>
                  </a:extLst>
                </a:gridCol>
              </a:tblGrid>
              <a:tr h="499975">
                <a:tc>
                  <a:txBody>
                    <a:bodyPr/>
                    <a:lstStyle/>
                    <a:p>
                      <a:pPr marL="0" lvl="0" indent="0" algn="l" rtl="0">
                        <a:spcBef>
                          <a:spcPts val="0"/>
                        </a:spcBef>
                        <a:spcAft>
                          <a:spcPts val="0"/>
                        </a:spcAft>
                        <a:buNone/>
                      </a:pPr>
                      <a:r>
                        <a:rPr lang="en" sz="2300">
                          <a:solidFill>
                            <a:schemeClr val="lt1"/>
                          </a:solidFill>
                        </a:rPr>
                        <a:t>Fixed Mindset</a:t>
                      </a:r>
                      <a:endParaRPr sz="2300">
                        <a:solidFill>
                          <a:schemeClr val="lt1"/>
                        </a:solidFill>
                      </a:endParaRPr>
                    </a:p>
                  </a:txBody>
                  <a:tcPr marL="91425" marR="91425" marT="91425" marB="91425"/>
                </a:tc>
                <a:tc>
                  <a:txBody>
                    <a:bodyPr/>
                    <a:lstStyle/>
                    <a:p>
                      <a:pPr marL="0" lvl="0" indent="0" algn="l" rtl="0">
                        <a:spcBef>
                          <a:spcPts val="0"/>
                        </a:spcBef>
                        <a:spcAft>
                          <a:spcPts val="0"/>
                        </a:spcAft>
                        <a:buNone/>
                      </a:pPr>
                      <a:r>
                        <a:rPr lang="en" sz="2300">
                          <a:solidFill>
                            <a:schemeClr val="lt1"/>
                          </a:solidFill>
                        </a:rPr>
                        <a:t>Growth Mindset</a:t>
                      </a:r>
                      <a:endParaRPr sz="2300">
                        <a:solidFill>
                          <a:schemeClr val="lt1"/>
                        </a:solidFill>
                      </a:endParaRPr>
                    </a:p>
                  </a:txBody>
                  <a:tcPr marL="91425" marR="91425" marT="91425" marB="91425"/>
                </a:tc>
                <a:extLst>
                  <a:ext uri="{0D108BD9-81ED-4DB2-BD59-A6C34878D82A}">
                    <a16:rowId xmlns:a16="http://schemas.microsoft.com/office/drawing/2014/main" val="10000"/>
                  </a:ext>
                </a:extLst>
              </a:tr>
              <a:tr h="4442825">
                <a:tc>
                  <a:txBody>
                    <a:bodyPr/>
                    <a:lstStyle/>
                    <a:p>
                      <a:pPr marL="0" lvl="0" indent="0" algn="l" rtl="0">
                        <a:spcBef>
                          <a:spcPts val="0"/>
                        </a:spcBef>
                        <a:spcAft>
                          <a:spcPts val="0"/>
                        </a:spcAft>
                        <a:buNone/>
                      </a:pPr>
                      <a:r>
                        <a:rPr lang="en" sz="2300">
                          <a:solidFill>
                            <a:schemeClr val="lt1"/>
                          </a:solidFill>
                        </a:rPr>
                        <a:t>“You’re a natural! I love that.”</a:t>
                      </a:r>
                      <a:endParaRPr sz="2300">
                        <a:solidFill>
                          <a:schemeClr val="lt1"/>
                        </a:solidFill>
                      </a:endParaRPr>
                    </a:p>
                    <a:p>
                      <a:pPr marL="0" lvl="0" indent="0" algn="l" rtl="0">
                        <a:spcBef>
                          <a:spcPts val="0"/>
                        </a:spcBef>
                        <a:spcAft>
                          <a:spcPts val="0"/>
                        </a:spcAft>
                        <a:buNone/>
                      </a:pPr>
                      <a:endParaRPr sz="2300">
                        <a:solidFill>
                          <a:schemeClr val="lt1"/>
                        </a:solidFill>
                      </a:endParaRPr>
                    </a:p>
                    <a:p>
                      <a:pPr marL="0" lvl="0" indent="0" algn="l" rtl="0">
                        <a:spcBef>
                          <a:spcPts val="0"/>
                        </a:spcBef>
                        <a:spcAft>
                          <a:spcPts val="0"/>
                        </a:spcAft>
                        <a:buNone/>
                      </a:pPr>
                      <a:r>
                        <a:rPr lang="en" sz="2300">
                          <a:solidFill>
                            <a:schemeClr val="lt1"/>
                          </a:solidFill>
                        </a:rPr>
                        <a:t>“Well, at least you tried.”</a:t>
                      </a:r>
                      <a:endParaRPr sz="2300">
                        <a:solidFill>
                          <a:schemeClr val="lt1"/>
                        </a:solidFill>
                      </a:endParaRPr>
                    </a:p>
                    <a:p>
                      <a:pPr marL="0" lvl="0" indent="0" algn="l" rtl="0">
                        <a:spcBef>
                          <a:spcPts val="0"/>
                        </a:spcBef>
                        <a:spcAft>
                          <a:spcPts val="0"/>
                        </a:spcAft>
                        <a:buNone/>
                      </a:pPr>
                      <a:endParaRPr sz="2300">
                        <a:solidFill>
                          <a:schemeClr val="lt1"/>
                        </a:solidFill>
                      </a:endParaRPr>
                    </a:p>
                    <a:p>
                      <a:pPr marL="0" lvl="0" indent="0" algn="l" rtl="0">
                        <a:spcBef>
                          <a:spcPts val="0"/>
                        </a:spcBef>
                        <a:spcAft>
                          <a:spcPts val="0"/>
                        </a:spcAft>
                        <a:buNone/>
                      </a:pPr>
                      <a:endParaRPr sz="2300">
                        <a:solidFill>
                          <a:schemeClr val="lt1"/>
                        </a:solidFill>
                      </a:endParaRPr>
                    </a:p>
                    <a:p>
                      <a:pPr marL="0" lvl="0" indent="0" algn="l" rtl="0">
                        <a:spcBef>
                          <a:spcPts val="0"/>
                        </a:spcBef>
                        <a:spcAft>
                          <a:spcPts val="0"/>
                        </a:spcAft>
                        <a:buNone/>
                      </a:pPr>
                      <a:endParaRPr sz="2300">
                        <a:solidFill>
                          <a:schemeClr val="lt1"/>
                        </a:solidFill>
                      </a:endParaRPr>
                    </a:p>
                    <a:p>
                      <a:pPr marL="0" lvl="0" indent="0" algn="l" rtl="0">
                        <a:spcBef>
                          <a:spcPts val="0"/>
                        </a:spcBef>
                        <a:spcAft>
                          <a:spcPts val="0"/>
                        </a:spcAft>
                        <a:buNone/>
                      </a:pPr>
                      <a:endParaRPr sz="2300">
                        <a:solidFill>
                          <a:schemeClr val="lt1"/>
                        </a:solidFill>
                      </a:endParaRPr>
                    </a:p>
                    <a:p>
                      <a:pPr marL="0" lvl="0" indent="0" algn="l" rtl="0">
                        <a:spcBef>
                          <a:spcPts val="0"/>
                        </a:spcBef>
                        <a:spcAft>
                          <a:spcPts val="0"/>
                        </a:spcAft>
                        <a:buNone/>
                      </a:pPr>
                      <a:r>
                        <a:rPr lang="en" sz="2300">
                          <a:solidFill>
                            <a:schemeClr val="lt1"/>
                          </a:solidFill>
                        </a:rPr>
                        <a:t>“This is hard. Don’t feel bad if you can’t do it.”</a:t>
                      </a:r>
                      <a:endParaRPr sz="2300">
                        <a:solidFill>
                          <a:schemeClr val="lt1"/>
                        </a:solidFill>
                      </a:endParaRPr>
                    </a:p>
                    <a:p>
                      <a:pPr marL="0" lvl="0" indent="0" algn="l" rtl="0">
                        <a:spcBef>
                          <a:spcPts val="0"/>
                        </a:spcBef>
                        <a:spcAft>
                          <a:spcPts val="0"/>
                        </a:spcAft>
                        <a:buNone/>
                      </a:pPr>
                      <a:endParaRPr sz="2300">
                        <a:solidFill>
                          <a:schemeClr val="lt1"/>
                        </a:solidFill>
                      </a:endParaRPr>
                    </a:p>
                    <a:p>
                      <a:pPr marL="0" lvl="0" indent="0" algn="l" rtl="0">
                        <a:spcBef>
                          <a:spcPts val="0"/>
                        </a:spcBef>
                        <a:spcAft>
                          <a:spcPts val="0"/>
                        </a:spcAft>
                        <a:buNone/>
                      </a:pPr>
                      <a:endParaRPr sz="2300">
                        <a:solidFill>
                          <a:schemeClr val="lt1"/>
                        </a:solidFill>
                      </a:endParaRPr>
                    </a:p>
                  </a:txBody>
                  <a:tcPr marL="91425" marR="91425" marT="91425" marB="91425"/>
                </a:tc>
                <a:tc>
                  <a:txBody>
                    <a:bodyPr/>
                    <a:lstStyle/>
                    <a:p>
                      <a:pPr marL="0" lvl="0" indent="0" algn="l" rtl="0">
                        <a:spcBef>
                          <a:spcPts val="0"/>
                        </a:spcBef>
                        <a:spcAft>
                          <a:spcPts val="0"/>
                        </a:spcAft>
                        <a:buNone/>
                      </a:pPr>
                      <a:r>
                        <a:rPr lang="en" sz="2300" dirty="0">
                          <a:solidFill>
                            <a:schemeClr val="lt1"/>
                          </a:solidFill>
                        </a:rPr>
                        <a:t>“You’re a learner! I love that.”</a:t>
                      </a:r>
                      <a:endParaRPr sz="2300" dirty="0">
                        <a:solidFill>
                          <a:schemeClr val="lt1"/>
                        </a:solidFill>
                      </a:endParaRPr>
                    </a:p>
                    <a:p>
                      <a:pPr marL="0" lvl="0" indent="0" algn="l" rtl="0">
                        <a:spcBef>
                          <a:spcPts val="0"/>
                        </a:spcBef>
                        <a:spcAft>
                          <a:spcPts val="0"/>
                        </a:spcAft>
                        <a:buNone/>
                      </a:pPr>
                      <a:endParaRPr sz="2300" dirty="0">
                        <a:solidFill>
                          <a:schemeClr val="lt1"/>
                        </a:solidFill>
                      </a:endParaRPr>
                    </a:p>
                    <a:p>
                      <a:pPr marL="0" lvl="0" indent="0" algn="l" rtl="0">
                        <a:spcBef>
                          <a:spcPts val="0"/>
                        </a:spcBef>
                        <a:spcAft>
                          <a:spcPts val="0"/>
                        </a:spcAft>
                        <a:buNone/>
                      </a:pPr>
                      <a:r>
                        <a:rPr lang="en" sz="2300" dirty="0">
                          <a:solidFill>
                            <a:schemeClr val="lt1"/>
                          </a:solidFill>
                        </a:rPr>
                        <a:t>“That didn’t work. Let’s talk about how you approached it, and what might work better.”</a:t>
                      </a:r>
                      <a:endParaRPr sz="2300" dirty="0">
                        <a:solidFill>
                          <a:schemeClr val="lt1"/>
                        </a:solidFill>
                      </a:endParaRPr>
                    </a:p>
                    <a:p>
                      <a:pPr marL="0" lvl="0" indent="0" algn="l" rtl="0">
                        <a:spcBef>
                          <a:spcPts val="0"/>
                        </a:spcBef>
                        <a:spcAft>
                          <a:spcPts val="0"/>
                        </a:spcAft>
                        <a:buNone/>
                      </a:pPr>
                      <a:endParaRPr sz="2300" dirty="0">
                        <a:solidFill>
                          <a:schemeClr val="lt1"/>
                        </a:solidFill>
                      </a:endParaRPr>
                    </a:p>
                    <a:p>
                      <a:pPr marL="0" lvl="0" indent="0" algn="l" rtl="0">
                        <a:spcBef>
                          <a:spcPts val="0"/>
                        </a:spcBef>
                        <a:spcAft>
                          <a:spcPts val="0"/>
                        </a:spcAft>
                        <a:buNone/>
                      </a:pPr>
                      <a:r>
                        <a:rPr lang="en" sz="2300" dirty="0">
                          <a:solidFill>
                            <a:schemeClr val="lt1"/>
                          </a:solidFill>
                        </a:rPr>
                        <a:t>“This is hard. Don’t feel bad if you can’t do it YET.”</a:t>
                      </a:r>
                      <a:endParaRPr sz="2300" dirty="0">
                        <a:solidFill>
                          <a:schemeClr val="lt1"/>
                        </a:solidFill>
                      </a:endParaRPr>
                    </a:p>
                    <a:p>
                      <a:pPr marL="0" lvl="0" indent="0" algn="l" rtl="0">
                        <a:spcBef>
                          <a:spcPts val="0"/>
                        </a:spcBef>
                        <a:spcAft>
                          <a:spcPts val="0"/>
                        </a:spcAft>
                        <a:buNone/>
                      </a:pPr>
                      <a:endParaRPr sz="2300" dirty="0">
                        <a:solidFill>
                          <a:schemeClr val="lt1"/>
                        </a:solidFill>
                      </a:endParaRPr>
                    </a:p>
                    <a:p>
                      <a:pPr marL="0" lvl="0" indent="0" algn="l" rtl="0">
                        <a:spcBef>
                          <a:spcPts val="0"/>
                        </a:spcBef>
                        <a:spcAft>
                          <a:spcPts val="0"/>
                        </a:spcAft>
                        <a:buNone/>
                      </a:pPr>
                      <a:endParaRPr sz="2300" dirty="0">
                        <a:solidFill>
                          <a:schemeClr val="lt1"/>
                        </a:solidFill>
                      </a:endParaRPr>
                    </a:p>
                    <a:p>
                      <a:pPr marL="0" lvl="0" indent="0" algn="l" rtl="0">
                        <a:spcBef>
                          <a:spcPts val="0"/>
                        </a:spcBef>
                        <a:spcAft>
                          <a:spcPts val="0"/>
                        </a:spcAft>
                        <a:buNone/>
                      </a:pPr>
                      <a:endParaRPr dirty="0"/>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sp>
        <p:nvSpPr>
          <p:cNvPr id="352" name="Google Shape;352;p43"/>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Building Competency:</a:t>
            </a:r>
            <a:endParaRPr sz="4000" b="1"/>
          </a:p>
        </p:txBody>
      </p:sp>
      <p:sp>
        <p:nvSpPr>
          <p:cNvPr id="353" name="Google Shape;353;p43"/>
          <p:cNvSpPr txBox="1">
            <a:spLocks noGrp="1"/>
          </p:cNvSpPr>
          <p:nvPr>
            <p:ph type="body" idx="1"/>
          </p:nvPr>
        </p:nvSpPr>
        <p:spPr>
          <a:xfrm>
            <a:off x="1070850" y="1051350"/>
            <a:ext cx="6355800" cy="4028700"/>
          </a:xfrm>
          <a:prstGeom prst="rect">
            <a:avLst/>
          </a:prstGeom>
        </p:spPr>
        <p:txBody>
          <a:bodyPr spcFirstLastPara="1" wrap="square" lIns="91425" tIns="91425" rIns="91425" bIns="91425" anchor="t" anchorCtr="0">
            <a:normAutofit/>
          </a:bodyPr>
          <a:lstStyle/>
          <a:p>
            <a:pPr marL="457200" lvl="0" indent="0" algn="l" rtl="0">
              <a:spcBef>
                <a:spcPts val="0"/>
              </a:spcBef>
              <a:spcAft>
                <a:spcPts val="0"/>
              </a:spcAft>
              <a:buNone/>
            </a:pPr>
            <a:r>
              <a:rPr lang="en" sz="2300" b="1"/>
              <a:t>Areas to learn from mistakes and build success</a:t>
            </a:r>
            <a:endParaRPr sz="2300" b="1"/>
          </a:p>
          <a:p>
            <a:pPr marL="457200" lvl="0" indent="-374650" algn="l" rtl="0">
              <a:spcBef>
                <a:spcPts val="1200"/>
              </a:spcBef>
              <a:spcAft>
                <a:spcPts val="0"/>
              </a:spcAft>
              <a:buSzPts val="2300"/>
              <a:buChar char="●"/>
            </a:pPr>
            <a:r>
              <a:rPr lang="en" sz="2300" b="1"/>
              <a:t>Chores</a:t>
            </a:r>
            <a:endParaRPr sz="2300" b="1"/>
          </a:p>
          <a:p>
            <a:pPr marL="457200" lvl="0" indent="-374650" algn="l" rtl="0">
              <a:spcBef>
                <a:spcPts val="0"/>
              </a:spcBef>
              <a:spcAft>
                <a:spcPts val="0"/>
              </a:spcAft>
              <a:buSzPts val="2300"/>
              <a:buChar char="●"/>
            </a:pPr>
            <a:r>
              <a:rPr lang="en" sz="2300" b="1"/>
              <a:t>Sports </a:t>
            </a:r>
            <a:endParaRPr sz="2300" b="1"/>
          </a:p>
          <a:p>
            <a:pPr marL="457200" lvl="0" indent="-374650" algn="l" rtl="0">
              <a:spcBef>
                <a:spcPts val="0"/>
              </a:spcBef>
              <a:spcAft>
                <a:spcPts val="0"/>
              </a:spcAft>
              <a:buSzPts val="2300"/>
              <a:buChar char="●"/>
            </a:pPr>
            <a:r>
              <a:rPr lang="en" sz="2300" b="1"/>
              <a:t>Homework</a:t>
            </a:r>
            <a:endParaRPr sz="2300" b="1"/>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58"/>
        <p:cNvGrpSpPr/>
        <p:nvPr/>
      </p:nvGrpSpPr>
      <p:grpSpPr>
        <a:xfrm>
          <a:off x="0" y="0"/>
          <a:ext cx="0" cy="0"/>
          <a:chOff x="0" y="0"/>
          <a:chExt cx="0" cy="0"/>
        </a:xfrm>
      </p:grpSpPr>
      <p:sp>
        <p:nvSpPr>
          <p:cNvPr id="359" name="Google Shape;359;p4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Chores:</a:t>
            </a:r>
            <a:endParaRPr sz="4000" b="1"/>
          </a:p>
        </p:txBody>
      </p:sp>
      <p:sp>
        <p:nvSpPr>
          <p:cNvPr id="360" name="Google Shape;360;p44"/>
          <p:cNvSpPr txBox="1">
            <a:spLocks noGrp="1"/>
          </p:cNvSpPr>
          <p:nvPr>
            <p:ph type="body" idx="1"/>
          </p:nvPr>
        </p:nvSpPr>
        <p:spPr>
          <a:xfrm>
            <a:off x="1070850" y="1051350"/>
            <a:ext cx="6355800" cy="40287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2300" b="1"/>
              <a:t>Toddlers:</a:t>
            </a:r>
            <a:endParaRPr sz="2300" b="1"/>
          </a:p>
          <a:p>
            <a:pPr marL="457200" lvl="0" indent="-374650" algn="l" rtl="0">
              <a:spcBef>
                <a:spcPts val="1200"/>
              </a:spcBef>
              <a:spcAft>
                <a:spcPts val="0"/>
              </a:spcAft>
              <a:buSzPts val="2300"/>
              <a:buChar char="●"/>
            </a:pPr>
            <a:r>
              <a:rPr lang="en" sz="2300" b="1"/>
              <a:t>Put their dirty clothes in a hamper</a:t>
            </a:r>
            <a:endParaRPr sz="2300" b="1"/>
          </a:p>
          <a:p>
            <a:pPr marL="457200" lvl="0" indent="-374650" algn="l" rtl="0">
              <a:spcBef>
                <a:spcPts val="0"/>
              </a:spcBef>
              <a:spcAft>
                <a:spcPts val="0"/>
              </a:spcAft>
              <a:buSzPts val="2300"/>
              <a:buChar char="●"/>
            </a:pPr>
            <a:r>
              <a:rPr lang="en" sz="2300" b="1"/>
              <a:t>Dress themselves </a:t>
            </a:r>
            <a:endParaRPr sz="2300" b="1"/>
          </a:p>
          <a:p>
            <a:pPr marL="457200" lvl="0" indent="-374650" algn="l" rtl="0">
              <a:spcBef>
                <a:spcPts val="0"/>
              </a:spcBef>
              <a:spcAft>
                <a:spcPts val="0"/>
              </a:spcAft>
              <a:buSzPts val="2300"/>
              <a:buChar char="●"/>
            </a:pPr>
            <a:r>
              <a:rPr lang="en" sz="2300" b="1"/>
              <a:t>Fold simple items of clothing </a:t>
            </a:r>
            <a:endParaRPr sz="2300" b="1"/>
          </a:p>
          <a:p>
            <a:pPr marL="457200" lvl="0" indent="-374650" algn="l" rtl="0">
              <a:spcBef>
                <a:spcPts val="0"/>
              </a:spcBef>
              <a:spcAft>
                <a:spcPts val="0"/>
              </a:spcAft>
              <a:buSzPts val="2300"/>
              <a:buChar char="●"/>
            </a:pPr>
            <a:r>
              <a:rPr lang="en" sz="2300" b="1"/>
              <a:t>Put their clothes away in drawers</a:t>
            </a:r>
            <a:endParaRPr sz="2300" b="1"/>
          </a:p>
          <a:p>
            <a:pPr marL="457200" lvl="0" indent="-374650" algn="l" rtl="0">
              <a:spcBef>
                <a:spcPts val="0"/>
              </a:spcBef>
              <a:spcAft>
                <a:spcPts val="0"/>
              </a:spcAft>
              <a:buSzPts val="2300"/>
              <a:buChar char="●"/>
            </a:pPr>
            <a:r>
              <a:rPr lang="en" sz="2300" b="1"/>
              <a:t>Follow two or three step directions in order</a:t>
            </a:r>
            <a:endParaRPr sz="2300" b="1"/>
          </a:p>
          <a:p>
            <a:pPr marL="457200" lvl="0" indent="-374650" algn="l" rtl="0">
              <a:spcBef>
                <a:spcPts val="0"/>
              </a:spcBef>
              <a:spcAft>
                <a:spcPts val="0"/>
              </a:spcAft>
              <a:buSzPts val="2300"/>
              <a:buChar char="●"/>
            </a:pPr>
            <a:r>
              <a:rPr lang="en" sz="2300" b="1"/>
              <a:t>Throw trash and recycling away</a:t>
            </a:r>
            <a:endParaRPr sz="2300" b="1"/>
          </a:p>
          <a:p>
            <a:pPr marL="457200" lvl="0" indent="-374650" algn="l" rtl="0">
              <a:spcBef>
                <a:spcPts val="0"/>
              </a:spcBef>
              <a:spcAft>
                <a:spcPts val="0"/>
              </a:spcAft>
              <a:buSzPts val="2300"/>
              <a:buChar char="●"/>
            </a:pPr>
            <a:r>
              <a:rPr lang="en" sz="2300" b="1"/>
              <a:t>Put toys away when they are done</a:t>
            </a:r>
            <a:endParaRPr sz="2300" b="1"/>
          </a:p>
          <a:p>
            <a:pPr marL="457200" lvl="0" indent="-374650" algn="l" rtl="0">
              <a:spcBef>
                <a:spcPts val="0"/>
              </a:spcBef>
              <a:spcAft>
                <a:spcPts val="0"/>
              </a:spcAft>
              <a:buSzPts val="2300"/>
              <a:buChar char="●"/>
            </a:pPr>
            <a:r>
              <a:rPr lang="en" sz="2300" b="1"/>
              <a:t>Get out and put away their dishes </a:t>
            </a:r>
            <a:endParaRPr sz="2300" b="1"/>
          </a:p>
          <a:p>
            <a:pPr marL="457200" lvl="0" indent="-374650" algn="l" rtl="0">
              <a:spcBef>
                <a:spcPts val="0"/>
              </a:spcBef>
              <a:spcAft>
                <a:spcPts val="0"/>
              </a:spcAft>
              <a:buSzPts val="2300"/>
              <a:buChar char="●"/>
            </a:pPr>
            <a:r>
              <a:rPr lang="en" sz="2300" b="1"/>
              <a:t>Feed the dog or cat</a:t>
            </a:r>
            <a:endParaRPr sz="2300" b="1"/>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65"/>
        <p:cNvGrpSpPr/>
        <p:nvPr/>
      </p:nvGrpSpPr>
      <p:grpSpPr>
        <a:xfrm>
          <a:off x="0" y="0"/>
          <a:ext cx="0" cy="0"/>
          <a:chOff x="0" y="0"/>
          <a:chExt cx="0" cy="0"/>
        </a:xfrm>
      </p:grpSpPr>
      <p:sp>
        <p:nvSpPr>
          <p:cNvPr id="366" name="Google Shape;366;p4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Chores:</a:t>
            </a:r>
            <a:endParaRPr sz="4000" b="1"/>
          </a:p>
        </p:txBody>
      </p:sp>
      <p:sp>
        <p:nvSpPr>
          <p:cNvPr id="367" name="Google Shape;367;p45"/>
          <p:cNvSpPr txBox="1">
            <a:spLocks noGrp="1"/>
          </p:cNvSpPr>
          <p:nvPr>
            <p:ph type="body" idx="1"/>
          </p:nvPr>
        </p:nvSpPr>
        <p:spPr>
          <a:xfrm>
            <a:off x="1070850" y="1051350"/>
            <a:ext cx="6355800" cy="4028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300" b="1"/>
              <a:t>Preschool:</a:t>
            </a:r>
            <a:endParaRPr sz="2300" b="1"/>
          </a:p>
          <a:p>
            <a:pPr marL="457200" lvl="0" indent="-374650" algn="l" rtl="0">
              <a:spcBef>
                <a:spcPts val="1200"/>
              </a:spcBef>
              <a:spcAft>
                <a:spcPts val="0"/>
              </a:spcAft>
              <a:buSzPts val="2300"/>
              <a:buChar char="●"/>
            </a:pPr>
            <a:r>
              <a:rPr lang="en" sz="2300" b="1"/>
              <a:t>Make their bed</a:t>
            </a:r>
            <a:endParaRPr sz="2300" b="1"/>
          </a:p>
          <a:p>
            <a:pPr marL="457200" lvl="0" indent="-374650" algn="l" rtl="0">
              <a:spcBef>
                <a:spcPts val="0"/>
              </a:spcBef>
              <a:spcAft>
                <a:spcPts val="0"/>
              </a:spcAft>
              <a:buSzPts val="2300"/>
              <a:buChar char="●"/>
            </a:pPr>
            <a:r>
              <a:rPr lang="en" sz="2300" b="1"/>
              <a:t>Straighten their room</a:t>
            </a:r>
            <a:endParaRPr sz="2300" b="1"/>
          </a:p>
          <a:p>
            <a:pPr marL="457200" lvl="0" indent="-374650" algn="l" rtl="0">
              <a:spcBef>
                <a:spcPts val="0"/>
              </a:spcBef>
              <a:spcAft>
                <a:spcPts val="0"/>
              </a:spcAft>
              <a:buSzPts val="2300"/>
              <a:buChar char="●"/>
            </a:pPr>
            <a:r>
              <a:rPr lang="en" sz="2300" b="1"/>
              <a:t>Put silverware away from the dishwasher</a:t>
            </a:r>
            <a:endParaRPr sz="2300" b="1"/>
          </a:p>
          <a:p>
            <a:pPr marL="457200" lvl="0" indent="-374650" algn="l" rtl="0">
              <a:spcBef>
                <a:spcPts val="0"/>
              </a:spcBef>
              <a:spcAft>
                <a:spcPts val="0"/>
              </a:spcAft>
              <a:buSzPts val="2300"/>
              <a:buChar char="●"/>
            </a:pPr>
            <a:r>
              <a:rPr lang="en" sz="2300" b="1"/>
              <a:t>Water plants</a:t>
            </a:r>
            <a:endParaRPr sz="2300" b="1"/>
          </a:p>
          <a:p>
            <a:pPr marL="457200" lvl="0" indent="-374650" algn="l" rtl="0">
              <a:spcBef>
                <a:spcPts val="0"/>
              </a:spcBef>
              <a:spcAft>
                <a:spcPts val="0"/>
              </a:spcAft>
              <a:buSzPts val="2300"/>
              <a:buChar char="●"/>
            </a:pPr>
            <a:r>
              <a:rPr lang="en" sz="2300" b="1"/>
              <a:t>Clear their place at the table</a:t>
            </a:r>
            <a:endParaRPr sz="2300" b="1"/>
          </a:p>
          <a:p>
            <a:pPr marL="457200" lvl="0" indent="-374650" algn="l" rtl="0">
              <a:spcBef>
                <a:spcPts val="0"/>
              </a:spcBef>
              <a:spcAft>
                <a:spcPts val="0"/>
              </a:spcAft>
              <a:buSzPts val="2300"/>
              <a:buChar char="●"/>
            </a:pPr>
            <a:r>
              <a:rPr lang="en" sz="2300" b="1"/>
              <a:t>Learn to not freak out and cry about spills, but clean them up by themselves </a:t>
            </a:r>
            <a:endParaRPr sz="2300" b="1"/>
          </a:p>
          <a:p>
            <a:pPr marL="457200" lvl="0" indent="-374650" algn="l" rtl="0">
              <a:spcBef>
                <a:spcPts val="0"/>
              </a:spcBef>
              <a:spcAft>
                <a:spcPts val="0"/>
              </a:spcAft>
              <a:buSzPts val="2300"/>
              <a:buChar char="●"/>
            </a:pPr>
            <a:r>
              <a:rPr lang="en" sz="2300" b="1"/>
              <a:t>Prepare their own snacks</a:t>
            </a:r>
            <a:endParaRPr sz="2300"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What is Grit?</a:t>
            </a:r>
            <a:endParaRPr sz="4000" b="1"/>
          </a:p>
        </p:txBody>
      </p:sp>
      <p:sp>
        <p:nvSpPr>
          <p:cNvPr id="156" name="Google Shape;156;p16"/>
          <p:cNvSpPr txBox="1">
            <a:spLocks noGrp="1"/>
          </p:cNvSpPr>
          <p:nvPr>
            <p:ph type="body" idx="1"/>
          </p:nvPr>
        </p:nvSpPr>
        <p:spPr>
          <a:xfrm>
            <a:off x="1066075" y="1172800"/>
            <a:ext cx="6157800" cy="38667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800"/>
              <a:t>Seattle Seahawks coach Pete Carroll puts it this way. “Do you have a life philosophy?” For some of us, the question makes no sense. We might say: </a:t>
            </a:r>
            <a:r>
              <a:rPr lang="en" sz="2800" i="1"/>
              <a:t>Well, I have a lot of things I’m pursuing. A lot of goals. A lot of projects. Which do you mean? </a:t>
            </a:r>
            <a:endParaRPr sz="2800" i="1"/>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sp>
        <p:nvSpPr>
          <p:cNvPr id="373" name="Google Shape;373;p46"/>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Chores:</a:t>
            </a:r>
            <a:endParaRPr sz="4000" b="1"/>
          </a:p>
        </p:txBody>
      </p:sp>
      <p:sp>
        <p:nvSpPr>
          <p:cNvPr id="374" name="Google Shape;374;p46"/>
          <p:cNvSpPr txBox="1">
            <a:spLocks noGrp="1"/>
          </p:cNvSpPr>
          <p:nvPr>
            <p:ph type="body" idx="1"/>
          </p:nvPr>
        </p:nvSpPr>
        <p:spPr>
          <a:xfrm>
            <a:off x="1070850" y="1051350"/>
            <a:ext cx="6355800" cy="40287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sz="2300" b="1"/>
              <a:t>Elementary (6-11):</a:t>
            </a:r>
            <a:endParaRPr sz="2300" b="1"/>
          </a:p>
          <a:p>
            <a:pPr marL="457200" lvl="0" indent="-374650" algn="l" rtl="0">
              <a:spcBef>
                <a:spcPts val="1200"/>
              </a:spcBef>
              <a:spcAft>
                <a:spcPts val="0"/>
              </a:spcAft>
              <a:buSzPts val="2300"/>
              <a:buChar char="●"/>
            </a:pPr>
            <a:r>
              <a:rPr lang="en" sz="2300" b="1"/>
              <a:t>Peeling and chopping vegetables</a:t>
            </a:r>
            <a:endParaRPr sz="2300" b="1"/>
          </a:p>
          <a:p>
            <a:pPr marL="457200" lvl="0" indent="-374650" algn="l" rtl="0">
              <a:spcBef>
                <a:spcPts val="0"/>
              </a:spcBef>
              <a:spcAft>
                <a:spcPts val="0"/>
              </a:spcAft>
              <a:buSzPts val="2300"/>
              <a:buChar char="●"/>
            </a:pPr>
            <a:r>
              <a:rPr lang="en" sz="2300" b="1"/>
              <a:t>Laundry (all of it)</a:t>
            </a:r>
            <a:endParaRPr sz="2300" b="1"/>
          </a:p>
          <a:p>
            <a:pPr marL="457200" lvl="0" indent="-374650" algn="l" rtl="0">
              <a:spcBef>
                <a:spcPts val="0"/>
              </a:spcBef>
              <a:spcAft>
                <a:spcPts val="0"/>
              </a:spcAft>
              <a:buSzPts val="2300"/>
              <a:buChar char="●"/>
            </a:pPr>
            <a:r>
              <a:rPr lang="en" sz="2300" b="1"/>
              <a:t>Replacing toilet paper</a:t>
            </a:r>
            <a:endParaRPr sz="2300" b="1"/>
          </a:p>
          <a:p>
            <a:pPr marL="457200" lvl="0" indent="-374650" algn="l" rtl="0">
              <a:spcBef>
                <a:spcPts val="0"/>
              </a:spcBef>
              <a:spcAft>
                <a:spcPts val="0"/>
              </a:spcAft>
              <a:buSzPts val="2300"/>
              <a:buChar char="●"/>
            </a:pPr>
            <a:r>
              <a:rPr lang="en" sz="2300" b="1"/>
              <a:t>Setting and clearing the table</a:t>
            </a:r>
            <a:endParaRPr sz="2300" b="1"/>
          </a:p>
          <a:p>
            <a:pPr marL="457200" lvl="0" indent="-374650" algn="l" rtl="0">
              <a:spcBef>
                <a:spcPts val="0"/>
              </a:spcBef>
              <a:spcAft>
                <a:spcPts val="0"/>
              </a:spcAft>
              <a:buSzPts val="2300"/>
              <a:buChar char="●"/>
            </a:pPr>
            <a:r>
              <a:rPr lang="en" sz="2300" b="1"/>
              <a:t>Outdoor work such as raking leaves, weeding, and hauling wood</a:t>
            </a:r>
            <a:endParaRPr sz="2300" b="1"/>
          </a:p>
          <a:p>
            <a:pPr marL="457200" lvl="0" indent="-374650" algn="l" rtl="0">
              <a:spcBef>
                <a:spcPts val="0"/>
              </a:spcBef>
              <a:spcAft>
                <a:spcPts val="0"/>
              </a:spcAft>
              <a:buSzPts val="2300"/>
              <a:buChar char="●"/>
            </a:pPr>
            <a:r>
              <a:rPr lang="en" sz="2300" b="1"/>
              <a:t>Vacuuming and mopping floors</a:t>
            </a:r>
            <a:endParaRPr sz="2300" b="1"/>
          </a:p>
          <a:p>
            <a:pPr marL="457200" lvl="0" indent="-374650" algn="l" rtl="0">
              <a:spcBef>
                <a:spcPts val="0"/>
              </a:spcBef>
              <a:spcAft>
                <a:spcPts val="0"/>
              </a:spcAft>
              <a:buSzPts val="2300"/>
              <a:buChar char="●"/>
            </a:pPr>
            <a:r>
              <a:rPr lang="en" sz="2300" b="1"/>
              <a:t>Helping to plan and prepare grocery lists and meals</a:t>
            </a:r>
            <a:endParaRPr sz="2300" b="1"/>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Google Shape;380;p47"/>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Chores:</a:t>
            </a:r>
            <a:endParaRPr sz="4000" b="1"/>
          </a:p>
        </p:txBody>
      </p:sp>
      <p:sp>
        <p:nvSpPr>
          <p:cNvPr id="381" name="Google Shape;381;p47"/>
          <p:cNvSpPr txBox="1">
            <a:spLocks noGrp="1"/>
          </p:cNvSpPr>
          <p:nvPr>
            <p:ph type="body" idx="1"/>
          </p:nvPr>
        </p:nvSpPr>
        <p:spPr>
          <a:xfrm>
            <a:off x="1070850" y="1025225"/>
            <a:ext cx="6355800" cy="4118700"/>
          </a:xfrm>
          <a:prstGeom prst="rect">
            <a:avLst/>
          </a:prstGeom>
        </p:spPr>
        <p:txBody>
          <a:bodyPr spcFirstLastPara="1" wrap="square" lIns="91425" tIns="91425" rIns="91425" bIns="91425" anchor="t" anchorCtr="0">
            <a:normAutofit lnSpcReduction="20000"/>
          </a:bodyPr>
          <a:lstStyle/>
          <a:p>
            <a:pPr marL="0" lvl="0" indent="0" algn="l" rtl="0">
              <a:spcBef>
                <a:spcPts val="0"/>
              </a:spcBef>
              <a:spcAft>
                <a:spcPts val="0"/>
              </a:spcAft>
              <a:buNone/>
            </a:pPr>
            <a:r>
              <a:rPr lang="en" sz="2300" b="1"/>
              <a:t>Middle school and up (12+):</a:t>
            </a:r>
            <a:endParaRPr sz="2300" b="1"/>
          </a:p>
          <a:p>
            <a:pPr marL="457200" lvl="0" indent="-374650" algn="l" rtl="0">
              <a:spcBef>
                <a:spcPts val="1200"/>
              </a:spcBef>
              <a:spcAft>
                <a:spcPts val="0"/>
              </a:spcAft>
              <a:buSzPts val="2300"/>
              <a:buChar char="●"/>
            </a:pPr>
            <a:r>
              <a:rPr lang="en" sz="2300" b="1"/>
              <a:t>Household repairs (painting, simple car maintenance, change lightbulbs)</a:t>
            </a:r>
            <a:endParaRPr sz="2300" b="1"/>
          </a:p>
          <a:p>
            <a:pPr marL="457200" lvl="0" indent="-374650" algn="l" rtl="0">
              <a:spcBef>
                <a:spcPts val="0"/>
              </a:spcBef>
              <a:spcAft>
                <a:spcPts val="0"/>
              </a:spcAft>
              <a:buSzPts val="2300"/>
              <a:buChar char="●"/>
            </a:pPr>
            <a:r>
              <a:rPr lang="en" sz="2300" b="1"/>
              <a:t>Grocery shopping</a:t>
            </a:r>
            <a:endParaRPr sz="2300" b="1"/>
          </a:p>
          <a:p>
            <a:pPr marL="457200" lvl="0" indent="-374650" algn="l" rtl="0">
              <a:spcBef>
                <a:spcPts val="0"/>
              </a:spcBef>
              <a:spcAft>
                <a:spcPts val="0"/>
              </a:spcAft>
              <a:buSzPts val="2300"/>
              <a:buChar char="●"/>
            </a:pPr>
            <a:r>
              <a:rPr lang="en" sz="2300" b="1"/>
              <a:t>Planning and preparing more complicated meals</a:t>
            </a:r>
            <a:endParaRPr sz="2300" b="1"/>
          </a:p>
          <a:p>
            <a:pPr marL="457200" lvl="0" indent="-374650" algn="l" rtl="0">
              <a:spcBef>
                <a:spcPts val="0"/>
              </a:spcBef>
              <a:spcAft>
                <a:spcPts val="0"/>
              </a:spcAft>
              <a:buSzPts val="2300"/>
              <a:buChar char="●"/>
            </a:pPr>
            <a:r>
              <a:rPr lang="en" sz="2300" b="1"/>
              <a:t>Caring for and teaching younger siblings</a:t>
            </a:r>
            <a:endParaRPr sz="2300" b="1"/>
          </a:p>
          <a:p>
            <a:pPr marL="457200" lvl="0" indent="-374650" algn="l" rtl="0">
              <a:spcBef>
                <a:spcPts val="0"/>
              </a:spcBef>
              <a:spcAft>
                <a:spcPts val="0"/>
              </a:spcAft>
              <a:buSzPts val="2300"/>
              <a:buChar char="●"/>
            </a:pPr>
            <a:r>
              <a:rPr lang="en" sz="2300" b="1"/>
              <a:t>Taking the dog to the vet for his shots</a:t>
            </a:r>
            <a:endParaRPr sz="2300" b="1"/>
          </a:p>
          <a:p>
            <a:pPr marL="457200" lvl="0" indent="-374650" algn="l" rtl="0">
              <a:spcBef>
                <a:spcPts val="0"/>
              </a:spcBef>
              <a:spcAft>
                <a:spcPts val="0"/>
              </a:spcAft>
              <a:buSzPts val="2300"/>
              <a:buChar char="●"/>
            </a:pPr>
            <a:r>
              <a:rPr lang="en" sz="2300" b="1"/>
              <a:t>Cleaning out the refrigerator</a:t>
            </a:r>
            <a:endParaRPr sz="2300" b="1"/>
          </a:p>
          <a:p>
            <a:pPr marL="457200" lvl="0" indent="-374650" algn="l" rtl="0">
              <a:spcBef>
                <a:spcPts val="0"/>
              </a:spcBef>
              <a:spcAft>
                <a:spcPts val="0"/>
              </a:spcAft>
              <a:buSzPts val="2300"/>
              <a:buChar char="●"/>
            </a:pPr>
            <a:r>
              <a:rPr lang="en" sz="2300" b="1"/>
              <a:t>Chopping kindling and firewood</a:t>
            </a:r>
            <a:endParaRPr sz="2300" b="1"/>
          </a:p>
          <a:p>
            <a:pPr marL="457200" lvl="0" indent="-374650" algn="l" rtl="0">
              <a:spcBef>
                <a:spcPts val="0"/>
              </a:spcBef>
              <a:spcAft>
                <a:spcPts val="0"/>
              </a:spcAft>
              <a:buSzPts val="2300"/>
              <a:buChar char="●"/>
            </a:pPr>
            <a:r>
              <a:rPr lang="en" sz="2300" b="1"/>
              <a:t>Clearing leaves out of the gutters</a:t>
            </a:r>
            <a:endParaRPr sz="2300" b="1"/>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Google Shape;387;p48"/>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Sports:</a:t>
            </a:r>
            <a:endParaRPr sz="4000" b="1"/>
          </a:p>
        </p:txBody>
      </p:sp>
      <p:sp>
        <p:nvSpPr>
          <p:cNvPr id="388" name="Google Shape;388;p48"/>
          <p:cNvSpPr txBox="1">
            <a:spLocks noGrp="1"/>
          </p:cNvSpPr>
          <p:nvPr>
            <p:ph type="body" idx="1"/>
          </p:nvPr>
        </p:nvSpPr>
        <p:spPr>
          <a:xfrm>
            <a:off x="1297500" y="1567550"/>
            <a:ext cx="7038900" cy="2911200"/>
          </a:xfrm>
          <a:prstGeom prst="rect">
            <a:avLst/>
          </a:prstGeom>
        </p:spPr>
        <p:txBody>
          <a:bodyPr spcFirstLastPara="1" wrap="square" lIns="91425" tIns="91425" rIns="91425" bIns="91425" anchor="t" anchorCtr="0">
            <a:normAutofit/>
          </a:bodyPr>
          <a:lstStyle/>
          <a:p>
            <a:pPr marL="457200" lvl="0" indent="-381000" algn="l" rtl="0">
              <a:spcBef>
                <a:spcPts val="0"/>
              </a:spcBef>
              <a:spcAft>
                <a:spcPts val="0"/>
              </a:spcAft>
              <a:buSzPts val="2400"/>
              <a:buChar char="●"/>
            </a:pPr>
            <a:r>
              <a:rPr lang="en" sz="2400"/>
              <a:t>Sticking it out</a:t>
            </a:r>
            <a:endParaRPr sz="2400"/>
          </a:p>
          <a:p>
            <a:pPr marL="457200" lvl="0" indent="-381000" algn="l" rtl="0">
              <a:spcBef>
                <a:spcPts val="0"/>
              </a:spcBef>
              <a:spcAft>
                <a:spcPts val="0"/>
              </a:spcAft>
              <a:buSzPts val="2400"/>
              <a:buChar char="●"/>
            </a:pPr>
            <a:r>
              <a:rPr lang="en" sz="2400"/>
              <a:t>Learning to lose well</a:t>
            </a:r>
            <a:endParaRPr sz="2400"/>
          </a:p>
          <a:p>
            <a:pPr marL="457200" lvl="0" indent="-381000" algn="l" rtl="0">
              <a:spcBef>
                <a:spcPts val="0"/>
              </a:spcBef>
              <a:spcAft>
                <a:spcPts val="0"/>
              </a:spcAft>
              <a:buSzPts val="2400"/>
              <a:buChar char="●"/>
            </a:pPr>
            <a:r>
              <a:rPr lang="en" sz="2400"/>
              <a:t>Setting goals</a:t>
            </a:r>
            <a:endParaRPr sz="24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92"/>
        <p:cNvGrpSpPr/>
        <p:nvPr/>
      </p:nvGrpSpPr>
      <p:grpSpPr>
        <a:xfrm>
          <a:off x="0" y="0"/>
          <a:ext cx="0" cy="0"/>
          <a:chOff x="0" y="0"/>
          <a:chExt cx="0" cy="0"/>
        </a:xfrm>
      </p:grpSpPr>
      <p:sp>
        <p:nvSpPr>
          <p:cNvPr id="393" name="Google Shape;393;p49"/>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Homework:</a:t>
            </a:r>
            <a:endParaRPr sz="4000" b="1"/>
          </a:p>
        </p:txBody>
      </p:sp>
      <p:sp>
        <p:nvSpPr>
          <p:cNvPr id="394" name="Google Shape;394;p49"/>
          <p:cNvSpPr txBox="1">
            <a:spLocks noGrp="1"/>
          </p:cNvSpPr>
          <p:nvPr>
            <p:ph type="body" idx="1"/>
          </p:nvPr>
        </p:nvSpPr>
        <p:spPr>
          <a:xfrm>
            <a:off x="1297500" y="1356500"/>
            <a:ext cx="7038900" cy="3122400"/>
          </a:xfrm>
          <a:prstGeom prst="rect">
            <a:avLst/>
          </a:prstGeom>
        </p:spPr>
        <p:txBody>
          <a:bodyPr spcFirstLastPara="1" wrap="square" lIns="91425" tIns="91425" rIns="91425" bIns="91425" anchor="t" anchorCtr="0">
            <a:normAutofit lnSpcReduction="20000"/>
          </a:bodyPr>
          <a:lstStyle/>
          <a:p>
            <a:pPr marL="457200" lvl="0" indent="-374650" algn="l" rtl="0">
              <a:spcBef>
                <a:spcPts val="0"/>
              </a:spcBef>
              <a:spcAft>
                <a:spcPts val="0"/>
              </a:spcAft>
              <a:buSzPts val="2300"/>
              <a:buChar char="●"/>
            </a:pPr>
            <a:r>
              <a:rPr lang="en" sz="2300"/>
              <a:t>Remember the purpose of homework</a:t>
            </a:r>
            <a:endParaRPr sz="2300"/>
          </a:p>
          <a:p>
            <a:pPr marL="457200" lvl="0" indent="-374650" algn="l" rtl="0">
              <a:spcBef>
                <a:spcPts val="0"/>
              </a:spcBef>
              <a:spcAft>
                <a:spcPts val="0"/>
              </a:spcAft>
              <a:buSzPts val="2300"/>
              <a:buChar char="●"/>
            </a:pPr>
            <a:r>
              <a:rPr lang="en" sz="2300"/>
              <a:t>Help your child develop good organizational skills </a:t>
            </a:r>
            <a:endParaRPr sz="2300"/>
          </a:p>
          <a:p>
            <a:pPr marL="457200" lvl="0" indent="-374650" algn="l" rtl="0">
              <a:spcBef>
                <a:spcPts val="0"/>
              </a:spcBef>
              <a:spcAft>
                <a:spcPts val="0"/>
              </a:spcAft>
              <a:buSzPts val="2300"/>
              <a:buChar char="●"/>
            </a:pPr>
            <a:r>
              <a:rPr lang="en" sz="2300"/>
              <a:t>Understand expectations and evaluate at the end</a:t>
            </a:r>
            <a:endParaRPr sz="2300"/>
          </a:p>
          <a:p>
            <a:pPr marL="457200" lvl="0" indent="-374650" algn="l" rtl="0">
              <a:spcBef>
                <a:spcPts val="0"/>
              </a:spcBef>
              <a:spcAft>
                <a:spcPts val="0"/>
              </a:spcAft>
              <a:buSzPts val="2300"/>
              <a:buChar char="●"/>
            </a:pPr>
            <a:r>
              <a:rPr lang="en" sz="2300"/>
              <a:t>Ask questions, don’t give answers</a:t>
            </a:r>
            <a:endParaRPr sz="2300"/>
          </a:p>
          <a:p>
            <a:pPr marL="0" lvl="0" indent="0" algn="l" rtl="0">
              <a:spcBef>
                <a:spcPts val="1200"/>
              </a:spcBef>
              <a:spcAft>
                <a:spcPts val="0"/>
              </a:spcAft>
              <a:buNone/>
            </a:pPr>
            <a:r>
              <a:rPr lang="en" sz="2300"/>
              <a:t>		Ex. What step do you do next? </a:t>
            </a:r>
            <a:endParaRPr sz="2300"/>
          </a:p>
          <a:p>
            <a:pPr marL="0" lvl="0" indent="0" algn="l" rtl="0">
              <a:spcBef>
                <a:spcPts val="1200"/>
              </a:spcBef>
              <a:spcAft>
                <a:spcPts val="0"/>
              </a:spcAft>
              <a:buNone/>
            </a:pPr>
            <a:r>
              <a:rPr lang="en" sz="2300"/>
              <a:t>		Ex. How would you check that answer?</a:t>
            </a:r>
            <a:endParaRPr sz="2300"/>
          </a:p>
          <a:p>
            <a:pPr marL="457200" lvl="0" indent="-374650" algn="l" rtl="0">
              <a:spcBef>
                <a:spcPts val="1200"/>
              </a:spcBef>
              <a:spcAft>
                <a:spcPts val="0"/>
              </a:spcAft>
              <a:buSzPts val="2300"/>
              <a:buChar char="●"/>
            </a:pPr>
            <a:r>
              <a:rPr lang="en" sz="2300"/>
              <a:t>Set a timer</a:t>
            </a:r>
            <a:endParaRPr sz="23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7"/>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What is Grit?</a:t>
            </a:r>
            <a:endParaRPr sz="4000" b="1"/>
          </a:p>
        </p:txBody>
      </p:sp>
      <p:sp>
        <p:nvSpPr>
          <p:cNvPr id="163" name="Google Shape;163;p17"/>
          <p:cNvSpPr txBox="1">
            <a:spLocks noGrp="1"/>
          </p:cNvSpPr>
          <p:nvPr>
            <p:ph type="body" idx="1"/>
          </p:nvPr>
        </p:nvSpPr>
        <p:spPr>
          <a:xfrm>
            <a:off x="1066075" y="1172800"/>
            <a:ext cx="6157800" cy="38667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1200"/>
              </a:spcAft>
              <a:buNone/>
            </a:pPr>
            <a:r>
              <a:rPr lang="en" sz="2800"/>
              <a:t>But others have no problem answering from conviction: </a:t>
            </a:r>
            <a:r>
              <a:rPr lang="en" sz="2800" i="1"/>
              <a:t>This is what I want</a:t>
            </a:r>
            <a:r>
              <a:rPr lang="en" sz="2800"/>
              <a:t>. Everything becomes a bit clearer when you understand the level of the goal Pete is asking about. He’s not asking about what you want to get done today, specifically, or even this year. He is asking about your passion.</a:t>
            </a:r>
            <a:endParaRPr sz="28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8"/>
          <p:cNvSpPr txBox="1">
            <a:spLocks noGrp="1"/>
          </p:cNvSpPr>
          <p:nvPr>
            <p:ph type="title"/>
          </p:nvPr>
        </p:nvSpPr>
        <p:spPr>
          <a:xfrm>
            <a:off x="6282550" y="67075"/>
            <a:ext cx="2681100" cy="2467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800" b="1"/>
              <a:t> </a:t>
            </a:r>
            <a:endParaRPr sz="2800" b="1"/>
          </a:p>
          <a:p>
            <a:pPr marL="0" lvl="0" indent="0" algn="l" rtl="0">
              <a:spcBef>
                <a:spcPts val="0"/>
              </a:spcBef>
              <a:spcAft>
                <a:spcPts val="0"/>
              </a:spcAft>
              <a:buNone/>
            </a:pPr>
            <a:endParaRPr sz="2800">
              <a:latin typeface="Lato"/>
              <a:ea typeface="Lato"/>
              <a:cs typeface="Lato"/>
              <a:sym typeface="Lato"/>
            </a:endParaRPr>
          </a:p>
          <a:p>
            <a:pPr marL="0" lvl="0" indent="0" algn="l" rtl="0">
              <a:spcBef>
                <a:spcPts val="0"/>
              </a:spcBef>
              <a:spcAft>
                <a:spcPts val="0"/>
              </a:spcAft>
              <a:buNone/>
            </a:pPr>
            <a:endParaRPr sz="2800">
              <a:latin typeface="Lato"/>
              <a:ea typeface="Lato"/>
              <a:cs typeface="Lato"/>
              <a:sym typeface="Lato"/>
            </a:endParaRPr>
          </a:p>
          <a:p>
            <a:pPr marL="0" lvl="0" indent="0" algn="l" rtl="0">
              <a:spcBef>
                <a:spcPts val="0"/>
              </a:spcBef>
              <a:spcAft>
                <a:spcPts val="0"/>
              </a:spcAft>
              <a:buNone/>
            </a:pPr>
            <a:endParaRPr sz="2800">
              <a:latin typeface="Lato"/>
              <a:ea typeface="Lato"/>
              <a:cs typeface="Lato"/>
              <a:sym typeface="Lato"/>
            </a:endParaRPr>
          </a:p>
          <a:p>
            <a:pPr marL="0" lvl="0" indent="0" algn="l" rtl="0">
              <a:spcBef>
                <a:spcPts val="0"/>
              </a:spcBef>
              <a:spcAft>
                <a:spcPts val="0"/>
              </a:spcAft>
              <a:buNone/>
            </a:pPr>
            <a:endParaRPr sz="3133"/>
          </a:p>
        </p:txBody>
      </p:sp>
      <p:sp>
        <p:nvSpPr>
          <p:cNvPr id="170" name="Google Shape;170;p18"/>
          <p:cNvSpPr txBox="1">
            <a:spLocks noGrp="1"/>
          </p:cNvSpPr>
          <p:nvPr>
            <p:ph type="body" idx="1"/>
          </p:nvPr>
        </p:nvSpPr>
        <p:spPr>
          <a:xfrm>
            <a:off x="5242875" y="67075"/>
            <a:ext cx="3775500" cy="4972500"/>
          </a:xfrm>
          <a:prstGeom prst="rect">
            <a:avLst/>
          </a:prstGeom>
        </p:spPr>
        <p:txBody>
          <a:bodyPr spcFirstLastPara="1" wrap="square" lIns="91425" tIns="91425" rIns="91425" bIns="91425" anchor="t" anchorCtr="0">
            <a:normAutofit fontScale="85000" lnSpcReduction="10000"/>
          </a:bodyPr>
          <a:lstStyle/>
          <a:p>
            <a:pPr marL="457200" lvl="0" indent="0" algn="l" rtl="0">
              <a:spcBef>
                <a:spcPts val="0"/>
              </a:spcBef>
              <a:spcAft>
                <a:spcPts val="1200"/>
              </a:spcAft>
              <a:buNone/>
            </a:pPr>
            <a:r>
              <a:rPr lang="en" sz="2800"/>
              <a:t>At the bottom of this hierarchy are our most concrete and specific goals- the tasks we have on our short-term to-do list. These exist merely as a means to an end.  We want to accomplish them only because they get us something else we want.</a:t>
            </a:r>
            <a:endParaRPr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19"/>
          <p:cNvSpPr txBox="1">
            <a:spLocks noGrp="1"/>
          </p:cNvSpPr>
          <p:nvPr>
            <p:ph type="title"/>
          </p:nvPr>
        </p:nvSpPr>
        <p:spPr>
          <a:xfrm>
            <a:off x="6282550" y="67075"/>
            <a:ext cx="2681100" cy="24678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800" b="1"/>
              <a:t> </a:t>
            </a:r>
            <a:endParaRPr sz="2800" b="1"/>
          </a:p>
          <a:p>
            <a:pPr marL="0" lvl="0" indent="0" algn="l" rtl="0">
              <a:spcBef>
                <a:spcPts val="0"/>
              </a:spcBef>
              <a:spcAft>
                <a:spcPts val="0"/>
              </a:spcAft>
              <a:buNone/>
            </a:pPr>
            <a:endParaRPr sz="2800">
              <a:latin typeface="Lato"/>
              <a:ea typeface="Lato"/>
              <a:cs typeface="Lato"/>
              <a:sym typeface="Lato"/>
            </a:endParaRPr>
          </a:p>
          <a:p>
            <a:pPr marL="0" lvl="0" indent="0" algn="l" rtl="0">
              <a:spcBef>
                <a:spcPts val="0"/>
              </a:spcBef>
              <a:spcAft>
                <a:spcPts val="0"/>
              </a:spcAft>
              <a:buNone/>
            </a:pPr>
            <a:endParaRPr sz="2800">
              <a:latin typeface="Lato"/>
              <a:ea typeface="Lato"/>
              <a:cs typeface="Lato"/>
              <a:sym typeface="Lato"/>
            </a:endParaRPr>
          </a:p>
          <a:p>
            <a:pPr marL="0" lvl="0" indent="0" algn="l" rtl="0">
              <a:spcBef>
                <a:spcPts val="0"/>
              </a:spcBef>
              <a:spcAft>
                <a:spcPts val="0"/>
              </a:spcAft>
              <a:buNone/>
            </a:pPr>
            <a:endParaRPr sz="2800">
              <a:latin typeface="Lato"/>
              <a:ea typeface="Lato"/>
              <a:cs typeface="Lato"/>
              <a:sym typeface="Lato"/>
            </a:endParaRPr>
          </a:p>
          <a:p>
            <a:pPr marL="0" lvl="0" indent="0" algn="l" rtl="0">
              <a:spcBef>
                <a:spcPts val="0"/>
              </a:spcBef>
              <a:spcAft>
                <a:spcPts val="0"/>
              </a:spcAft>
              <a:buNone/>
            </a:pPr>
            <a:r>
              <a:rPr lang="en" sz="3133"/>
              <a:t> </a:t>
            </a:r>
            <a:endParaRPr sz="3133"/>
          </a:p>
        </p:txBody>
      </p:sp>
      <p:sp>
        <p:nvSpPr>
          <p:cNvPr id="177" name="Google Shape;177;p19"/>
          <p:cNvSpPr txBox="1">
            <a:spLocks noGrp="1"/>
          </p:cNvSpPr>
          <p:nvPr>
            <p:ph type="body" idx="1"/>
          </p:nvPr>
        </p:nvSpPr>
        <p:spPr>
          <a:xfrm>
            <a:off x="5379650" y="160525"/>
            <a:ext cx="3584100" cy="4878900"/>
          </a:xfrm>
          <a:prstGeom prst="rect">
            <a:avLst/>
          </a:prstGeom>
        </p:spPr>
        <p:txBody>
          <a:bodyPr spcFirstLastPara="1" wrap="square" lIns="91425" tIns="91425" rIns="91425" bIns="91425" anchor="t" anchorCtr="0">
            <a:normAutofit/>
          </a:bodyPr>
          <a:lstStyle/>
          <a:p>
            <a:pPr marL="457200" lvl="0" indent="0" algn="l" rtl="0">
              <a:lnSpc>
                <a:spcPct val="95000"/>
              </a:lnSpc>
              <a:spcBef>
                <a:spcPts val="0"/>
              </a:spcBef>
              <a:spcAft>
                <a:spcPts val="1200"/>
              </a:spcAft>
              <a:buNone/>
            </a:pPr>
            <a:r>
              <a:rPr lang="en" sz="2400"/>
              <a:t>In contrast, the higher the goal in this hierarchy, the more abstract, general, and important it is. The higher the goal, the more its an end in itself, and the less it’s merely a </a:t>
            </a:r>
            <a:r>
              <a:rPr lang="en" sz="2400" i="1"/>
              <a:t>means</a:t>
            </a:r>
            <a:r>
              <a:rPr lang="en" sz="2400"/>
              <a:t> to an end. </a:t>
            </a:r>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20"/>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endParaRPr/>
          </a:p>
        </p:txBody>
      </p:sp>
      <p:sp>
        <p:nvSpPr>
          <p:cNvPr id="184" name="Google Shape;184;p20"/>
          <p:cNvSpPr txBox="1">
            <a:spLocks noGrp="1"/>
          </p:cNvSpPr>
          <p:nvPr>
            <p:ph type="body" idx="1"/>
          </p:nvPr>
        </p:nvSpPr>
        <p:spPr>
          <a:xfrm>
            <a:off x="4814250" y="0"/>
            <a:ext cx="4329900" cy="52311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2200"/>
              <a:t>Dogged perseverance toward a top-level goal requires some flexibility at lower levels in the goal hierarchy...The low-level goal with the angry-looking x through it has been blocked, it's a rejection slip, a setback, a dead end, a failure. The gritty person will be disappointed or even heartbroken, but not for long. Soon enough, the gritty person identifies a new low-level goal that serves the same purpose. </a:t>
            </a:r>
            <a:endParaRPr sz="2200"/>
          </a:p>
        </p:txBody>
      </p:sp>
      <p:cxnSp>
        <p:nvCxnSpPr>
          <p:cNvPr id="186" name="Google Shape;186;p20"/>
          <p:cNvCxnSpPr/>
          <p:nvPr/>
        </p:nvCxnSpPr>
        <p:spPr>
          <a:xfrm>
            <a:off x="3172700" y="3981650"/>
            <a:ext cx="556200" cy="437700"/>
          </a:xfrm>
          <a:prstGeom prst="straightConnector1">
            <a:avLst/>
          </a:prstGeom>
          <a:noFill/>
          <a:ln w="114300" cap="flat" cmpd="sng">
            <a:solidFill>
              <a:srgbClr val="000000"/>
            </a:solidFill>
            <a:prstDash val="solid"/>
            <a:round/>
            <a:headEnd type="none" w="med" len="med"/>
            <a:tailEnd type="none" w="med" len="med"/>
          </a:ln>
        </p:spPr>
      </p:cxnSp>
      <p:cxnSp>
        <p:nvCxnSpPr>
          <p:cNvPr id="187" name="Google Shape;187;p20"/>
          <p:cNvCxnSpPr/>
          <p:nvPr/>
        </p:nvCxnSpPr>
        <p:spPr>
          <a:xfrm>
            <a:off x="3245650" y="4501475"/>
            <a:ext cx="18300" cy="9000"/>
          </a:xfrm>
          <a:prstGeom prst="straightConnector1">
            <a:avLst/>
          </a:prstGeom>
          <a:noFill/>
          <a:ln w="38100" cap="flat" cmpd="sng">
            <a:solidFill>
              <a:srgbClr val="000000"/>
            </a:solidFill>
            <a:prstDash val="solid"/>
            <a:round/>
            <a:headEnd type="none" w="med" len="med"/>
            <a:tailEnd type="none" w="med" len="med"/>
          </a:ln>
        </p:spPr>
      </p:cxnSp>
      <p:cxnSp>
        <p:nvCxnSpPr>
          <p:cNvPr id="188" name="Google Shape;188;p20"/>
          <p:cNvCxnSpPr/>
          <p:nvPr/>
        </p:nvCxnSpPr>
        <p:spPr>
          <a:xfrm flipH="1">
            <a:off x="3245575" y="3945175"/>
            <a:ext cx="428700" cy="556200"/>
          </a:xfrm>
          <a:prstGeom prst="straightConnector1">
            <a:avLst/>
          </a:prstGeom>
          <a:noFill/>
          <a:ln w="114300" cap="flat" cmpd="sng">
            <a:solidFill>
              <a:srgbClr val="000000"/>
            </a:solidFill>
            <a:prstDash val="solid"/>
            <a:round/>
            <a:headEnd type="none" w="med" len="med"/>
            <a:tailEnd type="none" w="med" len="med"/>
          </a:ln>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4"/>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What is Grit?</a:t>
            </a:r>
            <a:endParaRPr sz="4000" b="1"/>
          </a:p>
        </p:txBody>
      </p:sp>
      <p:sp>
        <p:nvSpPr>
          <p:cNvPr id="225" name="Google Shape;225;p24"/>
          <p:cNvSpPr txBox="1">
            <a:spLocks noGrp="1"/>
          </p:cNvSpPr>
          <p:nvPr>
            <p:ph type="body" idx="1"/>
          </p:nvPr>
        </p:nvSpPr>
        <p:spPr>
          <a:xfrm>
            <a:off x="523350" y="1172800"/>
            <a:ext cx="8039100" cy="3866700"/>
          </a:xfrm>
          <a:prstGeom prst="rect">
            <a:avLst/>
          </a:prstGeom>
        </p:spPr>
        <p:txBody>
          <a:bodyPr spcFirstLastPara="1" wrap="square" lIns="91425" tIns="91425" rIns="91425" bIns="91425" anchor="t" anchorCtr="0">
            <a:normAutofit/>
          </a:bodyPr>
          <a:lstStyle/>
          <a:p>
            <a:pPr marL="457200" lvl="0" indent="0" algn="l" rtl="0">
              <a:spcBef>
                <a:spcPts val="0"/>
              </a:spcBef>
              <a:spcAft>
                <a:spcPts val="0"/>
              </a:spcAft>
              <a:buNone/>
            </a:pPr>
            <a:r>
              <a:rPr lang="en" sz="2800" b="1"/>
              <a:t>We can all develop grit:</a:t>
            </a:r>
            <a:endParaRPr sz="2800" b="1"/>
          </a:p>
          <a:p>
            <a:pPr marL="457200" lvl="0" indent="0" algn="l" rtl="0">
              <a:spcBef>
                <a:spcPts val="1200"/>
              </a:spcBef>
              <a:spcAft>
                <a:spcPts val="0"/>
              </a:spcAft>
              <a:buNone/>
            </a:pPr>
            <a:r>
              <a:rPr lang="en" sz="2800" b="1"/>
              <a:t>-Interest</a:t>
            </a:r>
            <a:endParaRPr sz="2800" b="1"/>
          </a:p>
          <a:p>
            <a:pPr marL="457200" lvl="0" indent="0" algn="l" rtl="0">
              <a:spcBef>
                <a:spcPts val="1200"/>
              </a:spcBef>
              <a:spcAft>
                <a:spcPts val="0"/>
              </a:spcAft>
              <a:buNone/>
            </a:pPr>
            <a:r>
              <a:rPr lang="en" sz="2800" b="1"/>
              <a:t>-Practice</a:t>
            </a:r>
            <a:endParaRPr sz="2800" b="1"/>
          </a:p>
          <a:p>
            <a:pPr marL="457200" lvl="0" indent="0" algn="l" rtl="0">
              <a:spcBef>
                <a:spcPts val="1200"/>
              </a:spcBef>
              <a:spcAft>
                <a:spcPts val="0"/>
              </a:spcAft>
              <a:buNone/>
            </a:pPr>
            <a:r>
              <a:rPr lang="en" sz="2800" b="1"/>
              <a:t>-Purpose</a:t>
            </a:r>
            <a:endParaRPr sz="2800" b="1"/>
          </a:p>
          <a:p>
            <a:pPr marL="457200" lvl="0" indent="0" algn="l" rtl="0">
              <a:spcBef>
                <a:spcPts val="1200"/>
              </a:spcBef>
              <a:spcAft>
                <a:spcPts val="1200"/>
              </a:spcAft>
              <a:buNone/>
            </a:pPr>
            <a:r>
              <a:rPr lang="en" sz="2800" b="1"/>
              <a:t>-Hope</a:t>
            </a:r>
            <a:endParaRPr sz="2800" b="1"/>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Google Shape;231;p25"/>
          <p:cNvSpPr txBox="1">
            <a:spLocks noGrp="1"/>
          </p:cNvSpPr>
          <p:nvPr>
            <p:ph type="title"/>
          </p:nvPr>
        </p:nvSpPr>
        <p:spPr>
          <a:xfrm>
            <a:off x="1297500" y="393750"/>
            <a:ext cx="7038900" cy="9141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4000" b="1"/>
              <a:t>Biblical View of Grit:</a:t>
            </a:r>
            <a:endParaRPr sz="4000" b="1"/>
          </a:p>
        </p:txBody>
      </p:sp>
      <p:sp>
        <p:nvSpPr>
          <p:cNvPr id="232" name="Google Shape;232;p25"/>
          <p:cNvSpPr txBox="1">
            <a:spLocks noGrp="1"/>
          </p:cNvSpPr>
          <p:nvPr>
            <p:ph type="body" idx="1"/>
          </p:nvPr>
        </p:nvSpPr>
        <p:spPr>
          <a:xfrm>
            <a:off x="1092850" y="1191025"/>
            <a:ext cx="7882500" cy="38043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800" b="1"/>
              <a:t>1 Corinthians 9:23-26</a:t>
            </a:r>
            <a:endParaRPr sz="2800" b="1"/>
          </a:p>
          <a:p>
            <a:pPr marL="0" lvl="0" indent="0" algn="l" rtl="0">
              <a:spcBef>
                <a:spcPts val="1200"/>
              </a:spcBef>
              <a:spcAft>
                <a:spcPts val="0"/>
              </a:spcAft>
              <a:buNone/>
            </a:pPr>
            <a:r>
              <a:rPr lang="en" sz="2800"/>
              <a:t>23 I do all things for the sake of the gospel, that I may share in its blessings.</a:t>
            </a:r>
            <a:endParaRPr sz="2800"/>
          </a:p>
          <a:p>
            <a:pPr marL="0" lvl="0" indent="0" algn="l" rtl="0">
              <a:spcBef>
                <a:spcPts val="1200"/>
              </a:spcBef>
              <a:spcAft>
                <a:spcPts val="1200"/>
              </a:spcAft>
              <a:buNone/>
            </a:pPr>
            <a:r>
              <a:rPr lang="en" sz="2800"/>
              <a:t>24 Do you not know that in a race all the runners run, but only one gets the prize? Run in such a way as to get the prize. </a:t>
            </a:r>
            <a:endParaRPr sz="2800"/>
          </a:p>
        </p:txBody>
      </p:sp>
    </p:spTree>
  </p:cSld>
  <p:clrMapOvr>
    <a:masterClrMapping/>
  </p:clrMapOvr>
</p:sld>
</file>

<file path=ppt/theme/theme1.xml><?xml version="1.0" encoding="utf-8"?>
<a:theme xmlns:a="http://schemas.openxmlformats.org/drawingml/2006/main"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1444</Words>
  <Application>Microsoft Office PowerPoint</Application>
  <PresentationFormat>On-screen Show (16:9)</PresentationFormat>
  <Paragraphs>163</Paragraphs>
  <Slides>33</Slides>
  <Notes>33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Montserrat</vt:lpstr>
      <vt:lpstr>Lato</vt:lpstr>
      <vt:lpstr>Focus</vt:lpstr>
      <vt:lpstr>Developing a Healthy View of Failure:</vt:lpstr>
      <vt:lpstr>What is Grit?</vt:lpstr>
      <vt:lpstr>What is Grit?</vt:lpstr>
      <vt:lpstr>What is Grit?</vt:lpstr>
      <vt:lpstr>     </vt:lpstr>
      <vt:lpstr>      </vt:lpstr>
      <vt:lpstr>PowerPoint Presentation</vt:lpstr>
      <vt:lpstr>What is Grit?</vt:lpstr>
      <vt:lpstr>Biblical View of Grit:</vt:lpstr>
      <vt:lpstr>Biblical View of Grit:</vt:lpstr>
      <vt:lpstr>Biblical View of Failure:</vt:lpstr>
      <vt:lpstr>Biblical View of Failure:</vt:lpstr>
      <vt:lpstr>What Gets in the Way:</vt:lpstr>
      <vt:lpstr>What Gets in the Way:</vt:lpstr>
      <vt:lpstr>How Do We Help:</vt:lpstr>
      <vt:lpstr>How Do We Help:</vt:lpstr>
      <vt:lpstr>How Do We Help:</vt:lpstr>
      <vt:lpstr>How Do We Help:</vt:lpstr>
      <vt:lpstr>How Do We Help:</vt:lpstr>
      <vt:lpstr>How Do We Help:</vt:lpstr>
      <vt:lpstr>How Do We Help:</vt:lpstr>
      <vt:lpstr>How Do We Help:</vt:lpstr>
      <vt:lpstr>How Do We Help:</vt:lpstr>
      <vt:lpstr>How Do We Help:</vt:lpstr>
      <vt:lpstr>How Do We Help:</vt:lpstr>
      <vt:lpstr>PowerPoint Presentation</vt:lpstr>
      <vt:lpstr>Building Competency:</vt:lpstr>
      <vt:lpstr>Chores:</vt:lpstr>
      <vt:lpstr>Chores:</vt:lpstr>
      <vt:lpstr>Chores:</vt:lpstr>
      <vt:lpstr>Chores:</vt:lpstr>
      <vt:lpstr>Sports:</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Haley</cp:lastModifiedBy>
  <cp:revision>1</cp:revision>
  <dcterms:modified xsi:type="dcterms:W3CDTF">2025-02-24T08:37:51Z</dcterms:modified>
</cp:coreProperties>
</file>