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61" r:id="rId2"/>
  </p:sldMasterIdLst>
  <p:notesMasterIdLst>
    <p:notesMasterId r:id="rId54"/>
  </p:notesMasterIdLst>
  <p:sldIdLst>
    <p:sldId id="256" r:id="rId3"/>
    <p:sldId id="264" r:id="rId4"/>
    <p:sldId id="269" r:id="rId5"/>
    <p:sldId id="266" r:id="rId6"/>
    <p:sldId id="267" r:id="rId7"/>
    <p:sldId id="268" r:id="rId8"/>
    <p:sldId id="320" r:id="rId9"/>
    <p:sldId id="321" r:id="rId10"/>
    <p:sldId id="322" r:id="rId11"/>
    <p:sldId id="260" r:id="rId12"/>
    <p:sldId id="261" r:id="rId13"/>
    <p:sldId id="270" r:id="rId14"/>
    <p:sldId id="293" r:id="rId15"/>
    <p:sldId id="328" r:id="rId16"/>
    <p:sldId id="323" r:id="rId17"/>
    <p:sldId id="262" r:id="rId18"/>
    <p:sldId id="272" r:id="rId19"/>
    <p:sldId id="316" r:id="rId20"/>
    <p:sldId id="317" r:id="rId21"/>
    <p:sldId id="318" r:id="rId22"/>
    <p:sldId id="263" r:id="rId23"/>
    <p:sldId id="273" r:id="rId24"/>
    <p:sldId id="324" r:id="rId25"/>
    <p:sldId id="325" r:id="rId26"/>
    <p:sldId id="326" r:id="rId27"/>
    <p:sldId id="274" r:id="rId28"/>
    <p:sldId id="275" r:id="rId29"/>
    <p:sldId id="276" r:id="rId30"/>
    <p:sldId id="310" r:id="rId31"/>
    <p:sldId id="309" r:id="rId32"/>
    <p:sldId id="277" r:id="rId33"/>
    <p:sldId id="278" r:id="rId34"/>
    <p:sldId id="282" r:id="rId35"/>
    <p:sldId id="329" r:id="rId36"/>
    <p:sldId id="313" r:id="rId37"/>
    <p:sldId id="314" r:id="rId38"/>
    <p:sldId id="279" r:id="rId39"/>
    <p:sldId id="288" r:id="rId40"/>
    <p:sldId id="285" r:id="rId41"/>
    <p:sldId id="286" r:id="rId42"/>
    <p:sldId id="327" r:id="rId43"/>
    <p:sldId id="319" r:id="rId44"/>
    <p:sldId id="315" r:id="rId45"/>
    <p:sldId id="280" r:id="rId46"/>
    <p:sldId id="281" r:id="rId47"/>
    <p:sldId id="292" r:id="rId48"/>
    <p:sldId id="295" r:id="rId49"/>
    <p:sldId id="296" r:id="rId50"/>
    <p:sldId id="297" r:id="rId51"/>
    <p:sldId id="298" r:id="rId52"/>
    <p:sldId id="330"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76D2"/>
    <a:srgbClr val="3B4CED"/>
    <a:srgbClr val="3366FF"/>
    <a:srgbClr val="0033CC"/>
    <a:srgbClr val="4E4ECE"/>
    <a:srgbClr val="3434B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3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94E31FB8-1AF4-197C-3FF9-B1F8228A695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5FEF63C8-41C8-820B-E085-460A7040F81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9DB8355F-C9A2-4399-8D89-9F19C1A24A8E}" type="datetimeFigureOut">
              <a:rPr lang="en-US"/>
              <a:pPr>
                <a:defRPr/>
              </a:pPr>
              <a:t>3/16/2023</a:t>
            </a:fld>
            <a:endParaRPr lang="en-US"/>
          </a:p>
        </p:txBody>
      </p:sp>
      <p:sp>
        <p:nvSpPr>
          <p:cNvPr id="4" name="Slide Image Placeholder 3">
            <a:extLst>
              <a:ext uri="{FF2B5EF4-FFF2-40B4-BE49-F238E27FC236}">
                <a16:creationId xmlns:a16="http://schemas.microsoft.com/office/drawing/2014/main" xmlns="" id="{284F517E-18A8-B1AF-02D0-259E30AD352D}"/>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54F98AE-4FF8-F849-165B-639AE8ECE49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8533987-11EB-41AF-D843-86B69A1B52C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FBE2E007-F054-41CE-F015-E499C1D5BE0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0448C7E-C321-456A-8054-9121B69AF824}" type="slidenum">
              <a:rPr lang="en-US" altLang="en-US"/>
              <a:pPr/>
              <a:t>‹#›</a:t>
            </a:fld>
            <a:endParaRPr lang="en-US" altLang="en-US"/>
          </a:p>
        </p:txBody>
      </p:sp>
    </p:spTree>
    <p:extLst>
      <p:ext uri="{BB962C8B-B14F-4D97-AF65-F5344CB8AC3E}">
        <p14:creationId xmlns:p14="http://schemas.microsoft.com/office/powerpoint/2010/main" val="2029308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282922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E32BD9B-B90D-45A6-850A-EAC6BA50E347}" type="datetimeFigureOut">
              <a:rPr lang="en-US" smtClean="0"/>
              <a:pPr>
                <a:defRPr/>
              </a:pPr>
              <a:t>3/16/2023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0010EBD-9478-48D5-9921-9E86C0237D43}" type="slidenum">
              <a:rPr lang="en-US" altLang="en-US" smtClean="0"/>
              <a:pPr/>
              <a:t>‹#›</a:t>
            </a:fld>
            <a:endParaRPr lang="en-US" altLang="en-US"/>
          </a:p>
        </p:txBody>
      </p:sp>
    </p:spTree>
    <p:extLst>
      <p:ext uri="{BB962C8B-B14F-4D97-AF65-F5344CB8AC3E}">
        <p14:creationId xmlns:p14="http://schemas.microsoft.com/office/powerpoint/2010/main" val="162318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E32BD9B-B90D-45A6-850A-EAC6BA50E347}" type="datetimeFigureOut">
              <a:rPr lang="en-US" smtClean="0"/>
              <a:pPr>
                <a:defRPr/>
              </a:pPr>
              <a:t>3/16/2023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0010EBD-9478-48D5-9921-9E86C0237D43}" type="slidenum">
              <a:rPr lang="en-US" altLang="en-US" smtClean="0"/>
              <a:pPr/>
              <a:t>‹#›</a:t>
            </a:fld>
            <a:endParaRPr lang="en-US" altLang="en-US"/>
          </a:p>
        </p:txBody>
      </p:sp>
    </p:spTree>
    <p:extLst>
      <p:ext uri="{BB962C8B-B14F-4D97-AF65-F5344CB8AC3E}">
        <p14:creationId xmlns:p14="http://schemas.microsoft.com/office/powerpoint/2010/main" val="1981242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E32BD9B-B90D-45A6-850A-EAC6BA50E347}" type="datetimeFigureOut">
              <a:rPr lang="en-US" smtClean="0"/>
              <a:pPr>
                <a:defRPr/>
              </a:pPr>
              <a:t>3/16/2023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0010EBD-9478-48D5-9921-9E86C0237D43}" type="slidenum">
              <a:rPr lang="en-US" altLang="en-US" smtClean="0"/>
              <a:pPr/>
              <a:t>‹#›</a:t>
            </a:fld>
            <a:endParaRPr lang="en-US" alt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761713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E32BD9B-B90D-45A6-850A-EAC6BA50E347}" type="datetimeFigureOut">
              <a:rPr lang="en-US" smtClean="0"/>
              <a:pPr>
                <a:defRPr/>
              </a:pPr>
              <a:t>3/16/2023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0010EBD-9478-48D5-9921-9E86C0237D43}" type="slidenum">
              <a:rPr lang="en-US" altLang="en-US" smtClean="0"/>
              <a:pPr/>
              <a:t>‹#›</a:t>
            </a:fld>
            <a:endParaRPr lang="en-US" altLang="en-US"/>
          </a:p>
        </p:txBody>
      </p:sp>
    </p:spTree>
    <p:extLst>
      <p:ext uri="{BB962C8B-B14F-4D97-AF65-F5344CB8AC3E}">
        <p14:creationId xmlns:p14="http://schemas.microsoft.com/office/powerpoint/2010/main" val="2523106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BE32BD9B-B90D-45A6-850A-EAC6BA50E347}" type="datetimeFigureOut">
              <a:rPr lang="en-US" smtClean="0"/>
              <a:pPr>
                <a:defRPr/>
              </a:pPr>
              <a:t>3/16/2023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D0010EBD-9478-48D5-9921-9E86C0237D43}" type="slidenum">
              <a:rPr lang="en-US" altLang="en-US" smtClean="0"/>
              <a:pPr/>
              <a:t>‹#›</a:t>
            </a:fld>
            <a:endParaRPr lang="en-US" altLang="en-US"/>
          </a:p>
        </p:txBody>
      </p:sp>
    </p:spTree>
    <p:extLst>
      <p:ext uri="{BB962C8B-B14F-4D97-AF65-F5344CB8AC3E}">
        <p14:creationId xmlns:p14="http://schemas.microsoft.com/office/powerpoint/2010/main" val="571791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BE32BD9B-B90D-45A6-850A-EAC6BA50E347}" type="datetimeFigureOut">
              <a:rPr lang="en-US" smtClean="0"/>
              <a:pPr>
                <a:defRPr/>
              </a:pPr>
              <a:t>3/16/2023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D0010EBD-9478-48D5-9921-9E86C0237D43}" type="slidenum">
              <a:rPr lang="en-US" altLang="en-US" smtClean="0"/>
              <a:pPr/>
              <a:t>‹#›</a:t>
            </a:fld>
            <a:endParaRPr lang="en-US" altLang="en-US"/>
          </a:p>
        </p:txBody>
      </p:sp>
    </p:spTree>
    <p:extLst>
      <p:ext uri="{BB962C8B-B14F-4D97-AF65-F5344CB8AC3E}">
        <p14:creationId xmlns:p14="http://schemas.microsoft.com/office/powerpoint/2010/main" val="2989457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3404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76873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56017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9387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3" y="618518"/>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3" y="2249488"/>
            <a:ext cx="11798135" cy="4466009"/>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59167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834490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72125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44376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65727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06971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745077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66429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95126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1231909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62579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A99409C-271B-409D-BD3E-3306E58D558F}" type="datetimeFigureOut">
              <a:rPr lang="en-US" smtClean="0"/>
              <a:pPr>
                <a:defRPr/>
              </a:pPr>
              <a:t>3/16/2023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957AD18-61A4-4A55-A1AF-BD1A4C663B7E}" type="slidenum">
              <a:rPr lang="en-US" altLang="en-US" smtClean="0"/>
              <a:pPr/>
              <a:t>‹#›</a:t>
            </a:fld>
            <a:endParaRPr lang="en-US" altLang="en-US"/>
          </a:p>
        </p:txBody>
      </p:sp>
    </p:spTree>
    <p:extLst>
      <p:ext uri="{BB962C8B-B14F-4D97-AF65-F5344CB8AC3E}">
        <p14:creationId xmlns:p14="http://schemas.microsoft.com/office/powerpoint/2010/main" val="42279460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03992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674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2F1AD16-2D9A-4721-892D-9771870B3B39}" type="datetimeFigureOut">
              <a:rPr lang="en-US" smtClean="0"/>
              <a:pPr>
                <a:defRPr/>
              </a:pPr>
              <a:t>3/16/2023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5B164B3-E14E-449F-B7DB-674B4A4201D2}" type="slidenum">
              <a:rPr lang="en-US" altLang="en-US" smtClean="0"/>
              <a:pPr/>
              <a:t>‹#›</a:t>
            </a:fld>
            <a:endParaRPr lang="en-US" altLang="en-US"/>
          </a:p>
        </p:txBody>
      </p:sp>
    </p:spTree>
    <p:extLst>
      <p:ext uri="{BB962C8B-B14F-4D97-AF65-F5344CB8AC3E}">
        <p14:creationId xmlns:p14="http://schemas.microsoft.com/office/powerpoint/2010/main" val="138362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4096F6B8-4536-4A76-8DC0-C75AA5504B18}" type="datetimeFigureOut">
              <a:rPr lang="en-US" smtClean="0"/>
              <a:pPr>
                <a:defRPr/>
              </a:pPr>
              <a:t>3/16/2023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B261E208-18ED-44C3-9A53-C51C33E32956}" type="slidenum">
              <a:rPr lang="en-US" altLang="en-US" smtClean="0"/>
              <a:pPr/>
              <a:t>‹#›</a:t>
            </a:fld>
            <a:endParaRPr lang="en-US" altLang="en-US"/>
          </a:p>
        </p:txBody>
      </p:sp>
    </p:spTree>
    <p:extLst>
      <p:ext uri="{BB962C8B-B14F-4D97-AF65-F5344CB8AC3E}">
        <p14:creationId xmlns:p14="http://schemas.microsoft.com/office/powerpoint/2010/main" val="2448235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889958AA-935B-4B9C-BA02-64F32E503494}" type="datetimeFigureOut">
              <a:rPr lang="en-US" smtClean="0"/>
              <a:pPr>
                <a:defRPr/>
              </a:pPr>
              <a:t>3/16/2023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02D4A0CF-2C7A-4599-99F4-E63D233E4F11}" type="slidenum">
              <a:rPr lang="en-US" altLang="en-US" smtClean="0"/>
              <a:pPr/>
              <a:t>‹#›</a:t>
            </a:fld>
            <a:endParaRPr lang="en-US" altLang="en-US"/>
          </a:p>
        </p:txBody>
      </p:sp>
    </p:spTree>
    <p:extLst>
      <p:ext uri="{BB962C8B-B14F-4D97-AF65-F5344CB8AC3E}">
        <p14:creationId xmlns:p14="http://schemas.microsoft.com/office/powerpoint/2010/main" val="319888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D169CAB-7457-4019-90F1-4CED88BA08C8}" type="datetimeFigureOut">
              <a:rPr lang="en-US" smtClean="0"/>
              <a:pPr>
                <a:defRPr/>
              </a:pPr>
              <a:t>3/16/2023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B36F491E-150D-43D6-AAF8-14F37B8C4537}" type="slidenum">
              <a:rPr lang="en-US" altLang="en-US" smtClean="0"/>
              <a:pPr/>
              <a:t>‹#›</a:t>
            </a:fld>
            <a:endParaRPr lang="en-US" altLang="en-US"/>
          </a:p>
        </p:txBody>
      </p:sp>
    </p:spTree>
    <p:extLst>
      <p:ext uri="{BB962C8B-B14F-4D97-AF65-F5344CB8AC3E}">
        <p14:creationId xmlns:p14="http://schemas.microsoft.com/office/powerpoint/2010/main" val="65133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16F461E-E3DA-42D7-9822-47293661EF8F}" type="datetimeFigureOut">
              <a:rPr lang="en-US" smtClean="0"/>
              <a:pPr>
                <a:defRPr/>
              </a:pPr>
              <a:t>3/16/2023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B888112-6FD5-4844-A9BC-8B5F502CEA1A}" type="slidenum">
              <a:rPr lang="en-US" altLang="en-US" smtClean="0"/>
              <a:pPr/>
              <a:t>‹#›</a:t>
            </a:fld>
            <a:endParaRPr lang="en-US" altLang="en-US"/>
          </a:p>
        </p:txBody>
      </p:sp>
    </p:spTree>
    <p:extLst>
      <p:ext uri="{BB962C8B-B14F-4D97-AF65-F5344CB8AC3E}">
        <p14:creationId xmlns:p14="http://schemas.microsoft.com/office/powerpoint/2010/main" val="399398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7D138-8897-4E19-A1C6-264E4621C9D0}" type="datetimeFigureOut">
              <a:rPr lang="en-US" smtClean="0"/>
              <a:pPr>
                <a:defRPr/>
              </a:pPr>
              <a:t>3/16/2023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78D38A1-9686-4F13-B7F8-FAE986516C39}" type="slidenum">
              <a:rPr lang="en-US" altLang="en-US" smtClean="0"/>
              <a:pPr/>
              <a:t>‹#›</a:t>
            </a:fld>
            <a:endParaRPr lang="en-US" altLang="en-US"/>
          </a:p>
        </p:txBody>
      </p:sp>
    </p:spTree>
    <p:extLst>
      <p:ext uri="{BB962C8B-B14F-4D97-AF65-F5344CB8AC3E}">
        <p14:creationId xmlns:p14="http://schemas.microsoft.com/office/powerpoint/2010/main" val="195476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BE32BD9B-B90D-45A6-850A-EAC6BA50E347}" type="datetimeFigureOut">
              <a:rPr lang="en-US" smtClean="0"/>
              <a:pPr>
                <a:defRPr/>
              </a:pPr>
              <a:t>3/16/2023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D0010EBD-9478-48D5-9921-9E86C0237D43}" type="slidenum">
              <a:rPr lang="en-US" altLang="en-US" smtClean="0"/>
              <a:pPr/>
              <a:t>‹#›</a:t>
            </a:fld>
            <a:endParaRPr lang="en-US" altLang="en-US"/>
          </a:p>
        </p:txBody>
      </p:sp>
    </p:spTree>
    <p:extLst>
      <p:ext uri="{BB962C8B-B14F-4D97-AF65-F5344CB8AC3E}">
        <p14:creationId xmlns:p14="http://schemas.microsoft.com/office/powerpoint/2010/main" val="3585828409"/>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3/16/2023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66632906"/>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2329AF-4128-936A-CF00-9D4EF392C29D}"/>
              </a:ext>
            </a:extLst>
          </p:cNvPr>
          <p:cNvSpPr>
            <a:spLocks noGrp="1"/>
          </p:cNvSpPr>
          <p:nvPr>
            <p:ph type="ctrTitle"/>
          </p:nvPr>
        </p:nvSpPr>
        <p:spPr/>
        <p:txBody>
          <a:bodyPr>
            <a:normAutofit/>
          </a:bodyPr>
          <a:lstStyle/>
          <a:p>
            <a:pPr>
              <a:defRPr/>
            </a:pPr>
            <a:r>
              <a:rPr lang="en-US" sz="6000" dirty="0"/>
              <a:t>1 Corinthians 6 &amp; 7	</a:t>
            </a:r>
          </a:p>
        </p:txBody>
      </p:sp>
      <p:sp>
        <p:nvSpPr>
          <p:cNvPr id="9219" name="Subtitle 2">
            <a:extLst>
              <a:ext uri="{FF2B5EF4-FFF2-40B4-BE49-F238E27FC236}">
                <a16:creationId xmlns:a16="http://schemas.microsoft.com/office/drawing/2014/main" xmlns="" id="{C4E343A6-9079-41AC-C518-786FB6D70B1A}"/>
              </a:ext>
            </a:extLst>
          </p:cNvPr>
          <p:cNvSpPr>
            <a:spLocks noGrp="1"/>
          </p:cNvSpPr>
          <p:nvPr>
            <p:ph type="subTitle" idx="1"/>
          </p:nvPr>
        </p:nvSpPr>
        <p:spPr/>
        <p:txBody>
          <a:bodyPr/>
          <a:lstStyle/>
          <a:p>
            <a:pPr eaLnBrk="1" hangingPunct="1"/>
            <a:r>
              <a:rPr lang="en-US" altLang="en-US" sz="3600" dirty="0"/>
              <a:t>Sexuality</a:t>
            </a:r>
          </a:p>
        </p:txBody>
      </p:sp>
      <p:pic>
        <p:nvPicPr>
          <p:cNvPr id="9220" name="Picture 3" descr="PG_high.gif">
            <a:extLst>
              <a:ext uri="{FF2B5EF4-FFF2-40B4-BE49-F238E27FC236}">
                <a16:creationId xmlns:a16="http://schemas.microsoft.com/office/drawing/2014/main" xmlns="" id="{160D4B7A-47DA-7BB4-5D87-BE539596E22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235" y="157488"/>
            <a:ext cx="41148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7ECF84B1-F55E-040D-1A41-90A9A8E8FB93}"/>
              </a:ext>
            </a:extLst>
          </p:cNvPr>
          <p:cNvSpPr>
            <a:spLocks noGrp="1"/>
          </p:cNvSpPr>
          <p:nvPr>
            <p:ph type="title"/>
          </p:nvPr>
        </p:nvSpPr>
        <p:spPr/>
        <p:txBody>
          <a:bodyPr/>
          <a:lstStyle/>
          <a:p>
            <a:pPr eaLnBrk="1" hangingPunct="1"/>
            <a:r>
              <a:rPr lang="en-US" altLang="en-US"/>
              <a:t>1 Corinthians 6</a:t>
            </a:r>
          </a:p>
        </p:txBody>
      </p:sp>
      <p:sp>
        <p:nvSpPr>
          <p:cNvPr id="15363" name="Content Placeholder 2">
            <a:extLst>
              <a:ext uri="{FF2B5EF4-FFF2-40B4-BE49-F238E27FC236}">
                <a16:creationId xmlns:a16="http://schemas.microsoft.com/office/drawing/2014/main" xmlns="" id="{FD0E10AB-F52D-0ED4-47B6-6BE47B506ACC}"/>
              </a:ext>
            </a:extLst>
          </p:cNvPr>
          <p:cNvSpPr>
            <a:spLocks noGrp="1"/>
          </p:cNvSpPr>
          <p:nvPr>
            <p:ph idx="1"/>
          </p:nvPr>
        </p:nvSpPr>
        <p:spPr/>
        <p:txBody>
          <a:bodyPr/>
          <a:lstStyle/>
          <a:p>
            <a:pPr eaLnBrk="1" hangingPunct="1">
              <a:buFont typeface="Wingdings" panose="05000000000000000000" pitchFamily="2" charset="2"/>
              <a:buNone/>
            </a:pPr>
            <a:r>
              <a:rPr lang="en-US" altLang="en-US" sz="4000" b="1"/>
              <a:t>14</a:t>
            </a:r>
            <a:r>
              <a:rPr lang="en-US" altLang="en-US" sz="4000"/>
              <a:t>  Now God has not only raised the Lord, but will also raise us up through His power. </a:t>
            </a:r>
            <a:r>
              <a:rPr lang="en-US" altLang="en-US" sz="4000" b="1"/>
              <a:t>15</a:t>
            </a:r>
            <a:r>
              <a:rPr lang="en-US" altLang="en-US" sz="4000"/>
              <a:t>  Do you not know that </a:t>
            </a:r>
            <a:r>
              <a:rPr lang="en-US" altLang="en-US" sz="4000" u="sng"/>
              <a:t>your bodies are members of Christ</a:t>
            </a:r>
            <a:r>
              <a:rPr lang="en-US" altLang="en-US" sz="4000"/>
              <a:t>?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2282D6BA-C4A3-C600-1312-A750C8CE7FEC}"/>
              </a:ext>
            </a:extLst>
          </p:cNvPr>
          <p:cNvSpPr>
            <a:spLocks noGrp="1"/>
          </p:cNvSpPr>
          <p:nvPr>
            <p:ph type="title"/>
          </p:nvPr>
        </p:nvSpPr>
        <p:spPr/>
        <p:txBody>
          <a:bodyPr/>
          <a:lstStyle/>
          <a:p>
            <a:pPr eaLnBrk="1" hangingPunct="1"/>
            <a:r>
              <a:rPr lang="en-US" altLang="en-US"/>
              <a:t>1 Corinthians 6</a:t>
            </a:r>
          </a:p>
        </p:txBody>
      </p:sp>
      <p:sp>
        <p:nvSpPr>
          <p:cNvPr id="3" name="Content Placeholder 2">
            <a:extLst>
              <a:ext uri="{FF2B5EF4-FFF2-40B4-BE49-F238E27FC236}">
                <a16:creationId xmlns:a16="http://schemas.microsoft.com/office/drawing/2014/main" xmlns="" id="{F481D51D-F5C6-431C-C675-3F3BF4656B86}"/>
              </a:ext>
            </a:extLst>
          </p:cNvPr>
          <p:cNvSpPr>
            <a:spLocks noGrp="1"/>
          </p:cNvSpPr>
          <p:nvPr>
            <p:ph idx="1"/>
          </p:nvPr>
        </p:nvSpPr>
        <p:spPr/>
        <p:txBody>
          <a:bodyPr>
            <a:normAutofit/>
          </a:bodyPr>
          <a:lstStyle/>
          <a:p>
            <a:pPr marL="320040" indent="-320040">
              <a:buNone/>
              <a:defRPr/>
            </a:pPr>
            <a:r>
              <a:rPr lang="en-US" sz="4000" dirty="0"/>
              <a:t>Shall I then take away the members of Christ and make them members of a prostitute? May it never be! </a:t>
            </a:r>
            <a:r>
              <a:rPr lang="en-US" sz="4000" b="1" dirty="0"/>
              <a:t>16</a:t>
            </a:r>
            <a:r>
              <a:rPr lang="en-US" sz="4000" dirty="0"/>
              <a:t>  Or do you not know that </a:t>
            </a:r>
            <a:r>
              <a:rPr lang="en-US" sz="4000" u="sng" dirty="0"/>
              <a:t>the one who joins himself to a prostitute is one body </a:t>
            </a:r>
            <a:r>
              <a:rPr lang="en-US" sz="4000" i="1" u="sng" dirty="0"/>
              <a:t>with her</a:t>
            </a:r>
            <a:r>
              <a:rPr lang="en-US" sz="4000" i="1" dirty="0"/>
              <a:t>?</a:t>
            </a:r>
            <a:r>
              <a:rPr lang="en-US" sz="4000" dirty="0"/>
              <a:t> For He says, </a:t>
            </a:r>
            <a:r>
              <a:rPr lang="en-US" sz="4000" u="sng" dirty="0"/>
              <a:t>“</a:t>
            </a:r>
            <a:r>
              <a:rPr lang="en-US" sz="4000" u="sng" cap="small" dirty="0"/>
              <a:t>The two shall become</a:t>
            </a:r>
            <a:r>
              <a:rPr lang="en-US" sz="4000" u="sng" dirty="0"/>
              <a:t> </a:t>
            </a:r>
            <a:r>
              <a:rPr lang="en-US" sz="4000" u="sng" cap="small" dirty="0"/>
              <a:t>one</a:t>
            </a:r>
            <a:r>
              <a:rPr lang="en-US" sz="4000" u="sng" dirty="0"/>
              <a:t> </a:t>
            </a:r>
            <a:r>
              <a:rPr lang="en-US" sz="4000" u="sng" cap="small" dirty="0"/>
              <a:t>flesh</a:t>
            </a:r>
            <a:r>
              <a:rPr lang="en-US" sz="4000" u="sng"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D2CBEAF4-5CEC-8719-7381-3ED6D5432FA2}"/>
              </a:ext>
            </a:extLst>
          </p:cNvPr>
          <p:cNvSpPr>
            <a:spLocks noGrp="1"/>
          </p:cNvSpPr>
          <p:nvPr>
            <p:ph type="title"/>
          </p:nvPr>
        </p:nvSpPr>
        <p:spPr/>
        <p:txBody>
          <a:bodyPr/>
          <a:lstStyle/>
          <a:p>
            <a:pPr eaLnBrk="1" hangingPunct="1"/>
            <a:r>
              <a:rPr lang="en-US" altLang="en-US"/>
              <a:t>1 Corinthians 6</a:t>
            </a:r>
          </a:p>
        </p:txBody>
      </p:sp>
      <p:sp>
        <p:nvSpPr>
          <p:cNvPr id="3" name="Content Placeholder 2">
            <a:extLst>
              <a:ext uri="{FF2B5EF4-FFF2-40B4-BE49-F238E27FC236}">
                <a16:creationId xmlns:a16="http://schemas.microsoft.com/office/drawing/2014/main" xmlns="" id="{12684E8A-F896-5D43-42E5-A1EF1868B3D6}"/>
              </a:ext>
            </a:extLst>
          </p:cNvPr>
          <p:cNvSpPr>
            <a:spLocks noGrp="1"/>
          </p:cNvSpPr>
          <p:nvPr>
            <p:ph idx="1"/>
          </p:nvPr>
        </p:nvSpPr>
        <p:spPr/>
        <p:txBody>
          <a:bodyPr>
            <a:normAutofit/>
          </a:bodyPr>
          <a:lstStyle/>
          <a:p>
            <a:pPr marL="320040" indent="-320040">
              <a:buNone/>
              <a:defRPr/>
            </a:pPr>
            <a:r>
              <a:rPr lang="en-US" sz="4000" dirty="0"/>
              <a:t>Shall I then take away the members of Christ and make them members of a prostitute? May it never be! </a:t>
            </a:r>
            <a:r>
              <a:rPr lang="en-US" sz="4000" b="1" dirty="0"/>
              <a:t>16</a:t>
            </a:r>
            <a:r>
              <a:rPr lang="en-US" sz="4000" dirty="0"/>
              <a:t>  Or do you not know that </a:t>
            </a:r>
            <a:r>
              <a:rPr lang="en-US" sz="4000" u="sng" dirty="0"/>
              <a:t>the one who joins himself to a prostitute is one body </a:t>
            </a:r>
            <a:r>
              <a:rPr lang="en-US" sz="4000" i="1" u="sng" dirty="0"/>
              <a:t>with her</a:t>
            </a:r>
            <a:r>
              <a:rPr lang="en-US" sz="4000" i="1" dirty="0"/>
              <a:t>?</a:t>
            </a:r>
            <a:r>
              <a:rPr lang="en-US" sz="4000" dirty="0"/>
              <a:t> For He says, </a:t>
            </a:r>
            <a:r>
              <a:rPr lang="en-US" sz="4000" u="sng" dirty="0"/>
              <a:t>“</a:t>
            </a:r>
            <a:r>
              <a:rPr lang="en-US" sz="4000" u="sng" cap="small" dirty="0"/>
              <a:t>The two shall become</a:t>
            </a:r>
            <a:r>
              <a:rPr lang="en-US" sz="4000" u="sng" dirty="0"/>
              <a:t> </a:t>
            </a:r>
            <a:r>
              <a:rPr lang="en-US" sz="4000" u="sng" cap="small" dirty="0"/>
              <a:t>one</a:t>
            </a:r>
            <a:r>
              <a:rPr lang="en-US" sz="4000" u="sng" dirty="0"/>
              <a:t> </a:t>
            </a:r>
            <a:r>
              <a:rPr lang="en-US" sz="4000" u="sng" cap="small" dirty="0"/>
              <a:t>flesh</a:t>
            </a:r>
            <a:r>
              <a:rPr lang="en-US" sz="4000" u="sng" dirty="0"/>
              <a:t>.”</a:t>
            </a:r>
          </a:p>
        </p:txBody>
      </p:sp>
      <p:sp>
        <p:nvSpPr>
          <p:cNvPr id="4" name="TextBox 3">
            <a:extLst>
              <a:ext uri="{FF2B5EF4-FFF2-40B4-BE49-F238E27FC236}">
                <a16:creationId xmlns:a16="http://schemas.microsoft.com/office/drawing/2014/main" xmlns="" id="{7EFF464E-4E84-B80A-5F84-A89B450A3E9F}"/>
              </a:ext>
            </a:extLst>
          </p:cNvPr>
          <p:cNvSpPr txBox="1"/>
          <p:nvPr/>
        </p:nvSpPr>
        <p:spPr>
          <a:xfrm>
            <a:off x="1981200" y="1384043"/>
            <a:ext cx="8153400" cy="1323439"/>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It may be two consenting adults but there IS harm</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BEED412D-D0CA-B71B-39D3-DB674728636F}"/>
              </a:ext>
            </a:extLst>
          </p:cNvPr>
          <p:cNvSpPr>
            <a:spLocks noGrp="1"/>
          </p:cNvSpPr>
          <p:nvPr>
            <p:ph type="title"/>
          </p:nvPr>
        </p:nvSpPr>
        <p:spPr/>
        <p:txBody>
          <a:bodyPr/>
          <a:lstStyle/>
          <a:p>
            <a:pPr eaLnBrk="1" hangingPunct="1"/>
            <a:r>
              <a:rPr lang="en-US" altLang="en-US"/>
              <a:t>1 Corinthians 6</a:t>
            </a:r>
          </a:p>
        </p:txBody>
      </p:sp>
      <p:sp>
        <p:nvSpPr>
          <p:cNvPr id="3" name="Content Placeholder 2">
            <a:extLst>
              <a:ext uri="{FF2B5EF4-FFF2-40B4-BE49-F238E27FC236}">
                <a16:creationId xmlns:a16="http://schemas.microsoft.com/office/drawing/2014/main" xmlns="" id="{EDC3DD56-86FE-CF55-A2D0-D3CA767F2131}"/>
              </a:ext>
            </a:extLst>
          </p:cNvPr>
          <p:cNvSpPr>
            <a:spLocks noGrp="1"/>
          </p:cNvSpPr>
          <p:nvPr>
            <p:ph idx="1"/>
          </p:nvPr>
        </p:nvSpPr>
        <p:spPr/>
        <p:txBody>
          <a:bodyPr>
            <a:normAutofit/>
          </a:bodyPr>
          <a:lstStyle/>
          <a:p>
            <a:pPr marL="320040" indent="-320040">
              <a:buNone/>
              <a:defRPr/>
            </a:pPr>
            <a:r>
              <a:rPr lang="en-US" sz="4000" dirty="0"/>
              <a:t>Shall I then take away the members of Christ and make them members of a prostitute? May it never be! </a:t>
            </a:r>
            <a:r>
              <a:rPr lang="en-US" sz="4000" b="1" dirty="0"/>
              <a:t>16</a:t>
            </a:r>
            <a:r>
              <a:rPr lang="en-US" sz="4000" dirty="0"/>
              <a:t>  Or do you not know that </a:t>
            </a:r>
            <a:r>
              <a:rPr lang="en-US" sz="4000" u="sng" dirty="0"/>
              <a:t>the one who joins himself to a prostitute is one body </a:t>
            </a:r>
            <a:r>
              <a:rPr lang="en-US" sz="4000" i="1" u="sng" dirty="0"/>
              <a:t>with her</a:t>
            </a:r>
            <a:r>
              <a:rPr lang="en-US" sz="4000" i="1" dirty="0"/>
              <a:t>?</a:t>
            </a:r>
            <a:r>
              <a:rPr lang="en-US" sz="4000" dirty="0"/>
              <a:t> For He says, </a:t>
            </a:r>
            <a:r>
              <a:rPr lang="en-US" sz="4000" u="sng" dirty="0"/>
              <a:t>“</a:t>
            </a:r>
            <a:r>
              <a:rPr lang="en-US" sz="4000" u="sng" cap="small" dirty="0"/>
              <a:t>The two shall become</a:t>
            </a:r>
            <a:r>
              <a:rPr lang="en-US" sz="4000" u="sng" dirty="0"/>
              <a:t> </a:t>
            </a:r>
            <a:r>
              <a:rPr lang="en-US" sz="4000" u="sng" cap="small" dirty="0"/>
              <a:t>one</a:t>
            </a:r>
            <a:r>
              <a:rPr lang="en-US" sz="4000" u="sng" dirty="0"/>
              <a:t> </a:t>
            </a:r>
            <a:r>
              <a:rPr lang="en-US" sz="4000" u="sng" cap="small" dirty="0"/>
              <a:t>flesh</a:t>
            </a:r>
            <a:r>
              <a:rPr lang="en-US" sz="4000" u="sng" dirty="0"/>
              <a:t>.”</a:t>
            </a:r>
          </a:p>
        </p:txBody>
      </p:sp>
      <p:sp>
        <p:nvSpPr>
          <p:cNvPr id="4" name="TextBox 3">
            <a:extLst>
              <a:ext uri="{FF2B5EF4-FFF2-40B4-BE49-F238E27FC236}">
                <a16:creationId xmlns:a16="http://schemas.microsoft.com/office/drawing/2014/main" xmlns="" id="{E1DB4969-01D8-6D85-320F-D183DD30D9FC}"/>
              </a:ext>
            </a:extLst>
          </p:cNvPr>
          <p:cNvSpPr txBox="1"/>
          <p:nvPr/>
        </p:nvSpPr>
        <p:spPr>
          <a:xfrm>
            <a:off x="1981200" y="1384042"/>
            <a:ext cx="8153400" cy="378565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It may be two consenting adults but there IS harm</a:t>
            </a:r>
          </a:p>
          <a:p>
            <a:pPr>
              <a:defRPr/>
            </a:pPr>
            <a:endParaRPr lang="en-US" sz="4000" dirty="0"/>
          </a:p>
          <a:p>
            <a:pPr>
              <a:defRPr/>
            </a:pPr>
            <a:r>
              <a:rPr lang="en-US" sz="4000" dirty="0"/>
              <a:t>-The Biblical view of sex is not that it is dirty, or crass but that it is too powerful to be messed with!</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BEED412D-D0CA-B71B-39D3-DB674728636F}"/>
              </a:ext>
            </a:extLst>
          </p:cNvPr>
          <p:cNvSpPr>
            <a:spLocks noGrp="1"/>
          </p:cNvSpPr>
          <p:nvPr>
            <p:ph type="title"/>
          </p:nvPr>
        </p:nvSpPr>
        <p:spPr/>
        <p:txBody>
          <a:bodyPr/>
          <a:lstStyle/>
          <a:p>
            <a:pPr eaLnBrk="1" hangingPunct="1"/>
            <a:r>
              <a:rPr lang="en-US" altLang="en-US"/>
              <a:t>1 Corinthians 6</a:t>
            </a:r>
          </a:p>
        </p:txBody>
      </p:sp>
      <p:sp>
        <p:nvSpPr>
          <p:cNvPr id="3" name="Content Placeholder 2">
            <a:extLst>
              <a:ext uri="{FF2B5EF4-FFF2-40B4-BE49-F238E27FC236}">
                <a16:creationId xmlns:a16="http://schemas.microsoft.com/office/drawing/2014/main" xmlns="" id="{EDC3DD56-86FE-CF55-A2D0-D3CA767F2131}"/>
              </a:ext>
            </a:extLst>
          </p:cNvPr>
          <p:cNvSpPr>
            <a:spLocks noGrp="1"/>
          </p:cNvSpPr>
          <p:nvPr>
            <p:ph idx="1"/>
          </p:nvPr>
        </p:nvSpPr>
        <p:spPr/>
        <p:txBody>
          <a:bodyPr>
            <a:normAutofit/>
          </a:bodyPr>
          <a:lstStyle/>
          <a:p>
            <a:pPr marL="320040" indent="-320040">
              <a:buNone/>
              <a:defRPr/>
            </a:pPr>
            <a:r>
              <a:rPr lang="en-US" sz="4000" dirty="0"/>
              <a:t>Shall I then take away the members of Christ and make them members of a prostitute? May it never be! </a:t>
            </a:r>
            <a:r>
              <a:rPr lang="en-US" sz="4000" b="1" dirty="0"/>
              <a:t>16</a:t>
            </a:r>
            <a:r>
              <a:rPr lang="en-US" sz="4000" dirty="0"/>
              <a:t>  Or do you not know that </a:t>
            </a:r>
            <a:r>
              <a:rPr lang="en-US" sz="4000" u="sng" dirty="0"/>
              <a:t>the one who joins himself to a prostitute is one body </a:t>
            </a:r>
            <a:r>
              <a:rPr lang="en-US" sz="4000" i="1" u="sng" dirty="0"/>
              <a:t>with her</a:t>
            </a:r>
            <a:r>
              <a:rPr lang="en-US" sz="4000" i="1" dirty="0"/>
              <a:t>?</a:t>
            </a:r>
            <a:r>
              <a:rPr lang="en-US" sz="4000" dirty="0"/>
              <a:t> For He says, </a:t>
            </a:r>
            <a:r>
              <a:rPr lang="en-US" sz="4000" u="sng" dirty="0"/>
              <a:t>“</a:t>
            </a:r>
            <a:r>
              <a:rPr lang="en-US" sz="4000" u="sng" cap="small" dirty="0"/>
              <a:t>The two shall become</a:t>
            </a:r>
            <a:r>
              <a:rPr lang="en-US" sz="4000" u="sng" dirty="0"/>
              <a:t> </a:t>
            </a:r>
            <a:r>
              <a:rPr lang="en-US" sz="4000" u="sng" cap="small" dirty="0"/>
              <a:t>one</a:t>
            </a:r>
            <a:r>
              <a:rPr lang="en-US" sz="4000" u="sng" dirty="0"/>
              <a:t> </a:t>
            </a:r>
            <a:r>
              <a:rPr lang="en-US" sz="4000" u="sng" cap="small" dirty="0"/>
              <a:t>flesh</a:t>
            </a:r>
            <a:r>
              <a:rPr lang="en-US" sz="4000" u="sng" dirty="0"/>
              <a:t>.”</a:t>
            </a:r>
          </a:p>
        </p:txBody>
      </p:sp>
      <p:sp>
        <p:nvSpPr>
          <p:cNvPr id="4" name="TextBox 3">
            <a:extLst>
              <a:ext uri="{FF2B5EF4-FFF2-40B4-BE49-F238E27FC236}">
                <a16:creationId xmlns:a16="http://schemas.microsoft.com/office/drawing/2014/main" xmlns="" id="{E1DB4969-01D8-6D85-320F-D183DD30D9FC}"/>
              </a:ext>
            </a:extLst>
          </p:cNvPr>
          <p:cNvSpPr txBox="1"/>
          <p:nvPr/>
        </p:nvSpPr>
        <p:spPr>
          <a:xfrm>
            <a:off x="225632" y="1219200"/>
            <a:ext cx="10975767" cy="496751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eaLnBrk="0" hangingPunct="0">
              <a:lnSpc>
                <a:spcPct val="90000"/>
              </a:lnSpc>
              <a:spcBef>
                <a:spcPts val="0"/>
              </a:spcBef>
              <a:spcAft>
                <a:spcPts val="600"/>
              </a:spcAft>
              <a:buSzPct val="85000"/>
            </a:pPr>
            <a:r>
              <a:rPr lang="en-US" sz="4400" dirty="0">
                <a:latin typeface="Lao UI" panose="020B0502040204020203" pitchFamily="34" charset="0"/>
                <a:cs typeface="Lao UI" panose="020B0502040204020203" pitchFamily="34" charset="0"/>
              </a:rPr>
              <a:t>Matthew 19:4-6: “Haven’t you read,” he replied, “that at the beginning the Creator ‘made them male and female,’ and said, ‘For this reason a man will leave his father and mother and be united to his wife, and the two will become one flesh’? So they are no longer two, but one. Therefore what God has joined together, let man not separate.” </a:t>
            </a:r>
          </a:p>
        </p:txBody>
      </p:sp>
    </p:spTree>
    <p:extLst>
      <p:ext uri="{BB962C8B-B14F-4D97-AF65-F5344CB8AC3E}">
        <p14:creationId xmlns:p14="http://schemas.microsoft.com/office/powerpoint/2010/main" val="368723005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xmlns="" id="{1D4AC0E4-49F7-5407-AE1F-E529F482F9F6}"/>
              </a:ext>
            </a:extLst>
          </p:cNvPr>
          <p:cNvSpPr>
            <a:spLocks noGrp="1"/>
          </p:cNvSpPr>
          <p:nvPr>
            <p:ph type="title"/>
          </p:nvPr>
        </p:nvSpPr>
        <p:spPr/>
        <p:txBody>
          <a:bodyPr/>
          <a:lstStyle/>
          <a:p>
            <a:pPr eaLnBrk="1" hangingPunct="1"/>
            <a:r>
              <a:rPr lang="en-US" altLang="en-US"/>
              <a:t>1 Corinthians 6</a:t>
            </a:r>
          </a:p>
        </p:txBody>
      </p:sp>
      <p:sp>
        <p:nvSpPr>
          <p:cNvPr id="3" name="Content Placeholder 2">
            <a:extLst>
              <a:ext uri="{FF2B5EF4-FFF2-40B4-BE49-F238E27FC236}">
                <a16:creationId xmlns:a16="http://schemas.microsoft.com/office/drawing/2014/main" xmlns="" id="{E47C9E3B-FACB-0111-14F6-A280D380F361}"/>
              </a:ext>
            </a:extLst>
          </p:cNvPr>
          <p:cNvSpPr>
            <a:spLocks noGrp="1"/>
          </p:cNvSpPr>
          <p:nvPr>
            <p:ph idx="1"/>
          </p:nvPr>
        </p:nvSpPr>
        <p:spPr/>
        <p:txBody>
          <a:bodyPr>
            <a:normAutofit/>
          </a:bodyPr>
          <a:lstStyle/>
          <a:p>
            <a:pPr marL="320040" indent="-320040">
              <a:buNone/>
              <a:defRPr/>
            </a:pPr>
            <a:r>
              <a:rPr lang="en-US" sz="4000" dirty="0"/>
              <a:t>Shall I then take away the members of Christ and make them members of a prostitute? May it never be! </a:t>
            </a:r>
            <a:r>
              <a:rPr lang="en-US" sz="4000" b="1" dirty="0"/>
              <a:t>16</a:t>
            </a:r>
            <a:r>
              <a:rPr lang="en-US" sz="4000" dirty="0"/>
              <a:t>  Or do you not know that </a:t>
            </a:r>
            <a:r>
              <a:rPr lang="en-US" sz="4000" u="sng" dirty="0"/>
              <a:t>the one who joins himself to a prostitute is one body </a:t>
            </a:r>
            <a:r>
              <a:rPr lang="en-US" sz="4000" i="1" u="sng" dirty="0"/>
              <a:t>with her</a:t>
            </a:r>
            <a:r>
              <a:rPr lang="en-US" sz="4000" i="1" dirty="0"/>
              <a:t>?</a:t>
            </a:r>
            <a:r>
              <a:rPr lang="en-US" sz="4000" dirty="0"/>
              <a:t> For He says, </a:t>
            </a:r>
            <a:r>
              <a:rPr lang="en-US" sz="4000" u="sng" dirty="0"/>
              <a:t>“</a:t>
            </a:r>
            <a:r>
              <a:rPr lang="en-US" sz="4000" u="sng" cap="small" dirty="0"/>
              <a:t>The two shall become</a:t>
            </a:r>
            <a:r>
              <a:rPr lang="en-US" sz="4000" u="sng" dirty="0"/>
              <a:t> </a:t>
            </a:r>
            <a:r>
              <a:rPr lang="en-US" sz="4000" u="sng" cap="small" dirty="0"/>
              <a:t>one</a:t>
            </a:r>
            <a:r>
              <a:rPr lang="en-US" sz="4000" u="sng" dirty="0"/>
              <a:t> </a:t>
            </a:r>
            <a:r>
              <a:rPr lang="en-US" sz="4000" u="sng" cap="small" dirty="0"/>
              <a:t>flesh</a:t>
            </a:r>
            <a:r>
              <a:rPr lang="en-US" sz="4000" u="sng" dirty="0"/>
              <a:t>.”</a:t>
            </a:r>
          </a:p>
        </p:txBody>
      </p:sp>
      <p:sp>
        <p:nvSpPr>
          <p:cNvPr id="4" name="TextBox 3">
            <a:extLst>
              <a:ext uri="{FF2B5EF4-FFF2-40B4-BE49-F238E27FC236}">
                <a16:creationId xmlns:a16="http://schemas.microsoft.com/office/drawing/2014/main" xmlns="" id="{7225BEC8-7E88-92BE-680F-42DE7073B863}"/>
              </a:ext>
            </a:extLst>
          </p:cNvPr>
          <p:cNvSpPr txBox="1"/>
          <p:nvPr/>
        </p:nvSpPr>
        <p:spPr>
          <a:xfrm>
            <a:off x="1981200" y="1384042"/>
            <a:ext cx="8153400" cy="3170099"/>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This isn’t old fashioned thinking</a:t>
            </a:r>
          </a:p>
          <a:p>
            <a:pPr>
              <a:defRPr/>
            </a:pPr>
            <a:endParaRPr lang="en-US" sz="4000" dirty="0"/>
          </a:p>
          <a:p>
            <a:pPr>
              <a:defRPr/>
            </a:pPr>
            <a:r>
              <a:rPr lang="en-US" sz="4000" dirty="0"/>
              <a:t>These are timeless principles that are based on the design of the human body and soul</a:t>
            </a:r>
          </a:p>
        </p:txBody>
      </p:sp>
    </p:spTree>
    <p:extLst>
      <p:ext uri="{BB962C8B-B14F-4D97-AF65-F5344CB8AC3E}">
        <p14:creationId xmlns:p14="http://schemas.microsoft.com/office/powerpoint/2010/main" val="33921917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9B28253D-3EA2-FEA2-AEDA-F8EC3B55A416}"/>
              </a:ext>
            </a:extLst>
          </p:cNvPr>
          <p:cNvSpPr>
            <a:spLocks noGrp="1"/>
          </p:cNvSpPr>
          <p:nvPr>
            <p:ph type="title"/>
          </p:nvPr>
        </p:nvSpPr>
        <p:spPr/>
        <p:txBody>
          <a:bodyPr/>
          <a:lstStyle/>
          <a:p>
            <a:pPr eaLnBrk="1" hangingPunct="1"/>
            <a:r>
              <a:rPr lang="en-US" altLang="en-US"/>
              <a:t>1 Corinthians 6</a:t>
            </a:r>
          </a:p>
        </p:txBody>
      </p:sp>
      <p:sp>
        <p:nvSpPr>
          <p:cNvPr id="20483" name="Content Placeholder 2">
            <a:extLst>
              <a:ext uri="{FF2B5EF4-FFF2-40B4-BE49-F238E27FC236}">
                <a16:creationId xmlns:a16="http://schemas.microsoft.com/office/drawing/2014/main" xmlns="" id="{227A13B9-4AD2-D2D2-78E0-946D779779ED}"/>
              </a:ext>
            </a:extLst>
          </p:cNvPr>
          <p:cNvSpPr>
            <a:spLocks noGrp="1"/>
          </p:cNvSpPr>
          <p:nvPr>
            <p:ph idx="1"/>
          </p:nvPr>
        </p:nvSpPr>
        <p:spPr/>
        <p:txBody>
          <a:bodyPr/>
          <a:lstStyle/>
          <a:p>
            <a:pPr eaLnBrk="1" hangingPunct="1">
              <a:buFont typeface="Wingdings" panose="05000000000000000000" pitchFamily="2" charset="2"/>
              <a:buNone/>
            </a:pPr>
            <a:r>
              <a:rPr lang="en-US" altLang="en-US" sz="4000"/>
              <a:t> </a:t>
            </a:r>
            <a:r>
              <a:rPr lang="en-US" altLang="en-US" sz="4000" b="1"/>
              <a:t>17</a:t>
            </a:r>
            <a:r>
              <a:rPr lang="en-US" altLang="en-US" sz="4000"/>
              <a:t>  But the one who joins himself to the Lord is one spirit </a:t>
            </a:r>
            <a:r>
              <a:rPr lang="en-US" altLang="en-US" sz="4000" i="1"/>
              <a:t>with Him.</a:t>
            </a:r>
            <a:r>
              <a:rPr lang="en-US" altLang="en-US" sz="4000"/>
              <a:t> </a:t>
            </a:r>
            <a:r>
              <a:rPr lang="en-US" altLang="en-US" sz="4000" b="1"/>
              <a:t>18</a:t>
            </a:r>
            <a:r>
              <a:rPr lang="en-US" altLang="en-US" sz="4000"/>
              <a:t> Flee immorality. Every </a:t>
            </a:r>
            <a:r>
              <a:rPr lang="en-US" altLang="en-US" sz="4000" i="1"/>
              <a:t>other </a:t>
            </a:r>
            <a:r>
              <a:rPr lang="en-US" altLang="en-US" sz="4000"/>
              <a:t>sin that a man commits is outside the body, but the immoral man sins against his own body.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02BF40FB-B9B4-7248-B7E3-4D31C6724B2A}"/>
              </a:ext>
            </a:extLst>
          </p:cNvPr>
          <p:cNvSpPr>
            <a:spLocks noGrp="1"/>
          </p:cNvSpPr>
          <p:nvPr>
            <p:ph type="title"/>
          </p:nvPr>
        </p:nvSpPr>
        <p:spPr/>
        <p:txBody>
          <a:bodyPr/>
          <a:lstStyle/>
          <a:p>
            <a:pPr eaLnBrk="1" hangingPunct="1"/>
            <a:r>
              <a:rPr lang="en-US" altLang="en-US"/>
              <a:t>1 Corinthians 6</a:t>
            </a:r>
          </a:p>
        </p:txBody>
      </p:sp>
      <p:sp>
        <p:nvSpPr>
          <p:cNvPr id="21507" name="Content Placeholder 2">
            <a:extLst>
              <a:ext uri="{FF2B5EF4-FFF2-40B4-BE49-F238E27FC236}">
                <a16:creationId xmlns:a16="http://schemas.microsoft.com/office/drawing/2014/main" xmlns="" id="{32E42511-DE72-09B9-AB14-1156AB6CE916}"/>
              </a:ext>
            </a:extLst>
          </p:cNvPr>
          <p:cNvSpPr>
            <a:spLocks noGrp="1"/>
          </p:cNvSpPr>
          <p:nvPr>
            <p:ph idx="1"/>
          </p:nvPr>
        </p:nvSpPr>
        <p:spPr/>
        <p:txBody>
          <a:bodyPr/>
          <a:lstStyle/>
          <a:p>
            <a:pPr eaLnBrk="1" hangingPunct="1">
              <a:buFont typeface="Wingdings" panose="05000000000000000000" pitchFamily="2" charset="2"/>
              <a:buNone/>
            </a:pPr>
            <a:r>
              <a:rPr lang="en-US" altLang="en-US" sz="4000"/>
              <a:t> </a:t>
            </a:r>
            <a:r>
              <a:rPr lang="en-US" altLang="en-US" sz="4000" b="1"/>
              <a:t>17</a:t>
            </a:r>
            <a:r>
              <a:rPr lang="en-US" altLang="en-US" sz="4000"/>
              <a:t>  But the one who joins himself to the Lord is one spirit </a:t>
            </a:r>
            <a:r>
              <a:rPr lang="en-US" altLang="en-US" sz="4000" i="1"/>
              <a:t>with Him.</a:t>
            </a:r>
            <a:r>
              <a:rPr lang="en-US" altLang="en-US" sz="4000"/>
              <a:t> </a:t>
            </a:r>
            <a:r>
              <a:rPr lang="en-US" altLang="en-US" sz="4000" b="1"/>
              <a:t>18</a:t>
            </a:r>
            <a:r>
              <a:rPr lang="en-US" altLang="en-US" sz="4000"/>
              <a:t> </a:t>
            </a:r>
            <a:r>
              <a:rPr lang="en-US" altLang="en-US" sz="4000" u="sng"/>
              <a:t>Flee immorality</a:t>
            </a:r>
            <a:r>
              <a:rPr lang="en-US" altLang="en-US" sz="4000"/>
              <a:t>. Every </a:t>
            </a:r>
            <a:r>
              <a:rPr lang="en-US" altLang="en-US" sz="4000" i="1"/>
              <a:t>other </a:t>
            </a:r>
            <a:r>
              <a:rPr lang="en-US" altLang="en-US" sz="4000"/>
              <a:t>sin that a man commits is outside the body, but the immoral man sins against his own body. </a:t>
            </a:r>
          </a:p>
        </p:txBody>
      </p:sp>
      <p:sp>
        <p:nvSpPr>
          <p:cNvPr id="4" name="TextBox 3">
            <a:extLst>
              <a:ext uri="{FF2B5EF4-FFF2-40B4-BE49-F238E27FC236}">
                <a16:creationId xmlns:a16="http://schemas.microsoft.com/office/drawing/2014/main" xmlns="" id="{CED8AF62-F01C-B244-31AB-94BED7EC0125}"/>
              </a:ext>
            </a:extLst>
          </p:cNvPr>
          <p:cNvSpPr txBox="1"/>
          <p:nvPr/>
        </p:nvSpPr>
        <p:spPr>
          <a:xfrm>
            <a:off x="4572000" y="381001"/>
            <a:ext cx="5181600" cy="25545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4000" dirty="0"/>
              <a:t>The only sin where we are not told to stand firm but run! Because it is too powerful!</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307D81-6F25-C801-BA59-24786BDDF16B}"/>
              </a:ext>
            </a:extLst>
          </p:cNvPr>
          <p:cNvSpPr>
            <a:spLocks noGrp="1"/>
          </p:cNvSpPr>
          <p:nvPr>
            <p:ph type="title"/>
          </p:nvPr>
        </p:nvSpPr>
        <p:spPr/>
        <p:txBody>
          <a:bodyPr/>
          <a:lstStyle/>
          <a:p>
            <a:r>
              <a:rPr lang="en-US" dirty="0"/>
              <a:t>Flee Sexual Immorality </a:t>
            </a:r>
          </a:p>
        </p:txBody>
      </p:sp>
      <p:sp>
        <p:nvSpPr>
          <p:cNvPr id="3" name="Content Placeholder 2">
            <a:extLst>
              <a:ext uri="{FF2B5EF4-FFF2-40B4-BE49-F238E27FC236}">
                <a16:creationId xmlns:a16="http://schemas.microsoft.com/office/drawing/2014/main" xmlns="" id="{A925A7C5-AEDA-C629-53D8-811621C2638B}"/>
              </a:ext>
            </a:extLst>
          </p:cNvPr>
          <p:cNvSpPr>
            <a:spLocks noGrp="1"/>
          </p:cNvSpPr>
          <p:nvPr>
            <p:ph idx="1"/>
          </p:nvPr>
        </p:nvSpPr>
        <p:spPr/>
        <p:txBody>
          <a:bodyPr/>
          <a:lstStyle/>
          <a:p>
            <a:pPr marL="0" indent="0">
              <a:buNone/>
            </a:pPr>
            <a:r>
              <a:rPr lang="en-US" sz="4400" dirty="0"/>
              <a:t>For singles</a:t>
            </a:r>
          </a:p>
          <a:p>
            <a:r>
              <a:rPr lang="en-US" sz="3600" dirty="0"/>
              <a:t>The battle is typically won or lost by your plan</a:t>
            </a:r>
          </a:p>
          <a:p>
            <a:r>
              <a:rPr lang="en-US" sz="3600" dirty="0"/>
              <a:t>Living together</a:t>
            </a:r>
          </a:p>
          <a:p>
            <a:r>
              <a:rPr lang="en-US" sz="3600" dirty="0"/>
              <a:t>Staying the night</a:t>
            </a:r>
          </a:p>
          <a:p>
            <a:r>
              <a:rPr lang="en-US" sz="3600" dirty="0"/>
              <a:t>Even being alone in private areas for extended time</a:t>
            </a:r>
          </a:p>
          <a:p>
            <a:endParaRPr lang="en-US" dirty="0"/>
          </a:p>
        </p:txBody>
      </p:sp>
    </p:spTree>
    <p:extLst>
      <p:ext uri="{BB962C8B-B14F-4D97-AF65-F5344CB8AC3E}">
        <p14:creationId xmlns:p14="http://schemas.microsoft.com/office/powerpoint/2010/main" val="352500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307D81-6F25-C801-BA59-24786BDDF16B}"/>
              </a:ext>
            </a:extLst>
          </p:cNvPr>
          <p:cNvSpPr>
            <a:spLocks noGrp="1"/>
          </p:cNvSpPr>
          <p:nvPr>
            <p:ph type="title"/>
          </p:nvPr>
        </p:nvSpPr>
        <p:spPr/>
        <p:txBody>
          <a:bodyPr/>
          <a:lstStyle/>
          <a:p>
            <a:r>
              <a:rPr lang="en-US" dirty="0"/>
              <a:t>Flee Sexual Immorality </a:t>
            </a:r>
          </a:p>
        </p:txBody>
      </p:sp>
      <p:sp>
        <p:nvSpPr>
          <p:cNvPr id="3" name="Content Placeholder 2">
            <a:extLst>
              <a:ext uri="{FF2B5EF4-FFF2-40B4-BE49-F238E27FC236}">
                <a16:creationId xmlns:a16="http://schemas.microsoft.com/office/drawing/2014/main" xmlns="" id="{A925A7C5-AEDA-C629-53D8-811621C2638B}"/>
              </a:ext>
            </a:extLst>
          </p:cNvPr>
          <p:cNvSpPr>
            <a:spLocks noGrp="1"/>
          </p:cNvSpPr>
          <p:nvPr>
            <p:ph idx="1"/>
          </p:nvPr>
        </p:nvSpPr>
        <p:spPr/>
        <p:txBody>
          <a:bodyPr/>
          <a:lstStyle/>
          <a:p>
            <a:pPr marL="0" indent="0">
              <a:buNone/>
            </a:pPr>
            <a:r>
              <a:rPr lang="en-US" sz="4400" dirty="0"/>
              <a:t>Dating</a:t>
            </a:r>
          </a:p>
          <a:p>
            <a:r>
              <a:rPr lang="en-US" sz="4400" dirty="0"/>
              <a:t>A time in your relationship where you get to prove character and self-control</a:t>
            </a:r>
          </a:p>
          <a:p>
            <a:pPr marL="0" indent="0">
              <a:buNone/>
            </a:pPr>
            <a:endParaRPr lang="en-US" sz="3600" dirty="0"/>
          </a:p>
          <a:p>
            <a:endParaRPr lang="en-US" dirty="0"/>
          </a:p>
        </p:txBody>
      </p:sp>
    </p:spTree>
    <p:extLst>
      <p:ext uri="{BB962C8B-B14F-4D97-AF65-F5344CB8AC3E}">
        <p14:creationId xmlns:p14="http://schemas.microsoft.com/office/powerpoint/2010/main" val="368524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8796CB95-3434-3B35-F767-C7557FDE6002}"/>
              </a:ext>
            </a:extLst>
          </p:cNvPr>
          <p:cNvSpPr>
            <a:spLocks noGrp="1"/>
          </p:cNvSpPr>
          <p:nvPr>
            <p:ph type="title"/>
          </p:nvPr>
        </p:nvSpPr>
        <p:spPr/>
        <p:txBody>
          <a:bodyPr/>
          <a:lstStyle/>
          <a:p>
            <a:pPr eaLnBrk="1" hangingPunct="1"/>
            <a:r>
              <a:rPr lang="en-US" altLang="en-US"/>
              <a:t>The Church in Corinth</a:t>
            </a:r>
          </a:p>
        </p:txBody>
      </p:sp>
      <p:sp>
        <p:nvSpPr>
          <p:cNvPr id="10243" name="Content Placeholder 2">
            <a:extLst>
              <a:ext uri="{FF2B5EF4-FFF2-40B4-BE49-F238E27FC236}">
                <a16:creationId xmlns:a16="http://schemas.microsoft.com/office/drawing/2014/main" xmlns="" id="{B1524EC7-DF2C-97A8-65D5-63A6BD94551B}"/>
              </a:ext>
            </a:extLst>
          </p:cNvPr>
          <p:cNvSpPr>
            <a:spLocks noGrp="1"/>
          </p:cNvSpPr>
          <p:nvPr>
            <p:ph idx="1"/>
          </p:nvPr>
        </p:nvSpPr>
        <p:spPr/>
        <p:txBody>
          <a:bodyPr/>
          <a:lstStyle/>
          <a:p>
            <a:pPr eaLnBrk="1" hangingPunct="1"/>
            <a:r>
              <a:rPr lang="en-US" altLang="en-US" sz="4800"/>
              <a:t>Disunity</a:t>
            </a:r>
          </a:p>
          <a:p>
            <a:pPr eaLnBrk="1" hangingPunct="1"/>
            <a:r>
              <a:rPr lang="en-US" altLang="en-US" sz="4800"/>
              <a:t>Carnality</a:t>
            </a:r>
          </a:p>
          <a:p>
            <a:pPr eaLnBrk="1" hangingPunct="1"/>
            <a:r>
              <a:rPr lang="en-US" altLang="en-US" sz="4800"/>
              <a:t>Taking each other to court</a:t>
            </a:r>
          </a:p>
          <a:p>
            <a:pPr eaLnBrk="1" hangingPunct="1"/>
            <a:r>
              <a:rPr lang="en-US" altLang="en-US" sz="4800"/>
              <a:t>Sexual immorality</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307D81-6F25-C801-BA59-24786BDDF16B}"/>
              </a:ext>
            </a:extLst>
          </p:cNvPr>
          <p:cNvSpPr>
            <a:spLocks noGrp="1"/>
          </p:cNvSpPr>
          <p:nvPr>
            <p:ph type="title"/>
          </p:nvPr>
        </p:nvSpPr>
        <p:spPr/>
        <p:txBody>
          <a:bodyPr/>
          <a:lstStyle/>
          <a:p>
            <a:r>
              <a:rPr lang="en-US" dirty="0"/>
              <a:t>Flee Sexual Immorality </a:t>
            </a:r>
          </a:p>
        </p:txBody>
      </p:sp>
      <p:sp>
        <p:nvSpPr>
          <p:cNvPr id="3" name="Content Placeholder 2">
            <a:extLst>
              <a:ext uri="{FF2B5EF4-FFF2-40B4-BE49-F238E27FC236}">
                <a16:creationId xmlns:a16="http://schemas.microsoft.com/office/drawing/2014/main" xmlns="" id="{A925A7C5-AEDA-C629-53D8-811621C2638B}"/>
              </a:ext>
            </a:extLst>
          </p:cNvPr>
          <p:cNvSpPr>
            <a:spLocks noGrp="1"/>
          </p:cNvSpPr>
          <p:nvPr>
            <p:ph idx="1"/>
          </p:nvPr>
        </p:nvSpPr>
        <p:spPr/>
        <p:txBody>
          <a:bodyPr/>
          <a:lstStyle/>
          <a:p>
            <a:pPr marL="0" indent="0">
              <a:buNone/>
            </a:pPr>
            <a:r>
              <a:rPr lang="en-US" sz="4400" dirty="0"/>
              <a:t>Married people also need to flee</a:t>
            </a:r>
          </a:p>
          <a:p>
            <a:r>
              <a:rPr lang="en-US" sz="4400" dirty="0"/>
              <a:t>Fleeing sexual immorality means…</a:t>
            </a:r>
          </a:p>
          <a:p>
            <a:pPr lvl="1"/>
            <a:r>
              <a:rPr lang="en-US" sz="3200" dirty="0"/>
              <a:t>Avoiding opportunity</a:t>
            </a:r>
          </a:p>
          <a:p>
            <a:pPr lvl="1"/>
            <a:r>
              <a:rPr lang="en-US" sz="3200" dirty="0"/>
              <a:t>Being aware of emotional connections with the opposite sex</a:t>
            </a:r>
          </a:p>
          <a:p>
            <a:pPr lvl="1"/>
            <a:r>
              <a:rPr lang="en-US" sz="3200" dirty="0"/>
              <a:t>Not flirting, or seeking out private moments</a:t>
            </a:r>
          </a:p>
          <a:p>
            <a:pPr lvl="1"/>
            <a:r>
              <a:rPr lang="en-US" sz="3200" dirty="0"/>
              <a:t>Being accountable regarding pornography</a:t>
            </a:r>
          </a:p>
          <a:p>
            <a:pPr marL="0" indent="0">
              <a:buNone/>
            </a:pPr>
            <a:endParaRPr lang="en-US" sz="3600" dirty="0"/>
          </a:p>
          <a:p>
            <a:endParaRPr lang="en-US" dirty="0"/>
          </a:p>
        </p:txBody>
      </p:sp>
    </p:spTree>
    <p:extLst>
      <p:ext uri="{BB962C8B-B14F-4D97-AF65-F5344CB8AC3E}">
        <p14:creationId xmlns:p14="http://schemas.microsoft.com/office/powerpoint/2010/main" val="48683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BDD8F3A5-C25B-33A1-10C7-AC43AEB5D64B}"/>
              </a:ext>
            </a:extLst>
          </p:cNvPr>
          <p:cNvSpPr>
            <a:spLocks noGrp="1"/>
          </p:cNvSpPr>
          <p:nvPr>
            <p:ph type="title"/>
          </p:nvPr>
        </p:nvSpPr>
        <p:spPr/>
        <p:txBody>
          <a:bodyPr/>
          <a:lstStyle/>
          <a:p>
            <a:pPr eaLnBrk="1" hangingPunct="1"/>
            <a:r>
              <a:rPr lang="en-US" altLang="en-US"/>
              <a:t>1 Corinthians 6</a:t>
            </a:r>
          </a:p>
        </p:txBody>
      </p:sp>
      <p:sp>
        <p:nvSpPr>
          <p:cNvPr id="22531" name="Content Placeholder 2">
            <a:extLst>
              <a:ext uri="{FF2B5EF4-FFF2-40B4-BE49-F238E27FC236}">
                <a16:creationId xmlns:a16="http://schemas.microsoft.com/office/drawing/2014/main" xmlns="" id="{5336E816-8957-876B-F9F2-670E68FDE420}"/>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a:t>19 </a:t>
            </a:r>
            <a:r>
              <a:rPr lang="en-US" altLang="en-US" sz="4000"/>
              <a:t> Or do you not know that </a:t>
            </a:r>
            <a:r>
              <a:rPr lang="en-US" altLang="en-US" sz="4000" u="sng"/>
              <a:t>your body is a temple of the Holy Spirit who is in you</a:t>
            </a:r>
            <a:r>
              <a:rPr lang="en-US" altLang="en-US" sz="4000"/>
              <a:t>, whom you have from God, and that </a:t>
            </a:r>
            <a:r>
              <a:rPr lang="en-US" altLang="en-US" sz="4000" u="sng"/>
              <a:t>you are not your own</a:t>
            </a:r>
            <a:r>
              <a:rPr lang="en-US" altLang="en-US" sz="4000"/>
              <a:t>? </a:t>
            </a:r>
            <a:r>
              <a:rPr lang="en-US" altLang="en-US" sz="4000" b="1"/>
              <a:t>20</a:t>
            </a:r>
            <a:r>
              <a:rPr lang="en-US" altLang="en-US" sz="4000"/>
              <a:t> </a:t>
            </a:r>
            <a:r>
              <a:rPr lang="en-US" altLang="en-US" sz="4000" u="sng"/>
              <a:t>For you have been bought with a price: therefore glorify God in your body</a:t>
            </a:r>
            <a:r>
              <a:rPr lang="en-US" altLang="en-US" sz="400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xmlns="" id="{AFD18889-F520-467A-FDAF-0F8EDA536592}"/>
              </a:ext>
            </a:extLst>
          </p:cNvPr>
          <p:cNvSpPr>
            <a:spLocks noGrp="1"/>
          </p:cNvSpPr>
          <p:nvPr>
            <p:ph type="title"/>
          </p:nvPr>
        </p:nvSpPr>
        <p:spPr/>
        <p:txBody>
          <a:bodyPr/>
          <a:lstStyle/>
          <a:p>
            <a:pPr eaLnBrk="1" hangingPunct="1"/>
            <a:r>
              <a:rPr lang="en-US" altLang="en-US"/>
              <a:t>1 Corinthians 6</a:t>
            </a:r>
          </a:p>
        </p:txBody>
      </p:sp>
      <p:sp>
        <p:nvSpPr>
          <p:cNvPr id="23555" name="Content Placeholder 2">
            <a:extLst>
              <a:ext uri="{FF2B5EF4-FFF2-40B4-BE49-F238E27FC236}">
                <a16:creationId xmlns:a16="http://schemas.microsoft.com/office/drawing/2014/main" xmlns="" id="{D6DAD66F-4A2D-2744-EDA4-E33AD393C869}"/>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a:t>19 </a:t>
            </a:r>
            <a:r>
              <a:rPr lang="en-US" altLang="en-US" sz="4000"/>
              <a:t> Or do you not know that </a:t>
            </a:r>
            <a:r>
              <a:rPr lang="en-US" altLang="en-US" sz="4000" u="sng"/>
              <a:t>your body is a temple of the Holy Spirit who is in you</a:t>
            </a:r>
            <a:r>
              <a:rPr lang="en-US" altLang="en-US" sz="4000"/>
              <a:t>, whom you have from God, and that </a:t>
            </a:r>
            <a:r>
              <a:rPr lang="en-US" altLang="en-US" sz="4000" u="sng"/>
              <a:t>you are not your own</a:t>
            </a:r>
            <a:r>
              <a:rPr lang="en-US" altLang="en-US" sz="4000"/>
              <a:t>? </a:t>
            </a:r>
            <a:r>
              <a:rPr lang="en-US" altLang="en-US" sz="4000" b="1"/>
              <a:t>20</a:t>
            </a:r>
            <a:r>
              <a:rPr lang="en-US" altLang="en-US" sz="4000"/>
              <a:t> </a:t>
            </a:r>
            <a:r>
              <a:rPr lang="en-US" altLang="en-US" sz="4000" u="sng"/>
              <a:t>For you have been bought with a price: therefore glorify God in your body</a:t>
            </a:r>
            <a:r>
              <a:rPr lang="en-US" altLang="en-US" sz="4000"/>
              <a:t>.</a:t>
            </a:r>
          </a:p>
        </p:txBody>
      </p:sp>
      <p:sp>
        <p:nvSpPr>
          <p:cNvPr id="4" name="TextBox 3">
            <a:extLst>
              <a:ext uri="{FF2B5EF4-FFF2-40B4-BE49-F238E27FC236}">
                <a16:creationId xmlns:a16="http://schemas.microsoft.com/office/drawing/2014/main" xmlns="" id="{7008334D-1810-6AF3-26D7-6895E044FD89}"/>
              </a:ext>
            </a:extLst>
          </p:cNvPr>
          <p:cNvSpPr txBox="1"/>
          <p:nvPr/>
        </p:nvSpPr>
        <p:spPr>
          <a:xfrm>
            <a:off x="2057400" y="614788"/>
            <a:ext cx="5715000" cy="193899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defRPr/>
            </a:pPr>
            <a:r>
              <a:rPr lang="en-US" sz="4000" dirty="0"/>
              <a:t>It is not YOUR body, it is on loan from God, purchased by the cross</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282BD8-A3A2-ED01-23E2-DDC84BA6F29B}"/>
              </a:ext>
            </a:extLst>
          </p:cNvPr>
          <p:cNvSpPr>
            <a:spLocks noGrp="1"/>
          </p:cNvSpPr>
          <p:nvPr>
            <p:ph type="title"/>
          </p:nvPr>
        </p:nvSpPr>
        <p:spPr/>
        <p:txBody>
          <a:bodyPr/>
          <a:lstStyle/>
          <a:p>
            <a:r>
              <a:rPr lang="en-US" dirty="0"/>
              <a:t>“Natural Desire” vs “Spiritual truth”</a:t>
            </a:r>
          </a:p>
        </p:txBody>
      </p:sp>
      <p:sp>
        <p:nvSpPr>
          <p:cNvPr id="3" name="Content Placeholder 2">
            <a:extLst>
              <a:ext uri="{FF2B5EF4-FFF2-40B4-BE49-F238E27FC236}">
                <a16:creationId xmlns:a16="http://schemas.microsoft.com/office/drawing/2014/main" xmlns="" id="{07184DFE-5903-DDB0-EB4C-2C189D49A354}"/>
              </a:ext>
            </a:extLst>
          </p:cNvPr>
          <p:cNvSpPr>
            <a:spLocks noGrp="1"/>
          </p:cNvSpPr>
          <p:nvPr>
            <p:ph idx="1"/>
          </p:nvPr>
        </p:nvSpPr>
        <p:spPr/>
        <p:txBody>
          <a:bodyPr>
            <a:noAutofit/>
          </a:bodyPr>
          <a:lstStyle/>
          <a:p>
            <a:pPr marL="0" indent="0">
              <a:spcBef>
                <a:spcPts val="600"/>
              </a:spcBef>
              <a:buNone/>
            </a:pPr>
            <a:r>
              <a:rPr lang="en-US" sz="3600" u="sng" dirty="0">
                <a:effectLst/>
                <a:latin typeface="Times New Roman" panose="02020603050405020304" pitchFamily="18" charset="0"/>
                <a:ea typeface="Times New Roman" panose="02020603050405020304" pitchFamily="18" charset="0"/>
              </a:rPr>
              <a:t>I take your side, O God, against myself</a:t>
            </a:r>
            <a:r>
              <a:rPr lang="en-US" sz="3600" dirty="0">
                <a:effectLst/>
                <a:latin typeface="Times New Roman" panose="02020603050405020304" pitchFamily="18" charset="0"/>
                <a:ea typeface="Times New Roman" panose="02020603050405020304" pitchFamily="18" charset="0"/>
              </a:rPr>
              <a:t>; it is only by your strength that I am able to do this. Behold what has God wrought within me! and You continue your work from day to day in cleansing me from the old Adam and in building up the new. This is the new creation which is gradually going on.</a:t>
            </a:r>
            <a:endParaRPr lang="en-US" sz="3600" dirty="0">
              <a:effectLst/>
              <a:latin typeface="Courier New" panose="02070309020205020404" pitchFamily="49" charset="0"/>
              <a:ea typeface="Times New Roman" panose="02020603050405020304" pitchFamily="18" charset="0"/>
            </a:endParaRPr>
          </a:p>
        </p:txBody>
      </p:sp>
    </p:spTree>
    <p:extLst>
      <p:ext uri="{BB962C8B-B14F-4D97-AF65-F5344CB8AC3E}">
        <p14:creationId xmlns:p14="http://schemas.microsoft.com/office/powerpoint/2010/main" val="2378414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282BD8-A3A2-ED01-23E2-DDC84BA6F29B}"/>
              </a:ext>
            </a:extLst>
          </p:cNvPr>
          <p:cNvSpPr>
            <a:spLocks noGrp="1"/>
          </p:cNvSpPr>
          <p:nvPr>
            <p:ph type="title"/>
          </p:nvPr>
        </p:nvSpPr>
        <p:spPr/>
        <p:txBody>
          <a:bodyPr/>
          <a:lstStyle/>
          <a:p>
            <a:r>
              <a:rPr lang="en-US" dirty="0"/>
              <a:t>“Natural Desire” vs “Spiritual truth”</a:t>
            </a:r>
          </a:p>
        </p:txBody>
      </p:sp>
      <p:sp>
        <p:nvSpPr>
          <p:cNvPr id="3" name="Content Placeholder 2">
            <a:extLst>
              <a:ext uri="{FF2B5EF4-FFF2-40B4-BE49-F238E27FC236}">
                <a16:creationId xmlns:a16="http://schemas.microsoft.com/office/drawing/2014/main" xmlns="" id="{07184DFE-5903-DDB0-EB4C-2C189D49A354}"/>
              </a:ext>
            </a:extLst>
          </p:cNvPr>
          <p:cNvSpPr>
            <a:spLocks noGrp="1"/>
          </p:cNvSpPr>
          <p:nvPr>
            <p:ph idx="1"/>
          </p:nvPr>
        </p:nvSpPr>
        <p:spPr/>
        <p:txBody>
          <a:bodyPr>
            <a:noAutofit/>
          </a:bodyPr>
          <a:lstStyle/>
          <a:p>
            <a:pPr marL="0" marR="0" indent="0">
              <a:spcBef>
                <a:spcPts val="600"/>
              </a:spcBef>
              <a:spcAft>
                <a:spcPts val="0"/>
              </a:spcAft>
              <a:buNone/>
            </a:pPr>
            <a:r>
              <a:rPr lang="en-US" sz="3600" dirty="0">
                <a:effectLst/>
                <a:latin typeface="Times New Roman" panose="02020603050405020304" pitchFamily="18" charset="0"/>
                <a:ea typeface="Times New Roman" panose="02020603050405020304" pitchFamily="18" charset="0"/>
              </a:rPr>
              <a:t>I leave myself, Father, in your hands; make and re-make this clay, shape it or grind it to atoms; it is yours own, it has nothing to say; only let it always be subservient to your ever-blessed designs, and let nothing in me oppose your good pleasure for which I was created. Require, command, forbid; what would You have me do? what not do? </a:t>
            </a:r>
            <a:endParaRPr lang="en-US" sz="2800" dirty="0"/>
          </a:p>
        </p:txBody>
      </p:sp>
    </p:spTree>
    <p:extLst>
      <p:ext uri="{BB962C8B-B14F-4D97-AF65-F5344CB8AC3E}">
        <p14:creationId xmlns:p14="http://schemas.microsoft.com/office/powerpoint/2010/main" val="2628623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282BD8-A3A2-ED01-23E2-DDC84BA6F29B}"/>
              </a:ext>
            </a:extLst>
          </p:cNvPr>
          <p:cNvSpPr>
            <a:spLocks noGrp="1"/>
          </p:cNvSpPr>
          <p:nvPr>
            <p:ph type="title"/>
          </p:nvPr>
        </p:nvSpPr>
        <p:spPr/>
        <p:txBody>
          <a:bodyPr/>
          <a:lstStyle/>
          <a:p>
            <a:r>
              <a:rPr lang="en-US" dirty="0"/>
              <a:t>“Natural Desire” vs “Spiritual truth”</a:t>
            </a:r>
          </a:p>
        </p:txBody>
      </p:sp>
      <p:sp>
        <p:nvSpPr>
          <p:cNvPr id="3" name="Content Placeholder 2">
            <a:extLst>
              <a:ext uri="{FF2B5EF4-FFF2-40B4-BE49-F238E27FC236}">
                <a16:creationId xmlns:a16="http://schemas.microsoft.com/office/drawing/2014/main" xmlns="" id="{07184DFE-5903-DDB0-EB4C-2C189D49A354}"/>
              </a:ext>
            </a:extLst>
          </p:cNvPr>
          <p:cNvSpPr>
            <a:spLocks noGrp="1"/>
          </p:cNvSpPr>
          <p:nvPr>
            <p:ph idx="1"/>
          </p:nvPr>
        </p:nvSpPr>
        <p:spPr/>
        <p:txBody>
          <a:bodyPr>
            <a:noAutofit/>
          </a:bodyPr>
          <a:lstStyle/>
          <a:p>
            <a:pPr marL="0" marR="0" indent="0">
              <a:spcBef>
                <a:spcPts val="600"/>
              </a:spcBef>
              <a:spcAft>
                <a:spcPts val="0"/>
              </a:spcAft>
              <a:buNone/>
            </a:pPr>
            <a:r>
              <a:rPr lang="en-US" sz="3600" dirty="0">
                <a:effectLst/>
                <a:latin typeface="Times New Roman" panose="02020603050405020304" pitchFamily="18" charset="0"/>
                <a:ea typeface="Times New Roman" panose="02020603050405020304" pitchFamily="18" charset="0"/>
              </a:rPr>
              <a:t>Exalted, or abased, rejoicing or suffering, doing your work or laid aside, I will always praise You alike, ever yielding up all my own will to Yours! Nothing remains for me but to adopt the language of Mary: “Be it unto me according to your words,”</a:t>
            </a:r>
            <a:endParaRPr lang="en-US" sz="3600" dirty="0">
              <a:latin typeface="Times New Roman" panose="02020603050405020304" pitchFamily="18" charset="0"/>
            </a:endParaRPr>
          </a:p>
          <a:p>
            <a:pPr marL="0" marR="0" indent="0">
              <a:spcBef>
                <a:spcPts val="600"/>
              </a:spcBef>
              <a:spcAft>
                <a:spcPts val="0"/>
              </a:spcAft>
              <a:buNone/>
            </a:pPr>
            <a:r>
              <a:rPr lang="en-US" sz="1400" dirty="0">
                <a:effectLst/>
                <a:latin typeface="Times New Roman" panose="02020603050405020304" pitchFamily="18" charset="0"/>
                <a:ea typeface="Times New Roman" panose="02020603050405020304" pitchFamily="18" charset="0"/>
              </a:rPr>
              <a:t>François Fenelon, (1651-1715) “SPIRITUAL PROGRESS”</a:t>
            </a:r>
            <a:endParaRPr lang="en-US" sz="2800" dirty="0"/>
          </a:p>
        </p:txBody>
      </p:sp>
    </p:spTree>
    <p:extLst>
      <p:ext uri="{BB962C8B-B14F-4D97-AF65-F5344CB8AC3E}">
        <p14:creationId xmlns:p14="http://schemas.microsoft.com/office/powerpoint/2010/main" val="2446608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xmlns="" id="{EA0AA3D2-6E51-46CC-A08D-E16F4433BEFE}"/>
              </a:ext>
            </a:extLst>
          </p:cNvPr>
          <p:cNvSpPr>
            <a:spLocks noGrp="1"/>
          </p:cNvSpPr>
          <p:nvPr>
            <p:ph type="title"/>
          </p:nvPr>
        </p:nvSpPr>
        <p:spPr/>
        <p:txBody>
          <a:bodyPr/>
          <a:lstStyle/>
          <a:p>
            <a:pPr eaLnBrk="1" hangingPunct="1"/>
            <a:r>
              <a:rPr lang="en-US" altLang="en-US"/>
              <a:t>Sex and the Bible</a:t>
            </a:r>
          </a:p>
        </p:txBody>
      </p:sp>
      <p:sp>
        <p:nvSpPr>
          <p:cNvPr id="23555" name="Content Placeholder 2">
            <a:extLst>
              <a:ext uri="{FF2B5EF4-FFF2-40B4-BE49-F238E27FC236}">
                <a16:creationId xmlns:a16="http://schemas.microsoft.com/office/drawing/2014/main" xmlns="" id="{188525AC-FB30-ADFD-24FC-F34D8684446F}"/>
              </a:ext>
            </a:extLst>
          </p:cNvPr>
          <p:cNvSpPr>
            <a:spLocks noGrp="1"/>
          </p:cNvSpPr>
          <p:nvPr>
            <p:ph idx="1"/>
          </p:nvPr>
        </p:nvSpPr>
        <p:spPr/>
        <p:txBody>
          <a:bodyPr>
            <a:normAutofit/>
          </a:bodyPr>
          <a:lstStyle/>
          <a:p>
            <a:pPr eaLnBrk="1" hangingPunct="1"/>
            <a:r>
              <a:rPr lang="en-US" altLang="en-US" sz="4400" dirty="0"/>
              <a:t>Don’t </a:t>
            </a:r>
            <a:r>
              <a:rPr lang="en-US" altLang="en-US" sz="4400" dirty="0" smtClean="0"/>
              <a:t>misunderstand, </a:t>
            </a:r>
            <a:r>
              <a:rPr lang="en-US" altLang="en-US" sz="4400" dirty="0"/>
              <a:t>the Bible is all for sex</a:t>
            </a:r>
          </a:p>
          <a:p>
            <a:pPr lvl="1" eaLnBrk="1" hangingPunct="1"/>
            <a:r>
              <a:rPr lang="en-US" altLang="en-US" sz="4000" dirty="0"/>
              <a:t>Procreation</a:t>
            </a:r>
          </a:p>
          <a:p>
            <a:pPr lvl="1" eaLnBrk="1" hangingPunct="1"/>
            <a:r>
              <a:rPr lang="en-US" altLang="en-US" sz="4000" dirty="0"/>
              <a:t>Unity</a:t>
            </a:r>
          </a:p>
          <a:p>
            <a:pPr lvl="1" eaLnBrk="1" hangingPunct="1"/>
            <a:r>
              <a:rPr lang="en-US" altLang="en-US" sz="4000" dirty="0"/>
              <a:t>Fun</a:t>
            </a:r>
          </a:p>
          <a:p>
            <a:pPr lvl="1" eaLnBrk="1" hangingPunct="1"/>
            <a:r>
              <a:rPr lang="en-US" altLang="en-US" sz="4000" dirty="0"/>
              <a:t>Guards against sexual immorality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xmlns="" id="{DC248244-0464-256B-5F34-65F6D2E69A90}"/>
              </a:ext>
            </a:extLst>
          </p:cNvPr>
          <p:cNvSpPr>
            <a:spLocks noGrp="1"/>
          </p:cNvSpPr>
          <p:nvPr>
            <p:ph type="title"/>
          </p:nvPr>
        </p:nvSpPr>
        <p:spPr/>
        <p:txBody>
          <a:bodyPr/>
          <a:lstStyle/>
          <a:p>
            <a:pPr eaLnBrk="1" hangingPunct="1"/>
            <a:r>
              <a:rPr lang="en-US" altLang="en-US"/>
              <a:t>Sex and the Bible</a:t>
            </a:r>
          </a:p>
        </p:txBody>
      </p:sp>
      <p:sp>
        <p:nvSpPr>
          <p:cNvPr id="25603" name="Content Placeholder 2">
            <a:extLst>
              <a:ext uri="{FF2B5EF4-FFF2-40B4-BE49-F238E27FC236}">
                <a16:creationId xmlns:a16="http://schemas.microsoft.com/office/drawing/2014/main" xmlns="" id="{529C9812-3B34-C75B-7932-2FE925D98220}"/>
              </a:ext>
            </a:extLst>
          </p:cNvPr>
          <p:cNvSpPr>
            <a:spLocks noGrp="1"/>
          </p:cNvSpPr>
          <p:nvPr>
            <p:ph idx="1"/>
          </p:nvPr>
        </p:nvSpPr>
        <p:spPr/>
        <p:txBody>
          <a:bodyPr>
            <a:normAutofit/>
          </a:bodyPr>
          <a:lstStyle/>
          <a:p>
            <a:pPr eaLnBrk="1" hangingPunct="1"/>
            <a:r>
              <a:rPr lang="en-US" altLang="en-US" sz="4400"/>
              <a:t>Don’t misunderstand the Bible is all for sex</a:t>
            </a:r>
          </a:p>
          <a:p>
            <a:pPr lvl="1" eaLnBrk="1" hangingPunct="1"/>
            <a:r>
              <a:rPr lang="en-US" altLang="en-US" sz="4000"/>
              <a:t>Procreation</a:t>
            </a:r>
          </a:p>
          <a:p>
            <a:pPr lvl="1" eaLnBrk="1" hangingPunct="1"/>
            <a:r>
              <a:rPr lang="en-US" altLang="en-US" sz="4000"/>
              <a:t>Unity</a:t>
            </a:r>
          </a:p>
          <a:p>
            <a:pPr lvl="1" eaLnBrk="1" hangingPunct="1"/>
            <a:r>
              <a:rPr lang="en-US" altLang="en-US" sz="4000"/>
              <a:t>Fun</a:t>
            </a:r>
          </a:p>
          <a:p>
            <a:pPr lvl="1" eaLnBrk="1" hangingPunct="1"/>
            <a:r>
              <a:rPr lang="en-US" altLang="en-US" sz="4000"/>
              <a:t>Guards against sexual immorality</a:t>
            </a:r>
          </a:p>
        </p:txBody>
      </p:sp>
      <p:sp>
        <p:nvSpPr>
          <p:cNvPr id="4" name="TextBox 3">
            <a:extLst>
              <a:ext uri="{FF2B5EF4-FFF2-40B4-BE49-F238E27FC236}">
                <a16:creationId xmlns:a16="http://schemas.microsoft.com/office/drawing/2014/main" xmlns="" id="{D6D4F778-83EB-BDC1-9235-94181A6AAAB0}"/>
              </a:ext>
            </a:extLst>
          </p:cNvPr>
          <p:cNvSpPr txBox="1"/>
          <p:nvPr/>
        </p:nvSpPr>
        <p:spPr>
          <a:xfrm>
            <a:off x="3048000" y="3962400"/>
            <a:ext cx="4343400" cy="1569660"/>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800" dirty="0"/>
              <a:t>When you are married!</a:t>
            </a: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5424B783-95E7-F5EE-C811-FE7566F41E35}"/>
              </a:ext>
            </a:extLst>
          </p:cNvPr>
          <p:cNvSpPr>
            <a:spLocks noGrp="1"/>
          </p:cNvSpPr>
          <p:nvPr>
            <p:ph type="title"/>
          </p:nvPr>
        </p:nvSpPr>
        <p:spPr/>
        <p:txBody>
          <a:bodyPr/>
          <a:lstStyle/>
          <a:p>
            <a:pPr eaLnBrk="1" hangingPunct="1"/>
            <a:r>
              <a:rPr lang="en-US" altLang="en-US"/>
              <a:t>1 Corinthians 7</a:t>
            </a:r>
          </a:p>
        </p:txBody>
      </p:sp>
      <p:sp>
        <p:nvSpPr>
          <p:cNvPr id="26627" name="Content Placeholder 2">
            <a:extLst>
              <a:ext uri="{FF2B5EF4-FFF2-40B4-BE49-F238E27FC236}">
                <a16:creationId xmlns:a16="http://schemas.microsoft.com/office/drawing/2014/main" xmlns="" id="{15235722-E79F-496A-2D16-7F5B91D01268}"/>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a:t>7:1</a:t>
            </a:r>
            <a:r>
              <a:rPr lang="en-US" altLang="en-US" sz="4000"/>
              <a:t> Now regarding the questions you asked in your letter. Yes, it is good to live a celibate life. </a:t>
            </a:r>
            <a:r>
              <a:rPr lang="en-US" altLang="en-US" sz="4000" b="1"/>
              <a:t>2</a:t>
            </a:r>
            <a:r>
              <a:rPr lang="en-US" altLang="en-US" sz="4000"/>
              <a:t> But because there is so much sexual immorality, each man should have his own wife, and each woman should have her own husband. </a:t>
            </a:r>
          </a:p>
          <a:p>
            <a:pPr eaLnBrk="1" hangingPunct="1">
              <a:buFont typeface="Wingdings" panose="05000000000000000000" pitchFamily="2" charset="2"/>
              <a:buNone/>
            </a:pPr>
            <a:endParaRPr lang="en-US" altLang="en-US" sz="400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xmlns="" id="{D0C314E9-ADF6-60AD-C3FE-2C215B363899}"/>
              </a:ext>
            </a:extLst>
          </p:cNvPr>
          <p:cNvSpPr>
            <a:spLocks noGrp="1"/>
          </p:cNvSpPr>
          <p:nvPr>
            <p:ph type="title"/>
          </p:nvPr>
        </p:nvSpPr>
        <p:spPr/>
        <p:txBody>
          <a:bodyPr/>
          <a:lstStyle/>
          <a:p>
            <a:pPr eaLnBrk="1" hangingPunct="1"/>
            <a:r>
              <a:rPr lang="en-US" altLang="en-US" dirty="0"/>
              <a:t>1 Corinthians 7</a:t>
            </a:r>
          </a:p>
        </p:txBody>
      </p:sp>
      <p:sp>
        <p:nvSpPr>
          <p:cNvPr id="27651" name="Content Placeholder 2">
            <a:extLst>
              <a:ext uri="{FF2B5EF4-FFF2-40B4-BE49-F238E27FC236}">
                <a16:creationId xmlns:a16="http://schemas.microsoft.com/office/drawing/2014/main" xmlns="" id="{2B7A2005-B863-FA54-08EA-73DEE676F429}"/>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a:t>7:1</a:t>
            </a:r>
            <a:r>
              <a:rPr lang="en-US" altLang="en-US" sz="4000"/>
              <a:t> Now regarding the questions you asked in your letter. Yes, it is good to live a celibate life. </a:t>
            </a:r>
            <a:r>
              <a:rPr lang="en-US" altLang="en-US" sz="4000" b="1"/>
              <a:t>2</a:t>
            </a:r>
            <a:r>
              <a:rPr lang="en-US" altLang="en-US" sz="4000"/>
              <a:t> But because there is so much sexual immorality, each man should have his own wife, and each woman should have her own husband. </a:t>
            </a:r>
          </a:p>
          <a:p>
            <a:pPr eaLnBrk="1" hangingPunct="1">
              <a:buFont typeface="Wingdings" panose="05000000000000000000" pitchFamily="2" charset="2"/>
              <a:buNone/>
            </a:pPr>
            <a:endParaRPr lang="en-US" altLang="en-US" sz="4000"/>
          </a:p>
        </p:txBody>
      </p:sp>
      <p:sp>
        <p:nvSpPr>
          <p:cNvPr id="4" name="TextBox 3">
            <a:extLst>
              <a:ext uri="{FF2B5EF4-FFF2-40B4-BE49-F238E27FC236}">
                <a16:creationId xmlns:a16="http://schemas.microsoft.com/office/drawing/2014/main" xmlns="" id="{EBBD6897-AC3C-BD28-1E2C-36D65AE63FA1}"/>
              </a:ext>
            </a:extLst>
          </p:cNvPr>
          <p:cNvSpPr txBox="1"/>
          <p:nvPr/>
        </p:nvSpPr>
        <p:spPr>
          <a:xfrm>
            <a:off x="4114800" y="1066801"/>
            <a:ext cx="4038600" cy="1200329"/>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3600" dirty="0"/>
              <a:t>Yes, it is possible to be celibate…</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3DE67607-EAB4-BB8D-0A46-41AB8A258F50}"/>
              </a:ext>
            </a:extLst>
          </p:cNvPr>
          <p:cNvSpPr>
            <a:spLocks noGrp="1"/>
          </p:cNvSpPr>
          <p:nvPr>
            <p:ph type="title"/>
          </p:nvPr>
        </p:nvSpPr>
        <p:spPr/>
        <p:txBody>
          <a:bodyPr/>
          <a:lstStyle/>
          <a:p>
            <a:pPr eaLnBrk="1" hangingPunct="1"/>
            <a:r>
              <a:rPr lang="en-US" altLang="en-US"/>
              <a:t>The Church in Corinth</a:t>
            </a:r>
          </a:p>
        </p:txBody>
      </p:sp>
      <p:sp>
        <p:nvSpPr>
          <p:cNvPr id="11267" name="Content Placeholder 2">
            <a:extLst>
              <a:ext uri="{FF2B5EF4-FFF2-40B4-BE49-F238E27FC236}">
                <a16:creationId xmlns:a16="http://schemas.microsoft.com/office/drawing/2014/main" xmlns="" id="{A2BDCA7E-E5AE-32DD-612C-74620FB2C319}"/>
              </a:ext>
            </a:extLst>
          </p:cNvPr>
          <p:cNvSpPr>
            <a:spLocks noGrp="1"/>
          </p:cNvSpPr>
          <p:nvPr>
            <p:ph idx="1"/>
          </p:nvPr>
        </p:nvSpPr>
        <p:spPr/>
        <p:txBody>
          <a:bodyPr/>
          <a:lstStyle/>
          <a:p>
            <a:pPr eaLnBrk="1" hangingPunct="1"/>
            <a:r>
              <a:rPr lang="en-US" altLang="en-US" sz="4800"/>
              <a:t>Disunity</a:t>
            </a:r>
          </a:p>
          <a:p>
            <a:pPr eaLnBrk="1" hangingPunct="1"/>
            <a:r>
              <a:rPr lang="en-US" altLang="en-US" sz="4800"/>
              <a:t>Carnality</a:t>
            </a:r>
          </a:p>
          <a:p>
            <a:pPr eaLnBrk="1" hangingPunct="1"/>
            <a:r>
              <a:rPr lang="en-US" altLang="en-US" sz="4800"/>
              <a:t>Taking each other to court</a:t>
            </a:r>
          </a:p>
          <a:p>
            <a:pPr eaLnBrk="1" hangingPunct="1"/>
            <a:r>
              <a:rPr lang="en-US" altLang="en-US" sz="4800"/>
              <a:t>Sexual immorality</a:t>
            </a:r>
          </a:p>
        </p:txBody>
      </p:sp>
      <p:sp>
        <p:nvSpPr>
          <p:cNvPr id="4" name="Rectangle 3">
            <a:extLst>
              <a:ext uri="{FF2B5EF4-FFF2-40B4-BE49-F238E27FC236}">
                <a16:creationId xmlns:a16="http://schemas.microsoft.com/office/drawing/2014/main" xmlns="" id="{62E436FF-285F-CF12-5001-4460F870FAC6}"/>
              </a:ext>
            </a:extLst>
          </p:cNvPr>
          <p:cNvSpPr/>
          <p:nvPr/>
        </p:nvSpPr>
        <p:spPr>
          <a:xfrm>
            <a:off x="2133600" y="1828800"/>
            <a:ext cx="7086600" cy="19389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4000" b="1" dirty="0"/>
              <a:t>The Corinthians had apparently written Paul a letter asking specific questions about sex</a:t>
            </a: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xmlns="" id="{D1E1B143-3674-3429-2AB9-8B4CA774F024}"/>
              </a:ext>
            </a:extLst>
          </p:cNvPr>
          <p:cNvSpPr>
            <a:spLocks noGrp="1"/>
          </p:cNvSpPr>
          <p:nvPr>
            <p:ph type="title"/>
          </p:nvPr>
        </p:nvSpPr>
        <p:spPr/>
        <p:txBody>
          <a:bodyPr/>
          <a:lstStyle/>
          <a:p>
            <a:pPr eaLnBrk="1" hangingPunct="1"/>
            <a:r>
              <a:rPr lang="en-US" altLang="en-US"/>
              <a:t>1 Corinthians 7</a:t>
            </a:r>
          </a:p>
        </p:txBody>
      </p:sp>
      <p:sp>
        <p:nvSpPr>
          <p:cNvPr id="28675" name="Content Placeholder 2">
            <a:extLst>
              <a:ext uri="{FF2B5EF4-FFF2-40B4-BE49-F238E27FC236}">
                <a16:creationId xmlns:a16="http://schemas.microsoft.com/office/drawing/2014/main" xmlns="" id="{F88A2F1C-260F-6749-6047-4FF24B07FFB3}"/>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a:t>7:1</a:t>
            </a:r>
            <a:r>
              <a:rPr lang="en-US" altLang="en-US" sz="4000"/>
              <a:t> Now regarding the questions you asked in your letter. Yes, it is good to live a celibate life. </a:t>
            </a:r>
            <a:r>
              <a:rPr lang="en-US" altLang="en-US" sz="4000" b="1"/>
              <a:t>2</a:t>
            </a:r>
            <a:r>
              <a:rPr lang="en-US" altLang="en-US" sz="4000"/>
              <a:t> But because there is so much sexual immorality, each man should have his own wife, and each woman should have her own husband. </a:t>
            </a:r>
          </a:p>
          <a:p>
            <a:pPr eaLnBrk="1" hangingPunct="1">
              <a:buFont typeface="Wingdings" panose="05000000000000000000" pitchFamily="2" charset="2"/>
              <a:buNone/>
            </a:pPr>
            <a:endParaRPr lang="en-US" altLang="en-US" sz="4000"/>
          </a:p>
        </p:txBody>
      </p:sp>
      <p:sp>
        <p:nvSpPr>
          <p:cNvPr id="4" name="TextBox 3">
            <a:extLst>
              <a:ext uri="{FF2B5EF4-FFF2-40B4-BE49-F238E27FC236}">
                <a16:creationId xmlns:a16="http://schemas.microsoft.com/office/drawing/2014/main" xmlns="" id="{F9BF6168-51AE-D82B-08FE-5C9B9A58795E}"/>
              </a:ext>
            </a:extLst>
          </p:cNvPr>
          <p:cNvSpPr txBox="1"/>
          <p:nvPr/>
        </p:nvSpPr>
        <p:spPr>
          <a:xfrm>
            <a:off x="4114800" y="1066800"/>
            <a:ext cx="4038600" cy="286232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3600" dirty="0"/>
              <a:t>Yes, it is possible to be celibate…</a:t>
            </a:r>
          </a:p>
          <a:p>
            <a:pPr>
              <a:defRPr/>
            </a:pPr>
            <a:endParaRPr lang="en-US" sz="3600" dirty="0"/>
          </a:p>
          <a:p>
            <a:pPr>
              <a:defRPr/>
            </a:pPr>
            <a:r>
              <a:rPr lang="en-US" sz="3600" dirty="0"/>
              <a:t>But it is VERY difficult for most people</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AC090BD6-9D7D-2B88-DAF7-31AA18B5DF53}"/>
              </a:ext>
            </a:extLst>
          </p:cNvPr>
          <p:cNvSpPr>
            <a:spLocks noGrp="1"/>
          </p:cNvSpPr>
          <p:nvPr>
            <p:ph type="title"/>
          </p:nvPr>
        </p:nvSpPr>
        <p:spPr/>
        <p:txBody>
          <a:bodyPr/>
          <a:lstStyle/>
          <a:p>
            <a:pPr eaLnBrk="1" hangingPunct="1"/>
            <a:r>
              <a:rPr lang="en-US" altLang="en-US"/>
              <a:t>1 Corinthians 7</a:t>
            </a:r>
          </a:p>
        </p:txBody>
      </p:sp>
      <p:sp>
        <p:nvSpPr>
          <p:cNvPr id="29699" name="Content Placeholder 2">
            <a:extLst>
              <a:ext uri="{FF2B5EF4-FFF2-40B4-BE49-F238E27FC236}">
                <a16:creationId xmlns:a16="http://schemas.microsoft.com/office/drawing/2014/main" xmlns="" id="{9D14753E-7809-1FF2-6BE0-DDDAE3C105CF}"/>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a:t>7:1</a:t>
            </a:r>
            <a:r>
              <a:rPr lang="en-US" altLang="en-US" sz="4000"/>
              <a:t> Now regarding the questions you asked in your letter. Yes, </a:t>
            </a:r>
            <a:r>
              <a:rPr lang="en-US" altLang="en-US" sz="4000" u="sng"/>
              <a:t>it is good to live a celibate life</a:t>
            </a:r>
            <a:r>
              <a:rPr lang="en-US" altLang="en-US" sz="4000"/>
              <a:t>. </a:t>
            </a:r>
            <a:r>
              <a:rPr lang="en-US" altLang="en-US" sz="4000" b="1"/>
              <a:t>2</a:t>
            </a:r>
            <a:r>
              <a:rPr lang="en-US" altLang="en-US" sz="4000"/>
              <a:t> But because there is so much sexual immorality, </a:t>
            </a:r>
            <a:r>
              <a:rPr lang="en-US" altLang="en-US" sz="4000" u="sng"/>
              <a:t>each man should have his own wife</a:t>
            </a:r>
            <a:r>
              <a:rPr lang="en-US" altLang="en-US" sz="4000"/>
              <a:t>, </a:t>
            </a:r>
            <a:r>
              <a:rPr lang="en-US" altLang="en-US" sz="4000" u="sng"/>
              <a:t>and each woman should have her own husband. </a:t>
            </a:r>
          </a:p>
          <a:p>
            <a:pPr eaLnBrk="1" hangingPunct="1">
              <a:buFont typeface="Wingdings" panose="05000000000000000000" pitchFamily="2" charset="2"/>
              <a:buNone/>
            </a:pPr>
            <a:endParaRPr lang="en-US" altLang="en-US" sz="4000"/>
          </a:p>
        </p:txBody>
      </p:sp>
      <p:sp>
        <p:nvSpPr>
          <p:cNvPr id="4" name="TextBox 3">
            <a:extLst>
              <a:ext uri="{FF2B5EF4-FFF2-40B4-BE49-F238E27FC236}">
                <a16:creationId xmlns:a16="http://schemas.microsoft.com/office/drawing/2014/main" xmlns="" id="{2AE882F3-E1B8-00F9-B4A4-AA68D5A61D12}"/>
              </a:ext>
            </a:extLst>
          </p:cNvPr>
          <p:cNvSpPr txBox="1"/>
          <p:nvPr/>
        </p:nvSpPr>
        <p:spPr>
          <a:xfrm>
            <a:off x="2590800" y="914400"/>
            <a:ext cx="3200400" cy="193899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Being single and celibate is good</a:t>
            </a:r>
          </a:p>
        </p:txBody>
      </p:sp>
      <p:sp>
        <p:nvSpPr>
          <p:cNvPr id="5" name="TextBox 4">
            <a:extLst>
              <a:ext uri="{FF2B5EF4-FFF2-40B4-BE49-F238E27FC236}">
                <a16:creationId xmlns:a16="http://schemas.microsoft.com/office/drawing/2014/main" xmlns="" id="{43FAD07F-13C1-59B4-C8C7-2A8D12071D50}"/>
              </a:ext>
            </a:extLst>
          </p:cNvPr>
          <p:cNvSpPr txBox="1"/>
          <p:nvPr/>
        </p:nvSpPr>
        <p:spPr>
          <a:xfrm>
            <a:off x="6629400" y="2667000"/>
            <a:ext cx="4038600" cy="193899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But marriage is good and guards against immorality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xmlns="" id="{B2A4728D-DE5E-0AA2-18EC-243E8DE58212}"/>
              </a:ext>
            </a:extLst>
          </p:cNvPr>
          <p:cNvSpPr>
            <a:spLocks noGrp="1"/>
          </p:cNvSpPr>
          <p:nvPr>
            <p:ph type="title"/>
          </p:nvPr>
        </p:nvSpPr>
        <p:spPr/>
        <p:txBody>
          <a:bodyPr/>
          <a:lstStyle/>
          <a:p>
            <a:pPr eaLnBrk="1" hangingPunct="1"/>
            <a:r>
              <a:rPr lang="en-US" altLang="en-US"/>
              <a:t>1 Corinthians 7</a:t>
            </a:r>
          </a:p>
        </p:txBody>
      </p:sp>
      <p:sp>
        <p:nvSpPr>
          <p:cNvPr id="30723" name="Content Placeholder 2">
            <a:extLst>
              <a:ext uri="{FF2B5EF4-FFF2-40B4-BE49-F238E27FC236}">
                <a16:creationId xmlns:a16="http://schemas.microsoft.com/office/drawing/2014/main" xmlns="" id="{F3B484FD-D03A-C849-121B-4D786BBA4A49}"/>
              </a:ext>
            </a:extLst>
          </p:cNvPr>
          <p:cNvSpPr>
            <a:spLocks noGrp="1"/>
          </p:cNvSpPr>
          <p:nvPr>
            <p:ph idx="1"/>
          </p:nvPr>
        </p:nvSpPr>
        <p:spPr/>
        <p:txBody>
          <a:bodyPr/>
          <a:lstStyle/>
          <a:p>
            <a:pPr eaLnBrk="1" hangingPunct="1">
              <a:buFont typeface="Wingdings" panose="05000000000000000000" pitchFamily="2" charset="2"/>
              <a:buNone/>
            </a:pPr>
            <a:r>
              <a:rPr lang="en-US" altLang="en-US" sz="4000" b="1"/>
              <a:t>3</a:t>
            </a:r>
            <a:r>
              <a:rPr lang="en-US" altLang="en-US" sz="4000"/>
              <a:t> The husband should fulfill his wife’s sexual needs, and the wife should fulfill her husband’s needs.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xmlns="" id="{D4074541-8F8E-823A-D3F0-43EFE3D6802C}"/>
              </a:ext>
            </a:extLst>
          </p:cNvPr>
          <p:cNvSpPr>
            <a:spLocks noGrp="1"/>
          </p:cNvSpPr>
          <p:nvPr>
            <p:ph type="title"/>
          </p:nvPr>
        </p:nvSpPr>
        <p:spPr/>
        <p:txBody>
          <a:bodyPr/>
          <a:lstStyle/>
          <a:p>
            <a:pPr eaLnBrk="1" hangingPunct="1"/>
            <a:r>
              <a:rPr lang="en-US" altLang="en-US"/>
              <a:t>Fulfilling your spouses needs</a:t>
            </a:r>
          </a:p>
        </p:txBody>
      </p:sp>
      <p:sp>
        <p:nvSpPr>
          <p:cNvPr id="28675" name="Content Placeholder 2">
            <a:extLst>
              <a:ext uri="{FF2B5EF4-FFF2-40B4-BE49-F238E27FC236}">
                <a16:creationId xmlns:a16="http://schemas.microsoft.com/office/drawing/2014/main" xmlns="" id="{7352EF7C-F430-F143-B377-4A311DF71845}"/>
              </a:ext>
            </a:extLst>
          </p:cNvPr>
          <p:cNvSpPr>
            <a:spLocks noGrp="1"/>
          </p:cNvSpPr>
          <p:nvPr>
            <p:ph idx="1"/>
          </p:nvPr>
        </p:nvSpPr>
        <p:spPr/>
        <p:txBody>
          <a:bodyPr>
            <a:normAutofit/>
          </a:bodyPr>
          <a:lstStyle/>
          <a:p>
            <a:pPr eaLnBrk="1" hangingPunct="1"/>
            <a:r>
              <a:rPr lang="en-US" altLang="en-US" sz="4000" dirty="0"/>
              <a:t>A scriptural command to meet each others needs!</a:t>
            </a:r>
            <a:endParaRPr lang="en-US" altLang="en-US" sz="3700" dirty="0"/>
          </a:p>
          <a:p>
            <a:pPr lvl="2" eaLnBrk="1" hangingPunct="1"/>
            <a:r>
              <a:rPr lang="en-US" altLang="en-US" sz="3400" dirty="0"/>
              <a:t>You are God’s provision for each other</a:t>
            </a:r>
          </a:p>
          <a:p>
            <a:pPr lvl="2" eaLnBrk="1" hangingPunct="1"/>
            <a:r>
              <a:rPr lang="en-US" altLang="en-US" sz="3400" dirty="0"/>
              <a:t>You should have a healthy sex life</a:t>
            </a:r>
          </a:p>
          <a:p>
            <a:pPr lvl="2"/>
            <a:r>
              <a:rPr lang="en-US" altLang="en-US" sz="3400" dirty="0"/>
              <a:t>This includes sexual and emotional intimacy</a:t>
            </a:r>
          </a:p>
          <a:p>
            <a:pPr lvl="2"/>
            <a:r>
              <a:rPr lang="en-US" altLang="en-US" sz="3400" dirty="0"/>
              <a:t>Don’t let anything come between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xmlns="" id="{D4074541-8F8E-823A-D3F0-43EFE3D6802C}"/>
              </a:ext>
            </a:extLst>
          </p:cNvPr>
          <p:cNvSpPr>
            <a:spLocks noGrp="1"/>
          </p:cNvSpPr>
          <p:nvPr>
            <p:ph type="title"/>
          </p:nvPr>
        </p:nvSpPr>
        <p:spPr/>
        <p:txBody>
          <a:bodyPr/>
          <a:lstStyle/>
          <a:p>
            <a:pPr eaLnBrk="1" hangingPunct="1"/>
            <a:r>
              <a:rPr lang="en-US" altLang="en-US"/>
              <a:t>Fulfilling your spouses needs</a:t>
            </a:r>
          </a:p>
        </p:txBody>
      </p:sp>
      <p:sp>
        <p:nvSpPr>
          <p:cNvPr id="28675" name="Content Placeholder 2">
            <a:extLst>
              <a:ext uri="{FF2B5EF4-FFF2-40B4-BE49-F238E27FC236}">
                <a16:creationId xmlns:a16="http://schemas.microsoft.com/office/drawing/2014/main" xmlns="" id="{7352EF7C-F430-F143-B377-4A311DF71845}"/>
              </a:ext>
            </a:extLst>
          </p:cNvPr>
          <p:cNvSpPr>
            <a:spLocks noGrp="1"/>
          </p:cNvSpPr>
          <p:nvPr>
            <p:ph idx="1"/>
          </p:nvPr>
        </p:nvSpPr>
        <p:spPr/>
        <p:txBody>
          <a:bodyPr>
            <a:normAutofit/>
          </a:bodyPr>
          <a:lstStyle/>
          <a:p>
            <a:pPr eaLnBrk="1" hangingPunct="1"/>
            <a:r>
              <a:rPr lang="en-US" altLang="en-US" sz="4000" dirty="0"/>
              <a:t>A scriptural command to meet each others needs!</a:t>
            </a:r>
            <a:endParaRPr lang="en-US" altLang="en-US" sz="3700" dirty="0"/>
          </a:p>
          <a:p>
            <a:pPr lvl="2" eaLnBrk="1" hangingPunct="1"/>
            <a:r>
              <a:rPr lang="en-US" altLang="en-US" sz="3400" dirty="0"/>
              <a:t>You are God’s provision for each other</a:t>
            </a:r>
          </a:p>
          <a:p>
            <a:pPr lvl="2" eaLnBrk="1" hangingPunct="1"/>
            <a:r>
              <a:rPr lang="en-US" altLang="en-US" sz="3400" dirty="0"/>
              <a:t>You should have a healthy sex life</a:t>
            </a:r>
          </a:p>
          <a:p>
            <a:pPr lvl="2"/>
            <a:r>
              <a:rPr lang="en-US" altLang="en-US" sz="3400" dirty="0"/>
              <a:t>This includes sexual and emotional intimacy</a:t>
            </a:r>
          </a:p>
          <a:p>
            <a:pPr lvl="2"/>
            <a:r>
              <a:rPr lang="en-US" altLang="en-US" sz="3400" dirty="0"/>
              <a:t>Don’t let anything come between you</a:t>
            </a:r>
          </a:p>
        </p:txBody>
      </p:sp>
      <p:sp>
        <p:nvSpPr>
          <p:cNvPr id="3" name="TextBox 2">
            <a:extLst>
              <a:ext uri="{FF2B5EF4-FFF2-40B4-BE49-F238E27FC236}">
                <a16:creationId xmlns:a16="http://schemas.microsoft.com/office/drawing/2014/main" xmlns="" id="{FD1EE55A-5668-F7A6-106B-5427280B9E86}"/>
              </a:ext>
            </a:extLst>
          </p:cNvPr>
          <p:cNvSpPr txBox="1"/>
          <p:nvPr/>
        </p:nvSpPr>
        <p:spPr>
          <a:xfrm>
            <a:off x="533400" y="2101884"/>
            <a:ext cx="9067800" cy="3170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l" rtl="0"/>
            <a:r>
              <a:rPr lang="en-US" sz="4000" b="1" dirty="0"/>
              <a:t>Hebrews 13:4 (NASB95) — </a:t>
            </a:r>
          </a:p>
          <a:p>
            <a:pPr algn="l" rtl="0"/>
            <a:r>
              <a:rPr lang="en-US" sz="4000" b="1" i="0" u="none" baseline="0" dirty="0"/>
              <a:t>4</a:t>
            </a:r>
            <a:r>
              <a:rPr lang="en-US" sz="4000" b="0" i="0" u="none" baseline="0" dirty="0"/>
              <a:t> Marriage is to be held in honor among all, and the marriage bed is to be undefiled; for fornicators and adulterers God will judge.</a:t>
            </a:r>
          </a:p>
        </p:txBody>
      </p:sp>
    </p:spTree>
    <p:extLst>
      <p:ext uri="{BB962C8B-B14F-4D97-AF65-F5344CB8AC3E}">
        <p14:creationId xmlns:p14="http://schemas.microsoft.com/office/powerpoint/2010/main" val="3572715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8BB2F0-09F7-84CC-BB60-DC60B50DDE34}"/>
              </a:ext>
            </a:extLst>
          </p:cNvPr>
          <p:cNvSpPr>
            <a:spLocks noGrp="1"/>
          </p:cNvSpPr>
          <p:nvPr>
            <p:ph type="title"/>
          </p:nvPr>
        </p:nvSpPr>
        <p:spPr>
          <a:xfrm>
            <a:off x="231495" y="609600"/>
            <a:ext cx="11798135" cy="1478570"/>
          </a:xfrm>
        </p:spPr>
        <p:txBody>
          <a:bodyPr/>
          <a:lstStyle/>
          <a:p>
            <a:r>
              <a:rPr lang="en-US" dirty="0"/>
              <a:t>Fulfilling your spouses needs</a:t>
            </a:r>
          </a:p>
        </p:txBody>
      </p:sp>
      <p:sp>
        <p:nvSpPr>
          <p:cNvPr id="3" name="Content Placeholder 2">
            <a:extLst>
              <a:ext uri="{FF2B5EF4-FFF2-40B4-BE49-F238E27FC236}">
                <a16:creationId xmlns:a16="http://schemas.microsoft.com/office/drawing/2014/main" xmlns="" id="{63EFAF39-7609-7435-CD6D-A8AE9175ACAB}"/>
              </a:ext>
            </a:extLst>
          </p:cNvPr>
          <p:cNvSpPr>
            <a:spLocks noGrp="1"/>
          </p:cNvSpPr>
          <p:nvPr>
            <p:ph idx="1"/>
          </p:nvPr>
        </p:nvSpPr>
        <p:spPr/>
        <p:txBody>
          <a:bodyPr/>
          <a:lstStyle/>
          <a:p>
            <a:pPr marL="0" indent="0">
              <a:buNone/>
            </a:pPr>
            <a:r>
              <a:rPr lang="en-US" dirty="0"/>
              <a:t>Communication</a:t>
            </a:r>
          </a:p>
          <a:p>
            <a:pPr lvl="1"/>
            <a:r>
              <a:rPr lang="en-US" sz="3600" dirty="0"/>
              <a:t>Frequency</a:t>
            </a:r>
          </a:p>
          <a:p>
            <a:pPr lvl="1"/>
            <a:r>
              <a:rPr lang="en-US" sz="3600" dirty="0"/>
              <a:t>Emotional intimacy</a:t>
            </a:r>
          </a:p>
          <a:p>
            <a:pPr lvl="1"/>
            <a:r>
              <a:rPr lang="en-US" sz="3600" dirty="0"/>
              <a:t>Not JUST leading up to initiation </a:t>
            </a:r>
          </a:p>
          <a:p>
            <a:pPr lvl="1"/>
            <a:r>
              <a:rPr lang="en-US" sz="3600" dirty="0"/>
              <a:t>Personal preferences</a:t>
            </a:r>
          </a:p>
          <a:p>
            <a:pPr lvl="1"/>
            <a:endParaRPr lang="en-US" dirty="0"/>
          </a:p>
        </p:txBody>
      </p:sp>
    </p:spTree>
    <p:extLst>
      <p:ext uri="{BB962C8B-B14F-4D97-AF65-F5344CB8AC3E}">
        <p14:creationId xmlns:p14="http://schemas.microsoft.com/office/powerpoint/2010/main" val="190366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222050-9C35-F231-89A5-9042E132EC42}"/>
              </a:ext>
            </a:extLst>
          </p:cNvPr>
          <p:cNvSpPr>
            <a:spLocks noGrp="1"/>
          </p:cNvSpPr>
          <p:nvPr>
            <p:ph type="title"/>
          </p:nvPr>
        </p:nvSpPr>
        <p:spPr/>
        <p:txBody>
          <a:bodyPr/>
          <a:lstStyle/>
          <a:p>
            <a:r>
              <a:rPr lang="en-US" dirty="0"/>
              <a:t>Fulfilling your Spouses needs</a:t>
            </a:r>
          </a:p>
        </p:txBody>
      </p:sp>
      <p:sp>
        <p:nvSpPr>
          <p:cNvPr id="3" name="Content Placeholder 2">
            <a:extLst>
              <a:ext uri="{FF2B5EF4-FFF2-40B4-BE49-F238E27FC236}">
                <a16:creationId xmlns:a16="http://schemas.microsoft.com/office/drawing/2014/main" xmlns="" id="{C537C72F-D536-513C-C7EA-791916A89C39}"/>
              </a:ext>
            </a:extLst>
          </p:cNvPr>
          <p:cNvSpPr>
            <a:spLocks noGrp="1"/>
          </p:cNvSpPr>
          <p:nvPr>
            <p:ph idx="1"/>
          </p:nvPr>
        </p:nvSpPr>
        <p:spPr/>
        <p:txBody>
          <a:bodyPr/>
          <a:lstStyle/>
          <a:p>
            <a:r>
              <a:rPr lang="en-US" dirty="0"/>
              <a:t>Healthy marital sex is a product of healthy emotional and spiritual connection and good communication</a:t>
            </a:r>
          </a:p>
          <a:p>
            <a:r>
              <a:rPr lang="en-US" dirty="0"/>
              <a:t>Sex doesn’t fix your marriage</a:t>
            </a:r>
          </a:p>
          <a:p>
            <a:r>
              <a:rPr lang="en-US" dirty="0"/>
              <a:t>It is often a warning sign of a deeper issue</a:t>
            </a:r>
          </a:p>
        </p:txBody>
      </p:sp>
    </p:spTree>
    <p:extLst>
      <p:ext uri="{BB962C8B-B14F-4D97-AF65-F5344CB8AC3E}">
        <p14:creationId xmlns:p14="http://schemas.microsoft.com/office/powerpoint/2010/main" val="6336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xmlns="" id="{C5CE7004-4232-B5DB-9DC8-C62303B0DD3D}"/>
              </a:ext>
            </a:extLst>
          </p:cNvPr>
          <p:cNvSpPr>
            <a:spLocks noGrp="1"/>
          </p:cNvSpPr>
          <p:nvPr>
            <p:ph type="title"/>
          </p:nvPr>
        </p:nvSpPr>
        <p:spPr/>
        <p:txBody>
          <a:bodyPr/>
          <a:lstStyle/>
          <a:p>
            <a:pPr eaLnBrk="1" hangingPunct="1"/>
            <a:r>
              <a:rPr lang="en-US" altLang="en-US"/>
              <a:t>1 Corinthians 7</a:t>
            </a:r>
          </a:p>
        </p:txBody>
      </p:sp>
      <p:sp>
        <p:nvSpPr>
          <p:cNvPr id="31747" name="Content Placeholder 2">
            <a:extLst>
              <a:ext uri="{FF2B5EF4-FFF2-40B4-BE49-F238E27FC236}">
                <a16:creationId xmlns:a16="http://schemas.microsoft.com/office/drawing/2014/main" xmlns="" id="{205C09E5-7D52-0F7F-1A4A-6873761B0FB0}"/>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dirty="0"/>
              <a:t>4</a:t>
            </a:r>
            <a:r>
              <a:rPr lang="en-US" altLang="en-US" sz="4000" dirty="0"/>
              <a:t> The wife gives authority over her body to her husband, and the husband gives authority over his body to his wife. </a:t>
            </a:r>
          </a:p>
          <a:p>
            <a:pPr eaLnBrk="1" hangingPunct="1"/>
            <a:r>
              <a:rPr lang="en-US" altLang="en-US" sz="4000" dirty="0"/>
              <a:t>A remarkable statement of equality in the ancient world!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xmlns="" id="{B18268BE-3DD4-2D45-969B-D6624E898C5B}"/>
              </a:ext>
            </a:extLst>
          </p:cNvPr>
          <p:cNvSpPr>
            <a:spLocks noGrp="1"/>
          </p:cNvSpPr>
          <p:nvPr>
            <p:ph type="title"/>
          </p:nvPr>
        </p:nvSpPr>
        <p:spPr/>
        <p:txBody>
          <a:bodyPr/>
          <a:lstStyle/>
          <a:p>
            <a:pPr eaLnBrk="1" hangingPunct="1"/>
            <a:r>
              <a:rPr lang="en-US" altLang="en-US"/>
              <a:t>1 Corinthians 7</a:t>
            </a:r>
          </a:p>
        </p:txBody>
      </p:sp>
      <p:sp>
        <p:nvSpPr>
          <p:cNvPr id="39939" name="Content Placeholder 2">
            <a:extLst>
              <a:ext uri="{FF2B5EF4-FFF2-40B4-BE49-F238E27FC236}">
                <a16:creationId xmlns:a16="http://schemas.microsoft.com/office/drawing/2014/main" xmlns="" id="{A008536E-CDE2-5BD9-D6F7-0CDD37796122}"/>
              </a:ext>
            </a:extLst>
          </p:cNvPr>
          <p:cNvSpPr>
            <a:spLocks noGrp="1"/>
          </p:cNvSpPr>
          <p:nvPr>
            <p:ph idx="1"/>
          </p:nvPr>
        </p:nvSpPr>
        <p:spPr/>
        <p:txBody>
          <a:bodyPr/>
          <a:lstStyle/>
          <a:p>
            <a:pPr eaLnBrk="1" hangingPunct="1">
              <a:buFont typeface="Wingdings" panose="05000000000000000000" pitchFamily="2" charset="2"/>
              <a:buNone/>
            </a:pPr>
            <a:r>
              <a:rPr lang="en-US" altLang="en-US" sz="4000" b="1"/>
              <a:t>5</a:t>
            </a:r>
            <a:r>
              <a:rPr lang="en-US" altLang="en-US" sz="4000"/>
              <a:t> Do not deprive each other of sexual relations, unless you both agree to refrain from sexual intimacy for a limited time so you can give yourselves more completely to prayer. </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xmlns="" id="{287D97E9-67A8-2B67-7B80-E25E19672F03}"/>
              </a:ext>
            </a:extLst>
          </p:cNvPr>
          <p:cNvSpPr>
            <a:spLocks noGrp="1"/>
          </p:cNvSpPr>
          <p:nvPr>
            <p:ph type="title"/>
          </p:nvPr>
        </p:nvSpPr>
        <p:spPr/>
        <p:txBody>
          <a:bodyPr/>
          <a:lstStyle/>
          <a:p>
            <a:pPr eaLnBrk="1" hangingPunct="1"/>
            <a:r>
              <a:rPr lang="en-US" altLang="en-US"/>
              <a:t>1 Corinthians 7</a:t>
            </a:r>
          </a:p>
        </p:txBody>
      </p:sp>
      <p:sp>
        <p:nvSpPr>
          <p:cNvPr id="40963" name="Content Placeholder 2">
            <a:extLst>
              <a:ext uri="{FF2B5EF4-FFF2-40B4-BE49-F238E27FC236}">
                <a16:creationId xmlns:a16="http://schemas.microsoft.com/office/drawing/2014/main" xmlns="" id="{23967FAB-2C2C-D096-DE1B-7A2F1C20D113}"/>
              </a:ext>
            </a:extLst>
          </p:cNvPr>
          <p:cNvSpPr>
            <a:spLocks noGrp="1"/>
          </p:cNvSpPr>
          <p:nvPr>
            <p:ph idx="1"/>
          </p:nvPr>
        </p:nvSpPr>
        <p:spPr/>
        <p:txBody>
          <a:bodyPr/>
          <a:lstStyle/>
          <a:p>
            <a:pPr eaLnBrk="1" hangingPunct="1">
              <a:buFont typeface="Wingdings" panose="05000000000000000000" pitchFamily="2" charset="2"/>
              <a:buNone/>
            </a:pPr>
            <a:r>
              <a:rPr lang="en-US" altLang="en-US" sz="4000" b="1"/>
              <a:t>5</a:t>
            </a:r>
            <a:r>
              <a:rPr lang="en-US" altLang="en-US" sz="4000"/>
              <a:t> Do not deprive each other of sexual relations, </a:t>
            </a:r>
            <a:r>
              <a:rPr lang="en-US" altLang="en-US" sz="4000" u="sng"/>
              <a:t>unless you both agree </a:t>
            </a:r>
            <a:r>
              <a:rPr lang="en-US" altLang="en-US" sz="4000"/>
              <a:t>to refrain from sexual intimacy for a limited time so you can give yourselves more completely to prayer. </a:t>
            </a:r>
          </a:p>
        </p:txBody>
      </p:sp>
      <p:sp>
        <p:nvSpPr>
          <p:cNvPr id="4" name="TextBox 3">
            <a:extLst>
              <a:ext uri="{FF2B5EF4-FFF2-40B4-BE49-F238E27FC236}">
                <a16:creationId xmlns:a16="http://schemas.microsoft.com/office/drawing/2014/main" xmlns="" id="{9ADE108B-689A-61E0-9F70-DAFB97726ADE}"/>
              </a:ext>
            </a:extLst>
          </p:cNvPr>
          <p:cNvSpPr txBox="1"/>
          <p:nvPr/>
        </p:nvSpPr>
        <p:spPr>
          <a:xfrm>
            <a:off x="2057400" y="3429000"/>
            <a:ext cx="5562600" cy="2308324"/>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3600" dirty="0"/>
              <a:t>Mutual agreement to sacrifice physical intimacy for a short time and devote it to praying together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xmlns="" id="{A4C88A11-BFD3-27EC-342A-58B4423A002E}"/>
              </a:ext>
            </a:extLst>
          </p:cNvPr>
          <p:cNvSpPr>
            <a:spLocks noGrp="1"/>
          </p:cNvSpPr>
          <p:nvPr>
            <p:ph type="title"/>
          </p:nvPr>
        </p:nvSpPr>
        <p:spPr/>
        <p:txBody>
          <a:bodyPr/>
          <a:lstStyle/>
          <a:p>
            <a:pPr eaLnBrk="1" hangingPunct="1"/>
            <a:r>
              <a:rPr lang="en-US" altLang="en-US"/>
              <a:t>The Church in Corinth</a:t>
            </a:r>
          </a:p>
        </p:txBody>
      </p:sp>
      <p:sp>
        <p:nvSpPr>
          <p:cNvPr id="12291" name="Content Placeholder 2">
            <a:extLst>
              <a:ext uri="{FF2B5EF4-FFF2-40B4-BE49-F238E27FC236}">
                <a16:creationId xmlns:a16="http://schemas.microsoft.com/office/drawing/2014/main" xmlns="" id="{B81F5038-E4F3-A02E-2DA8-4A0FA03AEE03}"/>
              </a:ext>
            </a:extLst>
          </p:cNvPr>
          <p:cNvSpPr>
            <a:spLocks noGrp="1"/>
          </p:cNvSpPr>
          <p:nvPr>
            <p:ph idx="1"/>
          </p:nvPr>
        </p:nvSpPr>
        <p:spPr/>
        <p:txBody>
          <a:bodyPr/>
          <a:lstStyle/>
          <a:p>
            <a:pPr eaLnBrk="1" hangingPunct="1"/>
            <a:r>
              <a:rPr lang="en-US" altLang="en-US" sz="4800"/>
              <a:t>Disunity</a:t>
            </a:r>
          </a:p>
          <a:p>
            <a:pPr eaLnBrk="1" hangingPunct="1"/>
            <a:r>
              <a:rPr lang="en-US" altLang="en-US" sz="4800"/>
              <a:t>Carnality</a:t>
            </a:r>
          </a:p>
          <a:p>
            <a:pPr eaLnBrk="1" hangingPunct="1"/>
            <a:r>
              <a:rPr lang="en-US" altLang="en-US" sz="4800"/>
              <a:t>Taking each other to court</a:t>
            </a:r>
          </a:p>
          <a:p>
            <a:pPr eaLnBrk="1" hangingPunct="1"/>
            <a:r>
              <a:rPr lang="en-US" altLang="en-US" sz="4800"/>
              <a:t>Sexual immorality</a:t>
            </a:r>
          </a:p>
        </p:txBody>
      </p:sp>
      <p:sp>
        <p:nvSpPr>
          <p:cNvPr id="4" name="Rectangle 3">
            <a:extLst>
              <a:ext uri="{FF2B5EF4-FFF2-40B4-BE49-F238E27FC236}">
                <a16:creationId xmlns:a16="http://schemas.microsoft.com/office/drawing/2014/main" xmlns="" id="{FC9E3CC7-2CB7-24DB-22DF-DD5A63F8A6E9}"/>
              </a:ext>
            </a:extLst>
          </p:cNvPr>
          <p:cNvSpPr/>
          <p:nvPr/>
        </p:nvSpPr>
        <p:spPr>
          <a:xfrm>
            <a:off x="2133600" y="1828800"/>
            <a:ext cx="7086600" cy="37856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4000" b="1" dirty="0"/>
              <a:t>The Corinthians had apparently written Paul a letter asking specific questions about sex</a:t>
            </a:r>
          </a:p>
          <a:p>
            <a:pPr>
              <a:defRPr/>
            </a:pPr>
            <a:endParaRPr lang="en-US" sz="4000" b="1" dirty="0"/>
          </a:p>
          <a:p>
            <a:pPr>
              <a:defRPr/>
            </a:pPr>
            <a:r>
              <a:rPr lang="en-US" sz="4000" b="1" dirty="0"/>
              <a:t>1 Cor.7:1</a:t>
            </a:r>
            <a:r>
              <a:rPr lang="en-US" sz="4000" dirty="0"/>
              <a:t> Now regarding the questions you asked in your letter. </a:t>
            </a: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xmlns="" id="{A1056712-B197-573F-1F5B-92DE6DDF4656}"/>
              </a:ext>
            </a:extLst>
          </p:cNvPr>
          <p:cNvSpPr>
            <a:spLocks noGrp="1"/>
          </p:cNvSpPr>
          <p:nvPr>
            <p:ph type="title"/>
          </p:nvPr>
        </p:nvSpPr>
        <p:spPr/>
        <p:txBody>
          <a:bodyPr/>
          <a:lstStyle/>
          <a:p>
            <a:pPr eaLnBrk="1" hangingPunct="1"/>
            <a:r>
              <a:rPr lang="en-US" altLang="en-US"/>
              <a:t>1 Corinthians 7</a:t>
            </a:r>
          </a:p>
        </p:txBody>
      </p:sp>
      <p:sp>
        <p:nvSpPr>
          <p:cNvPr id="41987" name="Content Placeholder 2">
            <a:extLst>
              <a:ext uri="{FF2B5EF4-FFF2-40B4-BE49-F238E27FC236}">
                <a16:creationId xmlns:a16="http://schemas.microsoft.com/office/drawing/2014/main" xmlns="" id="{4666EA05-E73E-126E-80CF-2A7502CC4880}"/>
              </a:ext>
            </a:extLst>
          </p:cNvPr>
          <p:cNvSpPr>
            <a:spLocks noGrp="1"/>
          </p:cNvSpPr>
          <p:nvPr>
            <p:ph idx="1"/>
          </p:nvPr>
        </p:nvSpPr>
        <p:spPr/>
        <p:txBody>
          <a:bodyPr/>
          <a:lstStyle/>
          <a:p>
            <a:pPr eaLnBrk="1" hangingPunct="1">
              <a:buFont typeface="Wingdings" panose="05000000000000000000" pitchFamily="2" charset="2"/>
              <a:buNone/>
            </a:pPr>
            <a:r>
              <a:rPr lang="en-US" altLang="en-US" sz="4000" b="1"/>
              <a:t>5</a:t>
            </a:r>
            <a:r>
              <a:rPr lang="en-US" altLang="en-US" sz="4000"/>
              <a:t> Do not deprive each other of sexual relations, unless you both agree to refrain from sexual intimacy for a limited time </a:t>
            </a:r>
            <a:r>
              <a:rPr lang="en-US" altLang="en-US" sz="4000" u="sng"/>
              <a:t>so you can give yourselves more completely to prayer</a:t>
            </a:r>
            <a:r>
              <a:rPr lang="en-US" altLang="en-US" sz="4000"/>
              <a:t>. </a:t>
            </a:r>
          </a:p>
        </p:txBody>
      </p:sp>
      <p:sp>
        <p:nvSpPr>
          <p:cNvPr id="4" name="TextBox 3">
            <a:extLst>
              <a:ext uri="{FF2B5EF4-FFF2-40B4-BE49-F238E27FC236}">
                <a16:creationId xmlns:a16="http://schemas.microsoft.com/office/drawing/2014/main" xmlns="" id="{E21E2587-3261-8097-B480-698D4E4ADC42}"/>
              </a:ext>
            </a:extLst>
          </p:cNvPr>
          <p:cNvSpPr txBox="1"/>
          <p:nvPr/>
        </p:nvSpPr>
        <p:spPr>
          <a:xfrm>
            <a:off x="1752600" y="1524000"/>
            <a:ext cx="5562600" cy="193899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Your spouse should be your primary prayer partner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0B3F42-272C-0363-707E-FDA35E49C7CF}"/>
              </a:ext>
            </a:extLst>
          </p:cNvPr>
          <p:cNvSpPr>
            <a:spLocks noGrp="1"/>
          </p:cNvSpPr>
          <p:nvPr>
            <p:ph type="title"/>
          </p:nvPr>
        </p:nvSpPr>
        <p:spPr/>
        <p:txBody>
          <a:bodyPr/>
          <a:lstStyle/>
          <a:p>
            <a:r>
              <a:rPr lang="en-US" dirty="0"/>
              <a:t>Power dynamics in marriage</a:t>
            </a:r>
          </a:p>
        </p:txBody>
      </p:sp>
      <p:sp>
        <p:nvSpPr>
          <p:cNvPr id="3" name="Content Placeholder 2">
            <a:extLst>
              <a:ext uri="{FF2B5EF4-FFF2-40B4-BE49-F238E27FC236}">
                <a16:creationId xmlns:a16="http://schemas.microsoft.com/office/drawing/2014/main" xmlns="" id="{E1FDE67D-C7F3-D22D-34BB-25D62D6468B2}"/>
              </a:ext>
            </a:extLst>
          </p:cNvPr>
          <p:cNvSpPr>
            <a:spLocks noGrp="1"/>
          </p:cNvSpPr>
          <p:nvPr>
            <p:ph idx="1"/>
          </p:nvPr>
        </p:nvSpPr>
        <p:spPr/>
        <p:txBody>
          <a:bodyPr/>
          <a:lstStyle/>
          <a:p>
            <a:r>
              <a:rPr lang="en-US" dirty="0"/>
              <a:t>Marriage is difficult</a:t>
            </a:r>
          </a:p>
          <a:p>
            <a:r>
              <a:rPr lang="en-US" dirty="0"/>
              <a:t>Must be rooted in mutual and profound appreciation and respect</a:t>
            </a:r>
          </a:p>
          <a:p>
            <a:r>
              <a:rPr lang="en-US" dirty="0"/>
              <a:t>Can be the most rewarding relationship of your life</a:t>
            </a:r>
          </a:p>
          <a:p>
            <a:r>
              <a:rPr lang="en-US" dirty="0"/>
              <a:t>Both parties must be committed to God’s way</a:t>
            </a:r>
          </a:p>
        </p:txBody>
      </p:sp>
    </p:spTree>
    <p:extLst>
      <p:ext uri="{BB962C8B-B14F-4D97-AF65-F5344CB8AC3E}">
        <p14:creationId xmlns:p14="http://schemas.microsoft.com/office/powerpoint/2010/main" val="117833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xmlns="" id="{A1056712-B197-573F-1F5B-92DE6DDF4656}"/>
              </a:ext>
            </a:extLst>
          </p:cNvPr>
          <p:cNvSpPr>
            <a:spLocks noGrp="1"/>
          </p:cNvSpPr>
          <p:nvPr>
            <p:ph type="title"/>
          </p:nvPr>
        </p:nvSpPr>
        <p:spPr/>
        <p:txBody>
          <a:bodyPr/>
          <a:lstStyle/>
          <a:p>
            <a:pPr eaLnBrk="1" hangingPunct="1"/>
            <a:r>
              <a:rPr lang="en-US" altLang="en-US"/>
              <a:t>1 Corinthians 7</a:t>
            </a:r>
          </a:p>
        </p:txBody>
      </p:sp>
      <p:sp>
        <p:nvSpPr>
          <p:cNvPr id="41987" name="Content Placeholder 2">
            <a:extLst>
              <a:ext uri="{FF2B5EF4-FFF2-40B4-BE49-F238E27FC236}">
                <a16:creationId xmlns:a16="http://schemas.microsoft.com/office/drawing/2014/main" xmlns="" id="{4666EA05-E73E-126E-80CF-2A7502CC4880}"/>
              </a:ext>
            </a:extLst>
          </p:cNvPr>
          <p:cNvSpPr>
            <a:spLocks noGrp="1"/>
          </p:cNvSpPr>
          <p:nvPr>
            <p:ph idx="1"/>
          </p:nvPr>
        </p:nvSpPr>
        <p:spPr/>
        <p:txBody>
          <a:bodyPr/>
          <a:lstStyle/>
          <a:p>
            <a:pPr eaLnBrk="1" hangingPunct="1">
              <a:buFont typeface="Wingdings" panose="05000000000000000000" pitchFamily="2" charset="2"/>
              <a:buNone/>
            </a:pPr>
            <a:r>
              <a:rPr lang="en-US" altLang="en-US" sz="4000" b="1" dirty="0"/>
              <a:t>5</a:t>
            </a:r>
            <a:r>
              <a:rPr lang="en-US" altLang="en-US" sz="4000" dirty="0"/>
              <a:t> </a:t>
            </a:r>
            <a:r>
              <a:rPr lang="en-US" altLang="en-US" sz="4000" u="sng" dirty="0"/>
              <a:t>Do not deprive each other of sexual relations</a:t>
            </a:r>
            <a:r>
              <a:rPr lang="en-US" altLang="en-US" sz="4000" dirty="0"/>
              <a:t>, unless you both agree to refrain from sexual intimacy for a limited time so you can give yourselves more completely to prayer. </a:t>
            </a:r>
          </a:p>
        </p:txBody>
      </p:sp>
      <p:sp>
        <p:nvSpPr>
          <p:cNvPr id="4" name="TextBox 3">
            <a:extLst>
              <a:ext uri="{FF2B5EF4-FFF2-40B4-BE49-F238E27FC236}">
                <a16:creationId xmlns:a16="http://schemas.microsoft.com/office/drawing/2014/main" xmlns="" id="{E21E2587-3261-8097-B480-698D4E4ADC42}"/>
              </a:ext>
            </a:extLst>
          </p:cNvPr>
          <p:cNvSpPr txBox="1"/>
          <p:nvPr/>
        </p:nvSpPr>
        <p:spPr>
          <a:xfrm>
            <a:off x="609600" y="3276600"/>
            <a:ext cx="8534400" cy="193899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defRPr/>
            </a:pPr>
            <a:r>
              <a:rPr lang="en-US" sz="4000" dirty="0"/>
              <a:t>If you are quoting this verse to your spouse your issues, go deeper than your sex life</a:t>
            </a:r>
          </a:p>
        </p:txBody>
      </p:sp>
    </p:spTree>
    <p:extLst>
      <p:ext uri="{BB962C8B-B14F-4D97-AF65-F5344CB8AC3E}">
        <p14:creationId xmlns:p14="http://schemas.microsoft.com/office/powerpoint/2010/main" val="23021648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E7ABC3-9F8E-A3A7-D0AA-E233F5477C21}"/>
              </a:ext>
            </a:extLst>
          </p:cNvPr>
          <p:cNvSpPr>
            <a:spLocks noGrp="1"/>
          </p:cNvSpPr>
          <p:nvPr>
            <p:ph type="title"/>
          </p:nvPr>
        </p:nvSpPr>
        <p:spPr/>
        <p:txBody>
          <a:bodyPr/>
          <a:lstStyle/>
          <a:p>
            <a:r>
              <a:rPr lang="en-US" dirty="0"/>
              <a:t>1 Corinthians 7</a:t>
            </a:r>
          </a:p>
        </p:txBody>
      </p:sp>
      <p:sp>
        <p:nvSpPr>
          <p:cNvPr id="3" name="Content Placeholder 2">
            <a:extLst>
              <a:ext uri="{FF2B5EF4-FFF2-40B4-BE49-F238E27FC236}">
                <a16:creationId xmlns:a16="http://schemas.microsoft.com/office/drawing/2014/main" xmlns="" id="{8EFC4625-BD22-A78D-8C9C-F8BD415DB6E6}"/>
              </a:ext>
            </a:extLst>
          </p:cNvPr>
          <p:cNvSpPr>
            <a:spLocks noGrp="1"/>
          </p:cNvSpPr>
          <p:nvPr>
            <p:ph idx="1"/>
          </p:nvPr>
        </p:nvSpPr>
        <p:spPr>
          <a:xfrm>
            <a:off x="225633" y="1905000"/>
            <a:ext cx="11798135" cy="4466009"/>
          </a:xfrm>
        </p:spPr>
        <p:txBody>
          <a:bodyPr/>
          <a:lstStyle/>
          <a:p>
            <a:pPr marL="0" indent="0">
              <a:buNone/>
            </a:pPr>
            <a:r>
              <a:rPr lang="en-US" dirty="0"/>
              <a:t>Rejection</a:t>
            </a:r>
          </a:p>
          <a:p>
            <a:pPr lvl="1"/>
            <a:r>
              <a:rPr lang="en-US" dirty="0"/>
              <a:t>No one likes to be rejected</a:t>
            </a:r>
          </a:p>
          <a:p>
            <a:pPr lvl="1"/>
            <a:r>
              <a:rPr lang="en-US" dirty="0"/>
              <a:t>No one likes to be treated like a sex toy or an object</a:t>
            </a:r>
          </a:p>
          <a:p>
            <a:pPr lvl="1"/>
            <a:r>
              <a:rPr lang="en-US" dirty="0"/>
              <a:t>You need to read the room</a:t>
            </a:r>
          </a:p>
          <a:p>
            <a:pPr lvl="1"/>
            <a:r>
              <a:rPr lang="en-US" dirty="0"/>
              <a:t>Rejection is something you </a:t>
            </a:r>
            <a:r>
              <a:rPr lang="en-US" u="sng" dirty="0"/>
              <a:t>should not do lightly</a:t>
            </a:r>
          </a:p>
          <a:p>
            <a:pPr lvl="1"/>
            <a:r>
              <a:rPr lang="en-US" dirty="0"/>
              <a:t>Rejection IS something </a:t>
            </a:r>
            <a:r>
              <a:rPr lang="en-US" u="sng" dirty="0"/>
              <a:t>you should take lightly</a:t>
            </a:r>
          </a:p>
          <a:p>
            <a:pPr lvl="1"/>
            <a:r>
              <a:rPr lang="en-US" dirty="0"/>
              <a:t>Ongoing patterns of rejection usually point to a bigger problem</a:t>
            </a:r>
          </a:p>
          <a:p>
            <a:pPr lvl="1"/>
            <a:endParaRPr lang="en-US" dirty="0"/>
          </a:p>
          <a:p>
            <a:pPr lvl="1"/>
            <a:endParaRPr lang="en-US" dirty="0"/>
          </a:p>
        </p:txBody>
      </p:sp>
    </p:spTree>
    <p:extLst>
      <p:ext uri="{BB962C8B-B14F-4D97-AF65-F5344CB8AC3E}">
        <p14:creationId xmlns:p14="http://schemas.microsoft.com/office/powerpoint/2010/main" val="1967831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xmlns="" id="{853479F3-4393-C772-04E5-AB844AEC8336}"/>
              </a:ext>
            </a:extLst>
          </p:cNvPr>
          <p:cNvSpPr>
            <a:spLocks noGrp="1"/>
          </p:cNvSpPr>
          <p:nvPr>
            <p:ph type="title"/>
          </p:nvPr>
        </p:nvSpPr>
        <p:spPr/>
        <p:txBody>
          <a:bodyPr/>
          <a:lstStyle/>
          <a:p>
            <a:pPr eaLnBrk="1" hangingPunct="1"/>
            <a:r>
              <a:rPr lang="en-US" altLang="en-US"/>
              <a:t>1 Corinthians 7</a:t>
            </a:r>
          </a:p>
        </p:txBody>
      </p:sp>
      <p:sp>
        <p:nvSpPr>
          <p:cNvPr id="43011" name="Content Placeholder 2">
            <a:extLst>
              <a:ext uri="{FF2B5EF4-FFF2-40B4-BE49-F238E27FC236}">
                <a16:creationId xmlns:a16="http://schemas.microsoft.com/office/drawing/2014/main" xmlns="" id="{8B921330-3C04-8078-BAB6-4FAC74F7DBC8}"/>
              </a:ext>
            </a:extLst>
          </p:cNvPr>
          <p:cNvSpPr>
            <a:spLocks noGrp="1"/>
          </p:cNvSpPr>
          <p:nvPr>
            <p:ph idx="1"/>
          </p:nvPr>
        </p:nvSpPr>
        <p:spPr/>
        <p:txBody>
          <a:bodyPr/>
          <a:lstStyle/>
          <a:p>
            <a:pPr eaLnBrk="1" hangingPunct="1">
              <a:buFont typeface="Wingdings" panose="05000000000000000000" pitchFamily="2" charset="2"/>
              <a:buNone/>
            </a:pPr>
            <a:r>
              <a:rPr lang="en-US" altLang="en-US" sz="4000"/>
              <a:t>Afterward, you should come together again so that Satan won’t be able to tempt you because of your lack of self-control.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xmlns="" id="{608857AA-7E83-E7F0-9B63-CFE057635BEE}"/>
              </a:ext>
            </a:extLst>
          </p:cNvPr>
          <p:cNvSpPr>
            <a:spLocks noGrp="1"/>
          </p:cNvSpPr>
          <p:nvPr>
            <p:ph type="title"/>
          </p:nvPr>
        </p:nvSpPr>
        <p:spPr/>
        <p:txBody>
          <a:bodyPr/>
          <a:lstStyle/>
          <a:p>
            <a:pPr eaLnBrk="1" hangingPunct="1"/>
            <a:r>
              <a:rPr lang="en-US" altLang="en-US"/>
              <a:t>1 Corinthians 7</a:t>
            </a:r>
          </a:p>
        </p:txBody>
      </p:sp>
      <p:sp>
        <p:nvSpPr>
          <p:cNvPr id="54275" name="Content Placeholder 2">
            <a:extLst>
              <a:ext uri="{FF2B5EF4-FFF2-40B4-BE49-F238E27FC236}">
                <a16:creationId xmlns:a16="http://schemas.microsoft.com/office/drawing/2014/main" xmlns="" id="{7B54FB19-419F-C9D7-1F10-ED3D73D13A39}"/>
              </a:ext>
            </a:extLst>
          </p:cNvPr>
          <p:cNvSpPr>
            <a:spLocks noGrp="1"/>
          </p:cNvSpPr>
          <p:nvPr>
            <p:ph idx="1"/>
          </p:nvPr>
        </p:nvSpPr>
        <p:spPr/>
        <p:txBody>
          <a:bodyPr/>
          <a:lstStyle/>
          <a:p>
            <a:pPr eaLnBrk="1" hangingPunct="1">
              <a:buFont typeface="Wingdings" panose="05000000000000000000" pitchFamily="2" charset="2"/>
              <a:buNone/>
            </a:pPr>
            <a:r>
              <a:rPr lang="en-US" altLang="en-US" sz="4000" b="1"/>
              <a:t>6</a:t>
            </a:r>
            <a:r>
              <a:rPr lang="en-US" altLang="en-US" sz="4000"/>
              <a:t> I say this as a concession, not as a command. </a:t>
            </a:r>
            <a:r>
              <a:rPr lang="en-US" altLang="en-US" sz="4000" b="1"/>
              <a:t>7</a:t>
            </a:r>
            <a:r>
              <a:rPr lang="en-US" altLang="en-US" sz="4000"/>
              <a:t> But I wish everyone were single, just as I am. But God gives to some the gift of marriage, and to others the gift of singleness.</a:t>
            </a:r>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xmlns="" id="{6507341B-B8EE-0BFC-9153-BB962EC23090}"/>
              </a:ext>
            </a:extLst>
          </p:cNvPr>
          <p:cNvSpPr>
            <a:spLocks noGrp="1"/>
          </p:cNvSpPr>
          <p:nvPr>
            <p:ph type="title"/>
          </p:nvPr>
        </p:nvSpPr>
        <p:spPr/>
        <p:txBody>
          <a:bodyPr/>
          <a:lstStyle/>
          <a:p>
            <a:pPr eaLnBrk="1" hangingPunct="1"/>
            <a:r>
              <a:rPr lang="en-US" altLang="en-US"/>
              <a:t>1 Corinthians 7</a:t>
            </a:r>
          </a:p>
        </p:txBody>
      </p:sp>
      <p:sp>
        <p:nvSpPr>
          <p:cNvPr id="55299" name="Content Placeholder 2">
            <a:extLst>
              <a:ext uri="{FF2B5EF4-FFF2-40B4-BE49-F238E27FC236}">
                <a16:creationId xmlns:a16="http://schemas.microsoft.com/office/drawing/2014/main" xmlns="" id="{C18396C9-9CCA-5858-C829-EB48966686DE}"/>
              </a:ext>
            </a:extLst>
          </p:cNvPr>
          <p:cNvSpPr>
            <a:spLocks noGrp="1"/>
          </p:cNvSpPr>
          <p:nvPr>
            <p:ph idx="1"/>
          </p:nvPr>
        </p:nvSpPr>
        <p:spPr/>
        <p:txBody>
          <a:bodyPr/>
          <a:lstStyle/>
          <a:p>
            <a:pPr eaLnBrk="1" hangingPunct="1">
              <a:buFont typeface="Wingdings" panose="05000000000000000000" pitchFamily="2" charset="2"/>
              <a:buNone/>
            </a:pPr>
            <a:r>
              <a:rPr lang="en-US" altLang="en-US" sz="4000" b="1"/>
              <a:t>6</a:t>
            </a:r>
            <a:r>
              <a:rPr lang="en-US" altLang="en-US" sz="4000"/>
              <a:t> I say this as a concession, not as a command. </a:t>
            </a:r>
            <a:r>
              <a:rPr lang="en-US" altLang="en-US" sz="4000" b="1"/>
              <a:t>7</a:t>
            </a:r>
            <a:r>
              <a:rPr lang="en-US" altLang="en-US" sz="4000"/>
              <a:t> But I wish everyone were single, just as I am. But God gives to some the gift of marriage, and to others the gift of singleness.</a:t>
            </a:r>
          </a:p>
        </p:txBody>
      </p:sp>
      <p:sp>
        <p:nvSpPr>
          <p:cNvPr id="4" name="TextBox 3">
            <a:extLst>
              <a:ext uri="{FF2B5EF4-FFF2-40B4-BE49-F238E27FC236}">
                <a16:creationId xmlns:a16="http://schemas.microsoft.com/office/drawing/2014/main" xmlns="" id="{7D37DDC2-2828-B86D-E080-8C08B69C8B30}"/>
              </a:ext>
            </a:extLst>
          </p:cNvPr>
          <p:cNvSpPr txBox="1"/>
          <p:nvPr/>
        </p:nvSpPr>
        <p:spPr>
          <a:xfrm>
            <a:off x="2133600" y="2895600"/>
            <a:ext cx="8153400" cy="7078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4000" dirty="0"/>
              <a:t>You single people enjoy being single!</a:t>
            </a: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xmlns="" id="{FCA33D1C-A3C7-0252-BA1C-781E342327EA}"/>
              </a:ext>
            </a:extLst>
          </p:cNvPr>
          <p:cNvSpPr>
            <a:spLocks noGrp="1"/>
          </p:cNvSpPr>
          <p:nvPr>
            <p:ph type="title"/>
          </p:nvPr>
        </p:nvSpPr>
        <p:spPr/>
        <p:txBody>
          <a:bodyPr/>
          <a:lstStyle/>
          <a:p>
            <a:pPr eaLnBrk="1" hangingPunct="1"/>
            <a:r>
              <a:rPr lang="en-US" altLang="en-US"/>
              <a:t>1 Corinthians 7</a:t>
            </a:r>
          </a:p>
        </p:txBody>
      </p:sp>
      <p:sp>
        <p:nvSpPr>
          <p:cNvPr id="56323" name="Content Placeholder 2">
            <a:extLst>
              <a:ext uri="{FF2B5EF4-FFF2-40B4-BE49-F238E27FC236}">
                <a16:creationId xmlns:a16="http://schemas.microsoft.com/office/drawing/2014/main" xmlns="" id="{6F28DD3F-9F92-FD08-2F86-E63B7AF424E7}"/>
              </a:ext>
            </a:extLst>
          </p:cNvPr>
          <p:cNvSpPr>
            <a:spLocks noGrp="1"/>
          </p:cNvSpPr>
          <p:nvPr>
            <p:ph idx="1"/>
          </p:nvPr>
        </p:nvSpPr>
        <p:spPr/>
        <p:txBody>
          <a:bodyPr/>
          <a:lstStyle/>
          <a:p>
            <a:pPr eaLnBrk="1" hangingPunct="1">
              <a:buFont typeface="Wingdings" panose="05000000000000000000" pitchFamily="2" charset="2"/>
              <a:buNone/>
            </a:pPr>
            <a:r>
              <a:rPr lang="en-US" altLang="en-US" sz="4000" b="1"/>
              <a:t>6</a:t>
            </a:r>
            <a:r>
              <a:rPr lang="en-US" altLang="en-US" sz="4000"/>
              <a:t> I say this as a concession, not as a command. </a:t>
            </a:r>
            <a:r>
              <a:rPr lang="en-US" altLang="en-US" sz="4000" b="1"/>
              <a:t>7</a:t>
            </a:r>
            <a:r>
              <a:rPr lang="en-US" altLang="en-US" sz="4000"/>
              <a:t> But I wish everyone were single, just as I am. But God gives to some the gift of marriage, and to others the gift of singleness.</a:t>
            </a:r>
          </a:p>
        </p:txBody>
      </p:sp>
      <p:sp>
        <p:nvSpPr>
          <p:cNvPr id="4" name="TextBox 3">
            <a:extLst>
              <a:ext uri="{FF2B5EF4-FFF2-40B4-BE49-F238E27FC236}">
                <a16:creationId xmlns:a16="http://schemas.microsoft.com/office/drawing/2014/main" xmlns="" id="{8FC31793-5FE6-A0F5-A173-DA91EE2DC1DB}"/>
              </a:ext>
            </a:extLst>
          </p:cNvPr>
          <p:cNvSpPr txBox="1"/>
          <p:nvPr/>
        </p:nvSpPr>
        <p:spPr>
          <a:xfrm>
            <a:off x="2133600" y="2895600"/>
            <a:ext cx="8153400" cy="19389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4000" dirty="0"/>
              <a:t>You single people enjoy being single!</a:t>
            </a:r>
          </a:p>
          <a:p>
            <a:pPr>
              <a:defRPr/>
            </a:pPr>
            <a:r>
              <a:rPr lang="en-US" sz="4000" dirty="0"/>
              <a:t>-You have a lot more </a:t>
            </a:r>
            <a:r>
              <a:rPr lang="en-US" sz="4000" dirty="0" smtClean="0"/>
              <a:t>freedom, </a:t>
            </a:r>
            <a:r>
              <a:rPr lang="en-US" sz="4000" dirty="0"/>
              <a:t>use it for God!</a:t>
            </a: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xmlns="" id="{1271CD05-4357-FFB0-3D73-BE9E7290EBF0}"/>
              </a:ext>
            </a:extLst>
          </p:cNvPr>
          <p:cNvSpPr>
            <a:spLocks noGrp="1"/>
          </p:cNvSpPr>
          <p:nvPr>
            <p:ph type="title"/>
          </p:nvPr>
        </p:nvSpPr>
        <p:spPr/>
        <p:txBody>
          <a:bodyPr/>
          <a:lstStyle/>
          <a:p>
            <a:pPr eaLnBrk="1" hangingPunct="1"/>
            <a:r>
              <a:rPr lang="en-US" altLang="en-US"/>
              <a:t>1 Corinthians 7</a:t>
            </a:r>
          </a:p>
        </p:txBody>
      </p:sp>
      <p:sp>
        <p:nvSpPr>
          <p:cNvPr id="57347" name="Content Placeholder 2">
            <a:extLst>
              <a:ext uri="{FF2B5EF4-FFF2-40B4-BE49-F238E27FC236}">
                <a16:creationId xmlns:a16="http://schemas.microsoft.com/office/drawing/2014/main" xmlns="" id="{B7A07052-244C-E80B-29B8-DD913EF1D441}"/>
              </a:ext>
            </a:extLst>
          </p:cNvPr>
          <p:cNvSpPr>
            <a:spLocks noGrp="1"/>
          </p:cNvSpPr>
          <p:nvPr>
            <p:ph idx="1"/>
          </p:nvPr>
        </p:nvSpPr>
        <p:spPr/>
        <p:txBody>
          <a:bodyPr/>
          <a:lstStyle/>
          <a:p>
            <a:pPr eaLnBrk="1" hangingPunct="1">
              <a:buFont typeface="Wingdings" panose="05000000000000000000" pitchFamily="2" charset="2"/>
              <a:buNone/>
            </a:pPr>
            <a:r>
              <a:rPr lang="en-US" altLang="en-US" sz="4000" b="1"/>
              <a:t>6</a:t>
            </a:r>
            <a:r>
              <a:rPr lang="en-US" altLang="en-US" sz="4000"/>
              <a:t> I say this as a concession, not as a command. </a:t>
            </a:r>
            <a:r>
              <a:rPr lang="en-US" altLang="en-US" sz="4000" b="1"/>
              <a:t>7</a:t>
            </a:r>
            <a:r>
              <a:rPr lang="en-US" altLang="en-US" sz="4000"/>
              <a:t> But I wish everyone were single, just as I am. But God gives to some the gift of marriage, and to others the gift of singleness.</a:t>
            </a:r>
          </a:p>
        </p:txBody>
      </p:sp>
      <p:sp>
        <p:nvSpPr>
          <p:cNvPr id="4" name="TextBox 3">
            <a:extLst>
              <a:ext uri="{FF2B5EF4-FFF2-40B4-BE49-F238E27FC236}">
                <a16:creationId xmlns:a16="http://schemas.microsoft.com/office/drawing/2014/main" xmlns="" id="{08E566F5-8795-424D-4308-191C9F451196}"/>
              </a:ext>
            </a:extLst>
          </p:cNvPr>
          <p:cNvSpPr txBox="1"/>
          <p:nvPr/>
        </p:nvSpPr>
        <p:spPr>
          <a:xfrm>
            <a:off x="2133600" y="2895601"/>
            <a:ext cx="8153400" cy="25545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4000" dirty="0"/>
              <a:t>You single people enjoy being single!</a:t>
            </a:r>
          </a:p>
          <a:p>
            <a:pPr>
              <a:defRPr/>
            </a:pPr>
            <a:r>
              <a:rPr lang="en-US" sz="4000" dirty="0"/>
              <a:t>-You have a lot more </a:t>
            </a:r>
            <a:r>
              <a:rPr lang="en-US" sz="4000" dirty="0" smtClean="0"/>
              <a:t>freedom, </a:t>
            </a:r>
            <a:r>
              <a:rPr lang="en-US" sz="4000" dirty="0"/>
              <a:t>use it for God!</a:t>
            </a:r>
          </a:p>
          <a:p>
            <a:pPr>
              <a:defRPr/>
            </a:pPr>
            <a:r>
              <a:rPr lang="en-US" sz="4000" dirty="0"/>
              <a:t>-Jesus was single</a:t>
            </a: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xmlns="" id="{B5F245CE-AF9F-8452-177E-53E5D784D3B2}"/>
              </a:ext>
            </a:extLst>
          </p:cNvPr>
          <p:cNvSpPr>
            <a:spLocks noGrp="1"/>
          </p:cNvSpPr>
          <p:nvPr>
            <p:ph type="title"/>
          </p:nvPr>
        </p:nvSpPr>
        <p:spPr/>
        <p:txBody>
          <a:bodyPr/>
          <a:lstStyle/>
          <a:p>
            <a:pPr eaLnBrk="1" hangingPunct="1"/>
            <a:r>
              <a:rPr lang="en-US" altLang="en-US"/>
              <a:t>1 Corinthians 7</a:t>
            </a:r>
          </a:p>
        </p:txBody>
      </p:sp>
      <p:sp>
        <p:nvSpPr>
          <p:cNvPr id="58371" name="Content Placeholder 2">
            <a:extLst>
              <a:ext uri="{FF2B5EF4-FFF2-40B4-BE49-F238E27FC236}">
                <a16:creationId xmlns:a16="http://schemas.microsoft.com/office/drawing/2014/main" xmlns="" id="{45CB757F-D26D-3096-5AA8-77B83BCD97CB}"/>
              </a:ext>
            </a:extLst>
          </p:cNvPr>
          <p:cNvSpPr>
            <a:spLocks noGrp="1"/>
          </p:cNvSpPr>
          <p:nvPr>
            <p:ph idx="1"/>
          </p:nvPr>
        </p:nvSpPr>
        <p:spPr/>
        <p:txBody>
          <a:bodyPr/>
          <a:lstStyle/>
          <a:p>
            <a:pPr eaLnBrk="1" hangingPunct="1">
              <a:buFont typeface="Wingdings" panose="05000000000000000000" pitchFamily="2" charset="2"/>
              <a:buNone/>
            </a:pPr>
            <a:r>
              <a:rPr lang="en-US" altLang="en-US" sz="4000" b="1"/>
              <a:t>6</a:t>
            </a:r>
            <a:r>
              <a:rPr lang="en-US" altLang="en-US" sz="4000"/>
              <a:t> I say this as a concession, not as a command. </a:t>
            </a:r>
            <a:r>
              <a:rPr lang="en-US" altLang="en-US" sz="4000" b="1"/>
              <a:t>7</a:t>
            </a:r>
            <a:r>
              <a:rPr lang="en-US" altLang="en-US" sz="4000"/>
              <a:t> But I wish everyone were single, just as I am. But God gives to some the gift of marriage, and to others the gift of singleness.</a:t>
            </a:r>
          </a:p>
        </p:txBody>
      </p:sp>
      <p:sp>
        <p:nvSpPr>
          <p:cNvPr id="4" name="TextBox 3">
            <a:extLst>
              <a:ext uri="{FF2B5EF4-FFF2-40B4-BE49-F238E27FC236}">
                <a16:creationId xmlns:a16="http://schemas.microsoft.com/office/drawing/2014/main" xmlns="" id="{11FDC3C6-BB59-F3B0-F684-8940E78B05BD}"/>
              </a:ext>
            </a:extLst>
          </p:cNvPr>
          <p:cNvSpPr txBox="1"/>
          <p:nvPr/>
        </p:nvSpPr>
        <p:spPr>
          <a:xfrm>
            <a:off x="2019300" y="1981200"/>
            <a:ext cx="8153400" cy="3785652"/>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defRPr/>
            </a:pPr>
            <a:r>
              <a:rPr lang="en-US" sz="4000" dirty="0"/>
              <a:t>You single people enjoy being single!</a:t>
            </a:r>
          </a:p>
          <a:p>
            <a:pPr>
              <a:defRPr/>
            </a:pPr>
            <a:r>
              <a:rPr lang="en-US" sz="4000" dirty="0"/>
              <a:t>-You have a lot more </a:t>
            </a:r>
            <a:r>
              <a:rPr lang="en-US" sz="4000" dirty="0" smtClean="0"/>
              <a:t>freedom, </a:t>
            </a:r>
            <a:r>
              <a:rPr lang="en-US" sz="4000" dirty="0"/>
              <a:t>use it for God!</a:t>
            </a:r>
          </a:p>
          <a:p>
            <a:pPr>
              <a:defRPr/>
            </a:pPr>
            <a:r>
              <a:rPr lang="en-US" sz="4000" dirty="0"/>
              <a:t>-Jesus was single</a:t>
            </a:r>
          </a:p>
          <a:p>
            <a:pPr>
              <a:defRPr/>
            </a:pPr>
            <a:r>
              <a:rPr lang="en-US" sz="4000" dirty="0"/>
              <a:t>-Singleness is a </a:t>
            </a:r>
            <a:r>
              <a:rPr lang="en-US" sz="4000" dirty="0" smtClean="0"/>
              <a:t>gift, </a:t>
            </a:r>
            <a:r>
              <a:rPr lang="en-US" sz="4000" dirty="0"/>
              <a:t>make the most of it while you can</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F40C9758-DF07-9F31-CEBB-D16B5C8E4E0C}"/>
              </a:ext>
            </a:extLst>
          </p:cNvPr>
          <p:cNvSpPr>
            <a:spLocks noGrp="1"/>
          </p:cNvSpPr>
          <p:nvPr>
            <p:ph type="title"/>
          </p:nvPr>
        </p:nvSpPr>
        <p:spPr/>
        <p:txBody>
          <a:bodyPr/>
          <a:lstStyle/>
          <a:p>
            <a:pPr eaLnBrk="1" hangingPunct="1"/>
            <a:r>
              <a:rPr lang="en-US" altLang="en-US"/>
              <a:t>Reconstructing their questions</a:t>
            </a:r>
          </a:p>
        </p:txBody>
      </p:sp>
      <p:sp>
        <p:nvSpPr>
          <p:cNvPr id="13315" name="Content Placeholder 2">
            <a:extLst>
              <a:ext uri="{FF2B5EF4-FFF2-40B4-BE49-F238E27FC236}">
                <a16:creationId xmlns:a16="http://schemas.microsoft.com/office/drawing/2014/main" xmlns="" id="{9CD3D5A8-F133-C101-5EBB-E0066A65DE16}"/>
              </a:ext>
            </a:extLst>
          </p:cNvPr>
          <p:cNvSpPr>
            <a:spLocks noGrp="1"/>
          </p:cNvSpPr>
          <p:nvPr>
            <p:ph idx="1"/>
          </p:nvPr>
        </p:nvSpPr>
        <p:spPr/>
        <p:txBody>
          <a:bodyPr>
            <a:normAutofit/>
          </a:bodyPr>
          <a:lstStyle/>
          <a:p>
            <a:pPr eaLnBrk="1" hangingPunct="1"/>
            <a:r>
              <a:rPr lang="en-US" altLang="en-US" sz="4800"/>
              <a:t>Shouldn’t I be free to do whatever I want with my body?</a:t>
            </a:r>
          </a:p>
          <a:p>
            <a:pPr eaLnBrk="1" hangingPunct="1"/>
            <a:r>
              <a:rPr lang="en-US" altLang="en-US" sz="4800"/>
              <a:t>As long as it is two consenting adults no one gets hurt, what’s the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xmlns="" id="{07A200C1-B0AC-B92D-1B08-091D0CF53DDF}"/>
              </a:ext>
            </a:extLst>
          </p:cNvPr>
          <p:cNvSpPr>
            <a:spLocks noGrp="1"/>
          </p:cNvSpPr>
          <p:nvPr>
            <p:ph type="title"/>
          </p:nvPr>
        </p:nvSpPr>
        <p:spPr/>
        <p:txBody>
          <a:bodyPr/>
          <a:lstStyle/>
          <a:p>
            <a:r>
              <a:rPr lang="en-US" altLang="en-US"/>
              <a:t>Biblical Sexuality</a:t>
            </a:r>
          </a:p>
        </p:txBody>
      </p:sp>
      <p:sp>
        <p:nvSpPr>
          <p:cNvPr id="3" name="Content Placeholder 2">
            <a:extLst>
              <a:ext uri="{FF2B5EF4-FFF2-40B4-BE49-F238E27FC236}">
                <a16:creationId xmlns:a16="http://schemas.microsoft.com/office/drawing/2014/main" xmlns="" id="{5A837AC7-079A-C75C-A99C-3217E60C5352}"/>
              </a:ext>
            </a:extLst>
          </p:cNvPr>
          <p:cNvSpPr>
            <a:spLocks noGrp="1"/>
          </p:cNvSpPr>
          <p:nvPr>
            <p:ph idx="1"/>
          </p:nvPr>
        </p:nvSpPr>
        <p:spPr/>
        <p:txBody>
          <a:bodyPr/>
          <a:lstStyle/>
          <a:p>
            <a:r>
              <a:rPr lang="en-US" altLang="en-US" sz="4000" dirty="0"/>
              <a:t>A powerful joy and expression of unity</a:t>
            </a:r>
          </a:p>
          <a:p>
            <a:r>
              <a:rPr lang="en-US" altLang="en-US" sz="4000" dirty="0"/>
              <a:t>A terrible regret that leaves us deeply scarred</a:t>
            </a:r>
          </a:p>
          <a:p>
            <a:r>
              <a:rPr lang="en-US" altLang="en-US" sz="4000" dirty="0"/>
              <a:t>God is our only hope for healthy marriage</a:t>
            </a:r>
          </a:p>
          <a:p>
            <a:r>
              <a:rPr lang="en-US" altLang="en-US" sz="4000" dirty="0"/>
              <a:t>God is our only hope for healing from our past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xmlns="" id="{07A200C1-B0AC-B92D-1B08-091D0CF53DDF}"/>
              </a:ext>
            </a:extLst>
          </p:cNvPr>
          <p:cNvSpPr>
            <a:spLocks noGrp="1"/>
          </p:cNvSpPr>
          <p:nvPr>
            <p:ph type="title"/>
          </p:nvPr>
        </p:nvSpPr>
        <p:spPr/>
        <p:txBody>
          <a:bodyPr/>
          <a:lstStyle/>
          <a:p>
            <a:r>
              <a:rPr lang="en-US" altLang="en-US"/>
              <a:t>Biblical Sexuality</a:t>
            </a:r>
          </a:p>
        </p:txBody>
      </p:sp>
      <p:sp>
        <p:nvSpPr>
          <p:cNvPr id="3" name="Content Placeholder 2">
            <a:extLst>
              <a:ext uri="{FF2B5EF4-FFF2-40B4-BE49-F238E27FC236}">
                <a16:creationId xmlns:a16="http://schemas.microsoft.com/office/drawing/2014/main" xmlns="" id="{5A837AC7-079A-C75C-A99C-3217E60C5352}"/>
              </a:ext>
            </a:extLst>
          </p:cNvPr>
          <p:cNvSpPr>
            <a:spLocks noGrp="1"/>
          </p:cNvSpPr>
          <p:nvPr>
            <p:ph idx="1"/>
          </p:nvPr>
        </p:nvSpPr>
        <p:spPr/>
        <p:txBody>
          <a:bodyPr/>
          <a:lstStyle/>
          <a:p>
            <a:r>
              <a:rPr lang="en-US" altLang="en-US" sz="4000" dirty="0"/>
              <a:t>A powerful joy and expression of unity</a:t>
            </a:r>
          </a:p>
          <a:p>
            <a:r>
              <a:rPr lang="en-US" altLang="en-US" sz="4000" dirty="0"/>
              <a:t>A terrible regret that leaves us deeply scarred</a:t>
            </a:r>
          </a:p>
          <a:p>
            <a:r>
              <a:rPr lang="en-US" altLang="en-US" sz="4000" dirty="0"/>
              <a:t>God is our only hope for healthy marriage</a:t>
            </a:r>
          </a:p>
          <a:p>
            <a:r>
              <a:rPr lang="en-US" altLang="en-US" sz="4000" dirty="0"/>
              <a:t>God is our only hope for healing from our past</a:t>
            </a:r>
          </a:p>
        </p:txBody>
      </p:sp>
      <p:sp>
        <p:nvSpPr>
          <p:cNvPr id="4" name="TextBox 3">
            <a:extLst>
              <a:ext uri="{FF2B5EF4-FFF2-40B4-BE49-F238E27FC236}">
                <a16:creationId xmlns:a16="http://schemas.microsoft.com/office/drawing/2014/main" xmlns="" id="{0F6C7989-820B-D34A-76B3-777F864C8C29}"/>
              </a:ext>
            </a:extLst>
          </p:cNvPr>
          <p:cNvSpPr txBox="1"/>
          <p:nvPr/>
        </p:nvSpPr>
        <p:spPr>
          <a:xfrm>
            <a:off x="304800" y="2514600"/>
            <a:ext cx="10134600" cy="28623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l" rtl="0"/>
            <a:r>
              <a:rPr lang="en-US" sz="6000" b="1" dirty="0"/>
              <a:t>Psalm 147:3 (NASB95) — </a:t>
            </a:r>
            <a:r>
              <a:rPr lang="en-US" sz="6000" b="1" i="0" u="none" baseline="0" dirty="0"/>
              <a:t>3</a:t>
            </a:r>
            <a:r>
              <a:rPr lang="en-US" sz="6000" b="0" i="0" u="none" baseline="0" dirty="0"/>
              <a:t> He heals the brokenhearted And binds up their wounds.</a:t>
            </a:r>
          </a:p>
        </p:txBody>
      </p:sp>
    </p:spTree>
    <p:extLst>
      <p:ext uri="{BB962C8B-B14F-4D97-AF65-F5344CB8AC3E}">
        <p14:creationId xmlns:p14="http://schemas.microsoft.com/office/powerpoint/2010/main" val="1657638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44B6D74B-ED23-6646-4A37-811EA82C8945}"/>
              </a:ext>
            </a:extLst>
          </p:cNvPr>
          <p:cNvSpPr>
            <a:spLocks noGrp="1"/>
          </p:cNvSpPr>
          <p:nvPr>
            <p:ph type="title"/>
          </p:nvPr>
        </p:nvSpPr>
        <p:spPr/>
        <p:txBody>
          <a:bodyPr/>
          <a:lstStyle/>
          <a:p>
            <a:pPr eaLnBrk="1" hangingPunct="1"/>
            <a:r>
              <a:rPr lang="en-US" altLang="en-US"/>
              <a:t>Reconstructing their questions</a:t>
            </a:r>
          </a:p>
        </p:txBody>
      </p:sp>
      <p:sp>
        <p:nvSpPr>
          <p:cNvPr id="14339" name="Content Placeholder 2">
            <a:extLst>
              <a:ext uri="{FF2B5EF4-FFF2-40B4-BE49-F238E27FC236}">
                <a16:creationId xmlns:a16="http://schemas.microsoft.com/office/drawing/2014/main" xmlns="" id="{CC7033C8-724E-A512-EBE9-99AC6C8856E3}"/>
              </a:ext>
            </a:extLst>
          </p:cNvPr>
          <p:cNvSpPr>
            <a:spLocks noGrp="1"/>
          </p:cNvSpPr>
          <p:nvPr>
            <p:ph idx="1"/>
          </p:nvPr>
        </p:nvSpPr>
        <p:spPr/>
        <p:txBody>
          <a:bodyPr/>
          <a:lstStyle/>
          <a:p>
            <a:pPr eaLnBrk="1" hangingPunct="1"/>
            <a:r>
              <a:rPr lang="en-US" altLang="en-US" sz="4800"/>
              <a:t>Isn’t it unrealistic to think adults in this culture could/should remain celibate?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7ECF84B1-F55E-040D-1A41-90A9A8E8FB93}"/>
              </a:ext>
            </a:extLst>
          </p:cNvPr>
          <p:cNvSpPr>
            <a:spLocks noGrp="1"/>
          </p:cNvSpPr>
          <p:nvPr>
            <p:ph type="title"/>
          </p:nvPr>
        </p:nvSpPr>
        <p:spPr/>
        <p:txBody>
          <a:bodyPr/>
          <a:lstStyle/>
          <a:p>
            <a:pPr eaLnBrk="1" hangingPunct="1"/>
            <a:r>
              <a:rPr lang="en-US" sz="4400" b="1" dirty="0"/>
              <a:t>1 Corinthians 6:12–13 (ESV) </a:t>
            </a:r>
            <a:endParaRPr lang="en-US" altLang="en-US" dirty="0"/>
          </a:p>
        </p:txBody>
      </p:sp>
      <p:sp>
        <p:nvSpPr>
          <p:cNvPr id="15363" name="Content Placeholder 2">
            <a:extLst>
              <a:ext uri="{FF2B5EF4-FFF2-40B4-BE49-F238E27FC236}">
                <a16:creationId xmlns:a16="http://schemas.microsoft.com/office/drawing/2014/main" xmlns="" id="{FD0E10AB-F52D-0ED4-47B6-6BE47B506ACC}"/>
              </a:ext>
            </a:extLst>
          </p:cNvPr>
          <p:cNvSpPr>
            <a:spLocks noGrp="1"/>
          </p:cNvSpPr>
          <p:nvPr>
            <p:ph idx="1"/>
          </p:nvPr>
        </p:nvSpPr>
        <p:spPr/>
        <p:txBody>
          <a:bodyPr>
            <a:normAutofit lnSpcReduction="10000"/>
          </a:bodyPr>
          <a:lstStyle/>
          <a:p>
            <a:pPr marL="0" indent="0" algn="l" rtl="0">
              <a:buNone/>
            </a:pPr>
            <a:r>
              <a:rPr lang="en-US" sz="3600" b="1" i="0" u="none" baseline="0" dirty="0"/>
              <a:t>12</a:t>
            </a:r>
            <a:r>
              <a:rPr lang="en-US" sz="3600" b="0" i="0" u="none" baseline="0" dirty="0"/>
              <a:t> “All things are lawful for me,” but not all things are helpful. “All things are lawful for me,” but I will not be dominated by anything. </a:t>
            </a:r>
            <a:r>
              <a:rPr lang="en-US" sz="3600" b="1" i="0" u="none" baseline="0" dirty="0"/>
              <a:t>13</a:t>
            </a:r>
            <a:r>
              <a:rPr lang="en-US" sz="3600" b="0" i="0" u="none" baseline="0" dirty="0"/>
              <a:t> “Food is meant for the stomach and the stomach for food”—and God will destroy both one and the other. The body is not meant for sexual immorality, but for the Lord, and the Lord for the body.</a:t>
            </a:r>
          </a:p>
        </p:txBody>
      </p:sp>
    </p:spTree>
    <p:extLst>
      <p:ext uri="{BB962C8B-B14F-4D97-AF65-F5344CB8AC3E}">
        <p14:creationId xmlns:p14="http://schemas.microsoft.com/office/powerpoint/2010/main" val="3542569127"/>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7BE29-ABAE-D420-A8A3-32F5A87AF1A6}"/>
              </a:ext>
            </a:extLst>
          </p:cNvPr>
          <p:cNvSpPr>
            <a:spLocks noGrp="1"/>
          </p:cNvSpPr>
          <p:nvPr>
            <p:ph type="title"/>
          </p:nvPr>
        </p:nvSpPr>
        <p:spPr/>
        <p:txBody>
          <a:bodyPr/>
          <a:lstStyle/>
          <a:p>
            <a:r>
              <a:rPr lang="en-US" dirty="0"/>
              <a:t>Our freedom in Christ</a:t>
            </a:r>
          </a:p>
        </p:txBody>
      </p:sp>
      <p:sp>
        <p:nvSpPr>
          <p:cNvPr id="3" name="Content Placeholder 2">
            <a:extLst>
              <a:ext uri="{FF2B5EF4-FFF2-40B4-BE49-F238E27FC236}">
                <a16:creationId xmlns:a16="http://schemas.microsoft.com/office/drawing/2014/main" xmlns="" id="{707EBB5B-3FD5-0026-A47C-5C2B244CC0B6}"/>
              </a:ext>
            </a:extLst>
          </p:cNvPr>
          <p:cNvSpPr>
            <a:spLocks noGrp="1"/>
          </p:cNvSpPr>
          <p:nvPr>
            <p:ph idx="1"/>
          </p:nvPr>
        </p:nvSpPr>
        <p:spPr/>
        <p:txBody>
          <a:bodyPr/>
          <a:lstStyle/>
          <a:p>
            <a:r>
              <a:rPr lang="en-US" dirty="0"/>
              <a:t>Our faith in Christ takes eternal judgment off the table</a:t>
            </a:r>
          </a:p>
          <a:p>
            <a:pPr marL="0" indent="0" algn="l" rtl="0">
              <a:buNone/>
            </a:pPr>
            <a:r>
              <a:rPr lang="en-US" b="1" dirty="0"/>
              <a:t>Romans 8:1 (NASB95) — </a:t>
            </a:r>
            <a:r>
              <a:rPr lang="en-US" b="1" i="0" u="none" baseline="0" dirty="0"/>
              <a:t>1</a:t>
            </a:r>
            <a:r>
              <a:rPr lang="en-US" b="0" i="0" u="none" baseline="0" dirty="0"/>
              <a:t> Therefore there is now no condemnation for those who are in Christ Jesus.</a:t>
            </a:r>
          </a:p>
          <a:p>
            <a:pPr marL="0" indent="0">
              <a:buNone/>
            </a:pPr>
            <a:endParaRPr lang="en-US" dirty="0"/>
          </a:p>
        </p:txBody>
      </p:sp>
    </p:spTree>
    <p:extLst>
      <p:ext uri="{BB962C8B-B14F-4D97-AF65-F5344CB8AC3E}">
        <p14:creationId xmlns:p14="http://schemas.microsoft.com/office/powerpoint/2010/main" val="1763162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7BE29-ABAE-D420-A8A3-32F5A87AF1A6}"/>
              </a:ext>
            </a:extLst>
          </p:cNvPr>
          <p:cNvSpPr>
            <a:spLocks noGrp="1"/>
          </p:cNvSpPr>
          <p:nvPr>
            <p:ph type="title"/>
          </p:nvPr>
        </p:nvSpPr>
        <p:spPr/>
        <p:txBody>
          <a:bodyPr/>
          <a:lstStyle/>
          <a:p>
            <a:r>
              <a:rPr lang="en-US" dirty="0"/>
              <a:t>Our freedom in Christ</a:t>
            </a:r>
          </a:p>
        </p:txBody>
      </p:sp>
      <p:sp>
        <p:nvSpPr>
          <p:cNvPr id="3" name="Content Placeholder 2">
            <a:extLst>
              <a:ext uri="{FF2B5EF4-FFF2-40B4-BE49-F238E27FC236}">
                <a16:creationId xmlns:a16="http://schemas.microsoft.com/office/drawing/2014/main" xmlns="" id="{707EBB5B-3FD5-0026-A47C-5C2B244CC0B6}"/>
              </a:ext>
            </a:extLst>
          </p:cNvPr>
          <p:cNvSpPr>
            <a:spLocks noGrp="1"/>
          </p:cNvSpPr>
          <p:nvPr>
            <p:ph idx="1"/>
          </p:nvPr>
        </p:nvSpPr>
        <p:spPr/>
        <p:txBody>
          <a:bodyPr/>
          <a:lstStyle/>
          <a:p>
            <a:r>
              <a:rPr lang="en-US" dirty="0"/>
              <a:t>Our faith in Christ takes eternal judgment off the table</a:t>
            </a:r>
          </a:p>
          <a:p>
            <a:r>
              <a:rPr lang="en-US" dirty="0"/>
              <a:t>Paul’s rebuke of Corinth isn’t about threatening judgment</a:t>
            </a:r>
          </a:p>
          <a:p>
            <a:r>
              <a:rPr lang="en-US" dirty="0"/>
              <a:t>It’s about helping them live their best life</a:t>
            </a:r>
          </a:p>
          <a:p>
            <a:r>
              <a:rPr lang="en-US" dirty="0"/>
              <a:t>God is the designer of our bodies, our souls, and is the creator of sex</a:t>
            </a:r>
          </a:p>
        </p:txBody>
      </p:sp>
    </p:spTree>
    <p:extLst>
      <p:ext uri="{BB962C8B-B14F-4D97-AF65-F5344CB8AC3E}">
        <p14:creationId xmlns:p14="http://schemas.microsoft.com/office/powerpoint/2010/main" val="50718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dwell</Template>
  <TotalTime>3736</TotalTime>
  <Words>1579</Words>
  <Application>Microsoft Office PowerPoint</Application>
  <PresentationFormat>Widescreen</PresentationFormat>
  <Paragraphs>202</Paragraphs>
  <Slides>51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51</vt:i4>
      </vt:variant>
    </vt:vector>
  </HeadingPairs>
  <TitlesOfParts>
    <vt:vector size="61" baseType="lpstr">
      <vt:lpstr>Arial</vt:lpstr>
      <vt:lpstr>Calibri</vt:lpstr>
      <vt:lpstr>Courier New</vt:lpstr>
      <vt:lpstr>Lao UI</vt:lpstr>
      <vt:lpstr>Times New Roman</vt:lpstr>
      <vt:lpstr>Trebuchet MS</vt:lpstr>
      <vt:lpstr>Tw Cen MT</vt:lpstr>
      <vt:lpstr>Wingdings</vt:lpstr>
      <vt:lpstr>Dwell-Theme</vt:lpstr>
      <vt:lpstr>Dwell-Light-Theme</vt:lpstr>
      <vt:lpstr>1 Corinthians 6 &amp; 7 </vt:lpstr>
      <vt:lpstr>The Church in Corinth</vt:lpstr>
      <vt:lpstr>The Church in Corinth</vt:lpstr>
      <vt:lpstr>The Church in Corinth</vt:lpstr>
      <vt:lpstr>Reconstructing their questions</vt:lpstr>
      <vt:lpstr>Reconstructing their questions</vt:lpstr>
      <vt:lpstr>1 Corinthians 6:12–13 (ESV) </vt:lpstr>
      <vt:lpstr>Our freedom in Christ</vt:lpstr>
      <vt:lpstr>Our freedom in Christ</vt:lpstr>
      <vt:lpstr>1 Corinthians 6</vt:lpstr>
      <vt:lpstr>1 Corinthians 6</vt:lpstr>
      <vt:lpstr>1 Corinthians 6</vt:lpstr>
      <vt:lpstr>1 Corinthians 6</vt:lpstr>
      <vt:lpstr>1 Corinthians 6</vt:lpstr>
      <vt:lpstr>1 Corinthians 6</vt:lpstr>
      <vt:lpstr>1 Corinthians 6</vt:lpstr>
      <vt:lpstr>1 Corinthians 6</vt:lpstr>
      <vt:lpstr>Flee Sexual Immorality </vt:lpstr>
      <vt:lpstr>Flee Sexual Immorality </vt:lpstr>
      <vt:lpstr>Flee Sexual Immorality </vt:lpstr>
      <vt:lpstr>1 Corinthians 6</vt:lpstr>
      <vt:lpstr>1 Corinthians 6</vt:lpstr>
      <vt:lpstr>“Natural Desire” vs “Spiritual truth”</vt:lpstr>
      <vt:lpstr>“Natural Desire” vs “Spiritual truth”</vt:lpstr>
      <vt:lpstr>“Natural Desire” vs “Spiritual truth”</vt:lpstr>
      <vt:lpstr>Sex and the Bible</vt:lpstr>
      <vt:lpstr>Sex and the Bible</vt:lpstr>
      <vt:lpstr>1 Corinthians 7</vt:lpstr>
      <vt:lpstr>1 Corinthians 7</vt:lpstr>
      <vt:lpstr>1 Corinthians 7</vt:lpstr>
      <vt:lpstr>1 Corinthians 7</vt:lpstr>
      <vt:lpstr>1 Corinthians 7</vt:lpstr>
      <vt:lpstr>Fulfilling your spouses needs</vt:lpstr>
      <vt:lpstr>Fulfilling your spouses needs</vt:lpstr>
      <vt:lpstr>Fulfilling your spouses needs</vt:lpstr>
      <vt:lpstr>Fulfilling your Spouses needs</vt:lpstr>
      <vt:lpstr>1 Corinthians 7</vt:lpstr>
      <vt:lpstr>1 Corinthians 7</vt:lpstr>
      <vt:lpstr>1 Corinthians 7</vt:lpstr>
      <vt:lpstr>1 Corinthians 7</vt:lpstr>
      <vt:lpstr>Power dynamics in marriage</vt:lpstr>
      <vt:lpstr>1 Corinthians 7</vt:lpstr>
      <vt:lpstr>1 Corinthians 7</vt:lpstr>
      <vt:lpstr>1 Corinthians 7</vt:lpstr>
      <vt:lpstr>1 Corinthians 7</vt:lpstr>
      <vt:lpstr>1 Corinthians 7</vt:lpstr>
      <vt:lpstr>1 Corinthians 7</vt:lpstr>
      <vt:lpstr>1 Corinthians 7</vt:lpstr>
      <vt:lpstr>1 Corinthians 7</vt:lpstr>
      <vt:lpstr>Biblical Sexuality</vt:lpstr>
      <vt:lpstr>Biblical Sexuality</vt:lpstr>
    </vt:vector>
  </TitlesOfParts>
  <Company>Xenos Christian Fellowship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 6</dc:title>
  <dc:creator>Ryan Lowery</dc:creator>
  <cp:lastModifiedBy>DoddH</cp:lastModifiedBy>
  <cp:revision>66</cp:revision>
  <dcterms:created xsi:type="dcterms:W3CDTF">2010-03-19T18:21:44Z</dcterms:created>
  <dcterms:modified xsi:type="dcterms:W3CDTF">2023-03-17T13:37:06Z</dcterms:modified>
</cp:coreProperties>
</file>