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4"/>
  </p:notesMasterIdLst>
  <p:sldIdLst>
    <p:sldId id="8971" r:id="rId2"/>
    <p:sldId id="9673" r:id="rId3"/>
    <p:sldId id="9735" r:id="rId4"/>
    <p:sldId id="9574" r:id="rId5"/>
    <p:sldId id="9733" r:id="rId6"/>
    <p:sldId id="9732" r:id="rId7"/>
    <p:sldId id="9736" r:id="rId8"/>
    <p:sldId id="9707" r:id="rId9"/>
    <p:sldId id="9708" r:id="rId10"/>
    <p:sldId id="9709" r:id="rId11"/>
    <p:sldId id="9710" r:id="rId12"/>
    <p:sldId id="9711" r:id="rId13"/>
    <p:sldId id="9712" r:id="rId14"/>
    <p:sldId id="9714" r:id="rId15"/>
    <p:sldId id="9750" r:id="rId16"/>
    <p:sldId id="9734" r:id="rId17"/>
    <p:sldId id="9715" r:id="rId18"/>
    <p:sldId id="9718" r:id="rId19"/>
    <p:sldId id="9717" r:id="rId20"/>
    <p:sldId id="9720" r:id="rId21"/>
    <p:sldId id="9731" r:id="rId22"/>
    <p:sldId id="9723" r:id="rId23"/>
    <p:sldId id="9724" r:id="rId24"/>
    <p:sldId id="9737" r:id="rId25"/>
    <p:sldId id="9725" r:id="rId26"/>
    <p:sldId id="9726" r:id="rId27"/>
    <p:sldId id="9727" r:id="rId28"/>
    <p:sldId id="9721" r:id="rId29"/>
    <p:sldId id="9612" r:id="rId30"/>
    <p:sldId id="9739" r:id="rId31"/>
    <p:sldId id="9751" r:id="rId32"/>
    <p:sldId id="9740" r:id="rId33"/>
    <p:sldId id="9741" r:id="rId34"/>
    <p:sldId id="9742" r:id="rId35"/>
    <p:sldId id="9743" r:id="rId36"/>
    <p:sldId id="9744" r:id="rId37"/>
    <p:sldId id="9745" r:id="rId38"/>
    <p:sldId id="9746" r:id="rId39"/>
    <p:sldId id="9719" r:id="rId40"/>
    <p:sldId id="9749" r:id="rId41"/>
    <p:sldId id="9702" r:id="rId42"/>
    <p:sldId id="9748"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6FF"/>
    <a:srgbClr val="5286C4"/>
    <a:srgbClr val="FFEEE0"/>
    <a:srgbClr val="1E1916"/>
    <a:srgbClr val="254061"/>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1FEE5D-0665-2C4B-B188-886B12475440}" v="662" dt="2023-10-05T22:55:31.59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78" autoAdjust="0"/>
    <p:restoredTop sz="58605"/>
  </p:normalViewPr>
  <p:slideViewPr>
    <p:cSldViewPr snapToGrid="0">
      <p:cViewPr varScale="1">
        <p:scale>
          <a:sx n="49" d="100"/>
          <a:sy n="49" d="100"/>
        </p:scale>
        <p:origin x="728" y="5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42337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43002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58723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686581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441510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30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0424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897218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8984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78496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554588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72436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
                <a:srgbClr val="000000"/>
              </a:buClr>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366062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011839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789849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278728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88164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53183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659992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399972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4718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89722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24592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316697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52952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186381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
                <a:srgbClr val="000000"/>
              </a:buClr>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53580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287005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
                <a:srgbClr val="000000"/>
              </a:buClr>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960220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
                <a:srgbClr val="000000"/>
              </a:buClr>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25195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
                <a:srgbClr val="000000"/>
              </a:buClr>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681251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9872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04672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057808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459943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59282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02141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1855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2218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96801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6570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10/23/2023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10/23/2023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10/23/2023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10/23/2023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10/23/2023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10/23/2023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1 Samuel</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Saul was then afraid of David, for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was with David and had turned away from Saul. </a:t>
            </a:r>
          </a:p>
          <a:p>
            <a:pPr marL="582613" indent="-582613"/>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Finally, Saul sent him away and appointed him commander over 1,000 men, and David faithfully led his troops into battle. </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2402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David continued to succeed in everything he did, for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was with him. </a:t>
            </a:r>
          </a:p>
          <a:p>
            <a:pPr marL="582613" indent="-582613"/>
            <a:r>
              <a:rPr lang="en-US" sz="3800" baseline="30000" dirty="0">
                <a:solidFill>
                  <a:schemeClr val="bg1"/>
                </a:solidFill>
                <a:latin typeface="Garamond" panose="02020404030301010803" pitchFamily="18" charset="0"/>
              </a:rPr>
              <a:t>15 	</a:t>
            </a:r>
            <a:r>
              <a:rPr lang="en-US" sz="3800" dirty="0">
                <a:solidFill>
                  <a:schemeClr val="bg1"/>
                </a:solidFill>
                <a:latin typeface="Garamond" panose="02020404030301010803" pitchFamily="18" charset="0"/>
              </a:rPr>
              <a:t>When Saul recognized this, he became even more afraid of him. </a:t>
            </a:r>
          </a:p>
          <a:p>
            <a:pPr marL="582613" indent="-582613"/>
            <a:r>
              <a:rPr lang="en-US" sz="3800" baseline="30000" dirty="0">
                <a:solidFill>
                  <a:schemeClr val="bg1"/>
                </a:solidFill>
                <a:latin typeface="Garamond" panose="02020404030301010803" pitchFamily="18" charset="0"/>
              </a:rPr>
              <a:t>16 	</a:t>
            </a:r>
            <a:r>
              <a:rPr lang="en-US" sz="3800" dirty="0">
                <a:solidFill>
                  <a:schemeClr val="bg1"/>
                </a:solidFill>
                <a:latin typeface="Garamond" panose="02020404030301010803" pitchFamily="18" charset="0"/>
              </a:rPr>
              <a:t>But all Israel and Judah loved David because he was so successful at leading his troops into battle. </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73077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Saul now urged his servants and his son Jonathan to assassinate David. But Jonathan, because of his strong affection for David, </a:t>
            </a:r>
          </a:p>
          <a:p>
            <a:pPr marL="582613" indent="-582613"/>
            <a:r>
              <a:rPr lang="en-US" sz="3800" baseline="30000" dirty="0">
                <a:solidFill>
                  <a:schemeClr val="bg1"/>
                </a:solidFill>
                <a:latin typeface="Garamond" panose="02020404030301010803" pitchFamily="18" charset="0"/>
              </a:rPr>
              <a:t>2</a:t>
            </a:r>
            <a:r>
              <a:rPr lang="en-US" sz="3800" dirty="0">
                <a:solidFill>
                  <a:schemeClr val="bg1"/>
                </a:solidFill>
                <a:latin typeface="Garamond" panose="02020404030301010803" pitchFamily="18" charset="0"/>
              </a:rPr>
              <a:t> 	told him what his father was planning. “Tomorrow morning,” he warned him, “you must find a hiding place out in the fields. </a:t>
            </a:r>
          </a:p>
          <a:p>
            <a:pPr marL="582613" indent="-582613"/>
            <a:r>
              <a:rPr lang="en-US" sz="3800" baseline="30000" dirty="0">
                <a:solidFill>
                  <a:schemeClr val="bg1"/>
                </a:solidFill>
                <a:latin typeface="Garamond" panose="02020404030301010803" pitchFamily="18" charset="0"/>
              </a:rPr>
              <a:t>3</a:t>
            </a:r>
            <a:r>
              <a:rPr lang="en-US" sz="3800" dirty="0">
                <a:solidFill>
                  <a:schemeClr val="bg1"/>
                </a:solidFill>
                <a:latin typeface="Garamond" panose="02020404030301010803" pitchFamily="18" charset="0"/>
              </a:rPr>
              <a:t> 	I’ll ask my father to go out there with me, and I’ll talk to him about you. Then I’ll tell you everything I can find out.”</a:t>
            </a:r>
            <a:endParaRPr lang="en-US" sz="3800" baseline="300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29230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The next morning Jonathan spoke with his father about David, saying many good things about him. “The king must not sin against his servant David,” Jonathan said. “He’s never done anything to harm you. He has always helped you in any way he could.” </a:t>
            </a:r>
            <a:endParaRPr lang="en-US" sz="3800" baseline="300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557503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5</a:t>
            </a:r>
            <a:r>
              <a:rPr lang="en-US" sz="3800" dirty="0">
                <a:solidFill>
                  <a:schemeClr val="bg1"/>
                </a:solidFill>
                <a:latin typeface="Garamond" panose="02020404030301010803" pitchFamily="18" charset="0"/>
              </a:rPr>
              <a:t> 	“Have you forgotten about the time he risked his life to kill the Philistine giant and how the Lord brought a great victory to all Israel as a result? You were certainly happy about it then. Why should you murder an innocent man like David? There is no reason for it at all!” </a:t>
            </a:r>
          </a:p>
          <a:p>
            <a:pPr marL="582613" indent="-582613"/>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So Saul listened to Jonathan and vowed, “As surely as the LORD lives, David will not be killed.”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04522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5</a:t>
            </a:r>
            <a:r>
              <a:rPr lang="en-US" sz="3800" dirty="0">
                <a:solidFill>
                  <a:schemeClr val="bg1"/>
                </a:solidFill>
                <a:latin typeface="Garamond" panose="02020404030301010803" pitchFamily="18" charset="0"/>
              </a:rPr>
              <a:t> 	“Have you forgotten about the time he risked his life to kill the Philistine giant and how the Lord brought a great victory to all Israel as a result? You were certainly happy about it then. Why should you murder an innocent man like David? There is no reason for it at all!” </a:t>
            </a:r>
          </a:p>
          <a:p>
            <a:pPr marL="582613" indent="-582613"/>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So Saul listened to Jonathan and vowed, “As surely as the LORD lives, David will not be killed.”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B762D3B4-FAA0-9D12-1E71-734CDB90F633}"/>
              </a:ext>
            </a:extLst>
          </p:cNvPr>
          <p:cNvSpPr>
            <a:spLocks noChangeArrowheads="1"/>
          </p:cNvSpPr>
          <p:nvPr/>
        </p:nvSpPr>
        <p:spPr bwMode="auto">
          <a:xfrm>
            <a:off x="3723105" y="3048177"/>
            <a:ext cx="7938756" cy="159073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E1B9F517-EC60-C552-86CF-06189948C393}"/>
              </a:ext>
            </a:extLst>
          </p:cNvPr>
          <p:cNvSpPr txBox="1">
            <a:spLocks noChangeArrowheads="1"/>
          </p:cNvSpPr>
          <p:nvPr/>
        </p:nvSpPr>
        <p:spPr bwMode="auto">
          <a:xfrm>
            <a:off x="3784168" y="3190509"/>
            <a:ext cx="7801880" cy="1317220"/>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Was Saul lying or was he self-deceived?</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769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73088" indent="-573088"/>
            <a:r>
              <a:rPr lang="en-US" sz="3800" baseline="30000" dirty="0">
                <a:solidFill>
                  <a:schemeClr val="bg1"/>
                </a:solidFill>
                <a:effectLst/>
                <a:latin typeface="Garamond" panose="02020404030301010803" pitchFamily="18" charset="0"/>
              </a:rPr>
              <a:t>8 	</a:t>
            </a:r>
            <a:r>
              <a:rPr lang="en-US" sz="3800" dirty="0">
                <a:solidFill>
                  <a:schemeClr val="bg1"/>
                </a:solidFill>
                <a:effectLst/>
                <a:latin typeface="Garamond" panose="02020404030301010803" pitchFamily="18" charset="0"/>
              </a:rPr>
              <a:t>War broke out again after that, and David led his troops against the Philistines. He attacked them with such fury that they all ran away.</a:t>
            </a:r>
          </a:p>
          <a:p>
            <a:pPr marL="573088" indent="-573088"/>
            <a:r>
              <a:rPr lang="en-US" sz="3800" baseline="30000" dirty="0">
                <a:solidFill>
                  <a:schemeClr val="bg1"/>
                </a:solidFill>
                <a:effectLst/>
                <a:latin typeface="Garamond" panose="02020404030301010803" pitchFamily="18" charset="0"/>
              </a:rPr>
              <a:t>9 	</a:t>
            </a:r>
            <a:r>
              <a:rPr lang="en-US" sz="3800" dirty="0">
                <a:solidFill>
                  <a:schemeClr val="bg1"/>
                </a:solidFill>
                <a:effectLst/>
                <a:latin typeface="Garamond" panose="02020404030301010803" pitchFamily="18" charset="0"/>
              </a:rPr>
              <a:t>But one day when Saul was sitting at home, with spear in hand, the tormenting spirit from the Lord suddenly came upon him again. As David played his harp, </a:t>
            </a:r>
          </a:p>
          <a:p>
            <a:pPr marL="573088" indent="-573088"/>
            <a:r>
              <a:rPr lang="en-US" sz="3800" baseline="30000" dirty="0">
                <a:solidFill>
                  <a:schemeClr val="bg1"/>
                </a:solidFill>
                <a:effectLst/>
                <a:latin typeface="Garamond" panose="02020404030301010803" pitchFamily="18" charset="0"/>
              </a:rPr>
              <a:t>10 	</a:t>
            </a:r>
            <a:r>
              <a:rPr lang="en-US" sz="3800" dirty="0">
                <a:solidFill>
                  <a:schemeClr val="bg1"/>
                </a:solidFill>
                <a:effectLst/>
                <a:latin typeface="Garamond" panose="02020404030301010803" pitchFamily="18" charset="0"/>
              </a:rPr>
              <a:t>Saul hurled his spear at David. But David dodged out of the way, and leaving the spear stuck in the wall, he fled and escaped into the night.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850000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David now fled from Naioth in Ramah and found Jonathan. “What have I done?” he exclaimed. “What is my crime? How have I offended your father that he is so determined to kill me?”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“That’s not true!” Jonathan protested. “You’re not going to die. He always tells me everything he’s going to do, even the little things. I know my father wouldn’t hide something like this from me. It just isn’t so!”</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7489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Then David took an oath before Jonathan and said, “Your father knows perfectly well about our friendship, so he has said to himself, ‘I won’t tell Jonathan—why should I hurt him?’ But I swear to you that I am only a step away from death! I swear it by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and by your own soul!”</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F0E85B45-4657-5B00-B4F4-464F25153C9B}"/>
              </a:ext>
            </a:extLst>
          </p:cNvPr>
          <p:cNvSpPr>
            <a:spLocks noChangeArrowheads="1"/>
          </p:cNvSpPr>
          <p:nvPr/>
        </p:nvSpPr>
        <p:spPr bwMode="auto">
          <a:xfrm>
            <a:off x="3948445" y="4606813"/>
            <a:ext cx="7938756" cy="159073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BFE1DC96-3F67-1303-0E7B-19460674C25B}"/>
              </a:ext>
            </a:extLst>
          </p:cNvPr>
          <p:cNvSpPr txBox="1">
            <a:spLocks noChangeArrowheads="1"/>
          </p:cNvSpPr>
          <p:nvPr/>
        </p:nvSpPr>
        <p:spPr bwMode="auto">
          <a:xfrm>
            <a:off x="4009508" y="4749145"/>
            <a:ext cx="7801880" cy="1317220"/>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David helped Jonathan see the truth about his father. </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33015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12 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Then Jonathan told David, “I promise by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the God of Israel, that by this time tomorrow…I will talk to my father and let you know at once how he feels about you. If he speaks favorably about you, I will let you know. </a:t>
            </a: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13 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But if he is angry and wants you killed, may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strike me and even kill me if I don’t warn you so you can escape and live.</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984122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In a 2021 survey of more than 2,000 adults in the United States, less than half of the men said they were truly satisfied with how many friends they had, while 15 percent said they had no close friends at all — a fivefold increase since 1990.</a:t>
            </a:r>
            <a:r>
              <a:rPr lang="en-US" sz="3800" baseline="30000" dirty="0">
                <a:solidFill>
                  <a:schemeClr val="bg1"/>
                </a:solidFill>
                <a:latin typeface="Garamond" panose="02020404030301010803" pitchFamily="18" charset="0"/>
              </a:rPr>
              <a:t>1</a:t>
            </a:r>
            <a:r>
              <a:rPr lang="en-US" sz="3800" dirty="0">
                <a:solidFill>
                  <a:schemeClr val="bg1"/>
                </a:solidFill>
                <a:latin typeface="Garamond" panose="02020404030301010803" pitchFamily="18" charset="0"/>
              </a:rPr>
              <a:t> </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Americans without friends have increased 400% in recent years.</a:t>
            </a:r>
            <a:r>
              <a:rPr lang="en-US" sz="3800" baseline="30000" dirty="0">
                <a:solidFill>
                  <a:schemeClr val="bg1"/>
                </a:solidFill>
                <a:latin typeface="Garamond" panose="02020404030301010803" pitchFamily="18" charset="0"/>
              </a:rPr>
              <a:t>2</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Friendship Recession</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cxnSp>
        <p:nvCxnSpPr>
          <p:cNvPr id="3" name="Straight Connector 2">
            <a:extLst>
              <a:ext uri="{FF2B5EF4-FFF2-40B4-BE49-F238E27FC236}">
                <a16:creationId xmlns:a16="http://schemas.microsoft.com/office/drawing/2014/main" xmlns="" id="{118FE076-04DA-A550-A460-C3BB3EDDFAA2}"/>
              </a:ext>
            </a:extLst>
          </p:cNvPr>
          <p:cNvCxnSpPr/>
          <p:nvPr/>
        </p:nvCxnSpPr>
        <p:spPr>
          <a:xfrm>
            <a:off x="134754" y="5727700"/>
            <a:ext cx="634224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xmlns="" id="{B2E6F8FA-9AB1-A928-2D66-6EED9BB46C6E}"/>
              </a:ext>
            </a:extLst>
          </p:cNvPr>
          <p:cNvSpPr txBox="1"/>
          <p:nvPr/>
        </p:nvSpPr>
        <p:spPr>
          <a:xfrm>
            <a:off x="134754" y="5842000"/>
            <a:ext cx="11003146" cy="723275"/>
          </a:xfrm>
          <a:prstGeom prst="rect">
            <a:avLst/>
          </a:prstGeom>
          <a:noFill/>
        </p:spPr>
        <p:txBody>
          <a:bodyPr wrap="square" rtlCol="0">
            <a:spAutoFit/>
          </a:bodyPr>
          <a:lstStyle/>
          <a:p>
            <a:pPr indent="228600">
              <a:spcAft>
                <a:spcPts val="600"/>
              </a:spcAft>
            </a:pPr>
            <a:r>
              <a:rPr lang="en-US" sz="1200"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12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www.nytimes.com</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/2022/11/28/well/family/male-friendship-</a:t>
            </a:r>
            <a:r>
              <a:rPr lang="en-US" sz="12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loneliness.html</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#:~:text=In%20a%202021%20survey%20of,a %20fivefold%20increase%20since%201990.</a:t>
            </a:r>
          </a:p>
          <a:p>
            <a:pPr indent="228600"/>
            <a:r>
              <a:rPr lang="en-US" sz="1200"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https://</a:t>
            </a:r>
            <a:r>
              <a:rPr lang="en-US" sz="12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bigthink.com</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/series/explain-it-like-im-smart/friendship-recession</a:t>
            </a:r>
            <a:endParaRPr lang="en-US" sz="1200" dirty="0">
              <a:solidFill>
                <a:schemeClr val="bg1"/>
              </a:solidFill>
            </a:endParaRPr>
          </a:p>
        </p:txBody>
      </p:sp>
    </p:spTree>
    <p:extLst>
      <p:ext uri="{BB962C8B-B14F-4D97-AF65-F5344CB8AC3E}">
        <p14:creationId xmlns:p14="http://schemas.microsoft.com/office/powerpoint/2010/main" val="331900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58">
                                            <p:txEl>
                                              <p:pRg st="1" end="1"/>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14 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And may you treat me with the faithful love of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as long as I live. But if I die, </a:t>
            </a: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15 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treat my family with this faithful love…”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16 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So Jonathan made a solemn pact with David.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059029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17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And Jonathan made David reaffirm his vow of friendship again, for Jonathan loved David as he loved himself. </a:t>
            </a:r>
          </a:p>
          <a:p>
            <a:pPr marL="582613"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23 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[Jonathan] “And may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make us keep our promises to each other, for he has witnessed them.”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534C51DE-9727-0BE7-16CF-4EA638B92AE9}"/>
              </a:ext>
            </a:extLst>
          </p:cNvPr>
          <p:cNvSpPr>
            <a:spLocks noChangeArrowheads="1"/>
          </p:cNvSpPr>
          <p:nvPr/>
        </p:nvSpPr>
        <p:spPr bwMode="auto">
          <a:xfrm>
            <a:off x="4197927" y="4440557"/>
            <a:ext cx="7689274"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2005F47-554A-A172-EF79-CD700DA73FC1}"/>
              </a:ext>
            </a:extLst>
          </p:cNvPr>
          <p:cNvSpPr txBox="1">
            <a:spLocks noChangeArrowheads="1"/>
          </p:cNvSpPr>
          <p:nvPr/>
        </p:nvSpPr>
        <p:spPr bwMode="auto">
          <a:xfrm>
            <a:off x="4254688" y="4603671"/>
            <a:ext cx="7556699" cy="707822"/>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cs typeface="Arial" charset="0"/>
              </a:rPr>
              <a:t>Jonathan arranges a signal.</a:t>
            </a:r>
          </a:p>
        </p:txBody>
      </p:sp>
    </p:spTree>
    <p:extLst>
      <p:ext uri="{BB962C8B-B14F-4D97-AF65-F5344CB8AC3E}">
        <p14:creationId xmlns:p14="http://schemas.microsoft.com/office/powerpoint/2010/main" val="1111409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27 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But when David’s place was empty again the next day, Saul asked Jonathan, “Why hasn’t the son of Jesse been here for the meal either yesterday or today?”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28 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Jonathan replied, “David earnestly asked me if he could go to Bethlehem.”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697583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29 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He said, ‘Please let me go, for we are having a family sacrifice. My brother demanded that I be there…’ That’s why he isn’t here at the king’s table.”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30 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Saul boiled with rage at Jonathan. “You stupid son of a whore!”</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793049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29 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He said, ‘Please let me go, for we are having a family sacrifice. My brother demanded that I be there…’ That’s why he isn’t here at the king’s table.”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30 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Saul boiled with rage at Jonathan. “You stupid son of a whore!” </a:t>
            </a:r>
          </a:p>
          <a:p>
            <a:pPr marL="582613" marR="0" indent="-582613">
              <a:spcBef>
                <a:spcPts val="0"/>
              </a:spcBef>
              <a:spcAft>
                <a:spcPts val="0"/>
              </a:spcAft>
            </a:pP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“Do you think I don’t know that you want him to be king in your place, shaming yourself and your mother?”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744094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31 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As long as that son of Jesse is alive, you’ll never be king. Now go and get him so I can kill him!”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32 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“But why should he be put to death?” Jonathan asked his father. “What has he done?” </a:t>
            </a: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33 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Then Saul hurled his spear at Jonathan, intending to kill him. So at last Jonathan realized that his father was really determined to kill David.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66AF527C-FE2C-1030-BB73-433899F6E030}"/>
              </a:ext>
            </a:extLst>
          </p:cNvPr>
          <p:cNvSpPr>
            <a:spLocks noChangeArrowheads="1"/>
          </p:cNvSpPr>
          <p:nvPr/>
        </p:nvSpPr>
        <p:spPr bwMode="auto">
          <a:xfrm>
            <a:off x="4197927" y="5392277"/>
            <a:ext cx="7689274"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92ECB4BB-CEDC-9DAA-CA33-5E3E00C5FCFC}"/>
              </a:ext>
            </a:extLst>
          </p:cNvPr>
          <p:cNvSpPr txBox="1">
            <a:spLocks noChangeArrowheads="1"/>
          </p:cNvSpPr>
          <p:nvPr/>
        </p:nvSpPr>
        <p:spPr bwMode="auto">
          <a:xfrm>
            <a:off x="4254688" y="5555391"/>
            <a:ext cx="7556699" cy="707822"/>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cs typeface="Arial" charset="0"/>
              </a:rPr>
              <a:t>Saul’s real agenda revealed.</a:t>
            </a:r>
          </a:p>
        </p:txBody>
      </p:sp>
    </p:spTree>
    <p:extLst>
      <p:ext uri="{BB962C8B-B14F-4D97-AF65-F5344CB8AC3E}">
        <p14:creationId xmlns:p14="http://schemas.microsoft.com/office/powerpoint/2010/main" val="158712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34 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Jonathan left the table in fierce anger and refused to eat on that second day of the festival, for he was crushed by his father’s shameful behavior toward David.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35 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 next morning, as agreed, Jonathan went out into the field and took a young boy with him to gather his arrows.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48390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582613" marR="0" indent="-582613">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41 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As soon as the boy was gone, David came out from where he had been hiding near the stone pile. Then David bowed three times to Jonathan with his face to the ground. Both of them were in tears as they embraced each other and said good-bye, especially David.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4262197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573088" marR="0" indent="-554038">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Body CS)"/>
              </a:rPr>
              <a:t>16 	</a:t>
            </a:r>
            <a:r>
              <a:rPr lang="en-US" sz="3800" dirty="0">
                <a:solidFill>
                  <a:schemeClr val="bg1"/>
                </a:solidFill>
                <a:effectLst/>
                <a:latin typeface="Garamond" panose="02020404030301010803" pitchFamily="18" charset="0"/>
                <a:ea typeface="Calibri" panose="020F0502020204030204" pitchFamily="34" charset="0"/>
                <a:cs typeface="Times New Roman (Body CS)"/>
              </a:rPr>
              <a:t>Jonathan went to find David and encouraged him to stay strong in his faith in God. </a:t>
            </a:r>
          </a:p>
          <a:p>
            <a:pPr marL="573088" marR="0" indent="-554038">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Body CS)"/>
              </a:rPr>
              <a:t>17 	</a:t>
            </a:r>
            <a:r>
              <a:rPr lang="en-US" sz="3800" dirty="0">
                <a:solidFill>
                  <a:schemeClr val="bg1"/>
                </a:solidFill>
                <a:effectLst/>
                <a:latin typeface="Garamond" panose="02020404030301010803" pitchFamily="18" charset="0"/>
                <a:ea typeface="Calibri" panose="020F0502020204030204" pitchFamily="34" charset="0"/>
                <a:cs typeface="Times New Roman (Body CS)"/>
              </a:rPr>
              <a:t>“Don’t be afraid,” Jonathan reassured him. “My father will never find you! You are going to be the king of Israel, and I will be next to you, as my father, Saul, is well aware.”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D778A29C-555B-3040-3682-9F9C6934674A}"/>
              </a:ext>
            </a:extLst>
          </p:cNvPr>
          <p:cNvSpPr>
            <a:spLocks noChangeArrowheads="1"/>
          </p:cNvSpPr>
          <p:nvPr/>
        </p:nvSpPr>
        <p:spPr bwMode="auto">
          <a:xfrm>
            <a:off x="2481943" y="4917980"/>
            <a:ext cx="9498564" cy="159073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52943B54-1B75-8358-AEA3-197F0027E009}"/>
              </a:ext>
            </a:extLst>
          </p:cNvPr>
          <p:cNvSpPr txBox="1">
            <a:spLocks noChangeArrowheads="1"/>
          </p:cNvSpPr>
          <p:nvPr/>
        </p:nvSpPr>
        <p:spPr bwMode="auto">
          <a:xfrm>
            <a:off x="2569899" y="5060312"/>
            <a:ext cx="9334795" cy="1317220"/>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Since Jonathan’s first loyalty was to God, he didn’t feel jealousy toward David </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56001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261499"/>
          </a:xfrm>
          <a:prstGeom prst="rect">
            <a:avLst/>
          </a:prstGeom>
          <a:noFill/>
          <a:ln w="9525">
            <a:noFill/>
            <a:miter lim="800000"/>
            <a:headEnd/>
            <a:tailEnd/>
          </a:ln>
        </p:spPr>
        <p:txBody>
          <a:bodyPr wrap="square">
            <a:spAutoFit/>
          </a:bodyPr>
          <a:lstStyle/>
          <a:p>
            <a:pPr marL="17463" indent="-17463">
              <a:lnSpc>
                <a:spcPct val="90000"/>
              </a:lnSpc>
            </a:pPr>
            <a:r>
              <a:rPr lang="en-US" sz="4200" dirty="0">
                <a:solidFill>
                  <a:schemeClr val="bg1"/>
                </a:solidFill>
                <a:latin typeface="Garamond" panose="02020404030301010803" pitchFamily="18" charset="0"/>
              </a:rPr>
              <a:t>Constancy: You’ll never get through your hardest times without friends.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40E3BD01-56B7-9A5C-DF62-047B07767AAB}"/>
              </a:ext>
            </a:extLst>
          </p:cNvPr>
          <p:cNvSpPr>
            <a:spLocks noChangeArrowheads="1"/>
          </p:cNvSpPr>
          <p:nvPr/>
        </p:nvSpPr>
        <p:spPr bwMode="auto">
          <a:xfrm>
            <a:off x="2388637" y="2578493"/>
            <a:ext cx="9498564" cy="159073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DCA1FC02-2EF3-D6D1-DFF9-67A0AA4967A4}"/>
              </a:ext>
            </a:extLst>
          </p:cNvPr>
          <p:cNvSpPr txBox="1">
            <a:spLocks noChangeArrowheads="1"/>
          </p:cNvSpPr>
          <p:nvPr/>
        </p:nvSpPr>
        <p:spPr bwMode="auto">
          <a:xfrm>
            <a:off x="2476593" y="2720825"/>
            <a:ext cx="9334795" cy="1317220"/>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The most dangerous time in David’s life is bracketed by Jonathan’s friendship.</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91886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One study, which examined data from more than 309,000 people, found that lack of strong relationships increased the risk of premature death from all causes by 50%.</a:t>
            </a:r>
            <a:r>
              <a:rPr lang="en-US" sz="3800" baseline="30000" dirty="0">
                <a:solidFill>
                  <a:schemeClr val="bg1"/>
                </a:solidFill>
                <a:latin typeface="Garamond" panose="02020404030301010803" pitchFamily="18" charset="0"/>
              </a:rPr>
              <a:t>3</a:t>
            </a:r>
            <a:r>
              <a:rPr lang="en-US" sz="3800" dirty="0">
                <a:solidFill>
                  <a:schemeClr val="bg1"/>
                </a:solidFill>
                <a:latin typeface="Garamond" panose="02020404030301010803" pitchFamily="18" charset="0"/>
              </a:rPr>
              <a:t> </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Social isolation can be as dangerous as smoking up to 15 cigarettes a day and contributes to health issues including cardiovascular disease, stroke, and dementia.</a:t>
            </a:r>
            <a:r>
              <a:rPr lang="en-US" sz="3800" baseline="30000" dirty="0">
                <a:solidFill>
                  <a:schemeClr val="bg1"/>
                </a:solidFill>
                <a:latin typeface="Garamond" panose="02020404030301010803" pitchFamily="18" charset="0"/>
              </a:rPr>
              <a:t>4</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Friendship Recession</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cxnSp>
        <p:nvCxnSpPr>
          <p:cNvPr id="3" name="Straight Connector 2">
            <a:extLst>
              <a:ext uri="{FF2B5EF4-FFF2-40B4-BE49-F238E27FC236}">
                <a16:creationId xmlns:a16="http://schemas.microsoft.com/office/drawing/2014/main" xmlns="" id="{118FE076-04DA-A550-A460-C3BB3EDDFAA2}"/>
              </a:ext>
            </a:extLst>
          </p:cNvPr>
          <p:cNvCxnSpPr/>
          <p:nvPr/>
        </p:nvCxnSpPr>
        <p:spPr>
          <a:xfrm>
            <a:off x="134754" y="5727700"/>
            <a:ext cx="634224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xmlns="" id="{B2E6F8FA-9AB1-A928-2D66-6EED9BB46C6E}"/>
              </a:ext>
            </a:extLst>
          </p:cNvPr>
          <p:cNvSpPr txBox="1"/>
          <p:nvPr/>
        </p:nvSpPr>
        <p:spPr>
          <a:xfrm>
            <a:off x="134754" y="5842000"/>
            <a:ext cx="11003146" cy="538609"/>
          </a:xfrm>
          <a:prstGeom prst="rect">
            <a:avLst/>
          </a:prstGeom>
          <a:noFill/>
        </p:spPr>
        <p:txBody>
          <a:bodyPr wrap="square" rtlCol="0">
            <a:spAutoFit/>
          </a:bodyPr>
          <a:lstStyle/>
          <a:p>
            <a:pPr indent="228600">
              <a:spcAft>
                <a:spcPts val="600"/>
              </a:spcAft>
            </a:pPr>
            <a:r>
              <a:rPr lang="en-US" sz="12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1200"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12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www.health.harvard.edu</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/staying-healthy/the-health-benefits-of-strong-relationships</a:t>
            </a:r>
          </a:p>
          <a:p>
            <a:pPr indent="228600"/>
            <a:r>
              <a:rPr lang="en-US" sz="1200"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https://</a:t>
            </a:r>
            <a:r>
              <a:rPr lang="en-US" sz="12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extension.unh.edu</a:t>
            </a: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/blog/2022/05/prolonged-social-isolation-loneliness-are-equivalent-smoking-15-cigarettes-day </a:t>
            </a:r>
            <a:endParaRPr lang="en-US" sz="1200" dirty="0">
              <a:solidFill>
                <a:schemeClr val="bg1"/>
              </a:solidFill>
            </a:endParaRPr>
          </a:p>
        </p:txBody>
      </p:sp>
    </p:spTree>
    <p:extLst>
      <p:ext uri="{BB962C8B-B14F-4D97-AF65-F5344CB8AC3E}">
        <p14:creationId xmlns:p14="http://schemas.microsoft.com/office/powerpoint/2010/main" val="372961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000471"/>
          </a:xfrm>
          <a:prstGeom prst="rect">
            <a:avLst/>
          </a:prstGeom>
          <a:noFill/>
          <a:ln w="9525">
            <a:noFill/>
            <a:miter lim="800000"/>
            <a:headEnd/>
            <a:tailEnd/>
          </a:ln>
        </p:spPr>
        <p:txBody>
          <a:bodyPr wrap="square">
            <a:spAutoFit/>
          </a:bodyPr>
          <a:lstStyle/>
          <a:p>
            <a:pPr marL="17463" indent="-17463">
              <a:lnSpc>
                <a:spcPct val="90000"/>
              </a:lnSpc>
            </a:pPr>
            <a:r>
              <a:rPr lang="en-US" sz="4200" dirty="0">
                <a:solidFill>
                  <a:schemeClr val="bg1"/>
                </a:solidFill>
                <a:latin typeface="Garamond" panose="02020404030301010803" pitchFamily="18" charset="0"/>
              </a:rPr>
              <a:t>Constancy: You’ll never get through your hardest times without friends. </a:t>
            </a:r>
          </a:p>
          <a:p>
            <a:pPr marL="458788">
              <a:lnSpc>
                <a:spcPct val="90000"/>
              </a:lnSpc>
            </a:pPr>
            <a:r>
              <a:rPr lang="en-US" sz="4000" dirty="0">
                <a:solidFill>
                  <a:schemeClr val="bg1"/>
                </a:solidFill>
                <a:latin typeface="Garamond" panose="02020404030301010803" pitchFamily="18" charset="0"/>
              </a:rPr>
              <a:t>Proverbs 17:17 says, “A friend loves at all times, and a brother is born to help in adversity.”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You’ll never get through your hardest times without friends</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AND you’ll never get through life without adversity</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Therefore, you’ll never get through life without friends.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EE903566-2EA0-499E-F9ED-C8788A815410}"/>
              </a:ext>
            </a:extLst>
          </p:cNvPr>
          <p:cNvSpPr>
            <a:spLocks noChangeArrowheads="1"/>
          </p:cNvSpPr>
          <p:nvPr/>
        </p:nvSpPr>
        <p:spPr bwMode="auto">
          <a:xfrm>
            <a:off x="4729104" y="5701379"/>
            <a:ext cx="5227320" cy="975359"/>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8FB5D03-471F-2906-AE9D-E055C84ED6CD}"/>
              </a:ext>
            </a:extLst>
          </p:cNvPr>
          <p:cNvSpPr txBox="1">
            <a:spLocks noChangeArrowheads="1"/>
          </p:cNvSpPr>
          <p:nvPr/>
        </p:nvSpPr>
        <p:spPr bwMode="auto">
          <a:xfrm>
            <a:off x="4803760" y="5843713"/>
            <a:ext cx="5137193" cy="679800"/>
          </a:xfrm>
          <a:prstGeom prst="rect">
            <a:avLst/>
          </a:prstGeom>
          <a:noFill/>
          <a:ln w="38100">
            <a:noFill/>
            <a:miter lim="800000"/>
            <a:headEnd/>
            <a:tailEnd/>
          </a:ln>
        </p:spPr>
        <p:txBody>
          <a:bodyPr wrap="square">
            <a:spAutoFit/>
          </a:bodyPr>
          <a:lstStyle/>
          <a:p>
            <a:pPr marL="587375" indent="-587375" algn="ctr">
              <a:lnSpc>
                <a:spcPct val="90000"/>
              </a:lnSpc>
              <a:spcAft>
                <a:spcPts val="600"/>
              </a:spcAft>
              <a:buSzPct val="100000"/>
              <a:defRPr/>
            </a:pPr>
            <a:r>
              <a:rPr lang="en-US" sz="4200" dirty="0">
                <a:solidFill>
                  <a:schemeClr val="bg1"/>
                </a:solidFill>
                <a:latin typeface="Garamond" panose="02020404030301010803" pitchFamily="18" charset="0"/>
              </a:rPr>
              <a:t>Genesis 2</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32408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000471"/>
          </a:xfrm>
          <a:prstGeom prst="rect">
            <a:avLst/>
          </a:prstGeom>
          <a:noFill/>
          <a:ln w="9525">
            <a:noFill/>
            <a:miter lim="800000"/>
            <a:headEnd/>
            <a:tailEnd/>
          </a:ln>
        </p:spPr>
        <p:txBody>
          <a:bodyPr wrap="square">
            <a:spAutoFit/>
          </a:bodyPr>
          <a:lstStyle/>
          <a:p>
            <a:pPr marL="17463" indent="-17463">
              <a:lnSpc>
                <a:spcPct val="90000"/>
              </a:lnSpc>
            </a:pPr>
            <a:r>
              <a:rPr lang="en-US" sz="4200" dirty="0">
                <a:solidFill>
                  <a:schemeClr val="bg1"/>
                </a:solidFill>
                <a:latin typeface="Garamond" panose="02020404030301010803" pitchFamily="18" charset="0"/>
              </a:rPr>
              <a:t>Constancy: You’ll never get through your hardest times without friends. </a:t>
            </a:r>
          </a:p>
          <a:p>
            <a:pPr marL="458788">
              <a:lnSpc>
                <a:spcPct val="90000"/>
              </a:lnSpc>
            </a:pPr>
            <a:r>
              <a:rPr lang="en-US" sz="4000" dirty="0">
                <a:solidFill>
                  <a:schemeClr val="bg1"/>
                </a:solidFill>
                <a:latin typeface="Garamond" panose="02020404030301010803" pitchFamily="18" charset="0"/>
              </a:rPr>
              <a:t>Proverbs 17:17 says, “A friend loves at all times, and a brother is born to help in adversity.”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You’ll never get through your hardest times without friends</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AND you’ll never get through life without adversity</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Therefore, you’ll never get through life without friends.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EE903566-2EA0-499E-F9ED-C8788A815410}"/>
              </a:ext>
            </a:extLst>
          </p:cNvPr>
          <p:cNvSpPr>
            <a:spLocks noChangeArrowheads="1"/>
          </p:cNvSpPr>
          <p:nvPr/>
        </p:nvSpPr>
        <p:spPr bwMode="auto">
          <a:xfrm>
            <a:off x="4729104" y="5701379"/>
            <a:ext cx="5227320" cy="975359"/>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8FB5D03-471F-2906-AE9D-E055C84ED6CD}"/>
              </a:ext>
            </a:extLst>
          </p:cNvPr>
          <p:cNvSpPr txBox="1">
            <a:spLocks noChangeArrowheads="1"/>
          </p:cNvSpPr>
          <p:nvPr/>
        </p:nvSpPr>
        <p:spPr bwMode="auto">
          <a:xfrm>
            <a:off x="4803760" y="5843713"/>
            <a:ext cx="5137193" cy="679800"/>
          </a:xfrm>
          <a:prstGeom prst="rect">
            <a:avLst/>
          </a:prstGeom>
          <a:noFill/>
          <a:ln w="38100">
            <a:noFill/>
            <a:miter lim="800000"/>
            <a:headEnd/>
            <a:tailEnd/>
          </a:ln>
        </p:spPr>
        <p:txBody>
          <a:bodyPr wrap="square">
            <a:spAutoFit/>
          </a:bodyPr>
          <a:lstStyle/>
          <a:p>
            <a:pPr marL="587375" indent="-587375" algn="ctr">
              <a:lnSpc>
                <a:spcPct val="90000"/>
              </a:lnSpc>
              <a:spcAft>
                <a:spcPts val="600"/>
              </a:spcAft>
              <a:buSzPct val="100000"/>
              <a:defRPr/>
            </a:pPr>
            <a:r>
              <a:rPr lang="en-US" sz="4200" dirty="0">
                <a:solidFill>
                  <a:schemeClr val="bg1"/>
                </a:solidFill>
                <a:latin typeface="Garamond" panose="02020404030301010803" pitchFamily="18" charset="0"/>
              </a:rPr>
              <a:t>Genesis 2</a:t>
            </a:r>
            <a:endParaRPr lang="en-US" sz="4200" dirty="0">
              <a:solidFill>
                <a:schemeClr val="bg1"/>
              </a:solidFill>
              <a:latin typeface="Garamond" panose="02020404030301010803" pitchFamily="18" charset="0"/>
              <a:cs typeface="Arial" charset="0"/>
            </a:endParaRPr>
          </a:p>
        </p:txBody>
      </p:sp>
      <p:sp>
        <p:nvSpPr>
          <p:cNvPr id="4" name="Rectangle 3">
            <a:extLst>
              <a:ext uri="{FF2B5EF4-FFF2-40B4-BE49-F238E27FC236}">
                <a16:creationId xmlns:a16="http://schemas.microsoft.com/office/drawing/2014/main" xmlns="" id="{1A831E0F-1FF9-80CC-8F7F-9AA93A9581F7}"/>
              </a:ext>
            </a:extLst>
          </p:cNvPr>
          <p:cNvSpPr>
            <a:spLocks noChangeArrowheads="1"/>
          </p:cNvSpPr>
          <p:nvPr/>
        </p:nvSpPr>
        <p:spPr bwMode="auto">
          <a:xfrm>
            <a:off x="755276" y="4051301"/>
            <a:ext cx="10925578" cy="1522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23AC1673-057B-2A9F-F0DE-BBB24F5AF17C}"/>
              </a:ext>
            </a:extLst>
          </p:cNvPr>
          <p:cNvSpPr txBox="1">
            <a:spLocks noChangeArrowheads="1"/>
          </p:cNvSpPr>
          <p:nvPr/>
        </p:nvSpPr>
        <p:spPr bwMode="auto">
          <a:xfrm>
            <a:off x="848655" y="4199312"/>
            <a:ext cx="10737204" cy="1261499"/>
          </a:xfrm>
          <a:prstGeom prst="rect">
            <a:avLst/>
          </a:prstGeom>
          <a:noFill/>
          <a:ln w="38100">
            <a:noFill/>
            <a:miter lim="800000"/>
            <a:headEnd/>
            <a:tailEnd/>
          </a:ln>
        </p:spPr>
        <p:txBody>
          <a:bodyPr wrap="square">
            <a:spAutoFit/>
          </a:bodyPr>
          <a:lstStyle/>
          <a:p>
            <a:pPr marL="587375" indent="-587375" algn="ctr">
              <a:lnSpc>
                <a:spcPct val="90000"/>
              </a:lnSpc>
              <a:spcAft>
                <a:spcPts val="600"/>
              </a:spcAft>
              <a:buSzPct val="100000"/>
              <a:defRPr/>
            </a:pPr>
            <a:r>
              <a:rPr lang="en-US" sz="4200" dirty="0">
                <a:solidFill>
                  <a:schemeClr val="bg1"/>
                </a:solidFill>
                <a:latin typeface="Garamond" panose="02020404030301010803" pitchFamily="18" charset="0"/>
              </a:rPr>
              <a:t>Even the Garden of Eden isn’t enough without friends.</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93254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923236"/>
          </a:xfrm>
          <a:prstGeom prst="rect">
            <a:avLst/>
          </a:prstGeom>
          <a:noFill/>
          <a:ln w="9525">
            <a:noFill/>
            <a:miter lim="800000"/>
            <a:headEnd/>
            <a:tailEnd/>
          </a:ln>
        </p:spPr>
        <p:txBody>
          <a:bodyPr wrap="square">
            <a:spAutoFit/>
          </a:bodyPr>
          <a:lstStyle/>
          <a:p>
            <a:pPr marL="17463" indent="-17463">
              <a:lnSpc>
                <a:spcPct val="90000"/>
              </a:lnSpc>
            </a:pPr>
            <a:r>
              <a:rPr lang="en-US" sz="4200" dirty="0">
                <a:solidFill>
                  <a:schemeClr val="bg1"/>
                </a:solidFill>
                <a:latin typeface="Garamond" panose="02020404030301010803" pitchFamily="18" charset="0"/>
              </a:rPr>
              <a:t>Constancy: You’ll never get through your hardest times without friends. </a:t>
            </a:r>
          </a:p>
          <a:p>
            <a:pPr marL="458788">
              <a:lnSpc>
                <a:spcPct val="90000"/>
              </a:lnSpc>
            </a:pPr>
            <a:r>
              <a:rPr lang="en-US" sz="4000" dirty="0">
                <a:solidFill>
                  <a:schemeClr val="bg1"/>
                </a:solidFill>
                <a:latin typeface="Garamond" panose="02020404030301010803" pitchFamily="18" charset="0"/>
              </a:rPr>
              <a:t>Proverbs 18:24: There are “friends” who destroy each other, but a real friend sticks closer than a brother.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1A831E0F-1FF9-80CC-8F7F-9AA93A9581F7}"/>
              </a:ext>
            </a:extLst>
          </p:cNvPr>
          <p:cNvSpPr>
            <a:spLocks noChangeArrowheads="1"/>
          </p:cNvSpPr>
          <p:nvPr/>
        </p:nvSpPr>
        <p:spPr bwMode="auto">
          <a:xfrm>
            <a:off x="4105469" y="3732398"/>
            <a:ext cx="6586340"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23AC1673-057B-2A9F-F0DE-BBB24F5AF17C}"/>
              </a:ext>
            </a:extLst>
          </p:cNvPr>
          <p:cNvSpPr txBox="1">
            <a:spLocks noChangeArrowheads="1"/>
          </p:cNvSpPr>
          <p:nvPr/>
        </p:nvSpPr>
        <p:spPr bwMode="auto">
          <a:xfrm>
            <a:off x="4161354" y="3917732"/>
            <a:ext cx="6472781" cy="679801"/>
          </a:xfrm>
          <a:prstGeom prst="rect">
            <a:avLst/>
          </a:prstGeom>
          <a:noFill/>
          <a:ln w="38100">
            <a:noFill/>
            <a:miter lim="800000"/>
            <a:headEnd/>
            <a:tailEnd/>
          </a:ln>
        </p:spPr>
        <p:txBody>
          <a:bodyPr wrap="square">
            <a:spAutoFit/>
          </a:bodyPr>
          <a:lstStyle/>
          <a:p>
            <a:pPr marL="587375" indent="-587375" algn="ctr">
              <a:lnSpc>
                <a:spcPct val="90000"/>
              </a:lnSpc>
              <a:spcAft>
                <a:spcPts val="600"/>
              </a:spcAft>
              <a:buSzPct val="100000"/>
              <a:defRPr/>
            </a:pPr>
            <a:r>
              <a:rPr lang="en-US" sz="4200" dirty="0">
                <a:solidFill>
                  <a:schemeClr val="bg1"/>
                </a:solidFill>
                <a:latin typeface="Garamond" panose="02020404030301010803" pitchFamily="18" charset="0"/>
              </a:rPr>
              <a:t>My Cambodian Stylist</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156265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028171"/>
          </a:xfrm>
          <a:prstGeom prst="rect">
            <a:avLst/>
          </a:prstGeom>
          <a:noFill/>
          <a:ln w="9525">
            <a:noFill/>
            <a:miter lim="800000"/>
            <a:headEnd/>
            <a:tailEnd/>
          </a:ln>
        </p:spPr>
        <p:txBody>
          <a:bodyPr wrap="square">
            <a:spAutoFit/>
          </a:bodyPr>
          <a:lstStyle/>
          <a:p>
            <a:pPr marL="17463" indent="-17463">
              <a:lnSpc>
                <a:spcPct val="90000"/>
              </a:lnSpc>
            </a:pPr>
            <a:r>
              <a:rPr lang="en-US" sz="4200" dirty="0">
                <a:solidFill>
                  <a:schemeClr val="bg1"/>
                </a:solidFill>
                <a:latin typeface="Garamond" panose="02020404030301010803" pitchFamily="18" charset="0"/>
              </a:rPr>
              <a:t>Constancy: You’ll never get through your hardest times without friends. </a:t>
            </a:r>
          </a:p>
          <a:p>
            <a:pPr marL="458788">
              <a:lnSpc>
                <a:spcPct val="90000"/>
              </a:lnSpc>
            </a:pPr>
            <a:r>
              <a:rPr lang="en-US" sz="4000" dirty="0">
                <a:solidFill>
                  <a:schemeClr val="bg1"/>
                </a:solidFill>
                <a:latin typeface="Garamond" panose="02020404030301010803" pitchFamily="18" charset="0"/>
              </a:rPr>
              <a:t>Proverbs 18:24: There are “friends” who destroy each other, but a real friend sticks closer than a brother.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A user-relationships always has a cost benefit connected to it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Why do we tend to lose our friendships and grow isolated over time?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80046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36144"/>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200" dirty="0">
                <a:solidFill>
                  <a:schemeClr val="bg1"/>
                </a:solidFill>
                <a:latin typeface="Garamond" panose="02020404030301010803" pitchFamily="18" charset="0"/>
              </a:rPr>
              <a:t>Transparency: Jonathan loved David as his own soul. </a:t>
            </a:r>
            <a:r>
              <a:rPr lang="en-US" sz="4000" dirty="0">
                <a:solidFill>
                  <a:schemeClr val="bg1"/>
                </a:solidFill>
                <a:latin typeface="Garamond" panose="02020404030301010803" pitchFamily="18" charset="0"/>
              </a:rPr>
              <a:t> </a:t>
            </a:r>
          </a:p>
          <a:p>
            <a:pPr marL="974725" indent="-496888">
              <a:lnSpc>
                <a:spcPct val="90000"/>
              </a:lnSpc>
            </a:pPr>
            <a:r>
              <a:rPr lang="en-US" sz="4000" dirty="0">
                <a:solidFill>
                  <a:schemeClr val="bg1"/>
                </a:solidFill>
                <a:latin typeface="Garamond" panose="02020404030301010803" pitchFamily="18" charset="0"/>
              </a:rPr>
              <a:t>Four ways real friends are open to each other</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about their feelings.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62120DA1-D0D2-A651-B95A-8195DE502C3A}"/>
              </a:ext>
            </a:extLst>
          </p:cNvPr>
          <p:cNvSpPr>
            <a:spLocks noChangeArrowheads="1"/>
          </p:cNvSpPr>
          <p:nvPr/>
        </p:nvSpPr>
        <p:spPr bwMode="auto">
          <a:xfrm>
            <a:off x="3470988" y="3024939"/>
            <a:ext cx="8209866" cy="89148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48161FDF-175F-54B6-7E73-A9F80AB4260B}"/>
              </a:ext>
            </a:extLst>
          </p:cNvPr>
          <p:cNvSpPr txBox="1">
            <a:spLocks noChangeArrowheads="1"/>
          </p:cNvSpPr>
          <p:nvPr/>
        </p:nvSpPr>
        <p:spPr bwMode="auto">
          <a:xfrm>
            <a:off x="3554865" y="3154289"/>
            <a:ext cx="8068315" cy="651845"/>
          </a:xfrm>
          <a:prstGeom prst="rect">
            <a:avLst/>
          </a:prstGeom>
          <a:noFill/>
          <a:ln w="38100">
            <a:noFill/>
            <a:miter lim="800000"/>
            <a:headEnd/>
            <a:tailEnd/>
          </a:ln>
        </p:spPr>
        <p:txBody>
          <a:bodyPr wrap="square">
            <a:spAutoFit/>
          </a:bodyPr>
          <a:lstStyle/>
          <a:p>
            <a:pPr marL="587375" indent="-587375" algn="ctr">
              <a:lnSpc>
                <a:spcPct val="90000"/>
              </a:lnSpc>
              <a:spcAft>
                <a:spcPts val="600"/>
              </a:spcAft>
              <a:buSzPct val="100000"/>
              <a:defRPr/>
            </a:pPr>
            <a:r>
              <a:rPr lang="en-US" sz="4000" dirty="0">
                <a:solidFill>
                  <a:schemeClr val="bg1"/>
                </a:solidFill>
                <a:latin typeface="Garamond" panose="02020404030301010803" pitchFamily="18" charset="0"/>
              </a:rPr>
              <a:t>How our culture views masculinity.</a:t>
            </a:r>
            <a:endParaRPr lang="en-US" sz="4000" dirty="0">
              <a:solidFill>
                <a:schemeClr val="bg1"/>
              </a:solidFill>
              <a:latin typeface="Garamond" panose="02020404030301010803" pitchFamily="18" charset="0"/>
              <a:cs typeface="Arial" charset="0"/>
            </a:endParaRPr>
          </a:p>
        </p:txBody>
      </p:sp>
      <p:sp>
        <p:nvSpPr>
          <p:cNvPr id="4" name="Rectangle 3">
            <a:extLst>
              <a:ext uri="{FF2B5EF4-FFF2-40B4-BE49-F238E27FC236}">
                <a16:creationId xmlns:a16="http://schemas.microsoft.com/office/drawing/2014/main" xmlns="" id="{1FC0C23F-25B5-56DA-57DA-AE5F9FFE9C69}"/>
              </a:ext>
            </a:extLst>
          </p:cNvPr>
          <p:cNvSpPr>
            <a:spLocks noChangeArrowheads="1"/>
          </p:cNvSpPr>
          <p:nvPr/>
        </p:nvSpPr>
        <p:spPr bwMode="auto">
          <a:xfrm>
            <a:off x="379443" y="4056747"/>
            <a:ext cx="11453094" cy="2684868"/>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0AAD6B02-83A9-13CB-E6B9-C82EA56E0846}"/>
              </a:ext>
            </a:extLst>
          </p:cNvPr>
          <p:cNvSpPr txBox="1">
            <a:spLocks noChangeArrowheads="1"/>
          </p:cNvSpPr>
          <p:nvPr/>
        </p:nvSpPr>
        <p:spPr bwMode="auto">
          <a:xfrm>
            <a:off x="464046" y="4176686"/>
            <a:ext cx="11255626" cy="2451505"/>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400" dirty="0">
                <a:solidFill>
                  <a:schemeClr val="bg1"/>
                </a:solidFill>
                <a:latin typeface="Garamond" panose="02020404030301010803" pitchFamily="18" charset="0"/>
                <a:cs typeface="Arial" charset="0"/>
              </a:rPr>
              <a:t>Mark 5:30-3: “The apostles returned to Jesus from their ministry tour and told him all they had done and taught. Then Jesus said, “Let’s go off by ourselves to a quiet place and rest awhile.” He said this because there were so many people coming and going that Jesus and his apostles didn’t even have time to eat. </a:t>
            </a:r>
          </a:p>
        </p:txBody>
      </p:sp>
    </p:spTree>
    <p:extLst>
      <p:ext uri="{BB962C8B-B14F-4D97-AF65-F5344CB8AC3E}">
        <p14:creationId xmlns:p14="http://schemas.microsoft.com/office/powerpoint/2010/main" val="408497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P spid="4" grpId="0" animBg="1"/>
      <p:bldP spid="5"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415422"/>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200" dirty="0">
                <a:solidFill>
                  <a:schemeClr val="bg1"/>
                </a:solidFill>
                <a:latin typeface="Garamond" panose="02020404030301010803" pitchFamily="18" charset="0"/>
              </a:rPr>
              <a:t>Transparency: Jonathan loved David as his own soul. </a:t>
            </a:r>
            <a:r>
              <a:rPr lang="en-US" sz="4000" dirty="0">
                <a:solidFill>
                  <a:schemeClr val="bg1"/>
                </a:solidFill>
                <a:latin typeface="Garamond" panose="02020404030301010803" pitchFamily="18" charset="0"/>
              </a:rPr>
              <a:t> </a:t>
            </a:r>
          </a:p>
          <a:p>
            <a:pPr marL="974725" indent="-496888">
              <a:lnSpc>
                <a:spcPct val="90000"/>
              </a:lnSpc>
            </a:pPr>
            <a:r>
              <a:rPr lang="en-US" sz="4000" dirty="0">
                <a:solidFill>
                  <a:schemeClr val="bg1"/>
                </a:solidFill>
                <a:latin typeface="Garamond" panose="02020404030301010803" pitchFamily="18" charset="0"/>
              </a:rPr>
              <a:t>Four ways real friends are open to each other</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about their feelings.</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with their time and common life.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with their decisions. </a:t>
            </a:r>
          </a:p>
          <a:p>
            <a:pPr marL="974725" indent="-496888">
              <a:lnSpc>
                <a:spcPct val="90000"/>
              </a:lnSpc>
            </a:pPr>
            <a:r>
              <a:rPr lang="en-US" sz="3800" dirty="0">
                <a:solidFill>
                  <a:schemeClr val="bg1"/>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178653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941720"/>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200" dirty="0">
                <a:solidFill>
                  <a:schemeClr val="bg1"/>
                </a:solidFill>
                <a:latin typeface="Garamond" panose="02020404030301010803" pitchFamily="18" charset="0"/>
              </a:rPr>
              <a:t>Transparency: Jonathan loved David as his own soul. </a:t>
            </a:r>
            <a:r>
              <a:rPr lang="en-US" sz="4000" dirty="0">
                <a:solidFill>
                  <a:schemeClr val="bg1"/>
                </a:solidFill>
                <a:latin typeface="Garamond" panose="02020404030301010803" pitchFamily="18" charset="0"/>
              </a:rPr>
              <a:t> </a:t>
            </a:r>
          </a:p>
          <a:p>
            <a:pPr marL="974725" indent="-496888">
              <a:lnSpc>
                <a:spcPct val="90000"/>
              </a:lnSpc>
            </a:pPr>
            <a:r>
              <a:rPr lang="en-US" sz="4000" dirty="0">
                <a:solidFill>
                  <a:schemeClr val="bg1"/>
                </a:solidFill>
                <a:latin typeface="Garamond" panose="02020404030301010803" pitchFamily="18" charset="0"/>
              </a:rPr>
              <a:t>Four ways real friends are open to each other</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about their feelings.</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with their time and common life.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with their decisions.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about what they see.</a:t>
            </a:r>
          </a:p>
          <a:p>
            <a:pPr marL="974725" indent="-496888">
              <a:lnSpc>
                <a:spcPct val="90000"/>
              </a:lnSpc>
            </a:pPr>
            <a:r>
              <a:rPr lang="en-US" sz="3800" dirty="0">
                <a:solidFill>
                  <a:schemeClr val="bg1"/>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CDBD7001-0FF7-DE19-8584-B13F9F708068}"/>
              </a:ext>
            </a:extLst>
          </p:cNvPr>
          <p:cNvSpPr>
            <a:spLocks noChangeArrowheads="1"/>
          </p:cNvSpPr>
          <p:nvPr/>
        </p:nvSpPr>
        <p:spPr bwMode="auto">
          <a:xfrm>
            <a:off x="717176" y="4616299"/>
            <a:ext cx="10863863" cy="205301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24DD0177-7F39-0409-A2AC-B27B3F44560B}"/>
              </a:ext>
            </a:extLst>
          </p:cNvPr>
          <p:cNvSpPr txBox="1">
            <a:spLocks noChangeArrowheads="1"/>
          </p:cNvSpPr>
          <p:nvPr/>
        </p:nvSpPr>
        <p:spPr bwMode="auto">
          <a:xfrm>
            <a:off x="796499" y="4746082"/>
            <a:ext cx="10676555" cy="1759841"/>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Hebrews 3:13: Exhort one another each day…that none of you may become hardened by sin’s deception.</a:t>
            </a:r>
          </a:p>
        </p:txBody>
      </p:sp>
    </p:spTree>
    <p:extLst>
      <p:ext uri="{BB962C8B-B14F-4D97-AF65-F5344CB8AC3E}">
        <p14:creationId xmlns:p14="http://schemas.microsoft.com/office/powerpoint/2010/main" val="157530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941720"/>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200" dirty="0">
                <a:solidFill>
                  <a:schemeClr val="bg1"/>
                </a:solidFill>
                <a:latin typeface="Garamond" panose="02020404030301010803" pitchFamily="18" charset="0"/>
              </a:rPr>
              <a:t>Transparency: Jonathan loved David as his own soul. </a:t>
            </a:r>
            <a:r>
              <a:rPr lang="en-US" sz="4000" dirty="0">
                <a:solidFill>
                  <a:schemeClr val="bg1"/>
                </a:solidFill>
                <a:latin typeface="Garamond" panose="02020404030301010803" pitchFamily="18" charset="0"/>
              </a:rPr>
              <a:t> </a:t>
            </a:r>
          </a:p>
          <a:p>
            <a:pPr marL="974725" indent="-496888">
              <a:lnSpc>
                <a:spcPct val="90000"/>
              </a:lnSpc>
            </a:pPr>
            <a:r>
              <a:rPr lang="en-US" sz="4000" dirty="0">
                <a:solidFill>
                  <a:schemeClr val="bg1"/>
                </a:solidFill>
                <a:latin typeface="Garamond" panose="02020404030301010803" pitchFamily="18" charset="0"/>
              </a:rPr>
              <a:t>Four ways real friends are open to each other</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about their feelings.</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with their time and common life.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with their decisions. </a:t>
            </a:r>
          </a:p>
          <a:p>
            <a:pPr marL="974725" indent="-496888">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They are open about what they see.</a:t>
            </a:r>
          </a:p>
          <a:p>
            <a:pPr marL="974725" indent="-496888">
              <a:lnSpc>
                <a:spcPct val="90000"/>
              </a:lnSpc>
            </a:pPr>
            <a:r>
              <a:rPr lang="en-US" sz="3800" dirty="0">
                <a:solidFill>
                  <a:schemeClr val="bg1"/>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CDBD7001-0FF7-DE19-8584-B13F9F708068}"/>
              </a:ext>
            </a:extLst>
          </p:cNvPr>
          <p:cNvSpPr>
            <a:spLocks noChangeArrowheads="1"/>
          </p:cNvSpPr>
          <p:nvPr/>
        </p:nvSpPr>
        <p:spPr bwMode="auto">
          <a:xfrm>
            <a:off x="717176" y="4616299"/>
            <a:ext cx="10863863" cy="205301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24DD0177-7F39-0409-A2AC-B27B3F44560B}"/>
              </a:ext>
            </a:extLst>
          </p:cNvPr>
          <p:cNvSpPr txBox="1">
            <a:spLocks noChangeArrowheads="1"/>
          </p:cNvSpPr>
          <p:nvPr/>
        </p:nvSpPr>
        <p:spPr bwMode="auto">
          <a:xfrm>
            <a:off x="796499" y="4970014"/>
            <a:ext cx="10676555" cy="1261499"/>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200" dirty="0">
                <a:solidFill>
                  <a:schemeClr val="bg1"/>
                </a:solidFill>
                <a:latin typeface="Garamond" panose="02020404030301010803" pitchFamily="18" charset="0"/>
                <a:cs typeface="Arial" charset="0"/>
              </a:rPr>
              <a:t>Proverbs 27:6: Faithful are the wounds of a friend, but deceitful are the kisses of an enemy. </a:t>
            </a:r>
          </a:p>
        </p:txBody>
      </p:sp>
    </p:spTree>
    <p:extLst>
      <p:ext uri="{BB962C8B-B14F-4D97-AF65-F5344CB8AC3E}">
        <p14:creationId xmlns:p14="http://schemas.microsoft.com/office/powerpoint/2010/main" val="410551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08829"/>
          </a:xfrm>
          <a:prstGeom prst="rect">
            <a:avLst/>
          </a:prstGeom>
          <a:noFill/>
          <a:ln w="9525">
            <a:noFill/>
            <a:miter lim="800000"/>
            <a:headEnd/>
            <a:tailEnd/>
          </a:ln>
        </p:spPr>
        <p:txBody>
          <a:bodyPr wrap="square">
            <a:spAutoFit/>
          </a:bodyPr>
          <a:lstStyle/>
          <a:p>
            <a:pPr marL="17463" indent="-17463">
              <a:lnSpc>
                <a:spcPct val="90000"/>
              </a:lnSpc>
              <a:spcAft>
                <a:spcPts val="600"/>
              </a:spcAft>
            </a:pPr>
            <a:r>
              <a:rPr lang="en-US" sz="4200" dirty="0">
                <a:solidFill>
                  <a:schemeClr val="bg1"/>
                </a:solidFill>
                <a:latin typeface="Garamond" panose="02020404030301010803" pitchFamily="18" charset="0"/>
              </a:rPr>
              <a:t>Generosity: Jonathan laid down his life for David. </a:t>
            </a:r>
            <a:r>
              <a:rPr lang="en-US" sz="4000" dirty="0">
                <a:solidFill>
                  <a:schemeClr val="bg1"/>
                </a:solidFill>
                <a:latin typeface="Garamond" panose="02020404030301010803" pitchFamily="18" charset="0"/>
              </a:rPr>
              <a:t> </a:t>
            </a:r>
          </a:p>
          <a:p>
            <a:pPr marL="458788" indent="-441325">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 minute he commits himself to friendship with David, he immediately goes into a deficit.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do we learn about friendship?</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EECF7FC4-92B2-4FC0-875C-8BE36561A0B5}"/>
              </a:ext>
            </a:extLst>
          </p:cNvPr>
          <p:cNvSpPr>
            <a:spLocks noChangeArrowheads="1"/>
          </p:cNvSpPr>
          <p:nvPr/>
        </p:nvSpPr>
        <p:spPr bwMode="auto">
          <a:xfrm>
            <a:off x="610961" y="3205381"/>
            <a:ext cx="10863863" cy="1459926"/>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DBFCDE5-3BA0-9850-1FAB-4DBCF87DE2AD}"/>
              </a:ext>
            </a:extLst>
          </p:cNvPr>
          <p:cNvSpPr txBox="1">
            <a:spLocks noChangeArrowheads="1"/>
          </p:cNvSpPr>
          <p:nvPr/>
        </p:nvSpPr>
        <p:spPr bwMode="auto">
          <a:xfrm>
            <a:off x="690284" y="3335163"/>
            <a:ext cx="10676555" cy="1205843"/>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John 15:13: Greater love has no one than this, that he lay down his life for his friends. </a:t>
            </a:r>
          </a:p>
        </p:txBody>
      </p:sp>
    </p:spTree>
    <p:extLst>
      <p:ext uri="{BB962C8B-B14F-4D97-AF65-F5344CB8AC3E}">
        <p14:creationId xmlns:p14="http://schemas.microsoft.com/office/powerpoint/2010/main" val="152147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73088" marR="0" indent="-554038">
              <a:spcBef>
                <a:spcPts val="0"/>
              </a:spcBef>
              <a:spcAft>
                <a:spcPts val="0"/>
              </a:spcAft>
            </a:pPr>
            <a:r>
              <a:rPr lang="en-US" sz="4000" dirty="0">
                <a:solidFill>
                  <a:schemeClr val="bg1"/>
                </a:solidFill>
                <a:effectLst/>
                <a:latin typeface="Garamond" panose="02020404030301010803" pitchFamily="18" charset="0"/>
                <a:ea typeface="Calibri" panose="020F0502020204030204" pitchFamily="34" charset="0"/>
                <a:cs typeface="Times New Roman (Body CS)"/>
              </a:rPr>
              <a:t>1 Samuel 31</a:t>
            </a:r>
          </a:p>
          <a:p>
            <a:pPr marL="573088" marR="0" indent="-554038">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Body CS)"/>
              </a:rPr>
              <a:t>1</a:t>
            </a:r>
            <a:r>
              <a:rPr lang="en-US" sz="3800" dirty="0">
                <a:solidFill>
                  <a:schemeClr val="bg1"/>
                </a:solidFill>
                <a:effectLst/>
                <a:latin typeface="Garamond" panose="02020404030301010803" pitchFamily="18" charset="0"/>
                <a:ea typeface="Calibri" panose="020F0502020204030204" pitchFamily="34" charset="0"/>
                <a:cs typeface="Times New Roman (Body CS)"/>
              </a:rPr>
              <a:t> 	Now the Philistines attacked Israel, and the men of Israel fled before them. Many were slaughtered on the slopes of Mount Gilboa. </a:t>
            </a:r>
          </a:p>
          <a:p>
            <a:pPr marL="573088" marR="0" indent="-554038">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Body CS)"/>
              </a:rPr>
              <a:t>2 	</a:t>
            </a:r>
            <a:r>
              <a:rPr lang="en-US" sz="3800" dirty="0">
                <a:solidFill>
                  <a:schemeClr val="bg1"/>
                </a:solidFill>
                <a:effectLst/>
                <a:latin typeface="Garamond" panose="02020404030301010803" pitchFamily="18" charset="0"/>
                <a:ea typeface="Calibri" panose="020F0502020204030204" pitchFamily="34" charset="0"/>
                <a:cs typeface="Times New Roman (Body CS)"/>
              </a:rPr>
              <a:t>The Philistines closed in on Saul and his sons, and they killed three of his sons—Jonathan, </a:t>
            </a:r>
            <a:r>
              <a:rPr lang="en-US" sz="3800" dirty="0" err="1">
                <a:solidFill>
                  <a:schemeClr val="bg1"/>
                </a:solidFill>
                <a:effectLst/>
                <a:latin typeface="Garamond" panose="02020404030301010803" pitchFamily="18" charset="0"/>
                <a:ea typeface="Calibri" panose="020F0502020204030204" pitchFamily="34" charset="0"/>
                <a:cs typeface="Times New Roman (Body CS)"/>
              </a:rPr>
              <a:t>Abinadab</a:t>
            </a:r>
            <a:r>
              <a:rPr lang="en-US" sz="3800" dirty="0">
                <a:solidFill>
                  <a:schemeClr val="bg1"/>
                </a:solidFill>
                <a:effectLst/>
                <a:latin typeface="Garamond" panose="02020404030301010803" pitchFamily="18" charset="0"/>
                <a:ea typeface="Calibri" panose="020F0502020204030204" pitchFamily="34" charset="0"/>
                <a:cs typeface="Times New Roman (Body CS)"/>
              </a:rPr>
              <a:t>, and </a:t>
            </a:r>
            <a:r>
              <a:rPr lang="en-US" sz="3800" dirty="0" err="1">
                <a:solidFill>
                  <a:schemeClr val="bg1"/>
                </a:solidFill>
                <a:effectLst/>
                <a:latin typeface="Garamond" panose="02020404030301010803" pitchFamily="18" charset="0"/>
                <a:ea typeface="Calibri" panose="020F0502020204030204" pitchFamily="34" charset="0"/>
                <a:cs typeface="Times New Roman (Body CS)"/>
              </a:rPr>
              <a:t>Malkishua</a:t>
            </a:r>
            <a:r>
              <a:rPr lang="en-US" sz="3800" dirty="0">
                <a:solidFill>
                  <a:schemeClr val="bg1"/>
                </a:solidFill>
                <a:effectLst/>
                <a:latin typeface="Garamond" panose="02020404030301010803" pitchFamily="18" charset="0"/>
                <a:ea typeface="Calibri" panose="020F0502020204030204" pitchFamily="34" charset="0"/>
                <a:cs typeface="Times New Roman (Body CS)"/>
              </a:rPr>
              <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Epilogue</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07258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46659"/>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After David had finished talking with Saul, he met Jonathan, the king’s son. There was an immediate bond between them, for Jonathan loved David. </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0CEB3B2A-3164-AB81-83D0-AB338F795C6C}"/>
              </a:ext>
            </a:extLst>
          </p:cNvPr>
          <p:cNvSpPr>
            <a:spLocks noChangeArrowheads="1"/>
          </p:cNvSpPr>
          <p:nvPr/>
        </p:nvSpPr>
        <p:spPr bwMode="auto">
          <a:xfrm>
            <a:off x="3886099" y="3163653"/>
            <a:ext cx="7938756" cy="159073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1F70D2AE-2F50-2261-FA76-0EC97EB5F4FF}"/>
              </a:ext>
            </a:extLst>
          </p:cNvPr>
          <p:cNvSpPr txBox="1">
            <a:spLocks noChangeArrowheads="1"/>
          </p:cNvSpPr>
          <p:nvPr/>
        </p:nvSpPr>
        <p:spPr bwMode="auto">
          <a:xfrm>
            <a:off x="3960629" y="3605111"/>
            <a:ext cx="7801880" cy="707822"/>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They had a lot in common.</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18268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4" grpId="0" animBg="1"/>
      <p:bldP spid="5"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216539"/>
          </a:xfrm>
          <a:prstGeom prst="rect">
            <a:avLst/>
          </a:prstGeom>
          <a:noFill/>
          <a:ln w="9525">
            <a:noFill/>
            <a:miter lim="800000"/>
            <a:headEnd/>
            <a:tailEnd/>
          </a:ln>
        </p:spPr>
        <p:txBody>
          <a:bodyPr wrap="square">
            <a:spAutoFit/>
          </a:bodyPr>
          <a:lstStyle/>
          <a:p>
            <a:pPr marL="573088" marR="0" indent="-554038">
              <a:spcBef>
                <a:spcPts val="0"/>
              </a:spcBef>
              <a:spcAft>
                <a:spcPts val="0"/>
              </a:spcAft>
            </a:pPr>
            <a:r>
              <a:rPr lang="en-US" sz="4000" dirty="0">
                <a:solidFill>
                  <a:schemeClr val="bg1"/>
                </a:solidFill>
                <a:latin typeface="Garamond" panose="02020404030301010803" pitchFamily="18" charset="0"/>
                <a:ea typeface="Calibri" panose="020F0502020204030204" pitchFamily="34" charset="0"/>
                <a:cs typeface="Times New Roman (Body CS)"/>
              </a:rPr>
              <a:t>2</a:t>
            </a:r>
            <a:r>
              <a:rPr lang="en-US" sz="4000" dirty="0">
                <a:solidFill>
                  <a:schemeClr val="bg1"/>
                </a:solidFill>
                <a:effectLst/>
                <a:latin typeface="Garamond" panose="02020404030301010803" pitchFamily="18" charset="0"/>
                <a:ea typeface="Calibri" panose="020F0502020204030204" pitchFamily="34" charset="0"/>
                <a:cs typeface="Times New Roman (Body CS)"/>
              </a:rPr>
              <a:t> Samuel 1</a:t>
            </a:r>
          </a:p>
          <a:p>
            <a:pPr marL="573088" marR="0" indent="-554038">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Body CS)"/>
              </a:rPr>
              <a:t>25 	</a:t>
            </a:r>
            <a:r>
              <a:rPr lang="en-US" sz="3800" dirty="0">
                <a:solidFill>
                  <a:schemeClr val="bg1"/>
                </a:solidFill>
                <a:latin typeface="Garamond" panose="02020404030301010803" pitchFamily="18" charset="0"/>
                <a:ea typeface="Calibri" panose="020F0502020204030204" pitchFamily="34" charset="0"/>
                <a:cs typeface="Times New Roman (Body CS)"/>
              </a:rPr>
              <a:t>Oh, how the mighty heroes have fallen in battle! Jonathan lies dead on the hills. </a:t>
            </a:r>
          </a:p>
          <a:p>
            <a:pPr marL="573088" marR="0" indent="-554038">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Body CS)"/>
              </a:rPr>
              <a:t>26 	</a:t>
            </a:r>
            <a:r>
              <a:rPr lang="en-US" sz="3800" dirty="0">
                <a:solidFill>
                  <a:schemeClr val="bg1"/>
                </a:solidFill>
                <a:latin typeface="Garamond" panose="02020404030301010803" pitchFamily="18" charset="0"/>
                <a:ea typeface="Calibri" panose="020F0502020204030204" pitchFamily="34" charset="0"/>
                <a:cs typeface="Times New Roman (Body CS)"/>
              </a:rPr>
              <a:t>How I weep for you, my brother Jonathan! Oh, how much I loved you! And your love for me was deep, deeper than the love of women!</a:t>
            </a:r>
          </a:p>
          <a:p>
            <a:pPr marL="573088" marR="0" indent="-554038">
              <a:spcBef>
                <a:spcPts val="0"/>
              </a:spcBef>
              <a:spcAft>
                <a:spcPts val="0"/>
              </a:spcAft>
            </a:pP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Epilogue</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21613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623504"/>
          </a:xfrm>
          <a:prstGeom prst="rect">
            <a:avLst/>
          </a:prstGeom>
          <a:noFill/>
          <a:ln w="9525">
            <a:noFill/>
            <a:miter lim="800000"/>
            <a:headEnd/>
            <a:tailEnd/>
          </a:ln>
        </p:spPr>
        <p:txBody>
          <a:bodyPr wrap="square">
            <a:spAutoFit/>
          </a:bodyPr>
          <a:lstStyle/>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Get you a friend like Jonathan.</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Applying this story</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051196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202783"/>
          </a:xfrm>
          <a:prstGeom prst="rect">
            <a:avLst/>
          </a:prstGeom>
          <a:noFill/>
          <a:ln w="9525">
            <a:noFill/>
            <a:miter lim="800000"/>
            <a:headEnd/>
            <a:tailEnd/>
          </a:ln>
        </p:spPr>
        <p:txBody>
          <a:bodyPr wrap="square">
            <a:spAutoFit/>
          </a:bodyPr>
          <a:lstStyle/>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a:t>
            </a:r>
            <a:r>
              <a:rPr lang="en-US" sz="3800" strike="sngStrike" dirty="0">
                <a:solidFill>
                  <a:schemeClr val="bg1"/>
                </a:solidFill>
                <a:latin typeface="Garamond" panose="02020404030301010803" pitchFamily="18" charset="0"/>
              </a:rPr>
              <a:t>Get you a friend like Jonathan</a:t>
            </a:r>
            <a:r>
              <a:rPr lang="en-US" sz="3800" dirty="0">
                <a:solidFill>
                  <a:schemeClr val="bg1"/>
                </a:solidFill>
                <a:latin typeface="Garamond" panose="02020404030301010803" pitchFamily="18" charset="0"/>
              </a:rPr>
              <a:t>.</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How can I become a friend like him? </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You can’t have a friendship like the one Jonathan and David shared without God at the center.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Applying this story</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773011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46659"/>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After David had finished talking with Saul, he met Jonathan, the king’s son. There was an immediate bond between them, for Jonathan loved David. </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0CEB3B2A-3164-AB81-83D0-AB338F795C6C}"/>
              </a:ext>
            </a:extLst>
          </p:cNvPr>
          <p:cNvSpPr>
            <a:spLocks noChangeArrowheads="1"/>
          </p:cNvSpPr>
          <p:nvPr/>
        </p:nvSpPr>
        <p:spPr bwMode="auto">
          <a:xfrm>
            <a:off x="3886099" y="3163653"/>
            <a:ext cx="7938756" cy="159073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1F70D2AE-2F50-2261-FA76-0EC97EB5F4FF}"/>
              </a:ext>
            </a:extLst>
          </p:cNvPr>
          <p:cNvSpPr txBox="1">
            <a:spLocks noChangeArrowheads="1"/>
          </p:cNvSpPr>
          <p:nvPr/>
        </p:nvSpPr>
        <p:spPr bwMode="auto">
          <a:xfrm>
            <a:off x="3960629" y="3314163"/>
            <a:ext cx="7801880" cy="1317220"/>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cs typeface="Arial" charset="0"/>
              </a:rPr>
              <a:t>The most important thing they had in common was the Lord.</a:t>
            </a:r>
          </a:p>
        </p:txBody>
      </p:sp>
    </p:spTree>
    <p:extLst>
      <p:ext uri="{BB962C8B-B14F-4D97-AF65-F5344CB8AC3E}">
        <p14:creationId xmlns:p14="http://schemas.microsoft.com/office/powerpoint/2010/main" val="4049550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After David had finished talking with Saul, he met Jonathan, the king’s son. There was an immediate bond between them, for Jonathan loved David. </a:t>
            </a:r>
          </a:p>
          <a:p>
            <a:pPr marL="582613" indent="-582613"/>
            <a:r>
              <a:rPr lang="en-US" sz="3800" baseline="30000" dirty="0">
                <a:solidFill>
                  <a:schemeClr val="bg1"/>
                </a:solidFill>
                <a:latin typeface="Garamond" panose="02020404030301010803" pitchFamily="18" charset="0"/>
              </a:rPr>
              <a:t>2 	</a:t>
            </a:r>
            <a:r>
              <a:rPr lang="en-US" sz="3800" dirty="0">
                <a:solidFill>
                  <a:schemeClr val="bg1"/>
                </a:solidFill>
                <a:latin typeface="Garamond" panose="02020404030301010803" pitchFamily="18" charset="0"/>
              </a:rPr>
              <a:t>From that day on Saul kept David with him and wouldn’t let him return home. </a:t>
            </a:r>
          </a:p>
          <a:p>
            <a:pPr marL="582613" indent="-582613"/>
            <a:r>
              <a:rPr lang="en-US" sz="3800" baseline="30000" dirty="0">
                <a:solidFill>
                  <a:schemeClr val="bg1"/>
                </a:solidFill>
                <a:latin typeface="Garamond" panose="02020404030301010803" pitchFamily="18" charset="0"/>
              </a:rPr>
              <a:t>3 	</a:t>
            </a:r>
            <a:r>
              <a:rPr lang="en-US" sz="3800" dirty="0">
                <a:solidFill>
                  <a:schemeClr val="bg1"/>
                </a:solidFill>
                <a:latin typeface="Garamond" panose="02020404030301010803" pitchFamily="18" charset="0"/>
              </a:rPr>
              <a:t>And Jonathan made a solemn pact with David, because he loved him as he loved himself. </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00282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tx1">
                    <a:lumMod val="50000"/>
                    <a:lumOff val="50000"/>
                  </a:schemeClr>
                </a:solidFill>
                <a:latin typeface="Garamond" panose="02020404030301010803" pitchFamily="18" charset="0"/>
              </a:rPr>
              <a:t>1	</a:t>
            </a:r>
            <a:r>
              <a:rPr lang="en-US" sz="3800" dirty="0">
                <a:solidFill>
                  <a:schemeClr val="tx1">
                    <a:lumMod val="50000"/>
                    <a:lumOff val="50000"/>
                  </a:schemeClr>
                </a:solidFill>
                <a:latin typeface="Garamond" panose="02020404030301010803" pitchFamily="18" charset="0"/>
              </a:rPr>
              <a:t>After David had finished talking with Saul, he met Jonathan, the king’s son. There was an immediate bond between them, for Jonathan loved David. </a:t>
            </a:r>
          </a:p>
          <a:p>
            <a:pPr marL="582613" indent="-582613"/>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From that day on Saul kept David with him and wouldn’t let him return home. </a:t>
            </a:r>
          </a:p>
          <a:p>
            <a:pPr marL="582613" indent="-582613"/>
            <a:r>
              <a:rPr lang="en-US" sz="3800" baseline="30000" dirty="0">
                <a:solidFill>
                  <a:schemeClr val="tx1">
                    <a:lumMod val="50000"/>
                    <a:lumOff val="50000"/>
                  </a:schemeClr>
                </a:solidFill>
                <a:latin typeface="Garamond" panose="02020404030301010803" pitchFamily="18" charset="0"/>
              </a:rPr>
              <a:t>3 	</a:t>
            </a:r>
            <a:r>
              <a:rPr lang="en-US" sz="3800" dirty="0">
                <a:solidFill>
                  <a:schemeClr val="tx1">
                    <a:lumMod val="50000"/>
                    <a:lumOff val="50000"/>
                  </a:schemeClr>
                </a:solidFill>
                <a:latin typeface="Garamond" panose="02020404030301010803" pitchFamily="18" charset="0"/>
              </a:rPr>
              <a:t>And Jonathan made a solemn pact with David, because he loved him </a:t>
            </a:r>
            <a:r>
              <a:rPr lang="en-US" sz="3800" dirty="0">
                <a:solidFill>
                  <a:schemeClr val="bg1"/>
                </a:solidFill>
                <a:latin typeface="Garamond" panose="02020404030301010803" pitchFamily="18" charset="0"/>
              </a:rPr>
              <a:t>as he loved himself</a:t>
            </a:r>
            <a:r>
              <a:rPr lang="en-US" sz="3800" dirty="0">
                <a:solidFill>
                  <a:schemeClr val="tx1">
                    <a:lumMod val="50000"/>
                    <a:lumOff val="50000"/>
                  </a:schemeClr>
                </a:solidFill>
                <a:latin typeface="Garamond" panose="02020404030301010803" pitchFamily="18" charset="0"/>
              </a:rPr>
              <a:t>.</a:t>
            </a:r>
            <a:r>
              <a:rPr lang="en-US" sz="3800" dirty="0">
                <a:solidFill>
                  <a:schemeClr val="bg1"/>
                </a:solidFill>
                <a:latin typeface="Garamond" panose="02020404030301010803" pitchFamily="18" charset="0"/>
              </a:rPr>
              <a:t> </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EA2A4C5F-B992-027F-8C4B-A22CB0CB6151}"/>
              </a:ext>
            </a:extLst>
          </p:cNvPr>
          <p:cNvSpPr>
            <a:spLocks noChangeArrowheads="1"/>
          </p:cNvSpPr>
          <p:nvPr/>
        </p:nvSpPr>
        <p:spPr bwMode="auto">
          <a:xfrm>
            <a:off x="3536067" y="5400952"/>
            <a:ext cx="8351133" cy="1186460"/>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BBCBA82-9967-F513-6C8B-77A9265EAD1F}"/>
              </a:ext>
            </a:extLst>
          </p:cNvPr>
          <p:cNvSpPr txBox="1">
            <a:spLocks noChangeArrowheads="1"/>
          </p:cNvSpPr>
          <p:nvPr/>
        </p:nvSpPr>
        <p:spPr bwMode="auto">
          <a:xfrm>
            <a:off x="3610597" y="5674461"/>
            <a:ext cx="8207147" cy="707822"/>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My first college group vacation.</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92043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Jonathan sealed the pact by taking off his robe and giving it to David, together with his tunic, sword, bow, and belt. </a:t>
            </a:r>
          </a:p>
          <a:p>
            <a:pPr marL="582613" indent="-582613"/>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When the victorious Israelite army was returning home after David had killed the Philistine, women from all the towns of Israel came out to meet King Saul. They sang and danced for joy with tambourines and cymbals. </a:t>
            </a:r>
          </a:p>
          <a:p>
            <a:pPr marL="582613" indent="-582613"/>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This was their song: “Saul has killed his thousands, and David his ten thousands!”</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76679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This made Saul very angry. “What’s this?” he said. “They credit David with ten thousands and me with only thousands. Next they’ll be making him their king!” </a:t>
            </a:r>
          </a:p>
          <a:p>
            <a:pPr marL="582613" indent="-582613"/>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So from that time on Saul kept a jealous eye on David. </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152098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688</Words>
  <Application>Microsoft Office PowerPoint</Application>
  <PresentationFormat>Widescreen</PresentationFormat>
  <Paragraphs>216</Paragraphs>
  <Slides>42</Slides>
  <Notes>42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ＭＳ Ｐゴシック</vt:lpstr>
      <vt:lpstr>Arial</vt:lpstr>
      <vt:lpstr>Calibri</vt:lpstr>
      <vt:lpstr>Garamond</vt:lpstr>
      <vt:lpstr>Times New Roman</vt:lpstr>
      <vt:lpstr>Times New Roman (Body 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2023-10-23T14:51:05Z</dcterms:created>
  <dcterms:modified xsi:type="dcterms:W3CDTF">2023-10-23T14:51:14Z</dcterms:modified>
</cp:coreProperties>
</file>