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1"/>
  </p:sldMasterIdLst>
  <p:notesMasterIdLst>
    <p:notesMasterId r:id="rId39"/>
  </p:notesMasterIdLst>
  <p:sldIdLst>
    <p:sldId id="256" r:id="rId2"/>
    <p:sldId id="258" r:id="rId3"/>
    <p:sldId id="298" r:id="rId4"/>
    <p:sldId id="299" r:id="rId5"/>
    <p:sldId id="262" r:id="rId6"/>
    <p:sldId id="297" r:id="rId7"/>
    <p:sldId id="333" r:id="rId8"/>
    <p:sldId id="300" r:id="rId9"/>
    <p:sldId id="302" r:id="rId10"/>
    <p:sldId id="289" r:id="rId11"/>
    <p:sldId id="331" r:id="rId12"/>
    <p:sldId id="303" r:id="rId13"/>
    <p:sldId id="259" r:id="rId14"/>
    <p:sldId id="260" r:id="rId15"/>
    <p:sldId id="275" r:id="rId16"/>
    <p:sldId id="313" r:id="rId17"/>
    <p:sldId id="324" r:id="rId18"/>
    <p:sldId id="279" r:id="rId19"/>
    <p:sldId id="325" r:id="rId20"/>
    <p:sldId id="306" r:id="rId21"/>
    <p:sldId id="307" r:id="rId22"/>
    <p:sldId id="326" r:id="rId23"/>
    <p:sldId id="308" r:id="rId24"/>
    <p:sldId id="327" r:id="rId25"/>
    <p:sldId id="309" r:id="rId26"/>
    <p:sldId id="328" r:id="rId27"/>
    <p:sldId id="311" r:id="rId28"/>
    <p:sldId id="329" r:id="rId29"/>
    <p:sldId id="293" r:id="rId30"/>
    <p:sldId id="319" r:id="rId31"/>
    <p:sldId id="321" r:id="rId32"/>
    <p:sldId id="312" r:id="rId33"/>
    <p:sldId id="322" r:id="rId34"/>
    <p:sldId id="320" r:id="rId35"/>
    <p:sldId id="330" r:id="rId36"/>
    <p:sldId id="332" r:id="rId37"/>
    <p:sldId id="257"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403" autoAdjust="0"/>
    <p:restoredTop sz="95574"/>
  </p:normalViewPr>
  <p:slideViewPr>
    <p:cSldViewPr snapToGrid="0">
      <p:cViewPr varScale="1">
        <p:scale>
          <a:sx n="67" d="100"/>
          <a:sy n="67" d="100"/>
        </p:scale>
        <p:origin x="64"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FE8E89-97D9-8B4D-96F9-06C8165C950F}" type="datetimeFigureOut">
              <a:rPr lang="en-US" smtClean="0"/>
              <a:t>7/20/2023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6494AB-4E38-BB49-81D5-13C84DD79967}" type="slidenum">
              <a:rPr lang="en-US" smtClean="0"/>
              <a:t>‹#›</a:t>
            </a:fld>
            <a:endParaRPr lang="en-US"/>
          </a:p>
        </p:txBody>
      </p:sp>
    </p:spTree>
    <p:extLst>
      <p:ext uri="{BB962C8B-B14F-4D97-AF65-F5344CB8AC3E}">
        <p14:creationId xmlns:p14="http://schemas.microsoft.com/office/powerpoint/2010/main" val="3214801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8" name="Google Shape;4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1783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15595-E7CA-7840-B546-7849823B7195}" type="slidenum">
              <a:rPr lang="en-US" smtClean="0"/>
              <a:t>25</a:t>
            </a:fld>
            <a:endParaRPr lang="en-US"/>
          </a:p>
        </p:txBody>
      </p:sp>
    </p:spTree>
    <p:extLst>
      <p:ext uri="{BB962C8B-B14F-4D97-AF65-F5344CB8AC3E}">
        <p14:creationId xmlns:p14="http://schemas.microsoft.com/office/powerpoint/2010/main" val="25276344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15595-E7CA-7840-B546-7849823B7195}" type="slidenum">
              <a:rPr lang="en-US" smtClean="0"/>
              <a:t>26</a:t>
            </a:fld>
            <a:endParaRPr lang="en-US"/>
          </a:p>
        </p:txBody>
      </p:sp>
    </p:spTree>
    <p:extLst>
      <p:ext uri="{BB962C8B-B14F-4D97-AF65-F5344CB8AC3E}">
        <p14:creationId xmlns:p14="http://schemas.microsoft.com/office/powerpoint/2010/main" val="3462305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6494AB-4E38-BB49-81D5-13C84DD79967}" type="slidenum">
              <a:rPr lang="en-US" smtClean="0"/>
              <a:t>27</a:t>
            </a:fld>
            <a:endParaRPr lang="en-US"/>
          </a:p>
        </p:txBody>
      </p:sp>
    </p:spTree>
    <p:extLst>
      <p:ext uri="{BB962C8B-B14F-4D97-AF65-F5344CB8AC3E}">
        <p14:creationId xmlns:p14="http://schemas.microsoft.com/office/powerpoint/2010/main" val="2377148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6494AB-4E38-BB49-81D5-13C84DD79967}" type="slidenum">
              <a:rPr lang="en-US" smtClean="0"/>
              <a:t>29</a:t>
            </a:fld>
            <a:endParaRPr lang="en-US"/>
          </a:p>
        </p:txBody>
      </p:sp>
    </p:spTree>
    <p:extLst>
      <p:ext uri="{BB962C8B-B14F-4D97-AF65-F5344CB8AC3E}">
        <p14:creationId xmlns:p14="http://schemas.microsoft.com/office/powerpoint/2010/main" val="13815425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6494AB-4E38-BB49-81D5-13C84DD79967}" type="slidenum">
              <a:rPr lang="en-US" smtClean="0"/>
              <a:t>30</a:t>
            </a:fld>
            <a:endParaRPr lang="en-US"/>
          </a:p>
        </p:txBody>
      </p:sp>
    </p:spTree>
    <p:extLst>
      <p:ext uri="{BB962C8B-B14F-4D97-AF65-F5344CB8AC3E}">
        <p14:creationId xmlns:p14="http://schemas.microsoft.com/office/powerpoint/2010/main" val="12794688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6494AB-4E38-BB49-81D5-13C84DD79967}" type="slidenum">
              <a:rPr lang="en-US" smtClean="0"/>
              <a:t>31</a:t>
            </a:fld>
            <a:endParaRPr lang="en-US"/>
          </a:p>
        </p:txBody>
      </p:sp>
    </p:spTree>
    <p:extLst>
      <p:ext uri="{BB962C8B-B14F-4D97-AF65-F5344CB8AC3E}">
        <p14:creationId xmlns:p14="http://schemas.microsoft.com/office/powerpoint/2010/main" val="1190085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5" name="Google Shape;55;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600958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15595-E7CA-7840-B546-7849823B7195}" type="slidenum">
              <a:rPr lang="en-US" smtClean="0"/>
              <a:t>2</a:t>
            </a:fld>
            <a:endParaRPr lang="en-US"/>
          </a:p>
        </p:txBody>
      </p:sp>
    </p:spTree>
    <p:extLst>
      <p:ext uri="{BB962C8B-B14F-4D97-AF65-F5344CB8AC3E}">
        <p14:creationId xmlns:p14="http://schemas.microsoft.com/office/powerpoint/2010/main" val="3004462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15595-E7CA-7840-B546-7849823B7195}" type="slidenum">
              <a:rPr lang="en-US" smtClean="0"/>
              <a:t>3</a:t>
            </a:fld>
            <a:endParaRPr lang="en-US"/>
          </a:p>
        </p:txBody>
      </p:sp>
    </p:spTree>
    <p:extLst>
      <p:ext uri="{BB962C8B-B14F-4D97-AF65-F5344CB8AC3E}">
        <p14:creationId xmlns:p14="http://schemas.microsoft.com/office/powerpoint/2010/main" val="1875464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15595-E7CA-7840-B546-7849823B7195}" type="slidenum">
              <a:rPr lang="en-US" smtClean="0"/>
              <a:t>5</a:t>
            </a:fld>
            <a:endParaRPr lang="en-US"/>
          </a:p>
        </p:txBody>
      </p:sp>
    </p:spTree>
    <p:extLst>
      <p:ext uri="{BB962C8B-B14F-4D97-AF65-F5344CB8AC3E}">
        <p14:creationId xmlns:p14="http://schemas.microsoft.com/office/powerpoint/2010/main" val="2896857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15595-E7CA-7840-B546-7849823B7195}" type="slidenum">
              <a:rPr lang="en-US" smtClean="0"/>
              <a:t>6</a:t>
            </a:fld>
            <a:endParaRPr lang="en-US"/>
          </a:p>
        </p:txBody>
      </p:sp>
    </p:spTree>
    <p:extLst>
      <p:ext uri="{BB962C8B-B14F-4D97-AF65-F5344CB8AC3E}">
        <p14:creationId xmlns:p14="http://schemas.microsoft.com/office/powerpoint/2010/main" val="13363181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15595-E7CA-7840-B546-7849823B7195}" type="slidenum">
              <a:rPr lang="en-US" smtClean="0"/>
              <a:t>7</a:t>
            </a:fld>
            <a:endParaRPr lang="en-US"/>
          </a:p>
        </p:txBody>
      </p:sp>
    </p:spTree>
    <p:extLst>
      <p:ext uri="{BB962C8B-B14F-4D97-AF65-F5344CB8AC3E}">
        <p14:creationId xmlns:p14="http://schemas.microsoft.com/office/powerpoint/2010/main" val="2373511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15595-E7CA-7840-B546-7849823B7195}" type="slidenum">
              <a:rPr lang="en-US" smtClean="0"/>
              <a:t>8</a:t>
            </a:fld>
            <a:endParaRPr lang="en-US"/>
          </a:p>
        </p:txBody>
      </p:sp>
    </p:spTree>
    <p:extLst>
      <p:ext uri="{BB962C8B-B14F-4D97-AF65-F5344CB8AC3E}">
        <p14:creationId xmlns:p14="http://schemas.microsoft.com/office/powerpoint/2010/main" val="2607041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6494AB-4E38-BB49-81D5-13C84DD79967}" type="slidenum">
              <a:rPr lang="en-US" smtClean="0"/>
              <a:t>13</a:t>
            </a:fld>
            <a:endParaRPr lang="en-US"/>
          </a:p>
        </p:txBody>
      </p:sp>
    </p:spTree>
    <p:extLst>
      <p:ext uri="{BB962C8B-B14F-4D97-AF65-F5344CB8AC3E}">
        <p14:creationId xmlns:p14="http://schemas.microsoft.com/office/powerpoint/2010/main" val="26813337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6494AB-4E38-BB49-81D5-13C84DD79967}" type="slidenum">
              <a:rPr lang="en-US" smtClean="0"/>
              <a:t>18</a:t>
            </a:fld>
            <a:endParaRPr lang="en-US"/>
          </a:p>
        </p:txBody>
      </p:sp>
    </p:spTree>
    <p:extLst>
      <p:ext uri="{BB962C8B-B14F-4D97-AF65-F5344CB8AC3E}">
        <p14:creationId xmlns:p14="http://schemas.microsoft.com/office/powerpoint/2010/main" val="509470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40C2FFE-5E0F-1147-BA78-162CE4FFB2C2}"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B7FE52-6C39-204C-8994-138DCF438BAD}" type="slidenum">
              <a:rPr lang="en-US" smtClean="0"/>
              <a:t>‹#›</a:t>
            </a:fld>
            <a:endParaRPr lang="en-US"/>
          </a:p>
        </p:txBody>
      </p:sp>
    </p:spTree>
    <p:extLst>
      <p:ext uri="{BB962C8B-B14F-4D97-AF65-F5344CB8AC3E}">
        <p14:creationId xmlns:p14="http://schemas.microsoft.com/office/powerpoint/2010/main" val="567875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0C2FFE-5E0F-1147-BA78-162CE4FFB2C2}"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B7FE52-6C39-204C-8994-138DCF438BAD}" type="slidenum">
              <a:rPr lang="en-US" smtClean="0"/>
              <a:t>‹#›</a:t>
            </a:fld>
            <a:endParaRPr lang="en-US"/>
          </a:p>
        </p:txBody>
      </p:sp>
    </p:spTree>
    <p:extLst>
      <p:ext uri="{BB962C8B-B14F-4D97-AF65-F5344CB8AC3E}">
        <p14:creationId xmlns:p14="http://schemas.microsoft.com/office/powerpoint/2010/main" val="2846104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0C2FFE-5E0F-1147-BA78-162CE4FFB2C2}"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B7FE52-6C39-204C-8994-138DCF438BAD}" type="slidenum">
              <a:rPr lang="en-US" smtClean="0"/>
              <a:t>‹#›</a:t>
            </a:fld>
            <a:endParaRPr lang="en-US"/>
          </a:p>
        </p:txBody>
      </p:sp>
    </p:spTree>
    <p:extLst>
      <p:ext uri="{BB962C8B-B14F-4D97-AF65-F5344CB8AC3E}">
        <p14:creationId xmlns:p14="http://schemas.microsoft.com/office/powerpoint/2010/main" val="858909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9"/>
        <p:cNvGrpSpPr/>
        <p:nvPr/>
      </p:nvGrpSpPr>
      <p:grpSpPr>
        <a:xfrm>
          <a:off x="0" y="0"/>
          <a:ext cx="0" cy="0"/>
          <a:chOff x="0" y="0"/>
          <a:chExt cx="0" cy="0"/>
        </a:xfrm>
      </p:grpSpPr>
      <p:sp>
        <p:nvSpPr>
          <p:cNvPr id="10" name="Google Shape;10;p4"/>
          <p:cNvSpPr txBox="1">
            <a:spLocks noGrp="1"/>
          </p:cNvSpPr>
          <p:nvPr>
            <p:ph type="title"/>
          </p:nvPr>
        </p:nvSpPr>
        <p:spPr>
          <a:xfrm>
            <a:off x="415600" y="2867800"/>
            <a:ext cx="11360800" cy="11224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4800"/>
            </a:lvl1pPr>
            <a:lvl2pPr lvl="1" algn="ctr">
              <a:lnSpc>
                <a:spcPct val="100000"/>
              </a:lnSpc>
              <a:spcBef>
                <a:spcPts val="0"/>
              </a:spcBef>
              <a:spcAft>
                <a:spcPts val="0"/>
              </a:spcAft>
              <a:buSzPts val="3600"/>
              <a:buNone/>
              <a:defRPr sz="4800"/>
            </a:lvl2pPr>
            <a:lvl3pPr lvl="2" algn="ctr">
              <a:lnSpc>
                <a:spcPct val="100000"/>
              </a:lnSpc>
              <a:spcBef>
                <a:spcPts val="0"/>
              </a:spcBef>
              <a:spcAft>
                <a:spcPts val="0"/>
              </a:spcAft>
              <a:buSzPts val="3600"/>
              <a:buNone/>
              <a:defRPr sz="4800"/>
            </a:lvl3pPr>
            <a:lvl4pPr lvl="3" algn="ctr">
              <a:lnSpc>
                <a:spcPct val="100000"/>
              </a:lnSpc>
              <a:spcBef>
                <a:spcPts val="0"/>
              </a:spcBef>
              <a:spcAft>
                <a:spcPts val="0"/>
              </a:spcAft>
              <a:buSzPts val="3600"/>
              <a:buNone/>
              <a:defRPr sz="4800"/>
            </a:lvl4pPr>
            <a:lvl5pPr lvl="4" algn="ctr">
              <a:lnSpc>
                <a:spcPct val="100000"/>
              </a:lnSpc>
              <a:spcBef>
                <a:spcPts val="0"/>
              </a:spcBef>
              <a:spcAft>
                <a:spcPts val="0"/>
              </a:spcAft>
              <a:buSzPts val="3600"/>
              <a:buNone/>
              <a:defRPr sz="4800"/>
            </a:lvl5pPr>
            <a:lvl6pPr lvl="5" algn="ctr">
              <a:lnSpc>
                <a:spcPct val="100000"/>
              </a:lnSpc>
              <a:spcBef>
                <a:spcPts val="0"/>
              </a:spcBef>
              <a:spcAft>
                <a:spcPts val="0"/>
              </a:spcAft>
              <a:buSzPts val="3600"/>
              <a:buNone/>
              <a:defRPr sz="4800"/>
            </a:lvl6pPr>
            <a:lvl7pPr lvl="6" algn="ctr">
              <a:lnSpc>
                <a:spcPct val="100000"/>
              </a:lnSpc>
              <a:spcBef>
                <a:spcPts val="0"/>
              </a:spcBef>
              <a:spcAft>
                <a:spcPts val="0"/>
              </a:spcAft>
              <a:buSzPts val="3600"/>
              <a:buNone/>
              <a:defRPr sz="4800"/>
            </a:lvl7pPr>
            <a:lvl8pPr lvl="7" algn="ctr">
              <a:lnSpc>
                <a:spcPct val="100000"/>
              </a:lnSpc>
              <a:spcBef>
                <a:spcPts val="0"/>
              </a:spcBef>
              <a:spcAft>
                <a:spcPts val="0"/>
              </a:spcAft>
              <a:buSzPts val="3600"/>
              <a:buNone/>
              <a:defRPr sz="4800"/>
            </a:lvl8pPr>
            <a:lvl9pPr lvl="8" algn="ctr">
              <a:lnSpc>
                <a:spcPct val="100000"/>
              </a:lnSpc>
              <a:spcBef>
                <a:spcPts val="0"/>
              </a:spcBef>
              <a:spcAft>
                <a:spcPts val="0"/>
              </a:spcAft>
              <a:buSzPts val="3600"/>
              <a:buNone/>
              <a:defRPr sz="4800"/>
            </a:lvl9pPr>
          </a:lstStyle>
          <a:p>
            <a:endParaRPr/>
          </a:p>
        </p:txBody>
      </p:sp>
      <p:sp>
        <p:nvSpPr>
          <p:cNvPr id="11" name="Google Shape;11;p4"/>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3481116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2"/>
        <p:cNvGrpSpPr/>
        <p:nvPr/>
      </p:nvGrpSpPr>
      <p:grpSpPr>
        <a:xfrm>
          <a:off x="0" y="0"/>
          <a:ext cx="0" cy="0"/>
          <a:chOff x="0" y="0"/>
          <a:chExt cx="0" cy="0"/>
        </a:xfrm>
      </p:grpSpPr>
      <p:sp>
        <p:nvSpPr>
          <p:cNvPr id="13" name="Google Shape;13;p5"/>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4" name="Google Shape;14;p5"/>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rm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0"/>
              </a:spcBef>
              <a:spcAft>
                <a:spcPts val="0"/>
              </a:spcAft>
              <a:buSzPts val="1400"/>
              <a:buChar char="○"/>
              <a:defRPr/>
            </a:lvl2pPr>
            <a:lvl3pPr marL="1828754" lvl="2" indent="-423323" algn="l">
              <a:lnSpc>
                <a:spcPct val="115000"/>
              </a:lnSpc>
              <a:spcBef>
                <a:spcPts val="0"/>
              </a:spcBef>
              <a:spcAft>
                <a:spcPts val="0"/>
              </a:spcAft>
              <a:buSzPts val="1400"/>
              <a:buChar char="■"/>
              <a:defRPr/>
            </a:lvl3pPr>
            <a:lvl4pPr marL="2438339" lvl="3" indent="-423323" algn="l">
              <a:lnSpc>
                <a:spcPct val="115000"/>
              </a:lnSpc>
              <a:spcBef>
                <a:spcPts val="0"/>
              </a:spcBef>
              <a:spcAft>
                <a:spcPts val="0"/>
              </a:spcAft>
              <a:buSzPts val="1400"/>
              <a:buChar char="●"/>
              <a:defRPr/>
            </a:lvl4pPr>
            <a:lvl5pPr marL="3047924" lvl="4" indent="-423323" algn="l">
              <a:lnSpc>
                <a:spcPct val="115000"/>
              </a:lnSpc>
              <a:spcBef>
                <a:spcPts val="0"/>
              </a:spcBef>
              <a:spcAft>
                <a:spcPts val="0"/>
              </a:spcAft>
              <a:buSzPts val="1400"/>
              <a:buChar char="○"/>
              <a:defRPr/>
            </a:lvl5pPr>
            <a:lvl6pPr marL="3657509" lvl="5" indent="-423323" algn="l">
              <a:lnSpc>
                <a:spcPct val="115000"/>
              </a:lnSpc>
              <a:spcBef>
                <a:spcPts val="0"/>
              </a:spcBef>
              <a:spcAft>
                <a:spcPts val="0"/>
              </a:spcAft>
              <a:buSzPts val="1400"/>
              <a:buChar char="■"/>
              <a:defRPr/>
            </a:lvl6pPr>
            <a:lvl7pPr marL="4267093" lvl="6" indent="-423323" algn="l">
              <a:lnSpc>
                <a:spcPct val="115000"/>
              </a:lnSpc>
              <a:spcBef>
                <a:spcPts val="0"/>
              </a:spcBef>
              <a:spcAft>
                <a:spcPts val="0"/>
              </a:spcAft>
              <a:buSzPts val="1400"/>
              <a:buChar char="●"/>
              <a:defRPr/>
            </a:lvl7pPr>
            <a:lvl8pPr marL="4876678" lvl="7" indent="-423323" algn="l">
              <a:lnSpc>
                <a:spcPct val="115000"/>
              </a:lnSpc>
              <a:spcBef>
                <a:spcPts val="0"/>
              </a:spcBef>
              <a:spcAft>
                <a:spcPts val="0"/>
              </a:spcAft>
              <a:buSzPts val="1400"/>
              <a:buChar char="○"/>
              <a:defRPr/>
            </a:lvl8pPr>
            <a:lvl9pPr marL="5486263" lvl="8" indent="-423323" algn="l">
              <a:lnSpc>
                <a:spcPct val="115000"/>
              </a:lnSpc>
              <a:spcBef>
                <a:spcPts val="0"/>
              </a:spcBef>
              <a:spcAft>
                <a:spcPts val="0"/>
              </a:spcAft>
              <a:buSzPts val="1400"/>
              <a:buChar char="■"/>
              <a:defRPr/>
            </a:lvl9pPr>
          </a:lstStyle>
          <a:p>
            <a:endParaRPr/>
          </a:p>
        </p:txBody>
      </p:sp>
      <p:sp>
        <p:nvSpPr>
          <p:cNvPr id="15" name="Google Shape;15;p5"/>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48664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0C2FFE-5E0F-1147-BA78-162CE4FFB2C2}"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B7FE52-6C39-204C-8994-138DCF438BAD}" type="slidenum">
              <a:rPr lang="en-US" smtClean="0"/>
              <a:t>‹#›</a:t>
            </a:fld>
            <a:endParaRPr lang="en-US"/>
          </a:p>
        </p:txBody>
      </p:sp>
    </p:spTree>
    <p:extLst>
      <p:ext uri="{BB962C8B-B14F-4D97-AF65-F5344CB8AC3E}">
        <p14:creationId xmlns:p14="http://schemas.microsoft.com/office/powerpoint/2010/main" val="2896139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0C2FFE-5E0F-1147-BA78-162CE4FFB2C2}"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B7FE52-6C39-204C-8994-138DCF438BAD}" type="slidenum">
              <a:rPr lang="en-US" smtClean="0"/>
              <a:t>‹#›</a:t>
            </a:fld>
            <a:endParaRPr lang="en-US"/>
          </a:p>
        </p:txBody>
      </p:sp>
    </p:spTree>
    <p:extLst>
      <p:ext uri="{BB962C8B-B14F-4D97-AF65-F5344CB8AC3E}">
        <p14:creationId xmlns:p14="http://schemas.microsoft.com/office/powerpoint/2010/main" val="64190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0C2FFE-5E0F-1147-BA78-162CE4FFB2C2}" type="datetimeFigureOut">
              <a:rPr lang="en-US" smtClean="0"/>
              <a:t>7/20/2023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B7FE52-6C39-204C-8994-138DCF438BAD}" type="slidenum">
              <a:rPr lang="en-US" smtClean="0"/>
              <a:t>‹#›</a:t>
            </a:fld>
            <a:endParaRPr lang="en-US"/>
          </a:p>
        </p:txBody>
      </p:sp>
    </p:spTree>
    <p:extLst>
      <p:ext uri="{BB962C8B-B14F-4D97-AF65-F5344CB8AC3E}">
        <p14:creationId xmlns:p14="http://schemas.microsoft.com/office/powerpoint/2010/main" val="1872469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0C2FFE-5E0F-1147-BA78-162CE4FFB2C2}" type="datetimeFigureOut">
              <a:rPr lang="en-US" smtClean="0"/>
              <a:t>7/20/2023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B7FE52-6C39-204C-8994-138DCF438BAD}" type="slidenum">
              <a:rPr lang="en-US" smtClean="0"/>
              <a:t>‹#›</a:t>
            </a:fld>
            <a:endParaRPr lang="en-US"/>
          </a:p>
        </p:txBody>
      </p:sp>
    </p:spTree>
    <p:extLst>
      <p:ext uri="{BB962C8B-B14F-4D97-AF65-F5344CB8AC3E}">
        <p14:creationId xmlns:p14="http://schemas.microsoft.com/office/powerpoint/2010/main" val="2311643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0C2FFE-5E0F-1147-BA78-162CE4FFB2C2}" type="datetimeFigureOut">
              <a:rPr lang="en-US" smtClean="0"/>
              <a:t>7/20/2023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B7FE52-6C39-204C-8994-138DCF438BAD}" type="slidenum">
              <a:rPr lang="en-US" smtClean="0"/>
              <a:t>‹#›</a:t>
            </a:fld>
            <a:endParaRPr lang="en-US"/>
          </a:p>
        </p:txBody>
      </p:sp>
    </p:spTree>
    <p:extLst>
      <p:ext uri="{BB962C8B-B14F-4D97-AF65-F5344CB8AC3E}">
        <p14:creationId xmlns:p14="http://schemas.microsoft.com/office/powerpoint/2010/main" val="1684031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0C2FFE-5E0F-1147-BA78-162CE4FFB2C2}" type="datetimeFigureOut">
              <a:rPr lang="en-US" smtClean="0"/>
              <a:t>7/20/2023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B7FE52-6C39-204C-8994-138DCF438BAD}" type="slidenum">
              <a:rPr lang="en-US" smtClean="0"/>
              <a:t>‹#›</a:t>
            </a:fld>
            <a:endParaRPr lang="en-US"/>
          </a:p>
        </p:txBody>
      </p:sp>
    </p:spTree>
    <p:extLst>
      <p:ext uri="{BB962C8B-B14F-4D97-AF65-F5344CB8AC3E}">
        <p14:creationId xmlns:p14="http://schemas.microsoft.com/office/powerpoint/2010/main" val="2714269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40C2FFE-5E0F-1147-BA78-162CE4FFB2C2}" type="datetimeFigureOut">
              <a:rPr lang="en-US" smtClean="0"/>
              <a:t>7/20/2023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B7FE52-6C39-204C-8994-138DCF438BAD}" type="slidenum">
              <a:rPr lang="en-US" smtClean="0"/>
              <a:t>‹#›</a:t>
            </a:fld>
            <a:endParaRPr lang="en-US"/>
          </a:p>
        </p:txBody>
      </p:sp>
    </p:spTree>
    <p:extLst>
      <p:ext uri="{BB962C8B-B14F-4D97-AF65-F5344CB8AC3E}">
        <p14:creationId xmlns:p14="http://schemas.microsoft.com/office/powerpoint/2010/main" val="3280867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40C2FFE-5E0F-1147-BA78-162CE4FFB2C2}" type="datetimeFigureOut">
              <a:rPr lang="en-US" smtClean="0"/>
              <a:t>7/20/2023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B7FE52-6C39-204C-8994-138DCF438BAD}" type="slidenum">
              <a:rPr lang="en-US" smtClean="0"/>
              <a:t>‹#›</a:t>
            </a:fld>
            <a:endParaRPr lang="en-US"/>
          </a:p>
        </p:txBody>
      </p:sp>
    </p:spTree>
    <p:extLst>
      <p:ext uri="{BB962C8B-B14F-4D97-AF65-F5344CB8AC3E}">
        <p14:creationId xmlns:p14="http://schemas.microsoft.com/office/powerpoint/2010/main" val="4162407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0C2FFE-5E0F-1147-BA78-162CE4FFB2C2}" type="datetimeFigureOut">
              <a:rPr lang="en-US" smtClean="0"/>
              <a:t>7/20/2023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B7FE52-6C39-204C-8994-138DCF438BAD}" type="slidenum">
              <a:rPr lang="en-US" smtClean="0"/>
              <a:t>‹#›</a:t>
            </a:fld>
            <a:endParaRPr lang="en-US"/>
          </a:p>
        </p:txBody>
      </p:sp>
    </p:spTree>
    <p:extLst>
      <p:ext uri="{BB962C8B-B14F-4D97-AF65-F5344CB8AC3E}">
        <p14:creationId xmlns:p14="http://schemas.microsoft.com/office/powerpoint/2010/main" val="113695554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pic>
        <p:nvPicPr>
          <p:cNvPr id="50" name="Google Shape;50;p1"/>
          <p:cNvPicPr preferRelativeResize="0"/>
          <p:nvPr/>
        </p:nvPicPr>
        <p:blipFill>
          <a:blip r:embed="rId3">
            <a:alphaModFix/>
          </a:blip>
          <a:stretch>
            <a:fillRect/>
          </a:stretch>
        </p:blipFill>
        <p:spPr>
          <a:xfrm>
            <a:off x="0" y="0"/>
            <a:ext cx="12192000" cy="6858000"/>
          </a:xfrm>
          <a:prstGeom prst="rect">
            <a:avLst/>
          </a:prstGeom>
          <a:noFill/>
          <a:ln>
            <a:noFill/>
          </a:ln>
        </p:spPr>
      </p:pic>
      <p:sp>
        <p:nvSpPr>
          <p:cNvPr id="51" name="Google Shape;51;p1"/>
          <p:cNvSpPr txBox="1"/>
          <p:nvPr/>
        </p:nvSpPr>
        <p:spPr>
          <a:xfrm>
            <a:off x="593800" y="1906031"/>
            <a:ext cx="11004400" cy="1723508"/>
          </a:xfrm>
          <a:prstGeom prst="rect">
            <a:avLst/>
          </a:prstGeom>
          <a:noFill/>
          <a:ln>
            <a:noFill/>
          </a:ln>
        </p:spPr>
        <p:txBody>
          <a:bodyPr spcFirstLastPara="1" wrap="square" lIns="121900" tIns="121900" rIns="121900" bIns="121900" anchor="t" anchorCtr="0">
            <a:spAutoFit/>
          </a:bodyPr>
          <a:lstStyle/>
          <a:p>
            <a:r>
              <a:rPr lang="en-US" sz="9600" b="1" dirty="0">
                <a:solidFill>
                  <a:schemeClr val="lt1"/>
                </a:solidFill>
              </a:rPr>
              <a:t>Conflict and Identity</a:t>
            </a:r>
            <a:endParaRPr sz="9600" b="1" dirty="0">
              <a:solidFill>
                <a:schemeClr val="lt1"/>
              </a:solidFill>
            </a:endParaRPr>
          </a:p>
        </p:txBody>
      </p:sp>
      <p:sp>
        <p:nvSpPr>
          <p:cNvPr id="52" name="Google Shape;52;p1"/>
          <p:cNvSpPr txBox="1"/>
          <p:nvPr/>
        </p:nvSpPr>
        <p:spPr>
          <a:xfrm>
            <a:off x="790900" y="5106867"/>
            <a:ext cx="11004400" cy="861734"/>
          </a:xfrm>
          <a:prstGeom prst="rect">
            <a:avLst/>
          </a:prstGeom>
          <a:noFill/>
          <a:ln>
            <a:noFill/>
          </a:ln>
        </p:spPr>
        <p:txBody>
          <a:bodyPr spcFirstLastPara="1" wrap="square" lIns="121900" tIns="121900" rIns="121900" bIns="121900" anchor="t" anchorCtr="0">
            <a:spAutoFit/>
          </a:bodyPr>
          <a:lstStyle/>
          <a:p>
            <a:r>
              <a:rPr lang="en-US" sz="4000" dirty="0">
                <a:solidFill>
                  <a:schemeClr val="lt1"/>
                </a:solidFill>
              </a:rPr>
              <a:t>Liz Sweet XSI 2023</a:t>
            </a:r>
            <a:endParaRPr sz="4000" dirty="0">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D9890D-1AE4-7B61-261B-6E38FDBB2CF5}"/>
              </a:ext>
            </a:extLst>
          </p:cNvPr>
          <p:cNvSpPr>
            <a:spLocks noGrp="1"/>
          </p:cNvSpPr>
          <p:nvPr>
            <p:ph type="title"/>
          </p:nvPr>
        </p:nvSpPr>
        <p:spPr>
          <a:xfrm>
            <a:off x="146304" y="182881"/>
            <a:ext cx="12045696" cy="1024128"/>
          </a:xfrm>
        </p:spPr>
        <p:txBody>
          <a:bodyPr/>
          <a:lstStyle/>
          <a:p>
            <a:r>
              <a:rPr lang="en-US" dirty="0">
                <a:solidFill>
                  <a:schemeClr val="accent4"/>
                </a:solidFill>
                <a:latin typeface="+mn-lt"/>
              </a:rPr>
              <a:t>Conflict is an opportunity</a:t>
            </a:r>
          </a:p>
        </p:txBody>
      </p:sp>
      <p:sp>
        <p:nvSpPr>
          <p:cNvPr id="3" name="Content Placeholder 2">
            <a:extLst>
              <a:ext uri="{FF2B5EF4-FFF2-40B4-BE49-F238E27FC236}">
                <a16:creationId xmlns:a16="http://schemas.microsoft.com/office/drawing/2014/main" xmlns="" id="{348E5774-1A57-22AD-3138-519F877FA387}"/>
              </a:ext>
            </a:extLst>
          </p:cNvPr>
          <p:cNvSpPr>
            <a:spLocks noGrp="1"/>
          </p:cNvSpPr>
          <p:nvPr>
            <p:ph idx="1"/>
          </p:nvPr>
        </p:nvSpPr>
        <p:spPr>
          <a:xfrm>
            <a:off x="73152" y="1207009"/>
            <a:ext cx="12118848" cy="5468110"/>
          </a:xfrm>
        </p:spPr>
        <p:txBody>
          <a:bodyPr>
            <a:noAutofit/>
          </a:bodyPr>
          <a:lstStyle/>
          <a:p>
            <a:r>
              <a:rPr lang="en-US" sz="3300" dirty="0"/>
              <a:t>To represent/ reflect God</a:t>
            </a:r>
          </a:p>
          <a:p>
            <a:pPr lvl="1"/>
            <a:r>
              <a:rPr lang="en-US" sz="3300" dirty="0"/>
              <a:t>Ephesians 4: I therefore, a prisoner for the Lord, urge you to walk in a manner worthy of the calling to which you have been called, with all humility and gentleness, with patience, bearing with one another in love, eager to maintain the unity of the Spirit in the bond of peace.</a:t>
            </a:r>
          </a:p>
          <a:p>
            <a:r>
              <a:rPr lang="en-US" sz="3300" dirty="0"/>
              <a:t>To allow God to transform us</a:t>
            </a:r>
          </a:p>
          <a:p>
            <a:pPr lvl="1"/>
            <a:r>
              <a:rPr lang="en-US" sz="3300" dirty="0"/>
              <a:t>Romans 5: 3 And not only this, but we also celebrate in our tribulations, knowing that tribulation brings about perseverance; 4 and perseverance, proven character; and proven character, hope</a:t>
            </a:r>
          </a:p>
        </p:txBody>
      </p:sp>
    </p:spTree>
    <p:extLst>
      <p:ext uri="{BB962C8B-B14F-4D97-AF65-F5344CB8AC3E}">
        <p14:creationId xmlns:p14="http://schemas.microsoft.com/office/powerpoint/2010/main" val="491725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D9890D-1AE4-7B61-261B-6E38FDBB2CF5}"/>
              </a:ext>
            </a:extLst>
          </p:cNvPr>
          <p:cNvSpPr>
            <a:spLocks noGrp="1"/>
          </p:cNvSpPr>
          <p:nvPr>
            <p:ph type="title"/>
          </p:nvPr>
        </p:nvSpPr>
        <p:spPr>
          <a:xfrm>
            <a:off x="146304" y="182881"/>
            <a:ext cx="12045696" cy="1024128"/>
          </a:xfrm>
        </p:spPr>
        <p:txBody>
          <a:bodyPr/>
          <a:lstStyle/>
          <a:p>
            <a:r>
              <a:rPr lang="en-US" dirty="0">
                <a:solidFill>
                  <a:schemeClr val="accent4"/>
                </a:solidFill>
                <a:latin typeface="+mn-lt"/>
              </a:rPr>
              <a:t>Conflict is an opportunity</a:t>
            </a:r>
          </a:p>
        </p:txBody>
      </p:sp>
      <p:sp>
        <p:nvSpPr>
          <p:cNvPr id="3" name="Content Placeholder 2">
            <a:extLst>
              <a:ext uri="{FF2B5EF4-FFF2-40B4-BE49-F238E27FC236}">
                <a16:creationId xmlns:a16="http://schemas.microsoft.com/office/drawing/2014/main" xmlns="" id="{348E5774-1A57-22AD-3138-519F877FA387}"/>
              </a:ext>
            </a:extLst>
          </p:cNvPr>
          <p:cNvSpPr>
            <a:spLocks noGrp="1"/>
          </p:cNvSpPr>
          <p:nvPr>
            <p:ph idx="1"/>
          </p:nvPr>
        </p:nvSpPr>
        <p:spPr>
          <a:xfrm>
            <a:off x="73152" y="1207009"/>
            <a:ext cx="12118848" cy="5468110"/>
          </a:xfrm>
        </p:spPr>
        <p:txBody>
          <a:bodyPr>
            <a:noAutofit/>
          </a:bodyPr>
          <a:lstStyle/>
          <a:p>
            <a:r>
              <a:rPr lang="en-US" sz="3300" dirty="0"/>
              <a:t>To breathe grace into the lives of others</a:t>
            </a:r>
          </a:p>
          <a:p>
            <a:pPr lvl="1"/>
            <a:r>
              <a:rPr lang="en-US" sz="3300" dirty="0"/>
              <a:t>If we are living in God’s grace, growing in our understanding of His grace for u—His undeserved love, His kindness, His mercy, His forgiveness—we can communicate that to others </a:t>
            </a:r>
          </a:p>
          <a:p>
            <a:r>
              <a:rPr lang="en-US" sz="3300" dirty="0"/>
              <a:t>To demonstrate the love and power of God</a:t>
            </a:r>
          </a:p>
        </p:txBody>
      </p:sp>
    </p:spTree>
    <p:extLst>
      <p:ext uri="{BB962C8B-B14F-4D97-AF65-F5344CB8AC3E}">
        <p14:creationId xmlns:p14="http://schemas.microsoft.com/office/powerpoint/2010/main" val="3803242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2B55E1-B401-B347-0244-041C1DE13CA4}"/>
              </a:ext>
            </a:extLst>
          </p:cNvPr>
          <p:cNvSpPr>
            <a:spLocks noGrp="1"/>
          </p:cNvSpPr>
          <p:nvPr>
            <p:ph type="title"/>
          </p:nvPr>
        </p:nvSpPr>
        <p:spPr>
          <a:xfrm>
            <a:off x="0" y="128589"/>
            <a:ext cx="12192000" cy="957261"/>
          </a:xfrm>
        </p:spPr>
        <p:txBody>
          <a:bodyPr/>
          <a:lstStyle/>
          <a:p>
            <a:r>
              <a:rPr lang="en-US" dirty="0">
                <a:solidFill>
                  <a:schemeClr val="accent4"/>
                </a:solidFill>
                <a:latin typeface="+mn-lt"/>
              </a:rPr>
              <a:t>Common responses to Conflict</a:t>
            </a:r>
          </a:p>
        </p:txBody>
      </p:sp>
      <p:sp>
        <p:nvSpPr>
          <p:cNvPr id="3" name="Content Placeholder 2">
            <a:extLst>
              <a:ext uri="{FF2B5EF4-FFF2-40B4-BE49-F238E27FC236}">
                <a16:creationId xmlns:a16="http://schemas.microsoft.com/office/drawing/2014/main" xmlns="" id="{A1FD35A7-348A-AAAE-D0F4-538AD47DD28E}"/>
              </a:ext>
            </a:extLst>
          </p:cNvPr>
          <p:cNvSpPr>
            <a:spLocks noGrp="1"/>
          </p:cNvSpPr>
          <p:nvPr>
            <p:ph idx="1"/>
          </p:nvPr>
        </p:nvSpPr>
        <p:spPr>
          <a:xfrm>
            <a:off x="100013" y="1085850"/>
            <a:ext cx="12091987" cy="5643561"/>
          </a:xfrm>
        </p:spPr>
        <p:txBody>
          <a:bodyPr/>
          <a:lstStyle/>
          <a:p>
            <a:r>
              <a:rPr lang="en-US" sz="3600" dirty="0"/>
              <a:t>“Escape Responses” Avoiding (Deny, Run Away) “Peace-faking” more interested in avoiding than resolving</a:t>
            </a:r>
          </a:p>
          <a:p>
            <a:r>
              <a:rPr lang="en-US" sz="3600" dirty="0"/>
              <a:t>“Attack Responses” Winning (Assault, litigation, murder) “peace breaking” More interested in winning</a:t>
            </a:r>
          </a:p>
          <a:p>
            <a:r>
              <a:rPr lang="en-US" sz="3600" dirty="0"/>
              <a:t>Peacemaking (overlook, mediation, negotiation, reconciliation)</a:t>
            </a:r>
          </a:p>
          <a:p>
            <a:pPr marL="0" indent="0">
              <a:buNone/>
            </a:pPr>
            <a:r>
              <a:rPr lang="en-US" sz="3600" dirty="0"/>
              <a:t>				(Taken from </a:t>
            </a:r>
            <a:r>
              <a:rPr lang="en-US" sz="3600" i="1" dirty="0"/>
              <a:t>The Peacemaker</a:t>
            </a:r>
            <a:r>
              <a:rPr lang="en-US" sz="3600" dirty="0"/>
              <a:t>, Ken Sande)</a:t>
            </a:r>
          </a:p>
          <a:p>
            <a:pPr marL="0" indent="0">
              <a:buNone/>
            </a:pPr>
            <a:r>
              <a:rPr lang="en-US" dirty="0"/>
              <a:t/>
            </a:r>
            <a:br>
              <a:rPr lang="en-US" dirty="0"/>
            </a:br>
            <a:endParaRPr lang="en-US" dirty="0"/>
          </a:p>
        </p:txBody>
      </p:sp>
    </p:spTree>
    <p:extLst>
      <p:ext uri="{BB962C8B-B14F-4D97-AF65-F5344CB8AC3E}">
        <p14:creationId xmlns:p14="http://schemas.microsoft.com/office/powerpoint/2010/main" val="3294564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D0451C-C6F2-391A-67B4-7BB77A97E93E}"/>
              </a:ext>
            </a:extLst>
          </p:cNvPr>
          <p:cNvSpPr>
            <a:spLocks noGrp="1"/>
          </p:cNvSpPr>
          <p:nvPr>
            <p:ph type="title"/>
          </p:nvPr>
        </p:nvSpPr>
        <p:spPr>
          <a:xfrm>
            <a:off x="100013" y="114300"/>
            <a:ext cx="12091987" cy="785813"/>
          </a:xfrm>
        </p:spPr>
        <p:txBody>
          <a:bodyPr/>
          <a:lstStyle/>
          <a:p>
            <a:r>
              <a:rPr lang="en-US" dirty="0">
                <a:solidFill>
                  <a:schemeClr val="accent4"/>
                </a:solidFill>
              </a:rPr>
              <a:t>Escape</a:t>
            </a:r>
          </a:p>
        </p:txBody>
      </p:sp>
      <p:sp>
        <p:nvSpPr>
          <p:cNvPr id="3" name="Content Placeholder 2">
            <a:extLst>
              <a:ext uri="{FF2B5EF4-FFF2-40B4-BE49-F238E27FC236}">
                <a16:creationId xmlns:a16="http://schemas.microsoft.com/office/drawing/2014/main" xmlns="" id="{E17B8424-CB1E-CC2D-80A8-74357060396E}"/>
              </a:ext>
            </a:extLst>
          </p:cNvPr>
          <p:cNvSpPr>
            <a:spLocks noGrp="1"/>
          </p:cNvSpPr>
          <p:nvPr>
            <p:ph idx="1"/>
          </p:nvPr>
        </p:nvSpPr>
        <p:spPr>
          <a:xfrm>
            <a:off x="100013" y="900112"/>
            <a:ext cx="12091987" cy="5843587"/>
          </a:xfrm>
        </p:spPr>
        <p:txBody>
          <a:bodyPr>
            <a:normAutofit/>
          </a:bodyPr>
          <a:lstStyle/>
          <a:p>
            <a:r>
              <a:rPr lang="en-US" sz="3500" dirty="0"/>
              <a:t>Deny or Run away </a:t>
            </a:r>
          </a:p>
          <a:p>
            <a:r>
              <a:rPr lang="en-US" sz="3500" dirty="0"/>
              <a:t>Q: What does the escape reaction focus on?</a:t>
            </a:r>
          </a:p>
          <a:p>
            <a:pPr lvl="1"/>
            <a:r>
              <a:rPr lang="en-US" sz="3100" dirty="0"/>
              <a:t>Fear (What will be the result if I try to address it?)</a:t>
            </a:r>
          </a:p>
          <a:p>
            <a:pPr lvl="1"/>
            <a:r>
              <a:rPr lang="en-US" sz="3100" dirty="0"/>
              <a:t>Inconvenience (How can I get out of this?) </a:t>
            </a:r>
          </a:p>
          <a:p>
            <a:pPr lvl="1"/>
            <a:r>
              <a:rPr lang="en-US" sz="3100" dirty="0"/>
              <a:t>Wanting to sit in hurt (How is this impacting me?)</a:t>
            </a:r>
          </a:p>
          <a:p>
            <a:pPr lvl="1"/>
            <a:r>
              <a:rPr lang="en-US" sz="3100" dirty="0"/>
              <a:t>Sometimes pretend to be ok (“nothing is wrong”), but growing bitterness</a:t>
            </a:r>
          </a:p>
          <a:p>
            <a:pPr lvl="1"/>
            <a:r>
              <a:rPr lang="en-US" sz="3100" dirty="0"/>
              <a:t>Wants Justice, but doesn’t want to do anything to bring it about</a:t>
            </a:r>
          </a:p>
          <a:p>
            <a:r>
              <a:rPr lang="en-US" sz="3900" dirty="0"/>
              <a:t>Focus on self and the horizontal relationship with others.</a:t>
            </a:r>
          </a:p>
        </p:txBody>
      </p:sp>
    </p:spTree>
    <p:extLst>
      <p:ext uri="{BB962C8B-B14F-4D97-AF65-F5344CB8AC3E}">
        <p14:creationId xmlns:p14="http://schemas.microsoft.com/office/powerpoint/2010/main" val="1954133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1C8630-57F6-3CE9-82EE-144D56DBAEBD}"/>
              </a:ext>
            </a:extLst>
          </p:cNvPr>
          <p:cNvSpPr>
            <a:spLocks noGrp="1"/>
          </p:cNvSpPr>
          <p:nvPr>
            <p:ph type="title"/>
          </p:nvPr>
        </p:nvSpPr>
        <p:spPr>
          <a:xfrm>
            <a:off x="228600" y="100013"/>
            <a:ext cx="11844338" cy="799397"/>
          </a:xfrm>
        </p:spPr>
        <p:txBody>
          <a:bodyPr>
            <a:normAutofit/>
          </a:bodyPr>
          <a:lstStyle/>
          <a:p>
            <a:r>
              <a:rPr lang="en-US" dirty="0">
                <a:solidFill>
                  <a:schemeClr val="accent4"/>
                </a:solidFill>
              </a:rPr>
              <a:t>Escape</a:t>
            </a:r>
          </a:p>
        </p:txBody>
      </p:sp>
      <p:sp>
        <p:nvSpPr>
          <p:cNvPr id="3" name="Content Placeholder 2">
            <a:extLst>
              <a:ext uri="{FF2B5EF4-FFF2-40B4-BE49-F238E27FC236}">
                <a16:creationId xmlns:a16="http://schemas.microsoft.com/office/drawing/2014/main" xmlns="" id="{5CC9DA35-02AC-5F15-83C8-BD09AA3B3913}"/>
              </a:ext>
            </a:extLst>
          </p:cNvPr>
          <p:cNvSpPr>
            <a:spLocks noGrp="1"/>
          </p:cNvSpPr>
          <p:nvPr>
            <p:ph idx="1"/>
          </p:nvPr>
        </p:nvSpPr>
        <p:spPr>
          <a:xfrm>
            <a:off x="0" y="1125416"/>
            <a:ext cx="12192000" cy="5518272"/>
          </a:xfrm>
        </p:spPr>
        <p:txBody>
          <a:bodyPr>
            <a:normAutofit/>
          </a:bodyPr>
          <a:lstStyle/>
          <a:p>
            <a:r>
              <a:rPr lang="en-US" sz="3300" dirty="0">
                <a:solidFill>
                  <a:schemeClr val="accent4"/>
                </a:solidFill>
              </a:rPr>
              <a:t>Problem with escaping is that the conflict is rarely dealt with</a:t>
            </a:r>
          </a:p>
          <a:p>
            <a:pPr lvl="1"/>
            <a:r>
              <a:rPr lang="en-US" sz="3300" dirty="0"/>
              <a:t>Horizontal Focus allows for focus on wrong and bitterness</a:t>
            </a:r>
          </a:p>
          <a:p>
            <a:pPr lvl="1"/>
            <a:r>
              <a:rPr lang="en-US" sz="3300" dirty="0"/>
              <a:t>Identity built around fear/ avoidance can become victim or martyr</a:t>
            </a:r>
          </a:p>
          <a:p>
            <a:pPr lvl="1"/>
            <a:r>
              <a:rPr lang="en-US" sz="3300" dirty="0"/>
              <a:t>Can be Stuck for years</a:t>
            </a:r>
          </a:p>
          <a:p>
            <a:pPr lvl="1"/>
            <a:r>
              <a:rPr lang="en-US" sz="3300" dirty="0"/>
              <a:t>Fake peace is no peace</a:t>
            </a:r>
          </a:p>
          <a:p>
            <a:r>
              <a:rPr lang="en-US" sz="3300" dirty="0"/>
              <a:t>Very Dangerous</a:t>
            </a:r>
          </a:p>
          <a:p>
            <a:pPr lvl="1"/>
            <a:r>
              <a:rPr lang="en-US" sz="3300" dirty="0"/>
              <a:t>Our example</a:t>
            </a:r>
          </a:p>
        </p:txBody>
      </p:sp>
    </p:spTree>
    <p:extLst>
      <p:ext uri="{BB962C8B-B14F-4D97-AF65-F5344CB8AC3E}">
        <p14:creationId xmlns:p14="http://schemas.microsoft.com/office/powerpoint/2010/main" val="2467285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C3F804-A0F0-0A46-A49A-EA489277FD1D}"/>
              </a:ext>
            </a:extLst>
          </p:cNvPr>
          <p:cNvSpPr>
            <a:spLocks noGrp="1"/>
          </p:cNvSpPr>
          <p:nvPr>
            <p:ph type="title"/>
          </p:nvPr>
        </p:nvSpPr>
        <p:spPr>
          <a:xfrm>
            <a:off x="149902" y="194873"/>
            <a:ext cx="11917180" cy="899410"/>
          </a:xfrm>
        </p:spPr>
        <p:txBody>
          <a:bodyPr/>
          <a:lstStyle/>
          <a:p>
            <a:r>
              <a:rPr lang="en-US" dirty="0">
                <a:solidFill>
                  <a:schemeClr val="accent4"/>
                </a:solidFill>
              </a:rPr>
              <a:t>Attack</a:t>
            </a:r>
          </a:p>
        </p:txBody>
      </p:sp>
      <p:sp>
        <p:nvSpPr>
          <p:cNvPr id="3" name="Content Placeholder 2">
            <a:extLst>
              <a:ext uri="{FF2B5EF4-FFF2-40B4-BE49-F238E27FC236}">
                <a16:creationId xmlns:a16="http://schemas.microsoft.com/office/drawing/2014/main" xmlns="" id="{E24A9EB2-7C12-4BA0-2064-72DC28EF26A3}"/>
              </a:ext>
            </a:extLst>
          </p:cNvPr>
          <p:cNvSpPr>
            <a:spLocks noGrp="1"/>
          </p:cNvSpPr>
          <p:nvPr>
            <p:ph idx="1"/>
          </p:nvPr>
        </p:nvSpPr>
        <p:spPr>
          <a:xfrm>
            <a:off x="149902" y="1094284"/>
            <a:ext cx="12042098" cy="5568844"/>
          </a:xfrm>
        </p:spPr>
        <p:txBody>
          <a:bodyPr>
            <a:normAutofit lnSpcReduction="10000"/>
          </a:bodyPr>
          <a:lstStyle/>
          <a:p>
            <a:pPr marL="0" indent="0">
              <a:buNone/>
            </a:pPr>
            <a:r>
              <a:rPr lang="en-US" sz="3200" dirty="0">
                <a:solidFill>
                  <a:schemeClr val="accent4"/>
                </a:solidFill>
              </a:rPr>
              <a:t>Q: What are some thoughts someone in Attack mode might have? </a:t>
            </a:r>
          </a:p>
          <a:p>
            <a:r>
              <a:rPr lang="en-US" sz="3200" dirty="0"/>
              <a:t>I need to protect</a:t>
            </a:r>
          </a:p>
          <a:p>
            <a:r>
              <a:rPr lang="en-US" sz="3200" dirty="0"/>
              <a:t>I need to defend</a:t>
            </a:r>
          </a:p>
          <a:p>
            <a:r>
              <a:rPr lang="en-US" sz="3200" dirty="0"/>
              <a:t>I need to win</a:t>
            </a:r>
          </a:p>
          <a:p>
            <a:r>
              <a:rPr lang="en-US" sz="3200" dirty="0"/>
              <a:t>I need to assert my rights</a:t>
            </a:r>
          </a:p>
          <a:p>
            <a:r>
              <a:rPr lang="en-US" sz="3200" dirty="0"/>
              <a:t>Some immediately attack, other deny and then attack</a:t>
            </a:r>
          </a:p>
          <a:p>
            <a:pPr lvl="1"/>
            <a:r>
              <a:rPr lang="en-US" sz="3200" dirty="0"/>
              <a:t>Example: no, I don’t want anything done, I just want someone to know</a:t>
            </a:r>
          </a:p>
          <a:p>
            <a:pPr lvl="1"/>
            <a:r>
              <a:rPr lang="en-US" sz="3200" dirty="0"/>
              <a:t>Then, later attack on email or social media</a:t>
            </a:r>
          </a:p>
          <a:p>
            <a:r>
              <a:rPr lang="en-US" sz="3200" dirty="0"/>
              <a:t>Focuses on the horizontal</a:t>
            </a:r>
          </a:p>
          <a:p>
            <a:r>
              <a:rPr lang="en-US" sz="3200" dirty="0">
                <a:solidFill>
                  <a:schemeClr val="accent4"/>
                </a:solidFill>
              </a:rPr>
              <a:t>Problem: Winning more important than relationships</a:t>
            </a:r>
          </a:p>
          <a:p>
            <a:endParaRPr lang="en-US" dirty="0"/>
          </a:p>
        </p:txBody>
      </p:sp>
    </p:spTree>
    <p:extLst>
      <p:ext uri="{BB962C8B-B14F-4D97-AF65-F5344CB8AC3E}">
        <p14:creationId xmlns:p14="http://schemas.microsoft.com/office/powerpoint/2010/main" val="4148995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A92C75-C9B9-3615-66CE-5B35C88F4E9F}"/>
              </a:ext>
            </a:extLst>
          </p:cNvPr>
          <p:cNvSpPr>
            <a:spLocks noGrp="1"/>
          </p:cNvSpPr>
          <p:nvPr>
            <p:ph type="title"/>
          </p:nvPr>
        </p:nvSpPr>
        <p:spPr>
          <a:xfrm>
            <a:off x="149901" y="224852"/>
            <a:ext cx="11932169" cy="869431"/>
          </a:xfrm>
        </p:spPr>
        <p:txBody>
          <a:bodyPr/>
          <a:lstStyle/>
          <a:p>
            <a:r>
              <a:rPr lang="en-US" dirty="0">
                <a:solidFill>
                  <a:schemeClr val="accent4"/>
                </a:solidFill>
              </a:rPr>
              <a:t>Escape and Attack work from Orphan Mindset</a:t>
            </a:r>
          </a:p>
        </p:txBody>
      </p:sp>
      <p:sp>
        <p:nvSpPr>
          <p:cNvPr id="3" name="Content Placeholder 2">
            <a:extLst>
              <a:ext uri="{FF2B5EF4-FFF2-40B4-BE49-F238E27FC236}">
                <a16:creationId xmlns:a16="http://schemas.microsoft.com/office/drawing/2014/main" xmlns="" id="{565EEEFF-53CB-6237-9779-6A74EA9E4D4F}"/>
              </a:ext>
            </a:extLst>
          </p:cNvPr>
          <p:cNvSpPr>
            <a:spLocks noGrp="1"/>
          </p:cNvSpPr>
          <p:nvPr>
            <p:ph idx="1"/>
          </p:nvPr>
        </p:nvSpPr>
        <p:spPr>
          <a:xfrm>
            <a:off x="149902" y="1094283"/>
            <a:ext cx="11932170" cy="5763717"/>
          </a:xfrm>
        </p:spPr>
        <p:txBody>
          <a:bodyPr>
            <a:normAutofit/>
          </a:bodyPr>
          <a:lstStyle/>
          <a:p>
            <a:r>
              <a:rPr lang="en-US" sz="3000" dirty="0"/>
              <a:t>An Orphan has to:</a:t>
            </a:r>
          </a:p>
          <a:p>
            <a:pPr lvl="1"/>
            <a:r>
              <a:rPr lang="en-US" sz="3000" dirty="0"/>
              <a:t>Take care of themselves—guard, protect, and defend self </a:t>
            </a:r>
          </a:p>
          <a:p>
            <a:pPr lvl="1"/>
            <a:r>
              <a:rPr lang="en-US" sz="3000" dirty="0"/>
              <a:t>Fight for Limited resources; might critique others to feel superior</a:t>
            </a:r>
          </a:p>
          <a:p>
            <a:pPr lvl="1"/>
            <a:r>
              <a:rPr lang="en-US" sz="3000" dirty="0"/>
              <a:t>Fight for approval, acceptance, importance, and respect</a:t>
            </a:r>
          </a:p>
          <a:p>
            <a:pPr lvl="1"/>
            <a:r>
              <a:rPr lang="en-US" sz="3000" dirty="0"/>
              <a:t>Compare themselves to others; covet what others have</a:t>
            </a:r>
          </a:p>
          <a:p>
            <a:pPr lvl="1"/>
            <a:r>
              <a:rPr lang="en-US" sz="3000" dirty="0"/>
              <a:t>Pursue punishment and justice</a:t>
            </a:r>
          </a:p>
          <a:p>
            <a:pPr lvl="1"/>
            <a:r>
              <a:rPr lang="en-US" sz="3000" dirty="0"/>
              <a:t>Fear the power of others</a:t>
            </a:r>
          </a:p>
          <a:p>
            <a:pPr lvl="1"/>
            <a:r>
              <a:rPr lang="en-US" sz="3000" dirty="0"/>
              <a:t>BE Self Reliant</a:t>
            </a:r>
          </a:p>
          <a:p>
            <a:r>
              <a:rPr lang="en-US" sz="3000" dirty="0"/>
              <a:t>This framework provides little peace and impacts us in conflict</a:t>
            </a:r>
          </a:p>
          <a:p>
            <a:r>
              <a:rPr lang="en-US" sz="3000" dirty="0"/>
              <a:t>We do not have to be Orphans and we do not have to be enslaved to either of these responses</a:t>
            </a:r>
          </a:p>
          <a:p>
            <a:pPr marL="0" indent="0">
              <a:buNone/>
            </a:pP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798938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1747FE-88D7-6AF7-774A-70C25A25880A}"/>
              </a:ext>
            </a:extLst>
          </p:cNvPr>
          <p:cNvSpPr>
            <a:spLocks noGrp="1"/>
          </p:cNvSpPr>
          <p:nvPr>
            <p:ph type="title"/>
          </p:nvPr>
        </p:nvSpPr>
        <p:spPr>
          <a:xfrm>
            <a:off x="134911" y="119921"/>
            <a:ext cx="11812250" cy="929391"/>
          </a:xfrm>
        </p:spPr>
        <p:txBody>
          <a:bodyPr>
            <a:normAutofit/>
          </a:bodyPr>
          <a:lstStyle/>
          <a:p>
            <a:r>
              <a:rPr lang="en-US" dirty="0">
                <a:solidFill>
                  <a:schemeClr val="accent4"/>
                </a:solidFill>
              </a:rPr>
              <a:t>Biblical Examples of Peacemakers</a:t>
            </a:r>
          </a:p>
        </p:txBody>
      </p:sp>
      <p:sp>
        <p:nvSpPr>
          <p:cNvPr id="3" name="Content Placeholder 2">
            <a:extLst>
              <a:ext uri="{FF2B5EF4-FFF2-40B4-BE49-F238E27FC236}">
                <a16:creationId xmlns:a16="http://schemas.microsoft.com/office/drawing/2014/main" xmlns="" id="{01B0331D-FAC1-4ADC-0E54-768861F1FB64}"/>
              </a:ext>
            </a:extLst>
          </p:cNvPr>
          <p:cNvSpPr>
            <a:spLocks noGrp="1"/>
          </p:cNvSpPr>
          <p:nvPr>
            <p:ph idx="1"/>
          </p:nvPr>
        </p:nvSpPr>
        <p:spPr>
          <a:xfrm>
            <a:off x="244839" y="1049312"/>
            <a:ext cx="11947161" cy="5688767"/>
          </a:xfrm>
        </p:spPr>
        <p:txBody>
          <a:bodyPr>
            <a:normAutofit/>
          </a:bodyPr>
          <a:lstStyle/>
          <a:p>
            <a:r>
              <a:rPr lang="en-US" sz="3500" dirty="0"/>
              <a:t>Jesus</a:t>
            </a:r>
          </a:p>
          <a:p>
            <a:r>
              <a:rPr lang="en-US" sz="3500" dirty="0"/>
              <a:t>Joseph</a:t>
            </a:r>
          </a:p>
          <a:p>
            <a:r>
              <a:rPr lang="en-US" sz="3500" dirty="0"/>
              <a:t>Paul</a:t>
            </a:r>
          </a:p>
          <a:p>
            <a:r>
              <a:rPr lang="en-US" sz="3500" dirty="0"/>
              <a:t>Peter</a:t>
            </a:r>
          </a:p>
          <a:p>
            <a:r>
              <a:rPr lang="en-US" sz="3500" dirty="0"/>
              <a:t>Each of these understood their identities and it enabled them to be peacemakers (Jesus perfectly—the others imperfectly)</a:t>
            </a:r>
          </a:p>
        </p:txBody>
      </p:sp>
    </p:spTree>
    <p:extLst>
      <p:ext uri="{BB962C8B-B14F-4D97-AF65-F5344CB8AC3E}">
        <p14:creationId xmlns:p14="http://schemas.microsoft.com/office/powerpoint/2010/main" val="3553043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B51F7-ADBE-891F-D220-1DBF6B48F8D7}"/>
              </a:ext>
            </a:extLst>
          </p:cNvPr>
          <p:cNvSpPr>
            <a:spLocks noGrp="1"/>
          </p:cNvSpPr>
          <p:nvPr>
            <p:ph type="title"/>
          </p:nvPr>
        </p:nvSpPr>
        <p:spPr>
          <a:xfrm>
            <a:off x="179294" y="239619"/>
            <a:ext cx="11869271" cy="854075"/>
          </a:xfrm>
        </p:spPr>
        <p:txBody>
          <a:bodyPr/>
          <a:lstStyle/>
          <a:p>
            <a:r>
              <a:rPr lang="en-US" dirty="0">
                <a:solidFill>
                  <a:schemeClr val="accent4"/>
                </a:solidFill>
              </a:rPr>
              <a:t>Jesus as Peacemaker—Last Supper</a:t>
            </a:r>
          </a:p>
        </p:txBody>
      </p:sp>
      <p:sp>
        <p:nvSpPr>
          <p:cNvPr id="3" name="Content Placeholder 2">
            <a:extLst>
              <a:ext uri="{FF2B5EF4-FFF2-40B4-BE49-F238E27FC236}">
                <a16:creationId xmlns:a16="http://schemas.microsoft.com/office/drawing/2014/main" xmlns="" id="{C1D3B05E-579C-F81E-131B-2DA621A91AE3}"/>
              </a:ext>
            </a:extLst>
          </p:cNvPr>
          <p:cNvSpPr>
            <a:spLocks noGrp="1"/>
          </p:cNvSpPr>
          <p:nvPr>
            <p:ph idx="1"/>
          </p:nvPr>
        </p:nvSpPr>
        <p:spPr>
          <a:xfrm>
            <a:off x="179294" y="1093694"/>
            <a:ext cx="12012706" cy="5764305"/>
          </a:xfrm>
        </p:spPr>
        <p:txBody>
          <a:bodyPr>
            <a:normAutofit/>
          </a:bodyPr>
          <a:lstStyle/>
          <a:p>
            <a:r>
              <a:rPr lang="en-US" dirty="0"/>
              <a:t>A conflict that didn’t erupt </a:t>
            </a:r>
          </a:p>
          <a:p>
            <a:r>
              <a:rPr lang="en-US" dirty="0"/>
              <a:t>Christ addressed the conflict and chose not to attack or escape</a:t>
            </a:r>
          </a:p>
          <a:p>
            <a:r>
              <a:rPr lang="en-US" dirty="0"/>
              <a:t>Fallen humans might not have faired as well</a:t>
            </a:r>
          </a:p>
          <a:p>
            <a:r>
              <a:rPr lang="en-US" dirty="0"/>
              <a:t>John 13: 1 Now before the Feast of the Passover</a:t>
            </a:r>
            <a:r>
              <a:rPr lang="en-US" u="sng" dirty="0"/>
              <a:t>, Jesus, knowing that His hour had come that He would depart from this world to the Father</a:t>
            </a:r>
            <a:r>
              <a:rPr lang="en-US" dirty="0"/>
              <a:t>, </a:t>
            </a:r>
            <a:r>
              <a:rPr lang="en-US" u="sng" dirty="0"/>
              <a:t>having loved His own who were in the world, He loved them to the end. </a:t>
            </a:r>
            <a:r>
              <a:rPr lang="en-US" dirty="0"/>
              <a:t>2 And during supper, the devil having already put into the heart of Judas Iscariot, the son of Simon, to betray Him, 3 </a:t>
            </a:r>
            <a:r>
              <a:rPr lang="en-US" u="sng" dirty="0"/>
              <a:t>Jesus, knowing that the Father had handed all things over to Him, and that He had come forth from God and was going back to God</a:t>
            </a:r>
            <a:r>
              <a:rPr lang="en-US" dirty="0"/>
              <a:t>, 4 *got up from supper and *laid His outer garments aside; and He took a towel and tied it around Himself.</a:t>
            </a:r>
          </a:p>
          <a:p>
            <a:r>
              <a:rPr lang="en-US" dirty="0"/>
              <a:t>He washes their feet, Then announces that one will betray Him</a:t>
            </a:r>
          </a:p>
        </p:txBody>
      </p:sp>
    </p:spTree>
    <p:extLst>
      <p:ext uri="{BB962C8B-B14F-4D97-AF65-F5344CB8AC3E}">
        <p14:creationId xmlns:p14="http://schemas.microsoft.com/office/powerpoint/2010/main" val="3829061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11C730-83CE-9F70-9023-2875D705AB3D}"/>
              </a:ext>
            </a:extLst>
          </p:cNvPr>
          <p:cNvSpPr>
            <a:spLocks noGrp="1"/>
          </p:cNvSpPr>
          <p:nvPr>
            <p:ph type="title"/>
          </p:nvPr>
        </p:nvSpPr>
        <p:spPr>
          <a:xfrm>
            <a:off x="119921" y="179882"/>
            <a:ext cx="12072079" cy="974362"/>
          </a:xfrm>
        </p:spPr>
        <p:txBody>
          <a:bodyPr/>
          <a:lstStyle/>
          <a:p>
            <a:r>
              <a:rPr lang="en-US" dirty="0">
                <a:solidFill>
                  <a:schemeClr val="accent4"/>
                </a:solidFill>
              </a:rPr>
              <a:t>Jesus as Peacemaker—Last Supper</a:t>
            </a:r>
          </a:p>
        </p:txBody>
      </p:sp>
      <p:sp>
        <p:nvSpPr>
          <p:cNvPr id="3" name="Content Placeholder 2">
            <a:extLst>
              <a:ext uri="{FF2B5EF4-FFF2-40B4-BE49-F238E27FC236}">
                <a16:creationId xmlns:a16="http://schemas.microsoft.com/office/drawing/2014/main" xmlns="" id="{0731604C-9FC8-00E8-6528-F21435DAFC07}"/>
              </a:ext>
            </a:extLst>
          </p:cNvPr>
          <p:cNvSpPr>
            <a:spLocks noGrp="1"/>
          </p:cNvSpPr>
          <p:nvPr>
            <p:ph idx="1"/>
          </p:nvPr>
        </p:nvSpPr>
        <p:spPr>
          <a:xfrm>
            <a:off x="119921" y="1154244"/>
            <a:ext cx="11952157" cy="5523874"/>
          </a:xfrm>
        </p:spPr>
        <p:txBody>
          <a:bodyPr>
            <a:normAutofit lnSpcReduction="10000"/>
          </a:bodyPr>
          <a:lstStyle/>
          <a:p>
            <a:r>
              <a:rPr lang="en-US" sz="3500" dirty="0"/>
              <a:t>He could have </a:t>
            </a:r>
          </a:p>
          <a:p>
            <a:pPr lvl="1"/>
            <a:r>
              <a:rPr lang="en-US" sz="3500" dirty="0"/>
              <a:t>Physically attacked him</a:t>
            </a:r>
          </a:p>
          <a:p>
            <a:pPr lvl="1"/>
            <a:r>
              <a:rPr lang="en-US" sz="3500" dirty="0"/>
              <a:t>Washed everyone’s feet but his</a:t>
            </a:r>
          </a:p>
          <a:p>
            <a:pPr lvl="1"/>
            <a:r>
              <a:rPr lang="en-US" sz="3500" dirty="0"/>
              <a:t>Intimidated and belittled him</a:t>
            </a:r>
          </a:p>
          <a:p>
            <a:pPr lvl="1"/>
            <a:r>
              <a:rPr lang="en-US" sz="3500" dirty="0"/>
              <a:t>Made Himself a victim—asking for pity from the others</a:t>
            </a:r>
          </a:p>
          <a:p>
            <a:pPr lvl="1"/>
            <a:r>
              <a:rPr lang="en-US" sz="3500" dirty="0"/>
              <a:t>Bad mouthed Judas behind his back</a:t>
            </a:r>
          </a:p>
          <a:p>
            <a:r>
              <a:rPr lang="en-US" sz="3900" dirty="0"/>
              <a:t>Instead:</a:t>
            </a:r>
          </a:p>
          <a:p>
            <a:pPr lvl="1"/>
            <a:r>
              <a:rPr lang="en-US" sz="3500" dirty="0"/>
              <a:t>Christ loved him to the end</a:t>
            </a:r>
          </a:p>
          <a:p>
            <a:pPr lvl="1"/>
            <a:r>
              <a:rPr lang="en-US" sz="3500" dirty="0"/>
              <a:t>Opened a door for repentance</a:t>
            </a:r>
          </a:p>
          <a:p>
            <a:pPr lvl="1"/>
            <a:r>
              <a:rPr lang="en-US" sz="3500" dirty="0"/>
              <a:t>Spoke truth in love</a:t>
            </a:r>
          </a:p>
        </p:txBody>
      </p:sp>
    </p:spTree>
    <p:extLst>
      <p:ext uri="{BB962C8B-B14F-4D97-AF65-F5344CB8AC3E}">
        <p14:creationId xmlns:p14="http://schemas.microsoft.com/office/powerpoint/2010/main" val="918200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D18B31-29F7-5B41-3277-25DF84B8AE70}"/>
              </a:ext>
            </a:extLst>
          </p:cNvPr>
          <p:cNvSpPr>
            <a:spLocks noGrp="1"/>
          </p:cNvSpPr>
          <p:nvPr>
            <p:ph type="title"/>
          </p:nvPr>
        </p:nvSpPr>
        <p:spPr>
          <a:xfrm>
            <a:off x="128588" y="128588"/>
            <a:ext cx="12063412" cy="928688"/>
          </a:xfrm>
        </p:spPr>
        <p:txBody>
          <a:bodyPr>
            <a:normAutofit/>
          </a:bodyPr>
          <a:lstStyle/>
          <a:p>
            <a:r>
              <a:rPr lang="en-US" dirty="0">
                <a:solidFill>
                  <a:schemeClr val="accent4"/>
                </a:solidFill>
              </a:rPr>
              <a:t>Q: Why is conflict difficult?</a:t>
            </a:r>
          </a:p>
        </p:txBody>
      </p:sp>
      <p:sp>
        <p:nvSpPr>
          <p:cNvPr id="3" name="Content Placeholder 2">
            <a:extLst>
              <a:ext uri="{FF2B5EF4-FFF2-40B4-BE49-F238E27FC236}">
                <a16:creationId xmlns:a16="http://schemas.microsoft.com/office/drawing/2014/main" xmlns="" id="{08836EEC-2FF8-F71C-C061-2B296F046AA5}"/>
              </a:ext>
            </a:extLst>
          </p:cNvPr>
          <p:cNvSpPr>
            <a:spLocks noGrp="1"/>
          </p:cNvSpPr>
          <p:nvPr>
            <p:ph idx="1"/>
          </p:nvPr>
        </p:nvSpPr>
        <p:spPr>
          <a:xfrm>
            <a:off x="128587" y="1214438"/>
            <a:ext cx="12063411" cy="5514974"/>
          </a:xfrm>
        </p:spPr>
        <p:txBody>
          <a:bodyPr>
            <a:normAutofit/>
          </a:bodyPr>
          <a:lstStyle/>
          <a:p>
            <a:r>
              <a:rPr lang="en-US" sz="3500" dirty="0"/>
              <a:t>Conflict can rock our world, impact our identity </a:t>
            </a:r>
          </a:p>
          <a:p>
            <a:pPr lvl="1"/>
            <a:r>
              <a:rPr lang="en-US" sz="3100" dirty="0"/>
              <a:t>How we feel about ourselves</a:t>
            </a:r>
          </a:p>
          <a:p>
            <a:pPr lvl="1"/>
            <a:r>
              <a:rPr lang="en-US" sz="3100" dirty="0"/>
              <a:t>Are we competent?</a:t>
            </a:r>
          </a:p>
          <a:p>
            <a:pPr lvl="1"/>
            <a:r>
              <a:rPr lang="en-US" sz="3100" dirty="0"/>
              <a:t>How people view us</a:t>
            </a:r>
          </a:p>
          <a:p>
            <a:r>
              <a:rPr lang="en-US" sz="3500" dirty="0"/>
              <a:t>Conflict can rob us of our time, our energy, OUR WALK</a:t>
            </a:r>
          </a:p>
          <a:p>
            <a:r>
              <a:rPr lang="en-US" sz="3500" dirty="0"/>
              <a:t>So many hold on to conflicts for years</a:t>
            </a:r>
          </a:p>
          <a:p>
            <a:r>
              <a:rPr lang="en-US" sz="3500" dirty="0"/>
              <a:t>Personal conflict that has threatened to shipwreck my love of Christ and willingness to sacrifice</a:t>
            </a:r>
          </a:p>
        </p:txBody>
      </p:sp>
    </p:spTree>
    <p:extLst>
      <p:ext uri="{BB962C8B-B14F-4D97-AF65-F5344CB8AC3E}">
        <p14:creationId xmlns:p14="http://schemas.microsoft.com/office/powerpoint/2010/main" val="4026676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B4243E-6548-3582-6E70-66D80BEBD72A}"/>
              </a:ext>
            </a:extLst>
          </p:cNvPr>
          <p:cNvSpPr>
            <a:spLocks noGrp="1"/>
          </p:cNvSpPr>
          <p:nvPr>
            <p:ph type="title"/>
          </p:nvPr>
        </p:nvSpPr>
        <p:spPr>
          <a:xfrm>
            <a:off x="143434" y="133351"/>
            <a:ext cx="12048565" cy="1028700"/>
          </a:xfrm>
        </p:spPr>
        <p:txBody>
          <a:bodyPr/>
          <a:lstStyle/>
          <a:p>
            <a:r>
              <a:rPr lang="en-US" dirty="0">
                <a:solidFill>
                  <a:schemeClr val="accent4"/>
                </a:solidFill>
                <a:latin typeface="+mn-lt"/>
              </a:rPr>
              <a:t>How was Jesus able to do this?</a:t>
            </a:r>
          </a:p>
        </p:txBody>
      </p:sp>
      <p:sp>
        <p:nvSpPr>
          <p:cNvPr id="3" name="Content Placeholder 2">
            <a:extLst>
              <a:ext uri="{FF2B5EF4-FFF2-40B4-BE49-F238E27FC236}">
                <a16:creationId xmlns:a16="http://schemas.microsoft.com/office/drawing/2014/main" xmlns="" id="{E95E5D56-4E24-85FA-6DAC-05529CF77A16}"/>
              </a:ext>
            </a:extLst>
          </p:cNvPr>
          <p:cNvSpPr>
            <a:spLocks noGrp="1"/>
          </p:cNvSpPr>
          <p:nvPr>
            <p:ph idx="1"/>
          </p:nvPr>
        </p:nvSpPr>
        <p:spPr>
          <a:xfrm>
            <a:off x="143435" y="1162052"/>
            <a:ext cx="11923059" cy="5695948"/>
          </a:xfrm>
        </p:spPr>
        <p:txBody>
          <a:bodyPr/>
          <a:lstStyle/>
          <a:p>
            <a:r>
              <a:rPr lang="en-US" dirty="0"/>
              <a:t>He knew He had come from the Father and was going back to the Father</a:t>
            </a:r>
          </a:p>
          <a:p>
            <a:r>
              <a:rPr lang="en-US" dirty="0"/>
              <a:t>He understood deeply who he was—he was secure</a:t>
            </a:r>
          </a:p>
          <a:p>
            <a:r>
              <a:rPr lang="en-US" dirty="0"/>
              <a:t>NOTHING-–no circumstance, no treatment by others was going to change what was true about Christ</a:t>
            </a:r>
          </a:p>
          <a:p>
            <a:r>
              <a:rPr lang="en-US" dirty="0"/>
              <a:t>One might have felt the need to protect himself or defend himself, but because he was secure, accepted, and approved of by God, he was free to be a peacemaker</a:t>
            </a:r>
          </a:p>
          <a:p>
            <a:r>
              <a:rPr lang="en-US" dirty="0"/>
              <a:t>We, too can deepen our understanding of who we are in Christ so that we are able to stand firm in conflict with others</a:t>
            </a:r>
          </a:p>
          <a:p>
            <a:endParaRPr lang="en-US" dirty="0"/>
          </a:p>
        </p:txBody>
      </p:sp>
    </p:spTree>
    <p:extLst>
      <p:ext uri="{BB962C8B-B14F-4D97-AF65-F5344CB8AC3E}">
        <p14:creationId xmlns:p14="http://schemas.microsoft.com/office/powerpoint/2010/main" val="4038964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30B8F9-9C9D-65C8-2329-47EB66E1816C}"/>
              </a:ext>
            </a:extLst>
          </p:cNvPr>
          <p:cNvSpPr>
            <a:spLocks noGrp="1"/>
          </p:cNvSpPr>
          <p:nvPr>
            <p:ph type="title"/>
          </p:nvPr>
        </p:nvSpPr>
        <p:spPr>
          <a:xfrm>
            <a:off x="171450" y="209551"/>
            <a:ext cx="12020550" cy="895350"/>
          </a:xfrm>
        </p:spPr>
        <p:txBody>
          <a:bodyPr/>
          <a:lstStyle/>
          <a:p>
            <a:r>
              <a:rPr lang="en-US" dirty="0">
                <a:solidFill>
                  <a:schemeClr val="accent4"/>
                </a:solidFill>
                <a:latin typeface="+mn-lt"/>
              </a:rPr>
              <a:t>Joseph as Peacemaker</a:t>
            </a:r>
          </a:p>
        </p:txBody>
      </p:sp>
      <p:sp>
        <p:nvSpPr>
          <p:cNvPr id="3" name="Content Placeholder 2">
            <a:extLst>
              <a:ext uri="{FF2B5EF4-FFF2-40B4-BE49-F238E27FC236}">
                <a16:creationId xmlns:a16="http://schemas.microsoft.com/office/drawing/2014/main" xmlns="" id="{80AC5142-0115-FE2C-BA96-ABE20215570F}"/>
              </a:ext>
            </a:extLst>
          </p:cNvPr>
          <p:cNvSpPr>
            <a:spLocks noGrp="1"/>
          </p:cNvSpPr>
          <p:nvPr>
            <p:ph idx="1"/>
          </p:nvPr>
        </p:nvSpPr>
        <p:spPr>
          <a:xfrm>
            <a:off x="171450" y="1104901"/>
            <a:ext cx="11849100" cy="5543548"/>
          </a:xfrm>
        </p:spPr>
        <p:txBody>
          <a:bodyPr>
            <a:normAutofit/>
          </a:bodyPr>
          <a:lstStyle/>
          <a:p>
            <a:r>
              <a:rPr lang="en-US" dirty="0"/>
              <a:t>He had been horribly wronged by his brothers and others</a:t>
            </a:r>
          </a:p>
          <a:p>
            <a:r>
              <a:rPr lang="en-US" dirty="0"/>
              <a:t>He could have:</a:t>
            </a:r>
          </a:p>
          <a:p>
            <a:pPr lvl="1"/>
            <a:r>
              <a:rPr lang="en-US" dirty="0"/>
              <a:t>Gotten revenge</a:t>
            </a:r>
          </a:p>
          <a:p>
            <a:pPr lvl="1"/>
            <a:r>
              <a:rPr lang="en-US" dirty="0"/>
              <a:t>Called them out—openly shamed them</a:t>
            </a:r>
          </a:p>
          <a:p>
            <a:pPr lvl="1"/>
            <a:r>
              <a:rPr lang="en-US" dirty="0"/>
              <a:t>Reluctantly taken care of them but not from the heart</a:t>
            </a:r>
          </a:p>
          <a:p>
            <a:pPr lvl="1"/>
            <a:r>
              <a:rPr lang="en-US" dirty="0"/>
              <a:t>With his power, he could have done anything </a:t>
            </a:r>
          </a:p>
          <a:p>
            <a:r>
              <a:rPr lang="en-US" dirty="0"/>
              <a:t>His response: FORGIVE</a:t>
            </a:r>
          </a:p>
          <a:p>
            <a:r>
              <a:rPr lang="en-US" dirty="0"/>
              <a:t>Genesis 50: 19 But Joseph said to them, “Do not be afraid, for am I in God’s place? 20 As for you, you meant evil against me, but God meant it for good in order to bring about this present result, to keep many people alive. 21 So therefore, do not be afraid; I will provide for you and your little ones.” So he comforted them and spoke kindly to them.</a:t>
            </a:r>
          </a:p>
        </p:txBody>
      </p:sp>
    </p:spTree>
    <p:extLst>
      <p:ext uri="{BB962C8B-B14F-4D97-AF65-F5344CB8AC3E}">
        <p14:creationId xmlns:p14="http://schemas.microsoft.com/office/powerpoint/2010/main" val="2512226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30B8F9-9C9D-65C8-2329-47EB66E1816C}"/>
              </a:ext>
            </a:extLst>
          </p:cNvPr>
          <p:cNvSpPr>
            <a:spLocks noGrp="1"/>
          </p:cNvSpPr>
          <p:nvPr>
            <p:ph type="title"/>
          </p:nvPr>
        </p:nvSpPr>
        <p:spPr>
          <a:xfrm>
            <a:off x="171450" y="209551"/>
            <a:ext cx="12020550" cy="895350"/>
          </a:xfrm>
        </p:spPr>
        <p:txBody>
          <a:bodyPr/>
          <a:lstStyle/>
          <a:p>
            <a:r>
              <a:rPr lang="en-US" dirty="0">
                <a:solidFill>
                  <a:schemeClr val="accent4"/>
                </a:solidFill>
              </a:rPr>
              <a:t>Joseph as Peacemaker</a:t>
            </a:r>
          </a:p>
        </p:txBody>
      </p:sp>
      <p:sp>
        <p:nvSpPr>
          <p:cNvPr id="3" name="Content Placeholder 2">
            <a:extLst>
              <a:ext uri="{FF2B5EF4-FFF2-40B4-BE49-F238E27FC236}">
                <a16:creationId xmlns:a16="http://schemas.microsoft.com/office/drawing/2014/main" xmlns="" id="{80AC5142-0115-FE2C-BA96-ABE20215570F}"/>
              </a:ext>
            </a:extLst>
          </p:cNvPr>
          <p:cNvSpPr>
            <a:spLocks noGrp="1"/>
          </p:cNvSpPr>
          <p:nvPr>
            <p:ph idx="1"/>
          </p:nvPr>
        </p:nvSpPr>
        <p:spPr>
          <a:xfrm>
            <a:off x="171450" y="1104901"/>
            <a:ext cx="11849100" cy="5543548"/>
          </a:xfrm>
        </p:spPr>
        <p:txBody>
          <a:bodyPr>
            <a:normAutofit/>
          </a:bodyPr>
          <a:lstStyle/>
          <a:p>
            <a:r>
              <a:rPr lang="en-US" dirty="0"/>
              <a:t>He was able to forgive because of his vertical perspective—his identity</a:t>
            </a:r>
          </a:p>
          <a:p>
            <a:r>
              <a:rPr lang="en-US" dirty="0"/>
              <a:t>He understood God’s sovereignty</a:t>
            </a:r>
          </a:p>
          <a:p>
            <a:pPr lvl="1"/>
            <a:r>
              <a:rPr lang="en-US" dirty="0"/>
              <a:t>He hadn’t known all, but God was at work.</a:t>
            </a:r>
          </a:p>
          <a:p>
            <a:pPr lvl="1"/>
            <a:r>
              <a:rPr lang="en-US" dirty="0"/>
              <a:t>That he could wait for God’s timing and perspective</a:t>
            </a:r>
          </a:p>
          <a:p>
            <a:r>
              <a:rPr lang="en-US" dirty="0"/>
              <a:t>We know that he understood God’s provision</a:t>
            </a:r>
          </a:p>
          <a:p>
            <a:pPr lvl="1"/>
            <a:r>
              <a:rPr lang="en-US" dirty="0"/>
              <a:t>Genesis 50: 20 You intended to harm me, but God intended it for good to accomplish what is now being done, the saving of many lives. </a:t>
            </a:r>
          </a:p>
          <a:p>
            <a:r>
              <a:rPr lang="en-US" dirty="0"/>
              <a:t>We know that he understood his role vs. God’s role—he didn’t put himself in God’s place</a:t>
            </a:r>
          </a:p>
          <a:p>
            <a:pPr lvl="1"/>
            <a:r>
              <a:rPr lang="en-US" dirty="0"/>
              <a:t>Genesis 50: 19 But Joseph said to them, “Don’t be afraid. Am I in the place of God? </a:t>
            </a:r>
          </a:p>
          <a:p>
            <a:r>
              <a:rPr lang="en-US" dirty="0"/>
              <a:t>We know that he had gratitude for his brothers’ change</a:t>
            </a:r>
          </a:p>
          <a:p>
            <a:pPr lvl="1"/>
            <a:r>
              <a:rPr lang="en-US" dirty="0"/>
              <a:t>Genesis 50: 18 His brothers then came and threw themselves down before him. “We are your slaves,” they said.</a:t>
            </a:r>
          </a:p>
        </p:txBody>
      </p:sp>
    </p:spTree>
    <p:extLst>
      <p:ext uri="{BB962C8B-B14F-4D97-AF65-F5344CB8AC3E}">
        <p14:creationId xmlns:p14="http://schemas.microsoft.com/office/powerpoint/2010/main" val="4199921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E722B4-0A2A-0C31-A4D5-A4182652008F}"/>
              </a:ext>
            </a:extLst>
          </p:cNvPr>
          <p:cNvSpPr>
            <a:spLocks noGrp="1"/>
          </p:cNvSpPr>
          <p:nvPr>
            <p:ph type="title"/>
          </p:nvPr>
        </p:nvSpPr>
        <p:spPr>
          <a:xfrm>
            <a:off x="171450" y="152402"/>
            <a:ext cx="12020550" cy="702038"/>
          </a:xfrm>
        </p:spPr>
        <p:txBody>
          <a:bodyPr/>
          <a:lstStyle/>
          <a:p>
            <a:r>
              <a:rPr lang="en-US" dirty="0">
                <a:solidFill>
                  <a:schemeClr val="accent4"/>
                </a:solidFill>
              </a:rPr>
              <a:t>Paul as Peacemaker</a:t>
            </a:r>
          </a:p>
        </p:txBody>
      </p:sp>
      <p:sp>
        <p:nvSpPr>
          <p:cNvPr id="3" name="Content Placeholder 2">
            <a:extLst>
              <a:ext uri="{FF2B5EF4-FFF2-40B4-BE49-F238E27FC236}">
                <a16:creationId xmlns:a16="http://schemas.microsoft.com/office/drawing/2014/main" xmlns="" id="{7FEE0E31-1D77-A2CF-1D32-83DF0385E154}"/>
              </a:ext>
            </a:extLst>
          </p:cNvPr>
          <p:cNvSpPr>
            <a:spLocks noGrp="1"/>
          </p:cNvSpPr>
          <p:nvPr>
            <p:ph idx="1"/>
          </p:nvPr>
        </p:nvSpPr>
        <p:spPr>
          <a:xfrm>
            <a:off x="171450" y="854440"/>
            <a:ext cx="11849100" cy="5851159"/>
          </a:xfrm>
        </p:spPr>
        <p:txBody>
          <a:bodyPr>
            <a:normAutofit lnSpcReduction="10000"/>
          </a:bodyPr>
          <a:lstStyle/>
          <a:p>
            <a:r>
              <a:rPr lang="en-US" dirty="0"/>
              <a:t>Paul had people who were rivals who were trying to get under his skin:</a:t>
            </a:r>
          </a:p>
          <a:p>
            <a:r>
              <a:rPr lang="en-US" dirty="0"/>
              <a:t>He could have:</a:t>
            </a:r>
          </a:p>
          <a:p>
            <a:pPr lvl="1"/>
            <a:r>
              <a:rPr lang="en-US" dirty="0"/>
              <a:t>Made a big deal of it to others, so they might attack the others</a:t>
            </a:r>
          </a:p>
          <a:p>
            <a:pPr lvl="1"/>
            <a:r>
              <a:rPr lang="en-US" dirty="0"/>
              <a:t>Taken it personally</a:t>
            </a:r>
          </a:p>
          <a:p>
            <a:pPr lvl="1"/>
            <a:r>
              <a:rPr lang="en-US" dirty="0"/>
              <a:t>Gone into depression that they were doing the work he wished he was doing</a:t>
            </a:r>
          </a:p>
          <a:p>
            <a:r>
              <a:rPr lang="en-US" dirty="0"/>
              <a:t>His reaction: He </a:t>
            </a:r>
            <a:r>
              <a:rPr lang="en-US" dirty="0">
                <a:solidFill>
                  <a:schemeClr val="accent4"/>
                </a:solidFill>
              </a:rPr>
              <a:t>overlooks</a:t>
            </a:r>
            <a:r>
              <a:rPr lang="en-US" dirty="0"/>
              <a:t> the offense</a:t>
            </a:r>
          </a:p>
          <a:p>
            <a:r>
              <a:rPr lang="en-US" dirty="0"/>
              <a:t>He was able to overlook because he understood that </a:t>
            </a:r>
            <a:r>
              <a:rPr lang="en-US" dirty="0">
                <a:solidFill>
                  <a:schemeClr val="accent4"/>
                </a:solidFill>
              </a:rPr>
              <a:t>God’s mission </a:t>
            </a:r>
            <a:r>
              <a:rPr lang="en-US" dirty="0"/>
              <a:t>and </a:t>
            </a:r>
            <a:r>
              <a:rPr lang="en-US" dirty="0">
                <a:solidFill>
                  <a:schemeClr val="accent4"/>
                </a:solidFill>
              </a:rPr>
              <a:t>God’s glory</a:t>
            </a:r>
            <a:r>
              <a:rPr lang="en-US" dirty="0"/>
              <a:t> was more important than winning</a:t>
            </a:r>
          </a:p>
          <a:p>
            <a:r>
              <a:rPr lang="en-US" dirty="0"/>
              <a:t>Phil 1: 15 Some indeed preach Christ from envy and rivalry, but others from good will. 16 The latter do it out of love, knowing that I am put here for the defense of the gospel. 17 The former proclaim Christ out of selfish ambition, not sincerely but thinking to afflict me in my imprisonment. 18 What then? Only that in every way, whether in pretense or in truth, Christ is proclaimed, and in that I rejoice.</a:t>
            </a:r>
          </a:p>
        </p:txBody>
      </p:sp>
    </p:spTree>
    <p:extLst>
      <p:ext uri="{BB962C8B-B14F-4D97-AF65-F5344CB8AC3E}">
        <p14:creationId xmlns:p14="http://schemas.microsoft.com/office/powerpoint/2010/main" val="315133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E722B4-0A2A-0C31-A4D5-A4182652008F}"/>
              </a:ext>
            </a:extLst>
          </p:cNvPr>
          <p:cNvSpPr>
            <a:spLocks noGrp="1"/>
          </p:cNvSpPr>
          <p:nvPr>
            <p:ph type="title"/>
          </p:nvPr>
        </p:nvSpPr>
        <p:spPr>
          <a:xfrm>
            <a:off x="171450" y="152402"/>
            <a:ext cx="12020550" cy="702038"/>
          </a:xfrm>
        </p:spPr>
        <p:txBody>
          <a:bodyPr/>
          <a:lstStyle/>
          <a:p>
            <a:r>
              <a:rPr lang="en-US" dirty="0">
                <a:solidFill>
                  <a:schemeClr val="accent4"/>
                </a:solidFill>
              </a:rPr>
              <a:t>Paul as Peacemaker</a:t>
            </a:r>
          </a:p>
        </p:txBody>
      </p:sp>
      <p:sp>
        <p:nvSpPr>
          <p:cNvPr id="3" name="Content Placeholder 2">
            <a:extLst>
              <a:ext uri="{FF2B5EF4-FFF2-40B4-BE49-F238E27FC236}">
                <a16:creationId xmlns:a16="http://schemas.microsoft.com/office/drawing/2014/main" xmlns="" id="{7FEE0E31-1D77-A2CF-1D32-83DF0385E154}"/>
              </a:ext>
            </a:extLst>
          </p:cNvPr>
          <p:cNvSpPr>
            <a:spLocks noGrp="1"/>
          </p:cNvSpPr>
          <p:nvPr>
            <p:ph idx="1"/>
          </p:nvPr>
        </p:nvSpPr>
        <p:spPr>
          <a:xfrm>
            <a:off x="171450" y="854440"/>
            <a:ext cx="11849100" cy="5851159"/>
          </a:xfrm>
        </p:spPr>
        <p:txBody>
          <a:bodyPr>
            <a:normAutofit/>
          </a:bodyPr>
          <a:lstStyle/>
          <a:p>
            <a:pPr marL="0" indent="0">
              <a:buNone/>
            </a:pPr>
            <a:r>
              <a:rPr lang="en-US" sz="3200" dirty="0"/>
              <a:t>He understood about the audience of one; </a:t>
            </a:r>
            <a:r>
              <a:rPr lang="en-US" sz="3200" dirty="0">
                <a:solidFill>
                  <a:schemeClr val="accent4"/>
                </a:solidFill>
              </a:rPr>
              <a:t>God is his provision and his significance</a:t>
            </a:r>
          </a:p>
          <a:p>
            <a:r>
              <a:rPr lang="en-US" sz="3200" dirty="0"/>
              <a:t>1 Corinthians 4: 3 But to me it is an insignificant matter that I would be examined by you, or by any human court; in fact, I do not even examine myself. 4 For I am not aware of anything against myself; however I am not vindicated by this, but the one who examines me is the Lord. 5 ….praise will come to each person from God.</a:t>
            </a:r>
          </a:p>
          <a:p>
            <a:r>
              <a:rPr lang="en-US" sz="3200" dirty="0"/>
              <a:t>Knows he is </a:t>
            </a:r>
            <a:r>
              <a:rPr lang="en-US" sz="3200" dirty="0">
                <a:solidFill>
                  <a:schemeClr val="accent4"/>
                </a:solidFill>
              </a:rPr>
              <a:t>accepted</a:t>
            </a:r>
            <a:r>
              <a:rPr lang="en-US" sz="3200" dirty="0"/>
              <a:t> and </a:t>
            </a:r>
            <a:r>
              <a:rPr lang="en-US" sz="3200" dirty="0">
                <a:solidFill>
                  <a:schemeClr val="accent4"/>
                </a:solidFill>
              </a:rPr>
              <a:t>affirmed</a:t>
            </a:r>
            <a:r>
              <a:rPr lang="en-US" sz="3200" dirty="0"/>
              <a:t> in God’s unchanging love</a:t>
            </a:r>
          </a:p>
        </p:txBody>
      </p:sp>
    </p:spTree>
    <p:extLst>
      <p:ext uri="{BB962C8B-B14F-4D97-AF65-F5344CB8AC3E}">
        <p14:creationId xmlns:p14="http://schemas.microsoft.com/office/powerpoint/2010/main" val="3736018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16B212-6828-9D83-E2BB-445E7EF06567}"/>
              </a:ext>
            </a:extLst>
          </p:cNvPr>
          <p:cNvSpPr>
            <a:spLocks noGrp="1"/>
          </p:cNvSpPr>
          <p:nvPr>
            <p:ph type="title"/>
          </p:nvPr>
        </p:nvSpPr>
        <p:spPr>
          <a:xfrm>
            <a:off x="152400" y="104931"/>
            <a:ext cx="12039600" cy="869430"/>
          </a:xfrm>
        </p:spPr>
        <p:txBody>
          <a:bodyPr/>
          <a:lstStyle/>
          <a:p>
            <a:r>
              <a:rPr lang="en-US" dirty="0">
                <a:solidFill>
                  <a:schemeClr val="accent4"/>
                </a:solidFill>
              </a:rPr>
              <a:t>Peter as Peacemaker</a:t>
            </a:r>
          </a:p>
        </p:txBody>
      </p:sp>
      <p:sp>
        <p:nvSpPr>
          <p:cNvPr id="3" name="Content Placeholder 2">
            <a:extLst>
              <a:ext uri="{FF2B5EF4-FFF2-40B4-BE49-F238E27FC236}">
                <a16:creationId xmlns:a16="http://schemas.microsoft.com/office/drawing/2014/main" xmlns="" id="{4D9DDCBB-D52E-50AD-06E9-52D950935E8A}"/>
              </a:ext>
            </a:extLst>
          </p:cNvPr>
          <p:cNvSpPr>
            <a:spLocks noGrp="1"/>
          </p:cNvSpPr>
          <p:nvPr>
            <p:ph idx="1"/>
          </p:nvPr>
        </p:nvSpPr>
        <p:spPr>
          <a:xfrm>
            <a:off x="152400" y="974361"/>
            <a:ext cx="11887200" cy="5616938"/>
          </a:xfrm>
        </p:spPr>
        <p:txBody>
          <a:bodyPr>
            <a:noAutofit/>
          </a:bodyPr>
          <a:lstStyle/>
          <a:p>
            <a:r>
              <a:rPr lang="en-US" sz="3200" dirty="0"/>
              <a:t>Peter failed horribly. He denied and cursed Christ to his face</a:t>
            </a:r>
          </a:p>
          <a:p>
            <a:r>
              <a:rPr lang="en-US" sz="3200" dirty="0"/>
              <a:t>He could have</a:t>
            </a:r>
          </a:p>
          <a:p>
            <a:pPr lvl="1"/>
            <a:r>
              <a:rPr lang="en-US" sz="3200" dirty="0"/>
              <a:t>Avoided seeing Christ again</a:t>
            </a:r>
          </a:p>
          <a:p>
            <a:pPr lvl="1"/>
            <a:r>
              <a:rPr lang="en-US" sz="3200" dirty="0"/>
              <a:t>Been crushed under his sin and quit</a:t>
            </a:r>
          </a:p>
          <a:p>
            <a:pPr marL="0" indent="0">
              <a:buNone/>
            </a:pPr>
            <a:r>
              <a:rPr lang="en-US" sz="3200" dirty="0"/>
              <a:t>His reaction: He understood his </a:t>
            </a:r>
            <a:r>
              <a:rPr lang="en-US" sz="3200" dirty="0">
                <a:solidFill>
                  <a:schemeClr val="accent4"/>
                </a:solidFill>
              </a:rPr>
              <a:t>sinfulness</a:t>
            </a:r>
            <a:r>
              <a:rPr lang="en-US" sz="3200" dirty="0"/>
              <a:t> and he could </a:t>
            </a:r>
            <a:r>
              <a:rPr lang="en-US" sz="3200" dirty="0">
                <a:solidFill>
                  <a:schemeClr val="accent4"/>
                </a:solidFill>
              </a:rPr>
              <a:t>turn to God </a:t>
            </a:r>
            <a:r>
              <a:rPr lang="en-US" sz="3200" dirty="0"/>
              <a:t>for vison in the midst of pain</a:t>
            </a:r>
          </a:p>
        </p:txBody>
      </p:sp>
    </p:spTree>
    <p:extLst>
      <p:ext uri="{BB962C8B-B14F-4D97-AF65-F5344CB8AC3E}">
        <p14:creationId xmlns:p14="http://schemas.microsoft.com/office/powerpoint/2010/main" val="4236846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16B212-6828-9D83-E2BB-445E7EF06567}"/>
              </a:ext>
            </a:extLst>
          </p:cNvPr>
          <p:cNvSpPr>
            <a:spLocks noGrp="1"/>
          </p:cNvSpPr>
          <p:nvPr>
            <p:ph type="title"/>
          </p:nvPr>
        </p:nvSpPr>
        <p:spPr>
          <a:xfrm>
            <a:off x="152400" y="104931"/>
            <a:ext cx="12039600" cy="869430"/>
          </a:xfrm>
        </p:spPr>
        <p:txBody>
          <a:bodyPr/>
          <a:lstStyle/>
          <a:p>
            <a:r>
              <a:rPr lang="en-US" dirty="0">
                <a:solidFill>
                  <a:schemeClr val="accent4"/>
                </a:solidFill>
              </a:rPr>
              <a:t>Peter as Peacemaker</a:t>
            </a:r>
          </a:p>
        </p:txBody>
      </p:sp>
      <p:sp>
        <p:nvSpPr>
          <p:cNvPr id="3" name="Content Placeholder 2">
            <a:extLst>
              <a:ext uri="{FF2B5EF4-FFF2-40B4-BE49-F238E27FC236}">
                <a16:creationId xmlns:a16="http://schemas.microsoft.com/office/drawing/2014/main" xmlns="" id="{4D9DDCBB-D52E-50AD-06E9-52D950935E8A}"/>
              </a:ext>
            </a:extLst>
          </p:cNvPr>
          <p:cNvSpPr>
            <a:spLocks noGrp="1"/>
          </p:cNvSpPr>
          <p:nvPr>
            <p:ph idx="1"/>
          </p:nvPr>
        </p:nvSpPr>
        <p:spPr>
          <a:xfrm>
            <a:off x="152400" y="974361"/>
            <a:ext cx="11887200" cy="5616938"/>
          </a:xfrm>
        </p:spPr>
        <p:txBody>
          <a:bodyPr>
            <a:noAutofit/>
          </a:bodyPr>
          <a:lstStyle/>
          <a:p>
            <a:r>
              <a:rPr lang="en-US" sz="3000" dirty="0"/>
              <a:t>John 21: 15 Now when they had finished breakfast, Jesus *said to Simon Peter, “Simon, son of John, do you love Me more than these?” He *said to Him, “Yes, Lord; You know that I love You.” He *said to him, “Tend My lambs.” 16 He *said to him again, a second time, “Simon, son of John, do you love Me?” He *said to Him, “Yes, Lord; You know that I love You.” He *said to him, “Shepherd My sheep.” 17 He *said to him the third time, “Simon, son of John, do you love Me?” Peter was hurt because He said to him the third time, “Do you love Me?” And he said to Him, “Lord, You know all things; You know that I love You.” Jesus *said to him, “Tend My sheep.</a:t>
            </a:r>
          </a:p>
          <a:p>
            <a:r>
              <a:rPr lang="en-US" sz="3000" dirty="0"/>
              <a:t>Example of acknowledging/confessing his wrong/ takes ownership</a:t>
            </a:r>
          </a:p>
          <a:p>
            <a:r>
              <a:rPr lang="en-US" sz="3000" dirty="0"/>
              <a:t>Rests humbly in God’s view of Him </a:t>
            </a:r>
          </a:p>
        </p:txBody>
      </p:sp>
    </p:spTree>
    <p:extLst>
      <p:ext uri="{BB962C8B-B14F-4D97-AF65-F5344CB8AC3E}">
        <p14:creationId xmlns:p14="http://schemas.microsoft.com/office/powerpoint/2010/main" val="311381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E5CC22-5459-4BEE-C030-6FF2760D69A2}"/>
              </a:ext>
            </a:extLst>
          </p:cNvPr>
          <p:cNvSpPr>
            <a:spLocks noGrp="1"/>
          </p:cNvSpPr>
          <p:nvPr>
            <p:ph type="title"/>
          </p:nvPr>
        </p:nvSpPr>
        <p:spPr>
          <a:xfrm>
            <a:off x="119921" y="142407"/>
            <a:ext cx="11827240" cy="1131757"/>
          </a:xfrm>
        </p:spPr>
        <p:txBody>
          <a:bodyPr/>
          <a:lstStyle/>
          <a:p>
            <a:r>
              <a:rPr lang="en-US" dirty="0">
                <a:solidFill>
                  <a:schemeClr val="accent4"/>
                </a:solidFill>
              </a:rPr>
              <a:t>The Peacemakers</a:t>
            </a:r>
          </a:p>
        </p:txBody>
      </p:sp>
      <p:sp>
        <p:nvSpPr>
          <p:cNvPr id="3" name="Content Placeholder 2">
            <a:extLst>
              <a:ext uri="{FF2B5EF4-FFF2-40B4-BE49-F238E27FC236}">
                <a16:creationId xmlns:a16="http://schemas.microsoft.com/office/drawing/2014/main" xmlns="" id="{DFCD4ABA-0317-F7B7-1262-723F9B151714}"/>
              </a:ext>
            </a:extLst>
          </p:cNvPr>
          <p:cNvSpPr>
            <a:spLocks noGrp="1"/>
          </p:cNvSpPr>
          <p:nvPr>
            <p:ph idx="1"/>
          </p:nvPr>
        </p:nvSpPr>
        <p:spPr>
          <a:xfrm>
            <a:off x="59960" y="1274164"/>
            <a:ext cx="12072079" cy="5249732"/>
          </a:xfrm>
        </p:spPr>
        <p:txBody>
          <a:bodyPr>
            <a:normAutofit lnSpcReduction="10000"/>
          </a:bodyPr>
          <a:lstStyle/>
          <a:p>
            <a:r>
              <a:rPr lang="en-US" sz="3300" dirty="0"/>
              <a:t>These examples looked vertically and focused on God’s truth in the midst of times of distress, or wanting revenge, of dealing with pain and hurt?</a:t>
            </a:r>
          </a:p>
          <a:p>
            <a:r>
              <a:rPr lang="en-US" sz="3300" dirty="0"/>
              <a:t>Chose to glorify God</a:t>
            </a:r>
          </a:p>
          <a:p>
            <a:r>
              <a:rPr lang="en-US" sz="3300" dirty="0"/>
              <a:t>Chose to trust God for vision, significance, security</a:t>
            </a:r>
          </a:p>
          <a:p>
            <a:r>
              <a:rPr lang="en-US" sz="3300" dirty="0"/>
              <a:t>Chose to put God’s mission and truth above feelings and circumstances.</a:t>
            </a:r>
          </a:p>
          <a:p>
            <a:r>
              <a:rPr lang="en-US" sz="3300" dirty="0"/>
              <a:t>They understood a deep way that they were loved by a mighty king who would take care of them</a:t>
            </a:r>
          </a:p>
          <a:p>
            <a:r>
              <a:rPr lang="en-US" sz="3300" dirty="0"/>
              <a:t>They lost nothing in these situations—they gained closer relationship with God</a:t>
            </a:r>
          </a:p>
        </p:txBody>
      </p:sp>
    </p:spTree>
    <p:extLst>
      <p:ext uri="{BB962C8B-B14F-4D97-AF65-F5344CB8AC3E}">
        <p14:creationId xmlns:p14="http://schemas.microsoft.com/office/powerpoint/2010/main" val="3518596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D0D96D-C065-C081-649C-5E11188382F2}"/>
              </a:ext>
            </a:extLst>
          </p:cNvPr>
          <p:cNvSpPr>
            <a:spLocks noGrp="1"/>
          </p:cNvSpPr>
          <p:nvPr>
            <p:ph type="title"/>
          </p:nvPr>
        </p:nvSpPr>
        <p:spPr>
          <a:xfrm>
            <a:off x="0" y="1"/>
            <a:ext cx="12192000" cy="1266092"/>
          </a:xfrm>
        </p:spPr>
        <p:txBody>
          <a:bodyPr/>
          <a:lstStyle/>
          <a:p>
            <a:r>
              <a:rPr lang="en-US" dirty="0">
                <a:solidFill>
                  <a:schemeClr val="accent4"/>
                </a:solidFill>
              </a:rPr>
              <a:t>Deepening our Identity</a:t>
            </a:r>
          </a:p>
        </p:txBody>
      </p:sp>
      <p:sp>
        <p:nvSpPr>
          <p:cNvPr id="3" name="Content Placeholder 2">
            <a:extLst>
              <a:ext uri="{FF2B5EF4-FFF2-40B4-BE49-F238E27FC236}">
                <a16:creationId xmlns:a16="http://schemas.microsoft.com/office/drawing/2014/main" xmlns="" id="{E6D8F3CD-60E2-C4D1-3C66-A09969E82244}"/>
              </a:ext>
            </a:extLst>
          </p:cNvPr>
          <p:cNvSpPr>
            <a:spLocks noGrp="1"/>
          </p:cNvSpPr>
          <p:nvPr>
            <p:ph idx="1"/>
          </p:nvPr>
        </p:nvSpPr>
        <p:spPr>
          <a:xfrm>
            <a:off x="-1" y="1266093"/>
            <a:ext cx="12191999" cy="5345722"/>
          </a:xfrm>
        </p:spPr>
        <p:txBody>
          <a:bodyPr>
            <a:normAutofit fontScale="92500" lnSpcReduction="10000"/>
          </a:bodyPr>
          <a:lstStyle/>
          <a:p>
            <a:r>
              <a:rPr lang="en-US" sz="3200" dirty="0"/>
              <a:t>Know who you are</a:t>
            </a:r>
          </a:p>
          <a:p>
            <a:pPr lvl="1"/>
            <a:r>
              <a:rPr lang="en-US" sz="3400" dirty="0"/>
              <a:t>As yourself: What lies am I believing? About needs? about God’s love?</a:t>
            </a:r>
          </a:p>
          <a:p>
            <a:r>
              <a:rPr lang="en-US" sz="3200" dirty="0"/>
              <a:t>Romans 8: 31 What then shall we say to these things? If God is for us, who is against us?... 38 For I am convinced that neither death, nor life, nor angels, nor principalities, nor things present, nor things to come, nor powers, 39 nor height, nor depth, nor any other created thing will be able to separate us from the love of God that is in Christ Jesus our Lord.</a:t>
            </a:r>
          </a:p>
          <a:p>
            <a:r>
              <a:rPr lang="en-US" sz="3000" dirty="0"/>
              <a:t>Meditate and memorize Scripture about your new identity in Christ</a:t>
            </a:r>
          </a:p>
          <a:p>
            <a:r>
              <a:rPr lang="en-US" sz="3000" dirty="0"/>
              <a:t>Combat your thoughts with God’s word—where are you living like an orphan?</a:t>
            </a:r>
          </a:p>
          <a:p>
            <a:r>
              <a:rPr lang="en-US" sz="3000" dirty="0"/>
              <a:t>Have an honest estimation of who you are as a sinner</a:t>
            </a:r>
          </a:p>
          <a:p>
            <a:r>
              <a:rPr lang="en-US" sz="3000" dirty="0"/>
              <a:t>Understanding this enables you to be honest about flaws, but to rest on the truth that you are loved and secure</a:t>
            </a:r>
          </a:p>
        </p:txBody>
      </p:sp>
    </p:spTree>
    <p:extLst>
      <p:ext uri="{BB962C8B-B14F-4D97-AF65-F5344CB8AC3E}">
        <p14:creationId xmlns:p14="http://schemas.microsoft.com/office/powerpoint/2010/main" val="940549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3F6517-5987-ACD8-E45A-2BDCBA781D16}"/>
              </a:ext>
            </a:extLst>
          </p:cNvPr>
          <p:cNvSpPr>
            <a:spLocks noGrp="1"/>
          </p:cNvSpPr>
          <p:nvPr>
            <p:ph type="title"/>
          </p:nvPr>
        </p:nvSpPr>
        <p:spPr>
          <a:xfrm>
            <a:off x="143435" y="1"/>
            <a:ext cx="11923059" cy="1021975"/>
          </a:xfrm>
        </p:spPr>
        <p:txBody>
          <a:bodyPr/>
          <a:lstStyle/>
          <a:p>
            <a:r>
              <a:rPr lang="en-US" dirty="0">
                <a:solidFill>
                  <a:schemeClr val="accent4"/>
                </a:solidFill>
              </a:rPr>
              <a:t>Deepening our Identity</a:t>
            </a:r>
          </a:p>
        </p:txBody>
      </p:sp>
      <p:sp>
        <p:nvSpPr>
          <p:cNvPr id="3" name="Content Placeholder 2">
            <a:extLst>
              <a:ext uri="{FF2B5EF4-FFF2-40B4-BE49-F238E27FC236}">
                <a16:creationId xmlns:a16="http://schemas.microsoft.com/office/drawing/2014/main" xmlns="" id="{7E857E7B-C289-6092-34DF-2D4A19B52BCB}"/>
              </a:ext>
            </a:extLst>
          </p:cNvPr>
          <p:cNvSpPr>
            <a:spLocks noGrp="1"/>
          </p:cNvSpPr>
          <p:nvPr>
            <p:ph idx="1"/>
          </p:nvPr>
        </p:nvSpPr>
        <p:spPr>
          <a:xfrm>
            <a:off x="134470" y="1021976"/>
            <a:ext cx="11923059" cy="5603676"/>
          </a:xfrm>
        </p:spPr>
        <p:txBody>
          <a:bodyPr>
            <a:normAutofit fontScale="92500" lnSpcReduction="10000"/>
          </a:bodyPr>
          <a:lstStyle/>
          <a:p>
            <a:pPr marL="0" indent="0">
              <a:buNone/>
            </a:pPr>
            <a:r>
              <a:rPr lang="en-US" sz="3500" dirty="0"/>
              <a:t>“These two identities, sinner and child of grace, are the pillars that support a restoration lifestyle and a healthy and productive life on this side of eternity. My identity as a sinner daily confronts me with how deep and pervasive my need actually is. My identity as a child of grace confronts me with how expansive my potential actually is. It is only when I humbly admit my identity as a sinner that I live as a consumer of the grace of God, and it is only when I am comforted by my identity as a child of grace that I will be able to look honestly at the magnitude of my sin. Sinner and child of grace; there is simply no replacement for an accurate knowledge of who you really are” (Tripp, </a:t>
            </a:r>
            <a:r>
              <a:rPr lang="en-US" sz="3500" i="1" dirty="0"/>
              <a:t>Broken Down House</a:t>
            </a:r>
            <a:r>
              <a:rPr lang="en-US" sz="3500" dirty="0"/>
              <a:t>).</a:t>
            </a:r>
          </a:p>
          <a:p>
            <a:r>
              <a:rPr lang="en-US" sz="3500" dirty="0"/>
              <a:t>It is this understanding that enables us to see our faults and to see how forgiven we are.</a:t>
            </a:r>
          </a:p>
        </p:txBody>
      </p:sp>
    </p:spTree>
    <p:extLst>
      <p:ext uri="{BB962C8B-B14F-4D97-AF65-F5344CB8AC3E}">
        <p14:creationId xmlns:p14="http://schemas.microsoft.com/office/powerpoint/2010/main" val="3636558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D18B31-29F7-5B41-3277-25DF84B8AE70}"/>
              </a:ext>
            </a:extLst>
          </p:cNvPr>
          <p:cNvSpPr>
            <a:spLocks noGrp="1"/>
          </p:cNvSpPr>
          <p:nvPr>
            <p:ph type="title"/>
          </p:nvPr>
        </p:nvSpPr>
        <p:spPr>
          <a:xfrm>
            <a:off x="128588" y="128588"/>
            <a:ext cx="12063412" cy="928688"/>
          </a:xfrm>
        </p:spPr>
        <p:txBody>
          <a:bodyPr>
            <a:normAutofit/>
          </a:bodyPr>
          <a:lstStyle/>
          <a:p>
            <a:r>
              <a:rPr lang="en-US" dirty="0">
                <a:solidFill>
                  <a:schemeClr val="accent4"/>
                </a:solidFill>
              </a:rPr>
              <a:t>Why is conflict difficult?</a:t>
            </a:r>
          </a:p>
        </p:txBody>
      </p:sp>
      <p:sp>
        <p:nvSpPr>
          <p:cNvPr id="3" name="Content Placeholder 2">
            <a:extLst>
              <a:ext uri="{FF2B5EF4-FFF2-40B4-BE49-F238E27FC236}">
                <a16:creationId xmlns:a16="http://schemas.microsoft.com/office/drawing/2014/main" xmlns="" id="{08836EEC-2FF8-F71C-C061-2B296F046AA5}"/>
              </a:ext>
            </a:extLst>
          </p:cNvPr>
          <p:cNvSpPr>
            <a:spLocks noGrp="1"/>
          </p:cNvSpPr>
          <p:nvPr>
            <p:ph idx="1"/>
          </p:nvPr>
        </p:nvSpPr>
        <p:spPr>
          <a:xfrm>
            <a:off x="128587" y="1214438"/>
            <a:ext cx="12063411" cy="5514974"/>
          </a:xfrm>
        </p:spPr>
        <p:txBody>
          <a:bodyPr>
            <a:normAutofit/>
          </a:bodyPr>
          <a:lstStyle/>
          <a:p>
            <a:r>
              <a:rPr lang="en-US" sz="3500" i="1" dirty="0"/>
              <a:t>Difficult conversations</a:t>
            </a:r>
            <a:r>
              <a:rPr lang="en-US" sz="3500" dirty="0"/>
              <a:t>: What happened?, How do I feel about it? What does it say about me?</a:t>
            </a:r>
          </a:p>
          <a:p>
            <a:r>
              <a:rPr lang="en-US" sz="3500" dirty="0"/>
              <a:t>“We conduct an internal debate over whether this means we are competent or incompetent, a good person or bad, worthy of love or unlovable. What impact might it have on our self image and self esteem, our future or our well-being? (Patton, Stone, and </a:t>
            </a:r>
            <a:r>
              <a:rPr lang="en-US" sz="3500" dirty="0" err="1"/>
              <a:t>Heen</a:t>
            </a:r>
            <a:r>
              <a:rPr lang="en-US" sz="3500" dirty="0"/>
              <a:t>, </a:t>
            </a:r>
            <a:r>
              <a:rPr lang="en-US" sz="3500" i="1" dirty="0"/>
              <a:t>Difficult Conversations</a:t>
            </a:r>
            <a:r>
              <a:rPr lang="en-US" sz="3500" dirty="0"/>
              <a:t>, 8).</a:t>
            </a:r>
          </a:p>
          <a:p>
            <a:r>
              <a:rPr lang="en-US" sz="3500" dirty="0"/>
              <a:t>So…. conflict can be scary and difficult</a:t>
            </a:r>
            <a:r>
              <a:rPr lang="en-US" dirty="0"/>
              <a:t/>
            </a:r>
            <a:br>
              <a:rPr lang="en-US" dirty="0"/>
            </a:br>
            <a:endParaRPr lang="en-US" dirty="0"/>
          </a:p>
        </p:txBody>
      </p:sp>
    </p:spTree>
    <p:extLst>
      <p:ext uri="{BB962C8B-B14F-4D97-AF65-F5344CB8AC3E}">
        <p14:creationId xmlns:p14="http://schemas.microsoft.com/office/powerpoint/2010/main" val="3156902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876C09-D858-31BA-491D-9F978383808F}"/>
              </a:ext>
            </a:extLst>
          </p:cNvPr>
          <p:cNvSpPr>
            <a:spLocks noGrp="1"/>
          </p:cNvSpPr>
          <p:nvPr>
            <p:ph type="title"/>
          </p:nvPr>
        </p:nvSpPr>
        <p:spPr>
          <a:xfrm>
            <a:off x="224851" y="142407"/>
            <a:ext cx="11572407" cy="637081"/>
          </a:xfrm>
        </p:spPr>
        <p:txBody>
          <a:bodyPr>
            <a:normAutofit fontScale="90000"/>
          </a:bodyPr>
          <a:lstStyle/>
          <a:p>
            <a:r>
              <a:rPr lang="en-US" dirty="0">
                <a:solidFill>
                  <a:schemeClr val="accent4"/>
                </a:solidFill>
                <a:latin typeface="+mn-lt"/>
              </a:rPr>
              <a:t>Deepening our Identity</a:t>
            </a:r>
          </a:p>
        </p:txBody>
      </p:sp>
      <p:sp>
        <p:nvSpPr>
          <p:cNvPr id="3" name="Content Placeholder 2">
            <a:extLst>
              <a:ext uri="{FF2B5EF4-FFF2-40B4-BE49-F238E27FC236}">
                <a16:creationId xmlns:a16="http://schemas.microsoft.com/office/drawing/2014/main" xmlns="" id="{077CF0AD-9D6B-21B2-0D1C-B62B09BD2617}"/>
              </a:ext>
            </a:extLst>
          </p:cNvPr>
          <p:cNvSpPr>
            <a:spLocks noGrp="1"/>
          </p:cNvSpPr>
          <p:nvPr>
            <p:ph idx="1"/>
          </p:nvPr>
        </p:nvSpPr>
        <p:spPr>
          <a:xfrm>
            <a:off x="224851" y="884420"/>
            <a:ext cx="11572407" cy="5831173"/>
          </a:xfrm>
        </p:spPr>
        <p:txBody>
          <a:bodyPr>
            <a:noAutofit/>
          </a:bodyPr>
          <a:lstStyle/>
          <a:p>
            <a:r>
              <a:rPr lang="en-US" sz="3500" dirty="0">
                <a:solidFill>
                  <a:schemeClr val="accent4"/>
                </a:solidFill>
              </a:rPr>
              <a:t>Remember to look Vertically:</a:t>
            </a:r>
          </a:p>
          <a:p>
            <a:pPr lvl="1"/>
            <a:r>
              <a:rPr lang="en-US" sz="3500" dirty="0"/>
              <a:t>How is God working in this situation?</a:t>
            </a:r>
          </a:p>
          <a:p>
            <a:pPr lvl="2"/>
            <a:r>
              <a:rPr lang="en-US" sz="3500" dirty="0"/>
              <a:t>Isaiah 43: 19 Behold, I am going to do something new, Now it will spring up;</a:t>
            </a:r>
            <a:br>
              <a:rPr lang="en-US" sz="3500" dirty="0"/>
            </a:br>
            <a:r>
              <a:rPr lang="en-US" sz="3500" dirty="0"/>
              <a:t>Will you not be aware of it? I will even make a roadway in the wilderness, Rivers in the desert.</a:t>
            </a:r>
          </a:p>
          <a:p>
            <a:pPr lvl="2"/>
            <a:r>
              <a:rPr lang="en-US" sz="3500" dirty="0"/>
              <a:t>Romans 8:28</a:t>
            </a:r>
          </a:p>
          <a:p>
            <a:pPr lvl="1"/>
            <a:endParaRPr lang="en-US" sz="3500" dirty="0"/>
          </a:p>
        </p:txBody>
      </p:sp>
    </p:spTree>
    <p:extLst>
      <p:ext uri="{BB962C8B-B14F-4D97-AF65-F5344CB8AC3E}">
        <p14:creationId xmlns:p14="http://schemas.microsoft.com/office/powerpoint/2010/main" val="584177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876C09-D858-31BA-491D-9F978383808F}"/>
              </a:ext>
            </a:extLst>
          </p:cNvPr>
          <p:cNvSpPr>
            <a:spLocks noGrp="1"/>
          </p:cNvSpPr>
          <p:nvPr>
            <p:ph type="title"/>
          </p:nvPr>
        </p:nvSpPr>
        <p:spPr>
          <a:xfrm>
            <a:off x="224851" y="142407"/>
            <a:ext cx="11572407" cy="637081"/>
          </a:xfrm>
        </p:spPr>
        <p:txBody>
          <a:bodyPr>
            <a:normAutofit fontScale="90000"/>
          </a:bodyPr>
          <a:lstStyle/>
          <a:p>
            <a:r>
              <a:rPr lang="en-US" dirty="0">
                <a:solidFill>
                  <a:schemeClr val="accent4"/>
                </a:solidFill>
                <a:latin typeface="+mn-lt"/>
              </a:rPr>
              <a:t>Deepening our Identity</a:t>
            </a:r>
          </a:p>
        </p:txBody>
      </p:sp>
      <p:sp>
        <p:nvSpPr>
          <p:cNvPr id="3" name="Content Placeholder 2">
            <a:extLst>
              <a:ext uri="{FF2B5EF4-FFF2-40B4-BE49-F238E27FC236}">
                <a16:creationId xmlns:a16="http://schemas.microsoft.com/office/drawing/2014/main" xmlns="" id="{077CF0AD-9D6B-21B2-0D1C-B62B09BD2617}"/>
              </a:ext>
            </a:extLst>
          </p:cNvPr>
          <p:cNvSpPr>
            <a:spLocks noGrp="1"/>
          </p:cNvSpPr>
          <p:nvPr>
            <p:ph idx="1"/>
          </p:nvPr>
        </p:nvSpPr>
        <p:spPr>
          <a:xfrm>
            <a:off x="224851" y="884420"/>
            <a:ext cx="11572407" cy="5831173"/>
          </a:xfrm>
        </p:spPr>
        <p:txBody>
          <a:bodyPr>
            <a:noAutofit/>
          </a:bodyPr>
          <a:lstStyle/>
          <a:p>
            <a:r>
              <a:rPr lang="en-US" sz="3500" dirty="0">
                <a:solidFill>
                  <a:schemeClr val="accent4"/>
                </a:solidFill>
              </a:rPr>
              <a:t>Remember to look Vertically:</a:t>
            </a:r>
          </a:p>
          <a:p>
            <a:pPr lvl="1"/>
            <a:r>
              <a:rPr lang="en-US" sz="3500" dirty="0"/>
              <a:t>Acknowledge God’s sovereignty</a:t>
            </a:r>
          </a:p>
          <a:p>
            <a:pPr lvl="2"/>
            <a:r>
              <a:rPr lang="en-US" sz="3500" dirty="0"/>
              <a:t>Can you wait on God to exercise his sovereignty?</a:t>
            </a:r>
          </a:p>
          <a:p>
            <a:pPr lvl="2"/>
            <a:r>
              <a:rPr lang="en-US" sz="3500" dirty="0"/>
              <a:t>Can you trust that you don’t know everything?</a:t>
            </a:r>
          </a:p>
          <a:p>
            <a:pPr lvl="1"/>
            <a:r>
              <a:rPr lang="en-US" sz="3500" dirty="0"/>
              <a:t>Remember God promises to take care of you</a:t>
            </a:r>
          </a:p>
          <a:p>
            <a:pPr lvl="2"/>
            <a:r>
              <a:rPr lang="en-US" sz="3500" dirty="0"/>
              <a:t>He is your rock</a:t>
            </a:r>
          </a:p>
          <a:p>
            <a:pPr lvl="2"/>
            <a:r>
              <a:rPr lang="en-US" sz="3500" dirty="0"/>
              <a:t>Can you trust that He is going to take care of you even if this conflict doesn’t end the way you want?</a:t>
            </a:r>
          </a:p>
          <a:p>
            <a:pPr lvl="2"/>
            <a:r>
              <a:rPr lang="en-US" sz="3500" dirty="0"/>
              <a:t>Ask for power to see things from God’s perspective</a:t>
            </a:r>
          </a:p>
          <a:p>
            <a:pPr lvl="2"/>
            <a:r>
              <a:rPr lang="en-US" sz="3500" dirty="0"/>
              <a:t>God of the Universe can give you courage and restraint</a:t>
            </a:r>
          </a:p>
        </p:txBody>
      </p:sp>
    </p:spTree>
    <p:extLst>
      <p:ext uri="{BB962C8B-B14F-4D97-AF65-F5344CB8AC3E}">
        <p14:creationId xmlns:p14="http://schemas.microsoft.com/office/powerpoint/2010/main" val="1843631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129C88-0536-724F-2840-A7B3B3B32F4C}"/>
              </a:ext>
            </a:extLst>
          </p:cNvPr>
          <p:cNvSpPr>
            <a:spLocks noGrp="1"/>
          </p:cNvSpPr>
          <p:nvPr>
            <p:ph type="title"/>
          </p:nvPr>
        </p:nvSpPr>
        <p:spPr>
          <a:xfrm>
            <a:off x="13740" y="155263"/>
            <a:ext cx="12178259" cy="804107"/>
          </a:xfrm>
        </p:spPr>
        <p:txBody>
          <a:bodyPr/>
          <a:lstStyle/>
          <a:p>
            <a:r>
              <a:rPr lang="en-US" dirty="0">
                <a:solidFill>
                  <a:schemeClr val="accent4"/>
                </a:solidFill>
              </a:rPr>
              <a:t>Learn to Forgive</a:t>
            </a:r>
          </a:p>
        </p:txBody>
      </p:sp>
      <p:sp>
        <p:nvSpPr>
          <p:cNvPr id="3" name="Content Placeholder 2">
            <a:extLst>
              <a:ext uri="{FF2B5EF4-FFF2-40B4-BE49-F238E27FC236}">
                <a16:creationId xmlns:a16="http://schemas.microsoft.com/office/drawing/2014/main" xmlns="" id="{67152ADA-4E55-2ACB-8877-1E08E233B92F}"/>
              </a:ext>
            </a:extLst>
          </p:cNvPr>
          <p:cNvSpPr>
            <a:spLocks noGrp="1"/>
          </p:cNvSpPr>
          <p:nvPr>
            <p:ph idx="1"/>
          </p:nvPr>
        </p:nvSpPr>
        <p:spPr>
          <a:xfrm>
            <a:off x="13739" y="959370"/>
            <a:ext cx="12178259" cy="5743367"/>
          </a:xfrm>
        </p:spPr>
        <p:txBody>
          <a:bodyPr>
            <a:noAutofit/>
          </a:bodyPr>
          <a:lstStyle/>
          <a:p>
            <a:r>
              <a:rPr lang="en-US" sz="3200" dirty="0">
                <a:effectLst/>
              </a:rPr>
              <a:t>Take seriously </a:t>
            </a:r>
            <a:r>
              <a:rPr lang="en-US" sz="3200" dirty="0"/>
              <a:t>His call: </a:t>
            </a:r>
            <a:r>
              <a:rPr lang="en-US" sz="3200" dirty="0">
                <a:effectLst/>
              </a:rPr>
              <a:t>“Bear with each other and forgive whatever grievances you may have against one another. Forgive as the Lord forgave you” (Col. 3:12-14</a:t>
            </a:r>
            <a:r>
              <a:rPr lang="en-US" sz="3200" dirty="0"/>
              <a:t>)</a:t>
            </a:r>
            <a:r>
              <a:rPr lang="en-US" sz="3200" dirty="0">
                <a:effectLst/>
              </a:rPr>
              <a:t> </a:t>
            </a:r>
            <a:endParaRPr lang="en-US" sz="3200" dirty="0"/>
          </a:p>
          <a:p>
            <a:r>
              <a:rPr lang="en-US" sz="3200" dirty="0"/>
              <a:t>Deepen your understanding of how much you have been forgiven</a:t>
            </a:r>
          </a:p>
          <a:p>
            <a:pPr lvl="1"/>
            <a:r>
              <a:rPr lang="en-US" sz="3200" dirty="0"/>
              <a:t>Reflect on initial relationship and what you are saved from</a:t>
            </a:r>
          </a:p>
          <a:p>
            <a:r>
              <a:rPr lang="en-US" sz="3200" dirty="0"/>
              <a:t>Ask God to show you where you are judging, punishing, demanding</a:t>
            </a:r>
          </a:p>
          <a:p>
            <a:r>
              <a:rPr lang="en-US" sz="3200" dirty="0"/>
              <a:t>Ask God to show you the desires of your heart and how they are impacting your decisions in this conflict—Are you being controlled by an unmet desire?</a:t>
            </a:r>
          </a:p>
        </p:txBody>
      </p:sp>
    </p:spTree>
    <p:extLst>
      <p:ext uri="{BB962C8B-B14F-4D97-AF65-F5344CB8AC3E}">
        <p14:creationId xmlns:p14="http://schemas.microsoft.com/office/powerpoint/2010/main" val="4217803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129C88-0536-724F-2840-A7B3B3B32F4C}"/>
              </a:ext>
            </a:extLst>
          </p:cNvPr>
          <p:cNvSpPr>
            <a:spLocks noGrp="1"/>
          </p:cNvSpPr>
          <p:nvPr>
            <p:ph type="title"/>
          </p:nvPr>
        </p:nvSpPr>
        <p:spPr>
          <a:xfrm>
            <a:off x="13740" y="155263"/>
            <a:ext cx="12178259" cy="804107"/>
          </a:xfrm>
        </p:spPr>
        <p:txBody>
          <a:bodyPr/>
          <a:lstStyle/>
          <a:p>
            <a:r>
              <a:rPr lang="en-US" dirty="0">
                <a:solidFill>
                  <a:schemeClr val="accent4"/>
                </a:solidFill>
              </a:rPr>
              <a:t>Learn to Forgive</a:t>
            </a:r>
          </a:p>
        </p:txBody>
      </p:sp>
      <p:sp>
        <p:nvSpPr>
          <p:cNvPr id="3" name="Content Placeholder 2">
            <a:extLst>
              <a:ext uri="{FF2B5EF4-FFF2-40B4-BE49-F238E27FC236}">
                <a16:creationId xmlns:a16="http://schemas.microsoft.com/office/drawing/2014/main" xmlns="" id="{67152ADA-4E55-2ACB-8877-1E08E233B92F}"/>
              </a:ext>
            </a:extLst>
          </p:cNvPr>
          <p:cNvSpPr>
            <a:spLocks noGrp="1"/>
          </p:cNvSpPr>
          <p:nvPr>
            <p:ph idx="1"/>
          </p:nvPr>
        </p:nvSpPr>
        <p:spPr>
          <a:xfrm>
            <a:off x="89942" y="1109272"/>
            <a:ext cx="12012116" cy="5593465"/>
          </a:xfrm>
        </p:spPr>
        <p:txBody>
          <a:bodyPr>
            <a:noAutofit/>
          </a:bodyPr>
          <a:lstStyle/>
          <a:p>
            <a:pPr>
              <a:buFont typeface="Arial" panose="020B0604020202020204" pitchFamily="34" charset="0"/>
              <a:buChar char="•"/>
            </a:pPr>
            <a:r>
              <a:rPr lang="en-US" sz="3500" dirty="0">
                <a:effectLst/>
              </a:rPr>
              <a:t>Signs that you are struggling with forgiveness:</a:t>
            </a:r>
          </a:p>
          <a:p>
            <a:pPr lvl="1"/>
            <a:r>
              <a:rPr lang="en-US" sz="3500" dirty="0"/>
              <a:t>Dwelling on the incident</a:t>
            </a:r>
          </a:p>
          <a:p>
            <a:pPr lvl="1"/>
            <a:r>
              <a:rPr lang="en-US" sz="3500" dirty="0">
                <a:effectLst/>
              </a:rPr>
              <a:t>Bringing up the incident (to the person or others) and using it against the person</a:t>
            </a:r>
          </a:p>
          <a:p>
            <a:pPr lvl="1"/>
            <a:r>
              <a:rPr lang="en-US" sz="3500" dirty="0">
                <a:effectLst/>
              </a:rPr>
              <a:t>Allowing the incident to interrupt the friendship even after you think you have </a:t>
            </a:r>
            <a:r>
              <a:rPr lang="en-US" sz="3500" dirty="0"/>
              <a:t>forgiven. </a:t>
            </a:r>
          </a:p>
          <a:p>
            <a:r>
              <a:rPr lang="en-US" sz="3500" dirty="0"/>
              <a:t>Acknowledge that none of us can forgive on our own strength.</a:t>
            </a:r>
          </a:p>
        </p:txBody>
      </p:sp>
    </p:spTree>
    <p:extLst>
      <p:ext uri="{BB962C8B-B14F-4D97-AF65-F5344CB8AC3E}">
        <p14:creationId xmlns:p14="http://schemas.microsoft.com/office/powerpoint/2010/main" val="580404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0709E5-12B1-BEAF-28B7-EF1AC6F617EE}"/>
              </a:ext>
            </a:extLst>
          </p:cNvPr>
          <p:cNvSpPr>
            <a:spLocks noGrp="1"/>
          </p:cNvSpPr>
          <p:nvPr>
            <p:ph type="title"/>
          </p:nvPr>
        </p:nvSpPr>
        <p:spPr>
          <a:xfrm>
            <a:off x="0" y="1"/>
            <a:ext cx="12192000" cy="1242646"/>
          </a:xfrm>
        </p:spPr>
        <p:txBody>
          <a:bodyPr/>
          <a:lstStyle/>
          <a:p>
            <a:r>
              <a:rPr lang="en-US" dirty="0">
                <a:solidFill>
                  <a:schemeClr val="accent4"/>
                </a:solidFill>
              </a:rPr>
              <a:t>What is your tendency?</a:t>
            </a:r>
          </a:p>
        </p:txBody>
      </p:sp>
      <p:sp>
        <p:nvSpPr>
          <p:cNvPr id="3" name="Content Placeholder 2">
            <a:extLst>
              <a:ext uri="{FF2B5EF4-FFF2-40B4-BE49-F238E27FC236}">
                <a16:creationId xmlns:a16="http://schemas.microsoft.com/office/drawing/2014/main" xmlns="" id="{3062CFCA-B530-A397-378D-26C459B132EB}"/>
              </a:ext>
            </a:extLst>
          </p:cNvPr>
          <p:cNvSpPr>
            <a:spLocks noGrp="1"/>
          </p:cNvSpPr>
          <p:nvPr>
            <p:ph idx="1"/>
          </p:nvPr>
        </p:nvSpPr>
        <p:spPr>
          <a:xfrm>
            <a:off x="211015" y="1242647"/>
            <a:ext cx="11980985" cy="5615352"/>
          </a:xfrm>
        </p:spPr>
        <p:txBody>
          <a:bodyPr/>
          <a:lstStyle/>
          <a:p>
            <a:r>
              <a:rPr lang="en-US" sz="3500" dirty="0"/>
              <a:t>Where does your identity need strengthened?</a:t>
            </a:r>
          </a:p>
          <a:p>
            <a:r>
              <a:rPr lang="en-US" sz="3500" dirty="0"/>
              <a:t>How can you focus on grace for you and others?</a:t>
            </a:r>
          </a:p>
          <a:p>
            <a:r>
              <a:rPr lang="en-US" sz="3500" dirty="0"/>
              <a:t>How can you take time to be more aware of God, yourself, and others?</a:t>
            </a:r>
          </a:p>
          <a:p>
            <a:endParaRPr lang="en-US" sz="3500" dirty="0"/>
          </a:p>
          <a:p>
            <a:endParaRPr lang="en-US" dirty="0"/>
          </a:p>
        </p:txBody>
      </p:sp>
    </p:spTree>
    <p:extLst>
      <p:ext uri="{BB962C8B-B14F-4D97-AF65-F5344CB8AC3E}">
        <p14:creationId xmlns:p14="http://schemas.microsoft.com/office/powerpoint/2010/main" val="91353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C6C9DC-EAE5-EFCF-1A34-E89A2EA15D03}"/>
              </a:ext>
            </a:extLst>
          </p:cNvPr>
          <p:cNvSpPr>
            <a:spLocks noGrp="1"/>
          </p:cNvSpPr>
          <p:nvPr>
            <p:ph type="title"/>
          </p:nvPr>
        </p:nvSpPr>
        <p:spPr>
          <a:xfrm>
            <a:off x="164123" y="1"/>
            <a:ext cx="12027877" cy="1219200"/>
          </a:xfrm>
        </p:spPr>
        <p:txBody>
          <a:bodyPr/>
          <a:lstStyle/>
          <a:p>
            <a:r>
              <a:rPr lang="en-US" dirty="0">
                <a:solidFill>
                  <a:schemeClr val="accent4"/>
                </a:solidFill>
              </a:rPr>
              <a:t>God is able to work</a:t>
            </a:r>
          </a:p>
        </p:txBody>
      </p:sp>
      <p:sp>
        <p:nvSpPr>
          <p:cNvPr id="3" name="Content Placeholder 2">
            <a:extLst>
              <a:ext uri="{FF2B5EF4-FFF2-40B4-BE49-F238E27FC236}">
                <a16:creationId xmlns:a16="http://schemas.microsoft.com/office/drawing/2014/main" xmlns="" id="{388BFD2E-57C4-2B92-14CB-5CFB88977C82}"/>
              </a:ext>
            </a:extLst>
          </p:cNvPr>
          <p:cNvSpPr>
            <a:spLocks noGrp="1"/>
          </p:cNvSpPr>
          <p:nvPr>
            <p:ph idx="1"/>
          </p:nvPr>
        </p:nvSpPr>
        <p:spPr>
          <a:xfrm>
            <a:off x="164123" y="1031632"/>
            <a:ext cx="12027877" cy="5826368"/>
          </a:xfrm>
        </p:spPr>
        <p:txBody>
          <a:bodyPr>
            <a:normAutofit/>
          </a:bodyPr>
          <a:lstStyle/>
          <a:p>
            <a:r>
              <a:rPr lang="en-US" sz="3500" dirty="0"/>
              <a:t>We have a unique opportunity to reflect God even in difficult conflict</a:t>
            </a:r>
          </a:p>
          <a:p>
            <a:r>
              <a:rPr lang="en-US" sz="3500" dirty="0"/>
              <a:t>We can learn who we are </a:t>
            </a:r>
          </a:p>
          <a:p>
            <a:r>
              <a:rPr lang="en-US" sz="3500" dirty="0"/>
              <a:t>We can be transformed</a:t>
            </a:r>
          </a:p>
          <a:p>
            <a:r>
              <a:rPr lang="en-US" sz="3500" dirty="0"/>
              <a:t>We can make a difference in others lives</a:t>
            </a:r>
          </a:p>
          <a:p>
            <a:r>
              <a:rPr lang="en-US" sz="3500" dirty="0"/>
              <a:t>We have the power of the HS and a God who delights in working through us</a:t>
            </a:r>
          </a:p>
        </p:txBody>
      </p:sp>
    </p:spTree>
    <p:extLst>
      <p:ext uri="{BB962C8B-B14F-4D97-AF65-F5344CB8AC3E}">
        <p14:creationId xmlns:p14="http://schemas.microsoft.com/office/powerpoint/2010/main" val="14975593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C6C9DC-EAE5-EFCF-1A34-E89A2EA15D03}"/>
              </a:ext>
            </a:extLst>
          </p:cNvPr>
          <p:cNvSpPr>
            <a:spLocks noGrp="1"/>
          </p:cNvSpPr>
          <p:nvPr>
            <p:ph type="title"/>
          </p:nvPr>
        </p:nvSpPr>
        <p:spPr>
          <a:xfrm>
            <a:off x="164123" y="1"/>
            <a:ext cx="12027877" cy="1219200"/>
          </a:xfrm>
        </p:spPr>
        <p:txBody>
          <a:bodyPr/>
          <a:lstStyle/>
          <a:p>
            <a:r>
              <a:rPr lang="en-US" dirty="0">
                <a:solidFill>
                  <a:schemeClr val="accent4"/>
                </a:solidFill>
              </a:rPr>
              <a:t>God is able to work</a:t>
            </a:r>
          </a:p>
        </p:txBody>
      </p:sp>
      <p:sp>
        <p:nvSpPr>
          <p:cNvPr id="3" name="Content Placeholder 2">
            <a:extLst>
              <a:ext uri="{FF2B5EF4-FFF2-40B4-BE49-F238E27FC236}">
                <a16:creationId xmlns:a16="http://schemas.microsoft.com/office/drawing/2014/main" xmlns="" id="{388BFD2E-57C4-2B92-14CB-5CFB88977C82}"/>
              </a:ext>
            </a:extLst>
          </p:cNvPr>
          <p:cNvSpPr>
            <a:spLocks noGrp="1"/>
          </p:cNvSpPr>
          <p:nvPr>
            <p:ph idx="1"/>
          </p:nvPr>
        </p:nvSpPr>
        <p:spPr>
          <a:xfrm>
            <a:off x="164123" y="1031632"/>
            <a:ext cx="12027877" cy="5826368"/>
          </a:xfrm>
        </p:spPr>
        <p:txBody>
          <a:bodyPr>
            <a:normAutofit/>
          </a:bodyPr>
          <a:lstStyle/>
          <a:p>
            <a:pPr marL="0" marR="0" indent="0">
              <a:buNone/>
            </a:pPr>
            <a:r>
              <a:rPr lang="en-US" sz="3000" b="1" dirty="0">
                <a:effectLst/>
                <a:latin typeface="BookAntiqua"/>
                <a:ea typeface="Times New Roman" panose="02020603050405020304" pitchFamily="18" charset="0"/>
              </a:rPr>
              <a:t>Colossians 3:12-17  </a:t>
            </a:r>
            <a:r>
              <a:rPr lang="en-US" sz="3000" dirty="0">
                <a:effectLst/>
                <a:latin typeface="BookAntiqua"/>
                <a:ea typeface="Times New Roman" panose="02020603050405020304" pitchFamily="18" charset="0"/>
              </a:rPr>
              <a:t>Put on then, as God’s chosen ones, holy and beloved, compassionate hearts, kindness, humility, meekness, and patience, 13 bearing with one another and, if one has a complaint against another, forgiving each other; as the Lord has forgiven you, so you also must forgive. 14 And above all these put on love, which binds everything together in perfect harmony. 15 And let the peace of Christ rule in your hearts, to which indeed you were called in one body. And be thankful. 16 Let the word of Christ dwell in you richly, teaching and admonishing one another in all wisdom, singing psalms and hymns and spiritual songs, with thankfulness in your hearts to God. 17 And whatever you do, in word or deed, do everything in the name of the Lord Jesus, giving thanks to God the Father through him. </a:t>
            </a:r>
            <a:endParaRPr lang="en-US" sz="3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73784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pic>
        <p:nvPicPr>
          <p:cNvPr id="57" name="Google Shape;57;p2"/>
          <p:cNvPicPr preferRelativeResize="0"/>
          <p:nvPr/>
        </p:nvPicPr>
        <p:blipFill rotWithShape="1">
          <a:blip r:embed="rId3">
            <a:alphaModFix/>
          </a:blip>
          <a:srcRect/>
          <a:stretch/>
        </p:blipFill>
        <p:spPr>
          <a:xfrm>
            <a:off x="0" y="0"/>
            <a:ext cx="12191997" cy="686077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7CC94B-9D1B-1924-BB3C-57E342F75489}"/>
              </a:ext>
            </a:extLst>
          </p:cNvPr>
          <p:cNvSpPr>
            <a:spLocks noGrp="1"/>
          </p:cNvSpPr>
          <p:nvPr>
            <p:ph type="title"/>
          </p:nvPr>
        </p:nvSpPr>
        <p:spPr>
          <a:xfrm>
            <a:off x="0" y="114300"/>
            <a:ext cx="12192000" cy="957264"/>
          </a:xfrm>
        </p:spPr>
        <p:txBody>
          <a:bodyPr/>
          <a:lstStyle/>
          <a:p>
            <a:r>
              <a:rPr lang="en-US" dirty="0">
                <a:solidFill>
                  <a:schemeClr val="accent4"/>
                </a:solidFill>
              </a:rPr>
              <a:t>Biblical basis for conflict and peace</a:t>
            </a:r>
          </a:p>
        </p:txBody>
      </p:sp>
      <p:sp>
        <p:nvSpPr>
          <p:cNvPr id="3" name="Content Placeholder 2">
            <a:extLst>
              <a:ext uri="{FF2B5EF4-FFF2-40B4-BE49-F238E27FC236}">
                <a16:creationId xmlns:a16="http://schemas.microsoft.com/office/drawing/2014/main" xmlns="" id="{7E2363A6-D7D8-2388-0DBB-02DBF092F048}"/>
              </a:ext>
            </a:extLst>
          </p:cNvPr>
          <p:cNvSpPr>
            <a:spLocks noGrp="1"/>
          </p:cNvSpPr>
          <p:nvPr>
            <p:ph idx="1"/>
          </p:nvPr>
        </p:nvSpPr>
        <p:spPr>
          <a:xfrm>
            <a:off x="142875" y="1071564"/>
            <a:ext cx="11944349" cy="5672136"/>
          </a:xfrm>
        </p:spPr>
        <p:txBody>
          <a:bodyPr>
            <a:normAutofit/>
          </a:bodyPr>
          <a:lstStyle/>
          <a:p>
            <a:r>
              <a:rPr lang="en-US" sz="3500" dirty="0"/>
              <a:t>Conflict is normal in a fallen world:</a:t>
            </a:r>
          </a:p>
          <a:p>
            <a:pPr lvl="1"/>
            <a:r>
              <a:rPr lang="en-US" sz="3500" dirty="0"/>
              <a:t>Young children</a:t>
            </a:r>
          </a:p>
          <a:p>
            <a:pPr lvl="1"/>
            <a:r>
              <a:rPr lang="en-US" sz="3500" dirty="0"/>
              <a:t>Marriage</a:t>
            </a:r>
          </a:p>
          <a:p>
            <a:pPr lvl="1"/>
            <a:r>
              <a:rPr lang="en-US" sz="3500" dirty="0"/>
              <a:t>Good leadership Teams</a:t>
            </a:r>
          </a:p>
          <a:p>
            <a:pPr lvl="1"/>
            <a:r>
              <a:rPr lang="en-US" sz="3500" dirty="0"/>
              <a:t>Philippians 4: 2 I urge Euodia and I urge </a:t>
            </a:r>
            <a:r>
              <a:rPr lang="en-US" sz="3500" dirty="0" err="1"/>
              <a:t>Syntyche</a:t>
            </a:r>
            <a:r>
              <a:rPr lang="en-US" sz="3500" dirty="0"/>
              <a:t> to live in harmony in the Lord. 3 Indeed, true companion, I ask you also, help these women who have shared my struggle in the cause of the gospel, together with Clement as well as the rest of my fellow workers, whose names are in the book of life.</a:t>
            </a:r>
          </a:p>
        </p:txBody>
      </p:sp>
    </p:spTree>
    <p:extLst>
      <p:ext uri="{BB962C8B-B14F-4D97-AF65-F5344CB8AC3E}">
        <p14:creationId xmlns:p14="http://schemas.microsoft.com/office/powerpoint/2010/main" val="2429784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7CC94B-9D1B-1924-BB3C-57E342F75489}"/>
              </a:ext>
            </a:extLst>
          </p:cNvPr>
          <p:cNvSpPr>
            <a:spLocks noGrp="1"/>
          </p:cNvSpPr>
          <p:nvPr>
            <p:ph type="title"/>
          </p:nvPr>
        </p:nvSpPr>
        <p:spPr>
          <a:xfrm>
            <a:off x="0" y="114300"/>
            <a:ext cx="12192000" cy="957264"/>
          </a:xfrm>
        </p:spPr>
        <p:txBody>
          <a:bodyPr/>
          <a:lstStyle/>
          <a:p>
            <a:r>
              <a:rPr lang="en-US" dirty="0">
                <a:solidFill>
                  <a:schemeClr val="accent4"/>
                </a:solidFill>
              </a:rPr>
              <a:t>Biblical basis for conflict and peace</a:t>
            </a:r>
          </a:p>
        </p:txBody>
      </p:sp>
      <p:sp>
        <p:nvSpPr>
          <p:cNvPr id="3" name="Content Placeholder 2">
            <a:extLst>
              <a:ext uri="{FF2B5EF4-FFF2-40B4-BE49-F238E27FC236}">
                <a16:creationId xmlns:a16="http://schemas.microsoft.com/office/drawing/2014/main" xmlns="" id="{7E2363A6-D7D8-2388-0DBB-02DBF092F048}"/>
              </a:ext>
            </a:extLst>
          </p:cNvPr>
          <p:cNvSpPr>
            <a:spLocks noGrp="1"/>
          </p:cNvSpPr>
          <p:nvPr>
            <p:ph idx="1"/>
          </p:nvPr>
        </p:nvSpPr>
        <p:spPr>
          <a:xfrm>
            <a:off x="142875" y="1071564"/>
            <a:ext cx="11944349" cy="5672136"/>
          </a:xfrm>
        </p:spPr>
        <p:txBody>
          <a:bodyPr>
            <a:normAutofit/>
          </a:bodyPr>
          <a:lstStyle/>
          <a:p>
            <a:pPr marL="0" indent="0">
              <a:buNone/>
            </a:pPr>
            <a:r>
              <a:rPr lang="en-US" sz="3100" dirty="0"/>
              <a:t>Conflict is necessary and good when people are in danger or God’s truth is being misrepresented :</a:t>
            </a:r>
          </a:p>
          <a:p>
            <a:pPr marL="0" indent="0">
              <a:buNone/>
            </a:pPr>
            <a:r>
              <a:rPr lang="en-US" sz="3100" dirty="0"/>
              <a:t>Paul and Peter: </a:t>
            </a:r>
          </a:p>
          <a:p>
            <a:pPr marL="0" indent="0">
              <a:buNone/>
            </a:pPr>
            <a:r>
              <a:rPr lang="en-US" sz="3100" dirty="0"/>
              <a:t>Galatians 2:11 But when Cephas came to Antioch, I opposed him to his face, because he stood condemned. 12 For before certain men came from James, he was eating with the Gentiles; but when they came he drew back and separated himself, fearing the circumcision party. 13 And the rest of the Jews acted hypocritically along with him, so that even Barnabas was led astray by their hypocrisy. 14 But when I saw that their conduct was not in step with the truth of the gospel, I said to Cephas before them all, “If you, though a Jew, live like a Gentile and not like a Jew, how can you force the Gentiles to live like Jews?”</a:t>
            </a:r>
          </a:p>
        </p:txBody>
      </p:sp>
      <p:sp>
        <p:nvSpPr>
          <p:cNvPr id="4" name="Rectangle 3">
            <a:extLst>
              <a:ext uri="{FF2B5EF4-FFF2-40B4-BE49-F238E27FC236}">
                <a16:creationId xmlns:a16="http://schemas.microsoft.com/office/drawing/2014/main" xmlns="" id="{C2835347-8B4B-578F-C19D-95B0C54733D0}"/>
              </a:ext>
            </a:extLst>
          </p:cNvPr>
          <p:cNvSpPr/>
          <p:nvPr/>
        </p:nvSpPr>
        <p:spPr>
          <a:xfrm>
            <a:off x="6925456" y="1648918"/>
            <a:ext cx="4601980" cy="97436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000" dirty="0"/>
              <a:t>Consider:</a:t>
            </a:r>
          </a:p>
          <a:p>
            <a:pPr algn="ctr"/>
            <a:r>
              <a:rPr lang="en-US" sz="3000" dirty="0"/>
              <a:t>Christ with the Pharisees</a:t>
            </a:r>
          </a:p>
        </p:txBody>
      </p:sp>
    </p:spTree>
    <p:extLst>
      <p:ext uri="{BB962C8B-B14F-4D97-AF65-F5344CB8AC3E}">
        <p14:creationId xmlns:p14="http://schemas.microsoft.com/office/powerpoint/2010/main" val="1051053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7CC94B-9D1B-1924-BB3C-57E342F75489}"/>
              </a:ext>
            </a:extLst>
          </p:cNvPr>
          <p:cNvSpPr>
            <a:spLocks noGrp="1"/>
          </p:cNvSpPr>
          <p:nvPr>
            <p:ph type="title"/>
          </p:nvPr>
        </p:nvSpPr>
        <p:spPr>
          <a:xfrm>
            <a:off x="0" y="114300"/>
            <a:ext cx="12192000" cy="957264"/>
          </a:xfrm>
        </p:spPr>
        <p:txBody>
          <a:bodyPr/>
          <a:lstStyle/>
          <a:p>
            <a:r>
              <a:rPr lang="en-US" dirty="0">
                <a:solidFill>
                  <a:schemeClr val="accent4"/>
                </a:solidFill>
              </a:rPr>
              <a:t>Biblical basis for conflict and peace</a:t>
            </a:r>
          </a:p>
        </p:txBody>
      </p:sp>
      <p:sp>
        <p:nvSpPr>
          <p:cNvPr id="3" name="Content Placeholder 2">
            <a:extLst>
              <a:ext uri="{FF2B5EF4-FFF2-40B4-BE49-F238E27FC236}">
                <a16:creationId xmlns:a16="http://schemas.microsoft.com/office/drawing/2014/main" xmlns="" id="{7E2363A6-D7D8-2388-0DBB-02DBF092F048}"/>
              </a:ext>
            </a:extLst>
          </p:cNvPr>
          <p:cNvSpPr>
            <a:spLocks noGrp="1"/>
          </p:cNvSpPr>
          <p:nvPr>
            <p:ph idx="1"/>
          </p:nvPr>
        </p:nvSpPr>
        <p:spPr>
          <a:xfrm>
            <a:off x="142875" y="1071564"/>
            <a:ext cx="11944349" cy="5672136"/>
          </a:xfrm>
        </p:spPr>
        <p:txBody>
          <a:bodyPr>
            <a:normAutofit/>
          </a:bodyPr>
          <a:lstStyle/>
          <a:p>
            <a:pPr marL="0" indent="0">
              <a:buNone/>
            </a:pPr>
            <a:r>
              <a:rPr lang="en-US" sz="3500" dirty="0">
                <a:solidFill>
                  <a:schemeClr val="accent4"/>
                </a:solidFill>
              </a:rPr>
              <a:t>Vast Majority of Conflict is caused by selfishness</a:t>
            </a:r>
          </a:p>
          <a:p>
            <a:pPr marL="0" indent="0">
              <a:buNone/>
            </a:pPr>
            <a:r>
              <a:rPr lang="en-US" sz="3000" dirty="0"/>
              <a:t>James 4: What causes quarrels and what causes fights among you? Is it not this, that your passions are at war within you? 2 You desire and do not have, so you murder. You covet and cannot obtain, so you fight and quarrel. You do not have, because you do not ask. 3 You ask and do not receive, because you ask wrongly, to spend it on your passions.</a:t>
            </a:r>
          </a:p>
          <a:p>
            <a:pPr marL="0" indent="0">
              <a:buNone/>
            </a:pPr>
            <a:r>
              <a:rPr lang="en-US" sz="3200" dirty="0"/>
              <a:t>Matthew 15:18 But the things that come out of the mouth come from the heart, and those things defile the person. 19 For out of the heart come evil thoughts, murders, acts of adultery, other immoral sexual acts, thefts, false testimonies, and slanderous statements. 20 These are the things that defile the person;</a:t>
            </a:r>
          </a:p>
          <a:p>
            <a:pPr marL="0" indent="0">
              <a:buNone/>
            </a:pPr>
            <a:endParaRPr lang="en-US" sz="3000" dirty="0"/>
          </a:p>
        </p:txBody>
      </p:sp>
    </p:spTree>
    <p:extLst>
      <p:ext uri="{BB962C8B-B14F-4D97-AF65-F5344CB8AC3E}">
        <p14:creationId xmlns:p14="http://schemas.microsoft.com/office/powerpoint/2010/main" val="111277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7CC94B-9D1B-1924-BB3C-57E342F75489}"/>
              </a:ext>
            </a:extLst>
          </p:cNvPr>
          <p:cNvSpPr>
            <a:spLocks noGrp="1"/>
          </p:cNvSpPr>
          <p:nvPr>
            <p:ph type="title"/>
          </p:nvPr>
        </p:nvSpPr>
        <p:spPr>
          <a:xfrm>
            <a:off x="0" y="114300"/>
            <a:ext cx="12192000" cy="957264"/>
          </a:xfrm>
        </p:spPr>
        <p:txBody>
          <a:bodyPr/>
          <a:lstStyle/>
          <a:p>
            <a:r>
              <a:rPr lang="en-US" dirty="0">
                <a:solidFill>
                  <a:schemeClr val="accent4"/>
                </a:solidFill>
              </a:rPr>
              <a:t>Biblical basis for conflict and peace</a:t>
            </a:r>
          </a:p>
        </p:txBody>
      </p:sp>
      <p:sp>
        <p:nvSpPr>
          <p:cNvPr id="3" name="Content Placeholder 2">
            <a:extLst>
              <a:ext uri="{FF2B5EF4-FFF2-40B4-BE49-F238E27FC236}">
                <a16:creationId xmlns:a16="http://schemas.microsoft.com/office/drawing/2014/main" xmlns="" id="{7E2363A6-D7D8-2388-0DBB-02DBF092F048}"/>
              </a:ext>
            </a:extLst>
          </p:cNvPr>
          <p:cNvSpPr>
            <a:spLocks noGrp="1"/>
          </p:cNvSpPr>
          <p:nvPr>
            <p:ph idx="1"/>
          </p:nvPr>
        </p:nvSpPr>
        <p:spPr>
          <a:xfrm>
            <a:off x="142875" y="1071564"/>
            <a:ext cx="11944349" cy="5672136"/>
          </a:xfrm>
        </p:spPr>
        <p:txBody>
          <a:bodyPr>
            <a:normAutofit/>
          </a:bodyPr>
          <a:lstStyle/>
          <a:p>
            <a:pPr marL="0" indent="0">
              <a:buNone/>
            </a:pPr>
            <a:r>
              <a:rPr lang="en-US" sz="3500" dirty="0">
                <a:solidFill>
                  <a:schemeClr val="accent4"/>
                </a:solidFill>
              </a:rPr>
              <a:t>Vast Majority of Conflict is caused by selfishness</a:t>
            </a:r>
          </a:p>
          <a:p>
            <a:pPr marL="0" indent="0">
              <a:buNone/>
            </a:pPr>
            <a:r>
              <a:rPr lang="en-US" sz="3000" dirty="0"/>
              <a:t>James 4: What causes quarrels and what causes fights among you? Is it not this, that your passions are at war within you? 2 You desire and do not have, so you murder. You covet and cannot obtain, so you fight and quarrel. You do not have, because you do not ask. 3 You ask and do not receive, because you ask wrongly, to spend it on your passions.</a:t>
            </a:r>
          </a:p>
          <a:p>
            <a:pPr marL="0" indent="0">
              <a:buNone/>
            </a:pPr>
            <a:r>
              <a:rPr lang="en-US" sz="3200" dirty="0"/>
              <a:t>Matthew 15:18 But the things that come out of the mouth come from the heart, and those things defile the person. 19 For out of the heart come evil thoughts, murders, acts of adultery, other immoral sexual acts, thefts, false testimonies, and slanderous statements. 20 These are the things that defile the person;</a:t>
            </a:r>
          </a:p>
          <a:p>
            <a:pPr marL="0" indent="0">
              <a:buNone/>
            </a:pPr>
            <a:endParaRPr lang="en-US" sz="3000" dirty="0"/>
          </a:p>
        </p:txBody>
      </p:sp>
      <p:sp>
        <p:nvSpPr>
          <p:cNvPr id="4" name="Rectangle 3">
            <a:extLst>
              <a:ext uri="{FF2B5EF4-FFF2-40B4-BE49-F238E27FC236}">
                <a16:creationId xmlns:a16="http://schemas.microsoft.com/office/drawing/2014/main" xmlns="" id="{B0A73945-0D4A-6297-8CEA-239758D7347C}"/>
              </a:ext>
            </a:extLst>
          </p:cNvPr>
          <p:cNvSpPr/>
          <p:nvPr/>
        </p:nvSpPr>
        <p:spPr>
          <a:xfrm>
            <a:off x="5505449" y="5576340"/>
            <a:ext cx="6291809" cy="116735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500" dirty="0"/>
              <a:t>A Picture of the Sinfulness of the Human Heart</a:t>
            </a:r>
          </a:p>
        </p:txBody>
      </p:sp>
    </p:spTree>
    <p:extLst>
      <p:ext uri="{BB962C8B-B14F-4D97-AF65-F5344CB8AC3E}">
        <p14:creationId xmlns:p14="http://schemas.microsoft.com/office/powerpoint/2010/main" val="396870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7CC94B-9D1B-1924-BB3C-57E342F75489}"/>
              </a:ext>
            </a:extLst>
          </p:cNvPr>
          <p:cNvSpPr>
            <a:spLocks noGrp="1"/>
          </p:cNvSpPr>
          <p:nvPr>
            <p:ph type="title"/>
          </p:nvPr>
        </p:nvSpPr>
        <p:spPr>
          <a:xfrm>
            <a:off x="0" y="114300"/>
            <a:ext cx="12192000" cy="957264"/>
          </a:xfrm>
        </p:spPr>
        <p:txBody>
          <a:bodyPr/>
          <a:lstStyle/>
          <a:p>
            <a:r>
              <a:rPr lang="en-US" dirty="0">
                <a:solidFill>
                  <a:schemeClr val="accent4"/>
                </a:solidFill>
              </a:rPr>
              <a:t>Biblical basis for conflict and peace</a:t>
            </a:r>
          </a:p>
        </p:txBody>
      </p:sp>
      <p:sp>
        <p:nvSpPr>
          <p:cNvPr id="3" name="Content Placeholder 2">
            <a:extLst>
              <a:ext uri="{FF2B5EF4-FFF2-40B4-BE49-F238E27FC236}">
                <a16:creationId xmlns:a16="http://schemas.microsoft.com/office/drawing/2014/main" xmlns="" id="{7E2363A6-D7D8-2388-0DBB-02DBF092F048}"/>
              </a:ext>
            </a:extLst>
          </p:cNvPr>
          <p:cNvSpPr>
            <a:spLocks noGrp="1"/>
          </p:cNvSpPr>
          <p:nvPr>
            <p:ph idx="1"/>
          </p:nvPr>
        </p:nvSpPr>
        <p:spPr>
          <a:xfrm>
            <a:off x="142875" y="1071564"/>
            <a:ext cx="11944349" cy="5672136"/>
          </a:xfrm>
        </p:spPr>
        <p:txBody>
          <a:bodyPr>
            <a:normAutofit/>
          </a:bodyPr>
          <a:lstStyle/>
          <a:p>
            <a:pPr marL="0" indent="0">
              <a:buNone/>
            </a:pPr>
            <a:r>
              <a:rPr lang="en-US" sz="3200" dirty="0">
                <a:solidFill>
                  <a:schemeClr val="accent4"/>
                </a:solidFill>
              </a:rPr>
              <a:t>Vast Majority of Conflict is caused by selfishness</a:t>
            </a:r>
          </a:p>
          <a:p>
            <a:r>
              <a:rPr lang="en-US" sz="3200" dirty="0"/>
              <a:t>James 3: 14 But if you have bitter jealousy and selfish ambition in your hearts, do not boast and be false to the truth. 15 This is not the wisdom that comes down from above, but is earthly, unspiritual, demonic. 16 For where jealousy and selfish ambition exist, there will be disorder and every vile practice. 17 But the wisdom from above is first pure, then peaceable, gentle, open to reason, full of mercy and good fruits, impartial and sincere. 18 And a harvest of righteousness is sown in peace by those who make peace.</a:t>
            </a:r>
          </a:p>
          <a:p>
            <a:r>
              <a:rPr lang="en-US" sz="3200" dirty="0">
                <a:solidFill>
                  <a:schemeClr val="accent4"/>
                </a:solidFill>
              </a:rPr>
              <a:t>Reveals the difference between our way and God’s way</a:t>
            </a:r>
          </a:p>
        </p:txBody>
      </p:sp>
    </p:spTree>
    <p:extLst>
      <p:ext uri="{BB962C8B-B14F-4D97-AF65-F5344CB8AC3E}">
        <p14:creationId xmlns:p14="http://schemas.microsoft.com/office/powerpoint/2010/main" val="64182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E6E520-BAF1-CC30-8A52-79A3B1E9B78A}"/>
              </a:ext>
            </a:extLst>
          </p:cNvPr>
          <p:cNvSpPr>
            <a:spLocks noGrp="1"/>
          </p:cNvSpPr>
          <p:nvPr>
            <p:ph type="title"/>
          </p:nvPr>
        </p:nvSpPr>
        <p:spPr>
          <a:xfrm>
            <a:off x="161365" y="161365"/>
            <a:ext cx="12030635" cy="1183341"/>
          </a:xfrm>
        </p:spPr>
        <p:txBody>
          <a:bodyPr/>
          <a:lstStyle/>
          <a:p>
            <a:r>
              <a:rPr lang="en-US" dirty="0">
                <a:solidFill>
                  <a:schemeClr val="accent4"/>
                </a:solidFill>
                <a:latin typeface="+mn-lt"/>
              </a:rPr>
              <a:t>Conflict is an opportunity</a:t>
            </a:r>
          </a:p>
        </p:txBody>
      </p:sp>
      <p:sp>
        <p:nvSpPr>
          <p:cNvPr id="3" name="Content Placeholder 2">
            <a:extLst>
              <a:ext uri="{FF2B5EF4-FFF2-40B4-BE49-F238E27FC236}">
                <a16:creationId xmlns:a16="http://schemas.microsoft.com/office/drawing/2014/main" xmlns="" id="{7B50DF84-2E38-B640-FBDD-112B2E96605E}"/>
              </a:ext>
            </a:extLst>
          </p:cNvPr>
          <p:cNvSpPr>
            <a:spLocks noGrp="1"/>
          </p:cNvSpPr>
          <p:nvPr>
            <p:ph idx="1"/>
          </p:nvPr>
        </p:nvSpPr>
        <p:spPr>
          <a:xfrm>
            <a:off x="161364" y="1344706"/>
            <a:ext cx="12030635" cy="5513294"/>
          </a:xfrm>
        </p:spPr>
        <p:txBody>
          <a:bodyPr>
            <a:normAutofit/>
          </a:bodyPr>
          <a:lstStyle/>
          <a:p>
            <a:pPr marL="0" indent="0">
              <a:buNone/>
            </a:pPr>
            <a:r>
              <a:rPr lang="en-US" sz="3600" dirty="0"/>
              <a:t>“To some, conflict is a hazard that threatens to sweep them off their feet and leave them bruised and hurting. To others, it is an obstacle that they should conquer quickly and firmly, regardless of the consequences. </a:t>
            </a:r>
            <a:r>
              <a:rPr lang="en-US" sz="3600" u="sng" dirty="0"/>
              <a:t>But some people have learned that conflict is an opportunity to solve common problems in a way that honors God and offers benefits to those involved</a:t>
            </a:r>
            <a:r>
              <a:rPr lang="en-US" sz="3600" dirty="0"/>
              <a:t>. As you will see, the latter view can transform the way you respond to conflict” (Sande, </a:t>
            </a:r>
            <a:r>
              <a:rPr lang="en-US" sz="3600" i="1" dirty="0"/>
              <a:t>Peacemaker, </a:t>
            </a:r>
            <a:r>
              <a:rPr lang="en-US" sz="3600" dirty="0"/>
              <a:t>22).</a:t>
            </a:r>
          </a:p>
        </p:txBody>
      </p:sp>
    </p:spTree>
    <p:extLst>
      <p:ext uri="{BB962C8B-B14F-4D97-AF65-F5344CB8AC3E}">
        <p14:creationId xmlns:p14="http://schemas.microsoft.com/office/powerpoint/2010/main" val="1794786254"/>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2227</Words>
  <Application>Microsoft Office PowerPoint</Application>
  <PresentationFormat>Widescreen</PresentationFormat>
  <Paragraphs>240</Paragraphs>
  <Slides>37</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BookAntiqua</vt:lpstr>
      <vt:lpstr>Calibri</vt:lpstr>
      <vt:lpstr>Calibri Light</vt:lpstr>
      <vt:lpstr>Times New Roman</vt:lpstr>
      <vt:lpstr>1_Office Theme</vt:lpstr>
      <vt:lpstr>PowerPoint Presentation</vt:lpstr>
      <vt:lpstr>Q: Why is conflict difficult?</vt:lpstr>
      <vt:lpstr>Why is conflict difficult?</vt:lpstr>
      <vt:lpstr>Biblical basis for conflict and peace</vt:lpstr>
      <vt:lpstr>Biblical basis for conflict and peace</vt:lpstr>
      <vt:lpstr>Biblical basis for conflict and peace</vt:lpstr>
      <vt:lpstr>Biblical basis for conflict and peace</vt:lpstr>
      <vt:lpstr>Biblical basis for conflict and peace</vt:lpstr>
      <vt:lpstr>Conflict is an opportunity</vt:lpstr>
      <vt:lpstr>Conflict is an opportunity</vt:lpstr>
      <vt:lpstr>Conflict is an opportunity</vt:lpstr>
      <vt:lpstr>Common responses to Conflict</vt:lpstr>
      <vt:lpstr>Escape</vt:lpstr>
      <vt:lpstr>Escape</vt:lpstr>
      <vt:lpstr>Attack</vt:lpstr>
      <vt:lpstr>Escape and Attack work from Orphan Mindset</vt:lpstr>
      <vt:lpstr>Biblical Examples of Peacemakers</vt:lpstr>
      <vt:lpstr>Jesus as Peacemaker—Last Supper</vt:lpstr>
      <vt:lpstr>Jesus as Peacemaker—Last Supper</vt:lpstr>
      <vt:lpstr>How was Jesus able to do this?</vt:lpstr>
      <vt:lpstr>Joseph as Peacemaker</vt:lpstr>
      <vt:lpstr>Joseph as Peacemaker</vt:lpstr>
      <vt:lpstr>Paul as Peacemaker</vt:lpstr>
      <vt:lpstr>Paul as Peacemaker</vt:lpstr>
      <vt:lpstr>Peter as Peacemaker</vt:lpstr>
      <vt:lpstr>Peter as Peacemaker</vt:lpstr>
      <vt:lpstr>The Peacemakers</vt:lpstr>
      <vt:lpstr>Deepening our Identity</vt:lpstr>
      <vt:lpstr>Deepening our Identity</vt:lpstr>
      <vt:lpstr>Deepening our Identity</vt:lpstr>
      <vt:lpstr>Deepening our Identity</vt:lpstr>
      <vt:lpstr>Learn to Forgive</vt:lpstr>
      <vt:lpstr>Learn to Forgive</vt:lpstr>
      <vt:lpstr>What is your tendency?</vt:lpstr>
      <vt:lpstr>God is able to work</vt:lpstr>
      <vt:lpstr>God is able to work</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2023-07-20T14:58:30Z</dcterms:created>
  <dcterms:modified xsi:type="dcterms:W3CDTF">2023-07-20T15:35:17Z</dcterms:modified>
</cp:coreProperties>
</file>