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8"/>
  </p:notesMasterIdLst>
  <p:sldIdLst>
    <p:sldId id="1273" r:id="rId2"/>
    <p:sldId id="7322" r:id="rId3"/>
    <p:sldId id="7432" r:id="rId4"/>
    <p:sldId id="7433" r:id="rId5"/>
    <p:sldId id="7434" r:id="rId6"/>
    <p:sldId id="7435" r:id="rId7"/>
    <p:sldId id="7436" r:id="rId8"/>
    <p:sldId id="7437" r:id="rId9"/>
    <p:sldId id="7439" r:id="rId10"/>
    <p:sldId id="7440" r:id="rId11"/>
    <p:sldId id="7441" r:id="rId12"/>
    <p:sldId id="7442" r:id="rId13"/>
    <p:sldId id="7447" r:id="rId14"/>
    <p:sldId id="7443" r:id="rId15"/>
    <p:sldId id="7446" r:id="rId16"/>
    <p:sldId id="7444" r:id="rId17"/>
    <p:sldId id="7448" r:id="rId18"/>
    <p:sldId id="7449" r:id="rId19"/>
    <p:sldId id="7450" r:id="rId20"/>
    <p:sldId id="7451" r:id="rId21"/>
    <p:sldId id="7452" r:id="rId22"/>
    <p:sldId id="7453" r:id="rId23"/>
    <p:sldId id="7454" r:id="rId24"/>
    <p:sldId id="7455" r:id="rId25"/>
    <p:sldId id="7456" r:id="rId26"/>
    <p:sldId id="7457" r:id="rId27"/>
    <p:sldId id="7458" r:id="rId28"/>
    <p:sldId id="7460" r:id="rId29"/>
    <p:sldId id="7459" r:id="rId30"/>
    <p:sldId id="7461" r:id="rId31"/>
    <p:sldId id="7462" r:id="rId32"/>
    <p:sldId id="7405" r:id="rId33"/>
    <p:sldId id="7463" r:id="rId34"/>
    <p:sldId id="7464" r:id="rId35"/>
    <p:sldId id="7465" r:id="rId36"/>
    <p:sldId id="7466" r:id="rId37"/>
    <p:sldId id="7467" r:id="rId38"/>
    <p:sldId id="7468" r:id="rId39"/>
    <p:sldId id="7469" r:id="rId40"/>
    <p:sldId id="7470" r:id="rId41"/>
    <p:sldId id="7472" r:id="rId42"/>
    <p:sldId id="7474" r:id="rId43"/>
    <p:sldId id="7475" r:id="rId44"/>
    <p:sldId id="7398" r:id="rId45"/>
    <p:sldId id="7476" r:id="rId46"/>
    <p:sldId id="6665" r:id="rId47"/>
  </p:sldIdLst>
  <p:sldSz cx="10160000" cy="5715000"/>
  <p:notesSz cx="7010400" cy="92964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5pPr>
    <a:lvl6pPr marL="22860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6pPr>
    <a:lvl7pPr marL="27432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7pPr>
    <a:lvl8pPr marL="32004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8pPr>
    <a:lvl9pPr marL="3657600" algn="l" defTabSz="914400" rtl="0" eaLnBrk="1" latinLnBrk="0" hangingPunct="1">
      <a:defRPr sz="4000" kern="1200">
        <a:solidFill>
          <a:srgbClr val="ECECEC"/>
        </a:solidFill>
        <a:latin typeface="Arial" charset="0"/>
        <a:ea typeface="ＭＳ Ｐゴシック" pitchFamily="34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00" userDrawn="1">
          <p15:clr>
            <a:srgbClr val="A4A3A4"/>
          </p15:clr>
        </p15:guide>
        <p15:guide id="2" pos="320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928" userDrawn="1">
          <p15:clr>
            <a:srgbClr val="A4A3A4"/>
          </p15:clr>
        </p15:guide>
        <p15:guide id="2" pos="220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85400"/>
    <a:srgbClr val="B85C00"/>
    <a:srgbClr val="C06000"/>
    <a:srgbClr val="005AB4"/>
    <a:srgbClr val="4D4D4D"/>
    <a:srgbClr val="595959"/>
    <a:srgbClr val="000064"/>
    <a:srgbClr val="640000"/>
    <a:srgbClr val="006400"/>
    <a:srgbClr val="007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7A177B31-21B8-4EFF-93DC-7F89C3C787F0}" v="118" dt="2024-08-21T15:55:58.32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7095" autoAdjust="0"/>
    <p:restoredTop sz="90476" autoAdjust="0"/>
  </p:normalViewPr>
  <p:slideViewPr>
    <p:cSldViewPr>
      <p:cViewPr varScale="1">
        <p:scale>
          <a:sx n="72" d="100"/>
          <a:sy n="72" d="100"/>
        </p:scale>
        <p:origin x="68" y="228"/>
      </p:cViewPr>
      <p:guideLst>
        <p:guide orient="horz" pos="1800"/>
        <p:guide pos="3200"/>
      </p:guideLst>
    </p:cSldViewPr>
  </p:slideViewPr>
  <p:outlineViewPr>
    <p:cViewPr>
      <p:scale>
        <a:sx n="33" d="100"/>
        <a:sy n="33" d="100"/>
      </p:scale>
      <p:origin x="48" y="3216"/>
    </p:cViewPr>
  </p:outlineViewPr>
  <p:notesTextViewPr>
    <p:cViewPr>
      <p:scale>
        <a:sx n="80" d="100"/>
        <a:sy n="8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64" d="100"/>
          <a:sy n="64" d="100"/>
        </p:scale>
        <p:origin x="-2850" y="-108"/>
      </p:cViewPr>
      <p:guideLst>
        <p:guide orient="horz" pos="2928"/>
        <p:guide pos="2208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microsoft.com/office/2015/10/relationships/revisionInfo" Target="revisionInfo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970938" y="0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>
            <a:lvl1pPr algn="r"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406400" y="696913"/>
            <a:ext cx="6197600" cy="34861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1040" y="4415790"/>
            <a:ext cx="5608320" cy="41833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eaLnBrk="0" hangingPunct="0">
              <a:spcBef>
                <a:spcPct val="0"/>
              </a:spcBef>
              <a:defRPr sz="1200">
                <a:solidFill>
                  <a:schemeClr val="tx1"/>
                </a:solidFill>
                <a:latin typeface="Times New Roman" pitchFamily="18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970938" y="8829967"/>
            <a:ext cx="3037840" cy="46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77" tIns="46589" rIns="93177" bIns="46589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solidFill>
                  <a:schemeClr val="tx1"/>
                </a:solidFill>
                <a:latin typeface="Times New Roman" charset="0"/>
                <a:ea typeface="ＭＳ Ｐゴシック" charset="-128"/>
                <a:cs typeface="+mn-cs"/>
              </a:defRPr>
            </a:lvl1pPr>
          </a:lstStyle>
          <a:p>
            <a:pPr>
              <a:defRPr/>
            </a:pPr>
            <a:fld id="{C804B121-C697-45FA-8785-47E93EACA35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65539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2AB94BAA-DF7B-4B17-9FE3-C4A1D4F7BEEE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39289249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3324217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058952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88347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45074552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2343190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6607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06168582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4790995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19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3651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40476061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99165124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70058584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73778550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9909311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148663776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9454289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21672446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9947732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29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35788846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3364315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131741183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578714867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53009219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4500815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36588460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917559439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051769053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0286709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39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7044182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255968816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40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1062972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41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3267035984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42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11829877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43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952332564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44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7"/>
          <p:cNvSpPr>
            <a:spLocks noGrp="1" noChangeArrowheads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FEBB6113-3CB8-4FE6-8F99-971F181A6A24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46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  <p:sp>
        <p:nvSpPr>
          <p:cNvPr id="120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1208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>
              <a:ea typeface="ＭＳ Ｐゴシック" pitchFamily="34" charset="-128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5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2858993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6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8447323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7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66930600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8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9022515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406400" y="696913"/>
            <a:ext cx="6197600" cy="3486150"/>
          </a:xfrm>
          <a:ln/>
        </p:spPr>
      </p:sp>
      <p:sp>
        <p:nvSpPr>
          <p:cNvPr id="84995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dirty="0">
              <a:ea typeface="ＭＳ Ｐゴシック" pitchFamily="34" charset="-128"/>
            </a:endParaRPr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715AA91A-840B-400E-8836-D9A384A456C7}" type="slidenum">
              <a:rPr lang="en-US" smtClean="0">
                <a:latin typeface="Times New Roman" pitchFamily="18" charset="0"/>
                <a:ea typeface="ＭＳ Ｐゴシック" pitchFamily="34" charset="-128"/>
              </a:rPr>
              <a:pPr>
                <a:defRPr/>
              </a:pPr>
              <a:t>9</a:t>
            </a:fld>
            <a:endParaRPr lang="en-US">
              <a:latin typeface="Times New Roman" pitchFamily="18" charset="0"/>
              <a:ea typeface="ＭＳ Ｐゴシック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235411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46667" y="1775356"/>
            <a:ext cx="8465457" cy="1225021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31335" y="3238500"/>
            <a:ext cx="8297333" cy="1460500"/>
          </a:xfrm>
        </p:spPr>
        <p:txBody>
          <a:bodyPr/>
          <a:lstStyle>
            <a:lvl1pPr marL="0" indent="0" algn="ctr"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1028" name="Picture 4" descr="Image result for airplane mode icon"/>
          <p:cNvPicPr>
            <a:picLocks noChangeAspect="1" noChangeArrowheads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42450" y="4999264"/>
            <a:ext cx="666750" cy="666750"/>
          </a:xfrm>
          <a:prstGeom prst="rect">
            <a:avLst/>
          </a:prstGeom>
          <a:solidFill>
            <a:schemeClr val="bg2">
              <a:alpha val="82000"/>
            </a:schemeClr>
          </a:solidFill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635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190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op 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12700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Content Placeholder 2"/>
          <p:cNvSpPr>
            <a:spLocks noGrp="1"/>
          </p:cNvSpPr>
          <p:nvPr>
            <p:ph idx="1"/>
          </p:nvPr>
        </p:nvSpPr>
        <p:spPr>
          <a:xfrm>
            <a:off x="134298" y="952500"/>
            <a:ext cx="9906000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2570" y="3672418"/>
            <a:ext cx="8636000" cy="1135062"/>
          </a:xfrm>
        </p:spPr>
        <p:txBody>
          <a:bodyPr anchor="t"/>
          <a:lstStyle>
            <a:lvl1pPr algn="l">
              <a:defRPr sz="4000" b="1" cap="all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02570" y="2422261"/>
            <a:ext cx="8636000" cy="1250156"/>
          </a:xfrm>
        </p:spPr>
        <p:txBody>
          <a:bodyPr anchor="b"/>
          <a:lstStyle>
            <a:lvl1pPr marL="0" indent="0">
              <a:buNone/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03200" y="889000"/>
            <a:ext cx="4800600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56200" y="889000"/>
            <a:ext cx="4834467" cy="4635500"/>
          </a:xfrm>
        </p:spPr>
        <p:txBody>
          <a:bodyPr/>
          <a:lstStyle>
            <a:lvl1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3702" y="114300"/>
            <a:ext cx="9905344" cy="952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3702" y="1279261"/>
            <a:ext cx="487009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3702" y="1812396"/>
            <a:ext cx="487009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56201" y="1279261"/>
            <a:ext cx="4882848" cy="533136"/>
          </a:xfrm>
        </p:spPr>
        <p:txBody>
          <a:bodyPr anchor="b"/>
          <a:lstStyle>
            <a:lvl1pPr marL="0" indent="0">
              <a:buNone/>
              <a:defRPr sz="24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56201" y="1812396"/>
            <a:ext cx="4882848" cy="3788304"/>
          </a:xfrm>
        </p:spPr>
        <p:txBody>
          <a:bodyPr/>
          <a:lstStyle>
            <a:lvl1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18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16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8003" y="227541"/>
            <a:ext cx="3342570" cy="968376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72278" y="227543"/>
            <a:ext cx="5679722" cy="4877594"/>
          </a:xfrm>
        </p:spPr>
        <p:txBody>
          <a:bodyPr/>
          <a:lstStyle>
            <a:lvl1pPr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 sz="2800"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 sz="2400"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 sz="2000"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8003" y="1195919"/>
            <a:ext cx="3342570" cy="39092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91431" y="4000500"/>
            <a:ext cx="6096000" cy="472282"/>
          </a:xfrm>
        </p:spPr>
        <p:txBody>
          <a:bodyPr anchor="b"/>
          <a:lstStyle>
            <a:lvl1pPr algn="l">
              <a:defRPr sz="2000" b="1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991431" y="510646"/>
            <a:ext cx="6096000" cy="3429000"/>
          </a:xfrm>
        </p:spPr>
        <p:txBody>
          <a:bodyPr/>
          <a:lstStyle>
            <a:lvl1pPr marL="0" indent="0">
              <a:buNone/>
              <a:defRPr sz="32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91431" y="4472783"/>
            <a:ext cx="6096000" cy="670719"/>
          </a:xfrm>
        </p:spPr>
        <p:txBody>
          <a:bodyPr/>
          <a:lstStyle>
            <a:lvl1pPr marL="0" indent="0">
              <a:buNone/>
              <a:defRPr sz="14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out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803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95167" y="127000"/>
            <a:ext cx="2095500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08667" y="127000"/>
            <a:ext cx="6117167" cy="5397500"/>
          </a:xfrm>
        </p:spPr>
        <p:txBody>
          <a:bodyPr vert="eaVert"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With Sub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80002"/>
            <a:ext cx="3539067" cy="544286"/>
          </a:xfrm>
        </p:spPr>
        <p:txBody>
          <a:bodyPr wrap="square" anchor="b" anchorCtr="0">
            <a:noAutofit/>
          </a:bodyPr>
          <a:lstStyle>
            <a:lvl1pPr algn="r">
              <a:lnSpc>
                <a:spcPct val="80000"/>
              </a:lnSpc>
              <a:defRPr sz="20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69334" y="114300"/>
            <a:ext cx="9821333" cy="48387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 hasCustomPrompt="1"/>
          </p:nvPr>
        </p:nvSpPr>
        <p:spPr>
          <a:xfrm>
            <a:off x="169335" y="5080002"/>
            <a:ext cx="7425265" cy="544286"/>
          </a:xfrm>
        </p:spPr>
        <p:txBody>
          <a:bodyPr anchor="b" anchorCtr="0"/>
          <a:lstStyle>
            <a:lvl1pPr algn="l">
              <a:defRPr sz="3600" i="1" baseline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r>
              <a:rPr lang="en-US" dirty="0" err="1"/>
              <a:t>Subpoint</a:t>
            </a:r>
            <a:r>
              <a:rPr lang="en-US" dirty="0"/>
              <a:t> goes here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ull Screen 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146799" y="5143500"/>
            <a:ext cx="3865034" cy="482314"/>
          </a:xfrm>
        </p:spPr>
        <p:txBody>
          <a:bodyPr anchor="t"/>
          <a:lstStyle>
            <a:lvl1pPr algn="ctr">
              <a:defRPr sz="1800" b="0">
                <a:solidFill>
                  <a:schemeClr val="tx1">
                    <a:lumMod val="50000"/>
                    <a:lumOff val="50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Author (if necessary), Bibliographic Info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 hasCustomPrompt="1"/>
          </p:nvPr>
        </p:nvSpPr>
        <p:spPr>
          <a:xfrm>
            <a:off x="6146800" y="79376"/>
            <a:ext cx="3865033" cy="5064124"/>
          </a:xfrm>
        </p:spPr>
        <p:txBody>
          <a:bodyPr/>
          <a:lstStyle>
            <a:lvl1pPr marL="0" indent="0" algn="ctr">
              <a:buNone/>
              <a:defRPr sz="2800" baseline="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/>
              <a:t>Picture of source being quoted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 hasCustomPrompt="1"/>
          </p:nvPr>
        </p:nvSpPr>
        <p:spPr>
          <a:xfrm>
            <a:off x="169335" y="79377"/>
            <a:ext cx="5901265" cy="5521324"/>
          </a:xfrm>
        </p:spPr>
        <p:txBody>
          <a:bodyPr/>
          <a:lstStyle>
            <a:lvl1pPr marL="228600" indent="-228600">
              <a:lnSpc>
                <a:spcPct val="90000"/>
              </a:lnSpc>
              <a:buNone/>
              <a:defRPr sz="3600" baseline="0">
                <a:latin typeface="Georgia" panose="02040502050405020303" pitchFamily="18" charset="0"/>
                <a:cs typeface="Calibri Light" panose="020F0302020204030204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/>
              <a:t>Quote goes here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ible Verse Text - Papyr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Image result for papyrus scroll background"/>
          <p:cNvPicPr>
            <a:picLocks noChangeAspect="1" noChangeArrowheads="1"/>
          </p:cNvPicPr>
          <p:nvPr userDrawn="1"/>
        </p:nvPicPr>
        <p:blipFill rotWithShape="1">
          <a:blip r:embed="rId2" cstate="print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9694" r="8418"/>
          <a:stretch/>
        </p:blipFill>
        <p:spPr bwMode="auto">
          <a:xfrm>
            <a:off x="26308" y="-21772"/>
            <a:ext cx="10109200" cy="5753100"/>
          </a:xfrm>
          <a:prstGeom prst="rect">
            <a:avLst/>
          </a:prstGeom>
          <a:noFill/>
          <a:effectLst>
            <a:softEdge rad="63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+mj-lt"/>
              <a:ea typeface="MS PGothic" pitchFamily="34" charset="-128"/>
              <a:cs typeface="+mj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451600" y="5077870"/>
            <a:ext cx="3539067" cy="535531"/>
          </a:xfrm>
        </p:spPr>
        <p:txBody>
          <a:bodyPr anchor="b" anchorCtr="0">
            <a:noAutofit/>
          </a:bodyPr>
          <a:lstStyle>
            <a:lvl1pPr algn="r">
              <a:lnSpc>
                <a:spcPct val="80000"/>
              </a:lnSpc>
              <a:defRPr sz="2000" b="1" i="1" baseline="0">
                <a:solidFill>
                  <a:schemeClr val="tx1"/>
                </a:solidFill>
                <a:latin typeface="Papyrus" panose="03070502060502030205" pitchFamily="66" charset="0"/>
              </a:defRPr>
            </a:lvl1pPr>
          </a:lstStyle>
          <a:p>
            <a:r>
              <a:rPr lang="en-US" dirty="0"/>
              <a:t>Chapter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 hasCustomPrompt="1"/>
          </p:nvPr>
        </p:nvSpPr>
        <p:spPr>
          <a:xfrm>
            <a:off x="127000" y="190500"/>
            <a:ext cx="9906000" cy="4762500"/>
          </a:xfrm>
        </p:spPr>
        <p:txBody>
          <a:bodyPr/>
          <a:lstStyle>
            <a:lvl1pPr>
              <a:buNone/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1pPr>
            <a:lvl2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2pPr>
            <a:lvl3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3pPr>
            <a:lvl4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4pPr>
            <a:lvl5pPr>
              <a:defRPr b="1">
                <a:solidFill>
                  <a:schemeClr val="tx1"/>
                </a:solidFill>
                <a:latin typeface="Papyrus" panose="03070502060502030205" pitchFamily="66" charset="0"/>
              </a:defRPr>
            </a:lvl5pPr>
          </a:lstStyle>
          <a:p>
            <a:pPr lvl="0"/>
            <a:r>
              <a:rPr lang="en-US" dirty="0"/>
              <a:t>Verses go here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8149068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6355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, Sub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1"/>
          <p:cNvSpPr txBox="1">
            <a:spLocks/>
          </p:cNvSpPr>
          <p:nvPr userDrawn="1"/>
        </p:nvSpPr>
        <p:spPr bwMode="auto">
          <a:xfrm>
            <a:off x="1354667" y="4953000"/>
            <a:ext cx="8636000" cy="63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r" eaLnBrk="0" hangingPunct="0">
              <a:defRPr/>
            </a:pPr>
            <a:endParaRPr lang="en-US" sz="4800" kern="0" dirty="0">
              <a:solidFill>
                <a:schemeClr val="bg1"/>
              </a:solidFill>
              <a:latin typeface="Calibri Light" panose="020F0302020204030204" pitchFamily="34" charset="0"/>
              <a:ea typeface="MS PGothic" pitchFamily="34" charset="-128"/>
              <a:cs typeface="Calibri Light" panose="020F030202020403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334" y="127000"/>
            <a:ext cx="9821333" cy="698500"/>
          </a:xfrm>
        </p:spPr>
        <p:txBody>
          <a:bodyPr/>
          <a:lstStyle>
            <a:lvl1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9334" y="889000"/>
            <a:ext cx="9821333" cy="4064000"/>
          </a:xfrm>
        </p:spPr>
        <p:txBody>
          <a:bodyPr/>
          <a:lstStyle>
            <a:lvl1pPr>
              <a:buNone/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2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2pPr>
            <a:lvl3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3pPr>
            <a:lvl4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4pPr>
            <a:lvl5pPr>
              <a:defRPr>
                <a:latin typeface="Calibri Light" panose="020F0302020204030204" pitchFamily="34" charset="0"/>
                <a:cs typeface="Calibri Light" panose="020F0302020204030204" pitchFamily="34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0"/>
          </p:nvPr>
        </p:nvSpPr>
        <p:spPr>
          <a:xfrm>
            <a:off x="169334" y="5048250"/>
            <a:ext cx="9821333" cy="508000"/>
          </a:xfrm>
        </p:spPr>
        <p:txBody>
          <a:bodyPr anchor="ctr" anchorCtr="0"/>
          <a:lstStyle>
            <a:lvl1pPr algn="r">
              <a:spcBef>
                <a:spcPts val="0"/>
              </a:spcBef>
              <a:defRPr sz="40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  <a:lvl5pPr>
              <a:defRPr/>
            </a:lvl5pPr>
          </a:lstStyle>
          <a:p>
            <a:pPr lvl="0"/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ck with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500" y="4921250"/>
            <a:ext cx="9990667" cy="698500"/>
          </a:xfrm>
        </p:spPr>
        <p:txBody>
          <a:bodyPr/>
          <a:lstStyle>
            <a:lvl1pPr>
              <a:defRPr sz="4800">
                <a:latin typeface="Calibri Light" panose="020F0302020204030204" pitchFamily="34" charset="0"/>
                <a:cs typeface="Calibri Light" panose="020F0302020204030204" pitchFamily="34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9334" y="127000"/>
            <a:ext cx="9821333" cy="69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9334" y="889000"/>
            <a:ext cx="9821333" cy="463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849" r:id="rId1"/>
    <p:sldLayoutId id="2147484868" r:id="rId2"/>
    <p:sldLayoutId id="2147484867" r:id="rId3"/>
    <p:sldLayoutId id="2147484861" r:id="rId4"/>
    <p:sldLayoutId id="2147484869" r:id="rId5"/>
    <p:sldLayoutId id="2147484850" r:id="rId6"/>
    <p:sldLayoutId id="2147484860" r:id="rId7"/>
    <p:sldLayoutId id="2147484862" r:id="rId8"/>
    <p:sldLayoutId id="2147484863" r:id="rId9"/>
    <p:sldLayoutId id="2147484865" r:id="rId10"/>
    <p:sldLayoutId id="2147484864" r:id="rId11"/>
    <p:sldLayoutId id="2147484866" r:id="rId12"/>
    <p:sldLayoutId id="2147484851" r:id="rId13"/>
    <p:sldLayoutId id="2147484852" r:id="rId14"/>
    <p:sldLayoutId id="2147484853" r:id="rId15"/>
    <p:sldLayoutId id="2147484854" r:id="rId16"/>
    <p:sldLayoutId id="2147484855" r:id="rId17"/>
    <p:sldLayoutId id="2147484856" r:id="rId18"/>
    <p:sldLayoutId id="2147484857" r:id="rId19"/>
    <p:sldLayoutId id="2147484858" r:id="rId20"/>
    <p:sldLayoutId id="2147484859" r:id="rId2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+mj-lt"/>
          <a:ea typeface="ＭＳ Ｐゴシック" charset="-128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  <a:ea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800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defRPr sz="3600">
          <a:solidFill>
            <a:schemeClr val="bg1"/>
          </a:solidFill>
          <a:latin typeface="+mn-lt"/>
          <a:ea typeface="ＭＳ Ｐゴシック" charset="-128"/>
          <a:cs typeface="+mn-cs"/>
        </a:defRPr>
      </a:lvl1pPr>
      <a:lvl2pPr marL="742950" indent="-28575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3200">
          <a:solidFill>
            <a:schemeClr val="bg1"/>
          </a:solidFill>
          <a:latin typeface="+mn-lt"/>
          <a:ea typeface="ＭＳ Ｐゴシック" charset="-128"/>
        </a:defRPr>
      </a:lvl2pPr>
      <a:lvl3pPr marL="11430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•"/>
        <a:defRPr sz="2800">
          <a:solidFill>
            <a:schemeClr val="bg1"/>
          </a:solidFill>
          <a:latin typeface="+mn-lt"/>
          <a:ea typeface="ＭＳ Ｐゴシック" charset="-128"/>
        </a:defRPr>
      </a:lvl3pPr>
      <a:lvl4pPr marL="16002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–"/>
        <a:defRPr sz="2400">
          <a:solidFill>
            <a:schemeClr val="bg1"/>
          </a:solidFill>
          <a:latin typeface="+mn-lt"/>
          <a:ea typeface="ＭＳ Ｐゴシック" charset="-128"/>
        </a:defRPr>
      </a:lvl4pPr>
      <a:lvl5pPr marL="2057400" indent="-228600" algn="l" rtl="0" eaLnBrk="0" fontAlgn="base" hangingPunct="0">
        <a:lnSpc>
          <a:spcPct val="95000"/>
        </a:lnSpc>
        <a:spcBef>
          <a:spcPct val="20000"/>
        </a:spcBef>
        <a:spcAft>
          <a:spcPct val="0"/>
        </a:spcAft>
        <a:buChar char="»"/>
        <a:defRPr sz="2400">
          <a:solidFill>
            <a:schemeClr val="bg1"/>
          </a:solidFill>
          <a:latin typeface="+mn-lt"/>
          <a:ea typeface="ＭＳ Ｐゴシック" charset="-128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bg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6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6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6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6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ctrTitle"/>
          </p:nvPr>
        </p:nvSpPr>
        <p:spPr>
          <a:xfrm>
            <a:off x="278192" y="1562100"/>
            <a:ext cx="9602408" cy="1225021"/>
          </a:xfrm>
        </p:spPr>
        <p:txBody>
          <a:bodyPr/>
          <a:lstStyle/>
          <a:p>
            <a:r>
              <a:rPr lang="en-US" sz="6000" dirty="0">
                <a:ea typeface="ＭＳ Ｐゴシック" pitchFamily="34" charset="-128"/>
              </a:rPr>
              <a:t>The Final Night: </a:t>
            </a:r>
            <a:br>
              <a:rPr lang="en-US" sz="6000" dirty="0">
                <a:ea typeface="ＭＳ Ｐゴシック" pitchFamily="34" charset="-128"/>
              </a:rPr>
            </a:br>
            <a:r>
              <a:rPr lang="en-US" sz="6000" dirty="0">
                <a:ea typeface="ＭＳ Ｐゴシック" pitchFamily="34" charset="-128"/>
              </a:rPr>
              <a:t>Betrayed, Disowned and Alone</a:t>
            </a:r>
          </a:p>
        </p:txBody>
      </p:sp>
      <p:sp>
        <p:nvSpPr>
          <p:cNvPr id="7171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i="1" dirty="0">
                <a:ea typeface="ＭＳ Ｐゴシック" pitchFamily="34" charset="-128"/>
              </a:rPr>
              <a:t>John 18</a:t>
            </a:r>
          </a:p>
        </p:txBody>
      </p:sp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38 </a:t>
            </a:r>
            <a:r>
              <a:rPr lang="en-US" dirty="0"/>
              <a:t>Jesus answered, “Die for me?</a:t>
            </a:r>
          </a:p>
          <a:p>
            <a:r>
              <a:rPr lang="en-US" dirty="0"/>
              <a:t>I tell you the truth, Peter—</a:t>
            </a:r>
            <a:br>
              <a:rPr lang="en-US" dirty="0"/>
            </a:br>
            <a:r>
              <a:rPr lang="en-US" dirty="0"/>
              <a:t>before the rooster crows tomorrow morning, you will deny three times that you even know me…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42F2772E-7CDE-FED5-E31C-80AE80B2060B}"/>
              </a:ext>
            </a:extLst>
          </p:cNvPr>
          <p:cNvSpPr/>
          <p:nvPr/>
        </p:nvSpPr>
        <p:spPr bwMode="auto">
          <a:xfrm>
            <a:off x="3022600" y="3002335"/>
            <a:ext cx="6858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“Even if everyone else deserts you,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will never desert you….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Even if I have to die with you,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I will never deny you!”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26:33, 35)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039851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After saying these things, </a:t>
            </a:r>
            <a:br>
              <a:rPr lang="en-US" dirty="0"/>
            </a:br>
            <a:r>
              <a:rPr lang="en-US" dirty="0"/>
              <a:t>Jesus crossed the Kidron Valley with his disciples and entered a grove of olive trees.</a:t>
            </a:r>
          </a:p>
        </p:txBody>
      </p:sp>
    </p:spTree>
    <p:extLst>
      <p:ext uri="{BB962C8B-B14F-4D97-AF65-F5344CB8AC3E}">
        <p14:creationId xmlns:p14="http://schemas.microsoft.com/office/powerpoint/2010/main" val="378047247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After saying these things, </a:t>
            </a:r>
            <a:br>
              <a:rPr lang="en-US" dirty="0"/>
            </a:br>
            <a:r>
              <a:rPr lang="en-US" dirty="0"/>
              <a:t>Jesus crossed the Kidron Valley with his disciples and entered a grove of olive trees.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C518DEC-AC9A-E020-DB77-14664B8DC820}"/>
              </a:ext>
            </a:extLst>
          </p:cNvPr>
          <p:cNvSpPr/>
          <p:nvPr/>
        </p:nvSpPr>
        <p:spPr bwMode="auto">
          <a:xfrm>
            <a:off x="660400" y="2367677"/>
            <a:ext cx="88392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Going a little farther,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fell with his face to the ground and prayed,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“My Father, if it is possible,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may this cup be taken from me.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Yet not as I will, but as you will.”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26:39)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197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 </a:t>
            </a:r>
            <a:r>
              <a:rPr lang="en-US" dirty="0"/>
              <a:t>After saying these things, </a:t>
            </a:r>
            <a:br>
              <a:rPr lang="en-US" dirty="0"/>
            </a:br>
            <a:r>
              <a:rPr lang="en-US" dirty="0"/>
              <a:t>Jesus crossed the Kidron Valley with his disciples and entered a grove of olive trees.</a:t>
            </a: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FC518DEC-AC9A-E020-DB77-14664B8DC820}"/>
              </a:ext>
            </a:extLst>
          </p:cNvPr>
          <p:cNvSpPr/>
          <p:nvPr/>
        </p:nvSpPr>
        <p:spPr bwMode="auto">
          <a:xfrm>
            <a:off x="660400" y="2367677"/>
            <a:ext cx="8839200" cy="2585323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he returned to the disciples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and found them asleep.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said to Peter,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“Couldn’t you watch with me even one hour?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Keep watch and pray…”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26:40-41)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449713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2 </a:t>
            </a:r>
            <a:r>
              <a:rPr lang="en-US" dirty="0"/>
              <a:t>Judas, the betrayer, knew this place, because Jesus had often gone there with his disciples.</a:t>
            </a:r>
          </a:p>
          <a:p>
            <a:r>
              <a:rPr lang="en-US" baseline="30000" dirty="0"/>
              <a:t>3 </a:t>
            </a:r>
            <a:r>
              <a:rPr lang="en-US" dirty="0"/>
              <a:t>The leading priests and Pharisees had given Judas a </a:t>
            </a:r>
            <a:r>
              <a:rPr lang="en-US" u="sng" dirty="0"/>
              <a:t>cohort</a:t>
            </a:r>
            <a:r>
              <a:rPr lang="en-US" dirty="0"/>
              <a:t> of Roman soldiers and Temple guards to accompany him.</a:t>
            </a:r>
          </a:p>
        </p:txBody>
      </p:sp>
    </p:spTree>
    <p:extLst>
      <p:ext uri="{BB962C8B-B14F-4D97-AF65-F5344CB8AC3E}">
        <p14:creationId xmlns:p14="http://schemas.microsoft.com/office/powerpoint/2010/main" val="133334634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2 </a:t>
            </a:r>
            <a:r>
              <a:rPr lang="en-US" dirty="0"/>
              <a:t>Judas, the betrayer, knew this place, because Jesus had often gone there with his disciples.</a:t>
            </a:r>
          </a:p>
          <a:p>
            <a:r>
              <a:rPr lang="en-US" baseline="30000" dirty="0"/>
              <a:t>3 </a:t>
            </a:r>
            <a:r>
              <a:rPr lang="en-US" dirty="0"/>
              <a:t>The leading priests and Pharisees had given Judas a cohort of Roman soldiers and Temple guards to accompany him.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45654EEA-2A69-81DD-4111-49C97B629398}"/>
              </a:ext>
            </a:extLst>
          </p:cNvPr>
          <p:cNvSpPr/>
          <p:nvPr/>
        </p:nvSpPr>
        <p:spPr bwMode="auto">
          <a:xfrm>
            <a:off x="127000" y="3009900"/>
            <a:ext cx="9906000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Now the betrayer had arranged a signal with them: “The one I kiss is the man; arrest him.”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Judas said, “Greetings, Rabbi!” and kissed him.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Jesus replied, “Do what you came for, friend.” </a:t>
            </a: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26:48-50)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45654EEA-2A69-81DD-4111-49C97B629398}"/>
              </a:ext>
            </a:extLst>
          </p:cNvPr>
          <p:cNvSpPr/>
          <p:nvPr/>
        </p:nvSpPr>
        <p:spPr bwMode="auto">
          <a:xfrm>
            <a:off x="3783541" y="217235"/>
            <a:ext cx="6172200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“Judas, are you betraying the Son of Man with a kiss?”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22:48)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8936374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3 </a:t>
            </a:r>
            <a:r>
              <a:rPr lang="en-US" dirty="0"/>
              <a:t>Now with blazing torches, lanterns, and weapons, they arrived at the olive grove.</a:t>
            </a:r>
          </a:p>
          <a:p>
            <a:r>
              <a:rPr lang="en-US" baseline="30000" dirty="0"/>
              <a:t>4 </a:t>
            </a:r>
            <a:r>
              <a:rPr lang="en-US" dirty="0"/>
              <a:t>Jesus fully realized all that was going to happen to him, so he </a:t>
            </a:r>
            <a:r>
              <a:rPr lang="en-US" u="sng" dirty="0"/>
              <a:t>stepped forward to meet them</a:t>
            </a:r>
            <a:r>
              <a:rPr lang="en-US" dirty="0"/>
              <a:t>. </a:t>
            </a:r>
          </a:p>
          <a:p>
            <a:r>
              <a:rPr lang="en-US" dirty="0"/>
              <a:t>“Who are you looking for?” he asked.</a:t>
            </a:r>
          </a:p>
        </p:txBody>
      </p:sp>
    </p:spTree>
    <p:extLst>
      <p:ext uri="{BB962C8B-B14F-4D97-AF65-F5344CB8AC3E}">
        <p14:creationId xmlns:p14="http://schemas.microsoft.com/office/powerpoint/2010/main" val="191580477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5 </a:t>
            </a:r>
            <a:r>
              <a:rPr lang="en-US" dirty="0"/>
              <a:t>“Jesus the Nazarene,” they replied. </a:t>
            </a:r>
          </a:p>
          <a:p>
            <a:r>
              <a:rPr lang="en-US" dirty="0"/>
              <a:t>“I Am,” Jesus said.</a:t>
            </a:r>
          </a:p>
          <a:p>
            <a:r>
              <a:rPr lang="en-US" baseline="30000" dirty="0"/>
              <a:t>6 </a:t>
            </a:r>
            <a:r>
              <a:rPr lang="en-US" dirty="0"/>
              <a:t>As Jesus said “I Am,” </a:t>
            </a:r>
            <a:br>
              <a:rPr lang="en-US" dirty="0"/>
            </a:br>
            <a:r>
              <a:rPr lang="en-US" dirty="0"/>
              <a:t>they all drew back and fell to the ground!</a:t>
            </a:r>
          </a:p>
        </p:txBody>
      </p:sp>
    </p:spTree>
    <p:extLst>
      <p:ext uri="{BB962C8B-B14F-4D97-AF65-F5344CB8AC3E}">
        <p14:creationId xmlns:p14="http://schemas.microsoft.com/office/powerpoint/2010/main" val="146610666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7 </a:t>
            </a:r>
            <a:r>
              <a:rPr lang="en-US" dirty="0"/>
              <a:t>Once more he asked them, </a:t>
            </a:r>
            <a:br>
              <a:rPr lang="en-US" dirty="0"/>
            </a:br>
            <a:r>
              <a:rPr lang="en-US" dirty="0"/>
              <a:t>“Who are you looking for?” </a:t>
            </a:r>
          </a:p>
          <a:p>
            <a:r>
              <a:rPr lang="en-US" dirty="0"/>
              <a:t>And again they replied, “Jesus the Nazarene.”</a:t>
            </a:r>
          </a:p>
          <a:p>
            <a:r>
              <a:rPr lang="en-US" baseline="30000" dirty="0"/>
              <a:t>8 </a:t>
            </a:r>
            <a:r>
              <a:rPr lang="en-US" dirty="0"/>
              <a:t>“I told you that I Am,” Jesus said.</a:t>
            </a:r>
          </a:p>
          <a:p>
            <a:r>
              <a:rPr lang="en-US" dirty="0"/>
              <a:t>“And since I am the one you want, </a:t>
            </a:r>
            <a:br>
              <a:rPr lang="en-US" dirty="0"/>
            </a:br>
            <a:r>
              <a:rPr lang="en-US" dirty="0"/>
              <a:t>let these others go.”</a:t>
            </a:r>
          </a:p>
          <a:p>
            <a:r>
              <a:rPr lang="en-US" baseline="30000" dirty="0"/>
              <a:t>9 </a:t>
            </a:r>
            <a:r>
              <a:rPr lang="en-US" dirty="0"/>
              <a:t>He did this to fulfill his own statement: </a:t>
            </a:r>
            <a:br>
              <a:rPr lang="en-US" dirty="0"/>
            </a:br>
            <a:r>
              <a:rPr lang="en-US" dirty="0"/>
              <a:t>“I did not lose a single one of those </a:t>
            </a:r>
            <a:br>
              <a:rPr lang="en-US" dirty="0"/>
            </a:br>
            <a:r>
              <a:rPr lang="en-US" dirty="0"/>
              <a:t>you have given me.”</a:t>
            </a:r>
          </a:p>
        </p:txBody>
      </p:sp>
    </p:spTree>
    <p:extLst>
      <p:ext uri="{BB962C8B-B14F-4D97-AF65-F5344CB8AC3E}">
        <p14:creationId xmlns:p14="http://schemas.microsoft.com/office/powerpoint/2010/main" val="43949165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10 </a:t>
            </a:r>
            <a:r>
              <a:rPr lang="en-US" dirty="0"/>
              <a:t>Then Simon Peter drew a sword </a:t>
            </a:r>
          </a:p>
          <a:p>
            <a:r>
              <a:rPr lang="en-US" dirty="0"/>
              <a:t>and slashed off the right ear of Malchus,</a:t>
            </a:r>
          </a:p>
          <a:p>
            <a:r>
              <a:rPr lang="en-US" dirty="0"/>
              <a:t>	the high priest’s slave.</a:t>
            </a:r>
          </a:p>
          <a:p>
            <a:r>
              <a:rPr lang="en-US" baseline="30000" dirty="0"/>
              <a:t>11 </a:t>
            </a:r>
            <a:r>
              <a:rPr lang="en-US" dirty="0"/>
              <a:t>But Jesus said to Peter, </a:t>
            </a:r>
            <a:br>
              <a:rPr lang="en-US" dirty="0"/>
            </a:br>
            <a:r>
              <a:rPr lang="en-US" dirty="0"/>
              <a:t>“Put your sword back into its sheath.</a:t>
            </a:r>
          </a:p>
          <a:p>
            <a:r>
              <a:rPr lang="en-US" dirty="0"/>
              <a:t>Shall I not drink from the cup of suffering </a:t>
            </a:r>
            <a:br>
              <a:rPr lang="en-US" dirty="0"/>
            </a:br>
            <a:r>
              <a:rPr lang="en-US" dirty="0"/>
              <a:t>the Father has given me?”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9604332-4370-F3FE-8F14-666E56181E45}"/>
              </a:ext>
            </a:extLst>
          </p:cNvPr>
          <p:cNvSpPr/>
          <p:nvPr/>
        </p:nvSpPr>
        <p:spPr bwMode="auto">
          <a:xfrm>
            <a:off x="4394201" y="4461707"/>
            <a:ext cx="5590116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he touched the man’s ear and healed him.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22:51)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27419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18 </a:t>
            </a:r>
            <a:r>
              <a:rPr lang="en-US" dirty="0"/>
              <a:t>“I am not referring to all of you;</a:t>
            </a:r>
            <a:br>
              <a:rPr lang="en-US" dirty="0"/>
            </a:br>
            <a:r>
              <a:rPr lang="en-US" dirty="0"/>
              <a:t>I know the ones I have chosen.</a:t>
            </a:r>
          </a:p>
          <a:p>
            <a:r>
              <a:rPr lang="en-US" dirty="0"/>
              <a:t>But this fulfills the Scripture that says,</a:t>
            </a:r>
          </a:p>
          <a:p>
            <a:r>
              <a:rPr lang="en-US" dirty="0"/>
              <a:t>‘The one who eats my food has turned against me.’ </a:t>
            </a:r>
            <a:r>
              <a:rPr lang="en-US" sz="1800" i="1" dirty="0"/>
              <a:t>[Psalm 41:9]</a:t>
            </a:r>
            <a:endParaRPr lang="en-US" i="1" dirty="0"/>
          </a:p>
          <a:p>
            <a:r>
              <a:rPr lang="en-US" baseline="30000" dirty="0"/>
              <a:t>19 </a:t>
            </a:r>
            <a:r>
              <a:rPr lang="en-US" dirty="0"/>
              <a:t>I tell you this beforehand, so that </a:t>
            </a:r>
            <a:br>
              <a:rPr lang="en-US" dirty="0"/>
            </a:br>
            <a:r>
              <a:rPr lang="en-US" dirty="0"/>
              <a:t>when it happens you will believe that I AM.</a:t>
            </a:r>
          </a:p>
          <a:p>
            <a:endParaRPr lang="en-US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10 </a:t>
            </a:r>
            <a:r>
              <a:rPr lang="en-US" dirty="0"/>
              <a:t>Then Simon Peter drew a sword </a:t>
            </a:r>
          </a:p>
          <a:p>
            <a:r>
              <a:rPr lang="en-US" dirty="0"/>
              <a:t>and slashed off the right ear of Malchus,</a:t>
            </a:r>
          </a:p>
          <a:p>
            <a:r>
              <a:rPr lang="en-US" dirty="0"/>
              <a:t>	the high priest’s slave.</a:t>
            </a:r>
          </a:p>
          <a:p>
            <a:r>
              <a:rPr lang="en-US" baseline="30000" dirty="0"/>
              <a:t>11 </a:t>
            </a:r>
            <a:r>
              <a:rPr lang="en-US" dirty="0"/>
              <a:t>But Jesus said to Peter, </a:t>
            </a:r>
            <a:br>
              <a:rPr lang="en-US" dirty="0"/>
            </a:br>
            <a:r>
              <a:rPr lang="en-US" dirty="0"/>
              <a:t>“Put your sword back into its sheath.</a:t>
            </a:r>
          </a:p>
          <a:p>
            <a:r>
              <a:rPr lang="en-US" dirty="0"/>
              <a:t>Shall I not drink from the cup of suffering </a:t>
            </a:r>
            <a:br>
              <a:rPr lang="en-US" dirty="0"/>
            </a:br>
            <a:r>
              <a:rPr lang="en-US" dirty="0"/>
              <a:t>the Father has given me?”</a:t>
            </a:r>
          </a:p>
          <a:p>
            <a:endParaRPr lang="en-US" dirty="0"/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39604332-4370-F3FE-8F14-666E56181E45}"/>
              </a:ext>
            </a:extLst>
          </p:cNvPr>
          <p:cNvSpPr/>
          <p:nvPr/>
        </p:nvSpPr>
        <p:spPr bwMode="auto">
          <a:xfrm>
            <a:off x="4394201" y="4457700"/>
            <a:ext cx="5571066" cy="1089529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Made this look like treason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Made Peter more memorable</a:t>
            </a:r>
          </a:p>
        </p:txBody>
      </p:sp>
    </p:spTree>
    <p:extLst>
      <p:ext uri="{BB962C8B-B14F-4D97-AF65-F5344CB8AC3E}">
        <p14:creationId xmlns:p14="http://schemas.microsoft.com/office/powerpoint/2010/main" val="3680238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12 </a:t>
            </a:r>
            <a:r>
              <a:rPr lang="en-US" dirty="0"/>
              <a:t>So the soldiers, their commanding officer, and the Temple guards arrested Jesus and tied him up.</a:t>
            </a:r>
          </a:p>
          <a:p>
            <a:r>
              <a:rPr lang="en-US" baseline="30000" dirty="0"/>
              <a:t>13 </a:t>
            </a:r>
            <a:r>
              <a:rPr lang="en-US" dirty="0"/>
              <a:t>First they took him to </a:t>
            </a:r>
            <a:r>
              <a:rPr lang="en-US" u="sng" dirty="0"/>
              <a:t>Annas</a:t>
            </a:r>
            <a:r>
              <a:rPr lang="en-US" dirty="0"/>
              <a:t>, </a:t>
            </a:r>
            <a:br>
              <a:rPr lang="en-US" dirty="0"/>
            </a:br>
            <a:r>
              <a:rPr lang="en-US" dirty="0"/>
              <a:t>the father-in-law of Caiaphas, </a:t>
            </a:r>
            <a:br>
              <a:rPr lang="en-US" dirty="0"/>
            </a:br>
            <a:r>
              <a:rPr lang="en-US" dirty="0"/>
              <a:t>the high priest at that time.</a:t>
            </a:r>
          </a:p>
        </p:txBody>
      </p:sp>
    </p:spTree>
    <p:extLst>
      <p:ext uri="{BB962C8B-B14F-4D97-AF65-F5344CB8AC3E}">
        <p14:creationId xmlns:p14="http://schemas.microsoft.com/office/powerpoint/2010/main" val="25560967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15 </a:t>
            </a:r>
            <a:r>
              <a:rPr lang="en-US" dirty="0"/>
              <a:t>Simon Peter followed Jesus, </a:t>
            </a:r>
            <a:br>
              <a:rPr lang="en-US" dirty="0"/>
            </a:br>
            <a:r>
              <a:rPr lang="en-US" dirty="0"/>
              <a:t>as did </a:t>
            </a:r>
            <a:r>
              <a:rPr lang="en-US" u="sng" dirty="0"/>
              <a:t>another</a:t>
            </a:r>
            <a:r>
              <a:rPr lang="en-US" dirty="0"/>
              <a:t> of the disciples.</a:t>
            </a:r>
          </a:p>
          <a:p>
            <a:r>
              <a:rPr lang="en-US" dirty="0"/>
              <a:t>That other disciple was acquainted with </a:t>
            </a:r>
            <a:br>
              <a:rPr lang="en-US" dirty="0"/>
            </a:br>
            <a:r>
              <a:rPr lang="en-US" dirty="0"/>
              <a:t>the high priest, so he was allowed to enter </a:t>
            </a:r>
            <a:br>
              <a:rPr lang="en-US" dirty="0"/>
            </a:br>
            <a:r>
              <a:rPr lang="en-US" dirty="0"/>
              <a:t>the high priest’s courtyard with Jesus.</a:t>
            </a:r>
          </a:p>
        </p:txBody>
      </p:sp>
    </p:spTree>
    <p:extLst>
      <p:ext uri="{BB962C8B-B14F-4D97-AF65-F5344CB8AC3E}">
        <p14:creationId xmlns:p14="http://schemas.microsoft.com/office/powerpoint/2010/main" val="357678902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16 </a:t>
            </a:r>
            <a:r>
              <a:rPr lang="en-US" dirty="0"/>
              <a:t>Peter had to stay outside the gate.</a:t>
            </a:r>
          </a:p>
          <a:p>
            <a:r>
              <a:rPr lang="en-US" dirty="0"/>
              <a:t>Then the disciple who knew the high priest </a:t>
            </a:r>
            <a:br>
              <a:rPr lang="en-US" dirty="0"/>
            </a:br>
            <a:r>
              <a:rPr lang="en-US" dirty="0"/>
              <a:t>spoke to the doorkeeper watching at the gate, </a:t>
            </a:r>
            <a:br>
              <a:rPr lang="en-US" dirty="0"/>
            </a:br>
            <a:r>
              <a:rPr lang="en-US" dirty="0"/>
              <a:t>and she let Peter in.</a:t>
            </a:r>
            <a:endParaRPr lang="en-US" i="1" dirty="0"/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74AC9C4C-8D47-9CB4-0307-DD97B1A46660}"/>
              </a:ext>
            </a:extLst>
          </p:cNvPr>
          <p:cNvSpPr/>
          <p:nvPr/>
        </p:nvSpPr>
        <p:spPr bwMode="auto">
          <a:xfrm>
            <a:off x="1346200" y="2779706"/>
            <a:ext cx="8568267" cy="2308324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Because it was cold, the household servants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the guards had made a charcoal fire.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They stood around it, warming themselves,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Peter stood with them, warming himself.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18:18)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2965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17 </a:t>
            </a:r>
            <a:r>
              <a:rPr lang="en-US" dirty="0"/>
              <a:t>The </a:t>
            </a:r>
            <a:r>
              <a:rPr lang="en-US" u="sng" dirty="0"/>
              <a:t>servant girl</a:t>
            </a:r>
            <a:r>
              <a:rPr lang="en-US" dirty="0"/>
              <a:t> asked Peter, </a:t>
            </a:r>
          </a:p>
          <a:p>
            <a:r>
              <a:rPr lang="en-US" dirty="0"/>
              <a:t>“You’re not one of that man’s disciples too,</a:t>
            </a:r>
            <a:br>
              <a:rPr lang="en-US" dirty="0"/>
            </a:br>
            <a:r>
              <a:rPr lang="en-US" dirty="0"/>
              <a:t>are you?” </a:t>
            </a:r>
          </a:p>
          <a:p>
            <a:r>
              <a:rPr lang="en-US" dirty="0"/>
              <a:t>“No,” he said, “I am not.”</a:t>
            </a:r>
          </a:p>
        </p:txBody>
      </p:sp>
    </p:spTree>
    <p:extLst>
      <p:ext uri="{BB962C8B-B14F-4D97-AF65-F5344CB8AC3E}">
        <p14:creationId xmlns:p14="http://schemas.microsoft.com/office/powerpoint/2010/main" val="286906259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19 </a:t>
            </a:r>
            <a:r>
              <a:rPr lang="en-US" dirty="0"/>
              <a:t>Inside, the high priest began asking Jesus about his followers and what he had been teaching them.</a:t>
            </a:r>
          </a:p>
          <a:p>
            <a:r>
              <a:rPr lang="en-US" baseline="30000" dirty="0"/>
              <a:t>20 </a:t>
            </a:r>
            <a:r>
              <a:rPr lang="en-US" dirty="0"/>
              <a:t>Jesus replied, “Everyone knows what I teach.</a:t>
            </a:r>
          </a:p>
          <a:p>
            <a:r>
              <a:rPr lang="en-US" dirty="0"/>
              <a:t>I have preached regularly in the synagogues </a:t>
            </a:r>
            <a:br>
              <a:rPr lang="en-US" dirty="0"/>
            </a:br>
            <a:r>
              <a:rPr lang="en-US" dirty="0"/>
              <a:t>and the Temple, where the people gather. </a:t>
            </a:r>
            <a:br>
              <a:rPr lang="en-US" dirty="0"/>
            </a:br>
            <a:r>
              <a:rPr lang="en-US" dirty="0"/>
              <a:t>I have not spoken in secret.</a:t>
            </a:r>
          </a:p>
          <a:p>
            <a:r>
              <a:rPr lang="en-US" baseline="30000" dirty="0"/>
              <a:t>21 </a:t>
            </a:r>
            <a:r>
              <a:rPr lang="en-US" dirty="0"/>
              <a:t>Why are you asking me this question? </a:t>
            </a:r>
            <a:br>
              <a:rPr lang="en-US" dirty="0"/>
            </a:br>
            <a:r>
              <a:rPr lang="en-US" dirty="0"/>
              <a:t>Ask those who heard me. They know what I said.”</a:t>
            </a:r>
          </a:p>
        </p:txBody>
      </p:sp>
    </p:spTree>
    <p:extLst>
      <p:ext uri="{BB962C8B-B14F-4D97-AF65-F5344CB8AC3E}">
        <p14:creationId xmlns:p14="http://schemas.microsoft.com/office/powerpoint/2010/main" val="63175748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22 </a:t>
            </a:r>
            <a:r>
              <a:rPr lang="en-US" dirty="0"/>
              <a:t>Then one of the Temple guards standing nearby slapped Jesus across the face.</a:t>
            </a:r>
          </a:p>
          <a:p>
            <a:r>
              <a:rPr lang="en-US" dirty="0"/>
              <a:t>“Is that the way to answer the high priest?” </a:t>
            </a:r>
            <a:br>
              <a:rPr lang="en-US" dirty="0"/>
            </a:br>
            <a:r>
              <a:rPr lang="en-US" dirty="0"/>
              <a:t>he demanded. </a:t>
            </a:r>
          </a:p>
          <a:p>
            <a:r>
              <a:rPr lang="en-US" baseline="30000" dirty="0"/>
              <a:t>23 </a:t>
            </a:r>
            <a:r>
              <a:rPr lang="en-US" dirty="0"/>
              <a:t>Jesus replied, </a:t>
            </a:r>
            <a:br>
              <a:rPr lang="en-US" dirty="0"/>
            </a:br>
            <a:r>
              <a:rPr lang="en-US" dirty="0"/>
              <a:t>“If I said anything wrong, you must prove it.</a:t>
            </a:r>
          </a:p>
          <a:p>
            <a:r>
              <a:rPr lang="en-US" dirty="0"/>
              <a:t>But if I’m speaking the truth, </a:t>
            </a:r>
            <a:br>
              <a:rPr lang="en-US" dirty="0"/>
            </a:br>
            <a:r>
              <a:rPr lang="en-US" dirty="0"/>
              <a:t>why are you beating me?”</a:t>
            </a:r>
          </a:p>
        </p:txBody>
      </p:sp>
    </p:spTree>
    <p:extLst>
      <p:ext uri="{BB962C8B-B14F-4D97-AF65-F5344CB8AC3E}">
        <p14:creationId xmlns:p14="http://schemas.microsoft.com/office/powerpoint/2010/main" val="229664753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24 </a:t>
            </a:r>
            <a:r>
              <a:rPr lang="en-US" dirty="0"/>
              <a:t>Then Annas bound Jesus </a:t>
            </a:r>
            <a:br>
              <a:rPr lang="en-US" dirty="0"/>
            </a:br>
            <a:r>
              <a:rPr lang="en-US" dirty="0"/>
              <a:t>and sent him to Caiaphas, the high priest.</a:t>
            </a:r>
          </a:p>
        </p:txBody>
      </p:sp>
    </p:spTree>
    <p:extLst>
      <p:ext uri="{BB962C8B-B14F-4D97-AF65-F5344CB8AC3E}">
        <p14:creationId xmlns:p14="http://schemas.microsoft.com/office/powerpoint/2010/main" val="2925389757"/>
      </p:ext>
    </p:extLst>
  </p:cSld>
  <p:clrMapOvr>
    <a:masterClrMapping/>
  </p:clrMapOvr>
  <p:transition spd="slow">
    <p:wipe dir="r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25 </a:t>
            </a:r>
            <a:r>
              <a:rPr lang="en-US" dirty="0"/>
              <a:t>Meanwhile, as Simon Peter </a:t>
            </a:r>
            <a:br>
              <a:rPr lang="en-US" dirty="0"/>
            </a:br>
            <a:r>
              <a:rPr lang="en-US" dirty="0"/>
              <a:t>was standing by the fire warming himself,</a:t>
            </a:r>
          </a:p>
          <a:p>
            <a:r>
              <a:rPr lang="en-US" dirty="0"/>
              <a:t>they asked him again, </a:t>
            </a:r>
            <a:br>
              <a:rPr lang="en-US" dirty="0"/>
            </a:br>
            <a:r>
              <a:rPr lang="en-US" dirty="0"/>
              <a:t>“You’re not one of his disciples, are you?” </a:t>
            </a:r>
          </a:p>
          <a:p>
            <a:r>
              <a:rPr lang="en-US" dirty="0"/>
              <a:t>He denied it, saying, “No, I am not.”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F7960210-7F6E-CF7C-8044-80A95294EB4D}"/>
              </a:ext>
            </a:extLst>
          </p:cNvPr>
          <p:cNvSpPr/>
          <p:nvPr/>
        </p:nvSpPr>
        <p:spPr bwMode="auto">
          <a:xfrm>
            <a:off x="3860800" y="3238500"/>
            <a:ext cx="5867400" cy="590931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“this time with an oath”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26:72)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9777015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26 </a:t>
            </a:r>
            <a:r>
              <a:rPr lang="en-US" dirty="0"/>
              <a:t>But one of the household slaves of the high priest, </a:t>
            </a:r>
          </a:p>
          <a:p>
            <a:r>
              <a:rPr lang="en-US" dirty="0"/>
              <a:t>a relative of the man whose ear </a:t>
            </a:r>
            <a:br>
              <a:rPr lang="en-US" dirty="0"/>
            </a:br>
            <a:r>
              <a:rPr lang="en-US" dirty="0"/>
              <a:t>Peter had cut off, asked,</a:t>
            </a:r>
          </a:p>
          <a:p>
            <a:r>
              <a:rPr lang="en-US" dirty="0"/>
              <a:t>“Didn’t I see you out there </a:t>
            </a:r>
            <a:br>
              <a:rPr lang="en-US" dirty="0"/>
            </a:br>
            <a:r>
              <a:rPr lang="en-US" dirty="0"/>
              <a:t>in the olive grove with Jesus?”</a:t>
            </a:r>
          </a:p>
        </p:txBody>
      </p:sp>
      <p:sp>
        <p:nvSpPr>
          <p:cNvPr id="4" name="Rounded Rectangle 6">
            <a:extLst>
              <a:ext uri="{FF2B5EF4-FFF2-40B4-BE49-F238E27FC236}">
                <a16:creationId xmlns:a16="http://schemas.microsoft.com/office/drawing/2014/main" id="{CEB1700F-6B0E-9E3C-61C4-988F701CA322}"/>
              </a:ext>
            </a:extLst>
          </p:cNvPr>
          <p:cNvSpPr/>
          <p:nvPr/>
        </p:nvSpPr>
        <p:spPr bwMode="auto">
          <a:xfrm>
            <a:off x="6332007" y="1638300"/>
            <a:ext cx="3623734" cy="1338828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“the way you talk gives you away.”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 26:73)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050047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21 </a:t>
            </a:r>
            <a:r>
              <a:rPr lang="en-US" dirty="0"/>
              <a:t>Now Jesus was deeply troubled, </a:t>
            </a:r>
          </a:p>
          <a:p>
            <a:r>
              <a:rPr lang="en-US" dirty="0"/>
              <a:t>	and he exclaimed, </a:t>
            </a:r>
            <a:br>
              <a:rPr lang="en-US" dirty="0"/>
            </a:br>
            <a:r>
              <a:rPr lang="en-US" dirty="0"/>
              <a:t>“I tell you the truth, one of you will betray me!” </a:t>
            </a:r>
          </a:p>
          <a:p>
            <a:r>
              <a:rPr lang="en-US" baseline="30000" dirty="0"/>
              <a:t>22 </a:t>
            </a:r>
            <a:r>
              <a:rPr lang="en-US" dirty="0"/>
              <a:t>The disciples looked at each other, </a:t>
            </a:r>
            <a:br>
              <a:rPr lang="en-US" dirty="0"/>
            </a:br>
            <a:r>
              <a:rPr lang="en-US" dirty="0"/>
              <a:t>wondering whom he could mean.</a:t>
            </a:r>
          </a:p>
        </p:txBody>
      </p:sp>
    </p:spTree>
    <p:extLst>
      <p:ext uri="{BB962C8B-B14F-4D97-AF65-F5344CB8AC3E}">
        <p14:creationId xmlns:p14="http://schemas.microsoft.com/office/powerpoint/2010/main" val="1535368643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27 </a:t>
            </a:r>
            <a:r>
              <a:rPr lang="en-US" dirty="0"/>
              <a:t>Again Peter denied it.</a:t>
            </a:r>
          </a:p>
          <a:p>
            <a:r>
              <a:rPr lang="en-US" dirty="0"/>
              <a:t>	And </a:t>
            </a:r>
            <a:r>
              <a:rPr lang="en-US" u="sng" dirty="0"/>
              <a:t>immediately</a:t>
            </a:r>
            <a:r>
              <a:rPr lang="en-US" dirty="0"/>
              <a:t> a rooster crowed.</a:t>
            </a:r>
          </a:p>
        </p:txBody>
      </p:sp>
    </p:spTree>
    <p:extLst>
      <p:ext uri="{BB962C8B-B14F-4D97-AF65-F5344CB8AC3E}">
        <p14:creationId xmlns:p14="http://schemas.microsoft.com/office/powerpoint/2010/main" val="29954488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18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27 </a:t>
            </a:r>
            <a:r>
              <a:rPr lang="en-US" dirty="0"/>
              <a:t>Again Peter denied it.</a:t>
            </a:r>
          </a:p>
          <a:p>
            <a:r>
              <a:rPr lang="en-US" dirty="0"/>
              <a:t>	And </a:t>
            </a:r>
            <a:r>
              <a:rPr lang="en-US" u="sng" dirty="0"/>
              <a:t>immediately</a:t>
            </a:r>
            <a:r>
              <a:rPr lang="en-US" dirty="0"/>
              <a:t> a rooster crowed.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B3F6AAD-F4ED-E95D-DEAF-9BB23DC2705E}"/>
              </a:ext>
            </a:extLst>
          </p:cNvPr>
          <p:cNvSpPr/>
          <p:nvPr/>
        </p:nvSpPr>
        <p:spPr bwMode="auto">
          <a:xfrm>
            <a:off x="195263" y="1619780"/>
            <a:ext cx="9769474" cy="3333220"/>
          </a:xfrm>
          <a:prstGeom prst="roundRect">
            <a:avLst>
              <a:gd name="adj" fmla="val 0"/>
            </a:avLst>
          </a:prstGeom>
          <a:solidFill>
            <a:schemeClr val="tx1">
              <a:alpha val="60000"/>
            </a:schemeClr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At that moment the Lord turned and looked at Peter.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Suddenly, the Lord’s words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flashed through Peter’s mind: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“Before the rooster crows tomorrow morning,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you will deny three times that you even know me.”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And Peter left the courtyard, weeping bitterly.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(Luke 22:61-62)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2831927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Judas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133702" y="647700"/>
            <a:ext cx="4870098" cy="2514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Betrayal with a kiss</a:t>
            </a:r>
          </a:p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Premeditated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Selfishness </a:t>
            </a:r>
            <a:b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at Jesus’ darkest hour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Everyone knew</a:t>
            </a:r>
          </a:p>
          <a:p>
            <a:endParaRPr lang="en-US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Peter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156201" y="647700"/>
            <a:ext cx="4882848" cy="25146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Denial with oaths</a:t>
            </a:r>
          </a:p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Three times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Selfishness </a:t>
            </a:r>
            <a:b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at Jesus’ darkest hour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Everyone knew</a:t>
            </a:r>
            <a:b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000" i="1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(Mark 16:7)</a:t>
            </a:r>
            <a:endParaRPr lang="en-US" i="1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0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  <p:bldP spid="9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Judas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133702" y="647700"/>
            <a:ext cx="4870098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Judas was sorry too!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Peter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156201" y="647700"/>
            <a:ext cx="4882848" cy="297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At least he was sorry!</a:t>
            </a:r>
          </a:p>
        </p:txBody>
      </p:sp>
    </p:spTree>
    <p:extLst>
      <p:ext uri="{BB962C8B-B14F-4D97-AF65-F5344CB8AC3E}">
        <p14:creationId xmlns:p14="http://schemas.microsoft.com/office/powerpoint/2010/main" val="282698990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Judas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133702" y="647700"/>
            <a:ext cx="4870098" cy="2667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Judas was sorry too!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Peter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156201" y="647700"/>
            <a:ext cx="4882848" cy="26670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At least he was sorry!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D26122D-9B5E-1D56-6B93-A279BE6993CA}"/>
              </a:ext>
            </a:extLst>
          </p:cNvPr>
          <p:cNvSpPr/>
          <p:nvPr/>
        </p:nvSpPr>
        <p:spPr bwMode="auto">
          <a:xfrm>
            <a:off x="133702" y="2171700"/>
            <a:ext cx="9892596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When Judas, who had betrayed Him,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realized that Jesus had been condemned to die,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he was filled with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remorse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So he took the thirty pieces of silver back to the leading priests and the elders.</a:t>
            </a:r>
          </a:p>
          <a:p>
            <a:pPr marL="174625" indent="-174625">
              <a:lnSpc>
                <a:spcPct val="90000"/>
              </a:lnSpc>
            </a:pP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740253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Judas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133702" y="647700"/>
            <a:ext cx="4870098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Judas was sorry too!</a:t>
            </a:r>
          </a:p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Ended up in hell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Peter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156201" y="647700"/>
            <a:ext cx="4882848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At least he was sorry!</a:t>
            </a:r>
          </a:p>
          <a:p>
            <a:pPr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Led the early church</a:t>
            </a:r>
          </a:p>
        </p:txBody>
      </p:sp>
      <p:sp>
        <p:nvSpPr>
          <p:cNvPr id="3" name="Rounded Rectangle 6">
            <a:extLst>
              <a:ext uri="{FF2B5EF4-FFF2-40B4-BE49-F238E27FC236}">
                <a16:creationId xmlns:a16="http://schemas.microsoft.com/office/drawing/2014/main" id="{CD26122D-9B5E-1D56-6B93-A279BE6993CA}"/>
              </a:ext>
            </a:extLst>
          </p:cNvPr>
          <p:cNvSpPr/>
          <p:nvPr/>
        </p:nvSpPr>
        <p:spPr bwMode="auto">
          <a:xfrm>
            <a:off x="133702" y="2171700"/>
            <a:ext cx="9892596" cy="3083921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“I have sinned,” he declared,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“for I have betrayed an innocent man.”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“What do we care?” they retorted.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“That’s your problem.” 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Then Judas threw the silver coins down in the Temple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	and went out and hanged himself.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(Matthew 27:3-5)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9704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Judas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133702" y="647700"/>
            <a:ext cx="4870098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endParaRPr lang="en-US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Peter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156201" y="647700"/>
            <a:ext cx="4882848" cy="297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endParaRPr lang="en-US" sz="32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052681D-1D31-69F5-CFDD-63090A67721A}"/>
              </a:ext>
            </a:extLst>
          </p:cNvPr>
          <p:cNvSpPr/>
          <p:nvPr/>
        </p:nvSpPr>
        <p:spPr bwMode="auto">
          <a:xfrm>
            <a:off x="508001" y="3867150"/>
            <a:ext cx="914399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Godly sorrow brings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leads to salvation and leaves no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regret</a:t>
            </a: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worldly sorrow brings death. </a:t>
            </a:r>
            <a:r>
              <a:rPr lang="en-US" sz="18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7:10)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49023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Regret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57502" y="876300"/>
            <a:ext cx="5022498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Judas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May include </a:t>
            </a:r>
            <a:b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sadness &amp; tears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Merely a change of feelings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080000" y="876300"/>
            <a:ext cx="5035250" cy="297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Peter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May include </a:t>
            </a:r>
            <a:b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sadness &amp; tears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 true change of perspective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052681D-1D31-69F5-CFDD-63090A67721A}"/>
              </a:ext>
            </a:extLst>
          </p:cNvPr>
          <p:cNvSpPr/>
          <p:nvPr/>
        </p:nvSpPr>
        <p:spPr bwMode="auto">
          <a:xfrm>
            <a:off x="508001" y="3867150"/>
            <a:ext cx="914399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Godly sorrow brings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leads to salvation and leaves no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regret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worldly sorrow brings death.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7:10)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850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Regret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133702" y="876300"/>
            <a:ext cx="4870098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Proud, wallows in self-pity, refuses healing</a:t>
            </a:r>
          </a:p>
          <a:p>
            <a:pPr marL="0" indent="0" algn="ctr"/>
            <a:endParaRPr lang="en-US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/>
            <a:endParaRPr lang="en-US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156201" y="876300"/>
            <a:ext cx="4882848" cy="297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Accepts God’s forgiveness and leaves no regret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052681D-1D31-69F5-CFDD-63090A67721A}"/>
              </a:ext>
            </a:extLst>
          </p:cNvPr>
          <p:cNvSpPr/>
          <p:nvPr/>
        </p:nvSpPr>
        <p:spPr bwMode="auto">
          <a:xfrm>
            <a:off x="508001" y="3867150"/>
            <a:ext cx="914399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Godly sorrow brings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leads to salvation and leaves no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regret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worldly sorrow brings death.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7:10)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5614388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Regret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133702" y="876300"/>
            <a:ext cx="4870098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Disagrees with God: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 couldn’t help it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It’s their fault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 guess I’m hopeless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156201" y="876300"/>
            <a:ext cx="4882848" cy="297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Agrees with God: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 am to blame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It doesn’t matter what others did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052681D-1D31-69F5-CFDD-63090A67721A}"/>
              </a:ext>
            </a:extLst>
          </p:cNvPr>
          <p:cNvSpPr/>
          <p:nvPr/>
        </p:nvSpPr>
        <p:spPr bwMode="auto">
          <a:xfrm>
            <a:off x="508001" y="3867150"/>
            <a:ext cx="914399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Godly sorrow brings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leads to salvation and leaves no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regret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worldly sorrow brings death.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7:10)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38805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23 </a:t>
            </a:r>
            <a:r>
              <a:rPr lang="en-US" dirty="0"/>
              <a:t>The disciple Jesus loved </a:t>
            </a:r>
            <a:br>
              <a:rPr lang="en-US" dirty="0"/>
            </a:br>
            <a:r>
              <a:rPr lang="en-US" dirty="0"/>
              <a:t>was sitting next to Jesus at the table.</a:t>
            </a:r>
          </a:p>
          <a:p>
            <a:r>
              <a:rPr lang="en-US" baseline="30000" dirty="0"/>
              <a:t>24 </a:t>
            </a:r>
            <a:r>
              <a:rPr lang="en-US" dirty="0"/>
              <a:t>Simon Peter motioned to him to ask, </a:t>
            </a:r>
            <a:br>
              <a:rPr lang="en-US" dirty="0"/>
            </a:br>
            <a:r>
              <a:rPr lang="en-US" dirty="0"/>
              <a:t>“Who’s he talking about?”</a:t>
            </a:r>
          </a:p>
          <a:p>
            <a:r>
              <a:rPr lang="en-US" baseline="30000" dirty="0"/>
              <a:t>25 </a:t>
            </a:r>
            <a:r>
              <a:rPr lang="en-US" dirty="0"/>
              <a:t>So that disciple leaned over to Jesus and asked, “Lord, who is it?”</a:t>
            </a:r>
          </a:p>
        </p:txBody>
      </p:sp>
    </p:spTree>
    <p:extLst>
      <p:ext uri="{BB962C8B-B14F-4D97-AF65-F5344CB8AC3E}">
        <p14:creationId xmlns:p14="http://schemas.microsoft.com/office/powerpoint/2010/main" val="263102744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Regret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133702" y="876300"/>
            <a:ext cx="4870098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Disagrees with God: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 couldn’t help it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It’s their fault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I guess I’m hopeless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156201" y="876300"/>
            <a:ext cx="4882848" cy="297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Agrees with God: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With God’s power I can change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052681D-1D31-69F5-CFDD-63090A67721A}"/>
              </a:ext>
            </a:extLst>
          </p:cNvPr>
          <p:cNvSpPr/>
          <p:nvPr/>
        </p:nvSpPr>
        <p:spPr bwMode="auto">
          <a:xfrm>
            <a:off x="508001" y="3867150"/>
            <a:ext cx="914399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Godly sorrow brings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leads to salvation and leaves no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regret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worldly sorrow brings death.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7:10)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30050124"/>
      </p:ext>
    </p:extLst>
  </p:cSld>
  <p:clrMapOvr>
    <a:masterClrMapping/>
  </p:clrMapOvr>
  <p:transition spd="slow">
    <p:wipe dir="r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Regret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133702" y="876300"/>
            <a:ext cx="4870098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Continues to hide in shame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Drives us away from God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156201" y="876300"/>
            <a:ext cx="4882848" cy="297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Open, relieved, even joyful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Draws us closer to God</a:t>
            </a:r>
          </a:p>
          <a:p>
            <a:pPr marL="0" indent="0" algn="ctr"/>
            <a:endParaRPr lang="en-US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052681D-1D31-69F5-CFDD-63090A67721A}"/>
              </a:ext>
            </a:extLst>
          </p:cNvPr>
          <p:cNvSpPr/>
          <p:nvPr/>
        </p:nvSpPr>
        <p:spPr bwMode="auto">
          <a:xfrm>
            <a:off x="508001" y="3867150"/>
            <a:ext cx="914399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Godly sorrow brings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leads to salvation and leaves no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regret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worldly sorrow brings death.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7:10)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29915536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Regret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133702" y="876300"/>
            <a:ext cx="4870098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Self-focused</a:t>
            </a:r>
          </a:p>
          <a:p>
            <a:pPr marL="0" indent="0" algn="ctr"/>
            <a:endParaRPr lang="en-US" sz="3200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Upset about consequences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156201" y="876300"/>
            <a:ext cx="4882848" cy="297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Sees God’s perspective &amp; others’ too</a:t>
            </a: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Eager to make things right </a:t>
            </a: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052681D-1D31-69F5-CFDD-63090A67721A}"/>
              </a:ext>
            </a:extLst>
          </p:cNvPr>
          <p:cNvSpPr/>
          <p:nvPr/>
        </p:nvSpPr>
        <p:spPr bwMode="auto">
          <a:xfrm>
            <a:off x="508001" y="3867150"/>
            <a:ext cx="914399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Godly sorrow brings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leads to salvation and leaves no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regret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worldly sorrow brings death.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7:10)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40262050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2">
            <a:extLst>
              <a:ext uri="{FF2B5EF4-FFF2-40B4-BE49-F238E27FC236}">
                <a16:creationId xmlns:a16="http://schemas.microsoft.com/office/drawing/2014/main" id="{A1544125-B186-DB80-813D-86A9147D0F72}"/>
              </a:ext>
            </a:extLst>
          </p:cNvPr>
          <p:cNvSpPr txBox="1">
            <a:spLocks/>
          </p:cNvSpPr>
          <p:nvPr/>
        </p:nvSpPr>
        <p:spPr bwMode="auto">
          <a:xfrm>
            <a:off x="133702" y="114300"/>
            <a:ext cx="4870098" cy="53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/>
              <a:t>Regret</a:t>
            </a:r>
          </a:p>
        </p:txBody>
      </p:sp>
      <p:sp>
        <p:nvSpPr>
          <p:cNvPr id="6" name="Content Placeholder 3">
            <a:extLst>
              <a:ext uri="{FF2B5EF4-FFF2-40B4-BE49-F238E27FC236}">
                <a16:creationId xmlns:a16="http://schemas.microsoft.com/office/drawing/2014/main" id="{70C43F84-96F4-0155-0292-C2AD1D673CA5}"/>
              </a:ext>
            </a:extLst>
          </p:cNvPr>
          <p:cNvSpPr txBox="1">
            <a:spLocks/>
          </p:cNvSpPr>
          <p:nvPr/>
        </p:nvSpPr>
        <p:spPr>
          <a:xfrm>
            <a:off x="133702" y="876300"/>
            <a:ext cx="4870098" cy="32004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May feel sorry forever</a:t>
            </a:r>
          </a:p>
          <a:p>
            <a:pPr marL="0" indent="0" algn="ctr"/>
            <a:endParaRPr lang="en-US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/>
            <a:endParaRPr lang="en-US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Leads to death</a:t>
            </a:r>
          </a:p>
        </p:txBody>
      </p:sp>
      <p:sp>
        <p:nvSpPr>
          <p:cNvPr id="9" name="Text Placeholder 5">
            <a:extLst>
              <a:ext uri="{FF2B5EF4-FFF2-40B4-BE49-F238E27FC236}">
                <a16:creationId xmlns:a16="http://schemas.microsoft.com/office/drawing/2014/main" id="{77C797E7-857C-C82D-73E8-629D4C633170}"/>
              </a:ext>
            </a:extLst>
          </p:cNvPr>
          <p:cNvSpPr txBox="1">
            <a:spLocks/>
          </p:cNvSpPr>
          <p:nvPr/>
        </p:nvSpPr>
        <p:spPr>
          <a:xfrm>
            <a:off x="5156201" y="114300"/>
            <a:ext cx="4882848" cy="533136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i="1" u="sng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</a:p>
        </p:txBody>
      </p:sp>
      <p:sp>
        <p:nvSpPr>
          <p:cNvPr id="10" name="Content Placeholder 8">
            <a:extLst>
              <a:ext uri="{FF2B5EF4-FFF2-40B4-BE49-F238E27FC236}">
                <a16:creationId xmlns:a16="http://schemas.microsoft.com/office/drawing/2014/main" id="{22EEF8F9-1D41-FEE2-828B-729BAB5300D9}"/>
              </a:ext>
            </a:extLst>
          </p:cNvPr>
          <p:cNvSpPr txBox="1">
            <a:spLocks/>
          </p:cNvSpPr>
          <p:nvPr/>
        </p:nvSpPr>
        <p:spPr>
          <a:xfrm>
            <a:off x="5156201" y="876300"/>
            <a:ext cx="4882848" cy="2971800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defRPr sz="3600">
                <a:solidFill>
                  <a:schemeClr val="bg1"/>
                </a:solidFill>
                <a:latin typeface="+mn-lt"/>
                <a:ea typeface="ＭＳ Ｐゴシック" charset="-128"/>
                <a:cs typeface="+mn-cs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+mn-lt"/>
                <a:ea typeface="ＭＳ Ｐゴシック" charset="-128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+mn-lt"/>
                <a:ea typeface="ＭＳ Ｐゴシック" charset="-128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+mn-lt"/>
                <a:ea typeface="ＭＳ Ｐゴシック" charset="-128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marL="0" indent="0" algn="ctr"/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May realize: “That failure was the best thing that ever happened to me”</a:t>
            </a:r>
          </a:p>
          <a:p>
            <a:pPr marL="0" indent="0" algn="ctr">
              <a:spcBef>
                <a:spcPts val="2400"/>
              </a:spcBef>
            </a:pPr>
            <a:r>
              <a:rPr lang="en-US" kern="0" dirty="0">
                <a:latin typeface="Calibri Light" panose="020F0302020204030204" pitchFamily="34" charset="0"/>
                <a:cs typeface="Calibri Light" panose="020F0302020204030204" pitchFamily="34" charset="0"/>
              </a:rPr>
              <a:t>Leads to life and victory!</a:t>
            </a:r>
          </a:p>
          <a:p>
            <a:pPr marL="0" indent="0" algn="ctr"/>
            <a:endParaRPr lang="en-US" kern="0" dirty="0"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11" name="Rounded Rectangle 6">
            <a:extLst>
              <a:ext uri="{FF2B5EF4-FFF2-40B4-BE49-F238E27FC236}">
                <a16:creationId xmlns:a16="http://schemas.microsoft.com/office/drawing/2014/main" id="{5052681D-1D31-69F5-CFDD-63090A67721A}"/>
              </a:ext>
            </a:extLst>
          </p:cNvPr>
          <p:cNvSpPr/>
          <p:nvPr/>
        </p:nvSpPr>
        <p:spPr bwMode="auto">
          <a:xfrm>
            <a:off x="508001" y="3867150"/>
            <a:ext cx="9143998" cy="1588127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Godly sorrow brings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repentance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that leads to salvation and leaves no </a:t>
            </a:r>
            <a:r>
              <a:rPr lang="en-US" sz="3600" i="1" u="sng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regret</a:t>
            </a: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, </a:t>
            </a:r>
            <a:b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but worldly sorrow brings death. </a:t>
            </a:r>
            <a:r>
              <a:rPr lang="en-US" sz="1800" i="1" dirty="0">
                <a:solidFill>
                  <a:schemeClr val="tx1">
                    <a:lumMod val="65000"/>
                    <a:lumOff val="35000"/>
                  </a:schemeClr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(2 Corinthians 7:10)</a:t>
            </a:r>
            <a:endParaRPr lang="en-US" sz="3600" i="1" dirty="0">
              <a:solidFill>
                <a:schemeClr val="tx1">
                  <a:lumMod val="65000"/>
                  <a:lumOff val="35000"/>
                </a:schemeClr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5482608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ea typeface="ＭＳ Ｐゴシック" pitchFamily="34" charset="-128"/>
              </a:rPr>
              <a:t>Conclusions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/>
            <a:r>
              <a:rPr lang="en-US" sz="4000" dirty="0"/>
              <a:t>Everyone makes mistakes</a:t>
            </a:r>
          </a:p>
          <a:p>
            <a:pPr marL="0" indent="0" algn="ctr"/>
            <a:endParaRPr lang="en-US" sz="4000" dirty="0"/>
          </a:p>
          <a:p>
            <a:pPr marL="0" indent="0" algn="ctr"/>
            <a:r>
              <a:rPr lang="en-US" sz="4000" dirty="0"/>
              <a:t>You can live the rest of your life in regret</a:t>
            </a:r>
          </a:p>
          <a:p>
            <a:pPr marL="0" indent="0" algn="ctr"/>
            <a:endParaRPr lang="en-US" sz="4000" dirty="0"/>
          </a:p>
          <a:p>
            <a:pPr marL="0" indent="0" algn="ctr"/>
            <a:r>
              <a:rPr lang="en-US" sz="4000" dirty="0"/>
              <a:t>Or you can repent and be cleansed by the blood of Christ!</a:t>
            </a:r>
          </a:p>
          <a:p>
            <a:pPr marL="0" indent="0" algn="ctr"/>
            <a:endParaRPr lang="en-US" sz="40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endParaRPr lang="en-US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540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Betrayed, Disowned and Alone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400" i="1" dirty="0">
                <a:ea typeface="ＭＳ Ｐゴシック" pitchFamily="34" charset="-128"/>
              </a:rPr>
              <a:t>(John 18)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69333" y="4000500"/>
            <a:ext cx="6353386" cy="1089529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</a:t>
            </a:r>
            <a:b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The Cross of Christ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18-19)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  <p:sp>
        <p:nvSpPr>
          <p:cNvPr id="2" name="Rounded Rectangle 6">
            <a:extLst>
              <a:ext uri="{FF2B5EF4-FFF2-40B4-BE49-F238E27FC236}">
                <a16:creationId xmlns:a16="http://schemas.microsoft.com/office/drawing/2014/main" id="{A0F8200D-4E8A-0AF6-04E2-9CEC6A24E2E0}"/>
              </a:ext>
            </a:extLst>
          </p:cNvPr>
          <p:cNvSpPr/>
          <p:nvPr/>
        </p:nvSpPr>
        <p:spPr bwMode="auto">
          <a:xfrm>
            <a:off x="169333" y="1333500"/>
            <a:ext cx="9821333" cy="2086725"/>
          </a:xfrm>
          <a:prstGeom prst="roundRect">
            <a:avLst>
              <a:gd name="adj" fmla="val 0"/>
            </a:avLst>
          </a:prstGeom>
          <a:solidFill>
            <a:schemeClr val="tx1"/>
          </a:solidFill>
          <a:ln w="254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ideas have you found helpful for moving past regret to repentance?</a:t>
            </a:r>
          </a:p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What sticks out to you about Jesus through his arrest and initial trial?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37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algn="r" eaLnBrk="1" hangingPunct="1"/>
            <a:r>
              <a:rPr lang="en-US" dirty="0">
                <a:ea typeface="ＭＳ Ｐゴシック" pitchFamily="34" charset="-128"/>
              </a:rPr>
              <a:t>Questions?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Comments?</a:t>
            </a:r>
          </a:p>
          <a:p>
            <a:pPr algn="r" eaLnBrk="1" hangingPunct="1"/>
            <a:r>
              <a:rPr lang="en-US" dirty="0">
                <a:ea typeface="ＭＳ Ｐゴシック" pitchFamily="34" charset="-128"/>
              </a:rPr>
              <a:t>Experiences?</a:t>
            </a:r>
          </a:p>
          <a:p>
            <a:pPr eaLnBrk="1" hangingPunct="1"/>
            <a:endParaRPr lang="en-US" sz="2800" dirty="0">
              <a:ea typeface="ＭＳ Ｐゴシック" pitchFamily="34" charset="-128"/>
            </a:endParaRPr>
          </a:p>
          <a:p>
            <a:pPr eaLnBrk="1" hangingPunct="1"/>
            <a:endParaRPr lang="en-US" sz="34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endParaRPr lang="en-US" sz="2800" dirty="0">
              <a:ea typeface="ＭＳ Ｐゴシック" pitchFamily="34" charset="-128"/>
            </a:endParaRP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risleys@dwellcc.org</a:t>
            </a:r>
          </a:p>
          <a:p>
            <a:pPr algn="r" eaLnBrk="1" hangingPunct="1">
              <a:lnSpc>
                <a:spcPct val="90000"/>
              </a:lnSpc>
            </a:pPr>
            <a:r>
              <a:rPr lang="en-US" sz="2400" dirty="0">
                <a:ea typeface="ＭＳ Ｐゴシック" pitchFamily="34" charset="-128"/>
              </a:rPr>
              <a:t>See the Dwell App OR </a:t>
            </a:r>
            <a:r>
              <a:rPr lang="en-US" sz="2400" u="sng" dirty="0">
                <a:ea typeface="ＭＳ Ｐゴシック" pitchFamily="34" charset="-128"/>
              </a:rPr>
              <a:t>teachings.dwellcc.org</a:t>
            </a:r>
          </a:p>
        </p:txBody>
      </p:sp>
      <p:sp>
        <p:nvSpPr>
          <p:cNvPr id="63491" name="Rectangle 8"/>
          <p:cNvSpPr>
            <a:spLocks noGrp="1" noChangeArrowheads="1"/>
          </p:cNvSpPr>
          <p:nvPr>
            <p:ph type="title"/>
          </p:nvPr>
        </p:nvSpPr>
        <p:spPr>
          <a:xfrm>
            <a:off x="169334" y="266700"/>
            <a:ext cx="9821333" cy="698500"/>
          </a:xfrm>
        </p:spPr>
        <p:txBody>
          <a:bodyPr/>
          <a:lstStyle/>
          <a:p>
            <a:pPr eaLnBrk="1" hangingPunct="1"/>
            <a:r>
              <a:rPr lang="en-US" dirty="0">
                <a:ea typeface="ＭＳ Ｐゴシック" pitchFamily="34" charset="-128"/>
              </a:rPr>
              <a:t>Betrayed, Disowned and Alone </a:t>
            </a:r>
            <a:br>
              <a:rPr lang="en-US" dirty="0">
                <a:ea typeface="ＭＳ Ｐゴシック" pitchFamily="34" charset="-128"/>
              </a:rPr>
            </a:br>
            <a:r>
              <a:rPr lang="en-US" sz="2400" i="1" dirty="0">
                <a:ea typeface="ＭＳ Ｐゴシック" pitchFamily="34" charset="-128"/>
              </a:rPr>
              <a:t>(John 18)</a:t>
            </a:r>
            <a:endParaRPr lang="en-US" i="1" dirty="0">
              <a:ea typeface="ＭＳ Ｐゴシック" pitchFamily="34" charset="-128"/>
            </a:endParaRPr>
          </a:p>
        </p:txBody>
      </p:sp>
      <p:sp>
        <p:nvSpPr>
          <p:cNvPr id="5" name="Rounded Rectangle 4"/>
          <p:cNvSpPr/>
          <p:nvPr/>
        </p:nvSpPr>
        <p:spPr bwMode="auto">
          <a:xfrm>
            <a:off x="174414" y="3009900"/>
            <a:ext cx="7115386" cy="590931"/>
          </a:xfrm>
          <a:prstGeom prst="roundRect">
            <a:avLst>
              <a:gd name="adj" fmla="val 0"/>
            </a:avLst>
          </a:prstGeom>
          <a:solidFill>
            <a:srgbClr val="640000"/>
          </a:solidFill>
          <a:ln w="25400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scene3d>
            <a:camera prst="orthographicFront"/>
            <a:lightRig rig="threePt" dir="t"/>
          </a:scene3d>
          <a:sp3d>
            <a:bevelT/>
            <a:bevelB/>
          </a:sp3d>
        </p:spPr>
        <p:txBody>
          <a:bodyPr wrap="square" rtlCol="0" anchor="t" anchorCtr="0">
            <a:spAutoFit/>
          </a:bodyPr>
          <a:lstStyle/>
          <a:p>
            <a:pPr marL="174625" indent="-174625">
              <a:lnSpc>
                <a:spcPct val="90000"/>
              </a:lnSpc>
            </a:pPr>
            <a:r>
              <a:rPr lang="en-US" sz="3600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Next time: The Cross of Christ </a:t>
            </a:r>
            <a:r>
              <a:rPr lang="en-US" sz="2000" i="1" dirty="0">
                <a:solidFill>
                  <a:schemeClr val="bg1"/>
                </a:solidFill>
                <a:latin typeface="Calibri Light" panose="020F0302020204030204" pitchFamily="34" charset="0"/>
                <a:cs typeface="Calibri Light" panose="020F0302020204030204" pitchFamily="34" charset="0"/>
              </a:rPr>
              <a:t>(John 18-19)</a:t>
            </a:r>
            <a:endParaRPr lang="en-US" sz="3600" i="1" dirty="0">
              <a:solidFill>
                <a:schemeClr val="bg1"/>
              </a:solidFill>
              <a:latin typeface="Calibri Light" panose="020F0302020204030204" pitchFamily="34" charset="0"/>
              <a:cs typeface="Calibri Light" panose="020F0302020204030204" pitchFamily="34" charset="0"/>
            </a:endParaRP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837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8837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8837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88371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8371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3715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26 </a:t>
            </a:r>
            <a:r>
              <a:rPr lang="en-US" dirty="0"/>
              <a:t>Jesus responded, </a:t>
            </a:r>
            <a:br>
              <a:rPr lang="en-US" dirty="0"/>
            </a:br>
            <a:r>
              <a:rPr lang="en-US" dirty="0"/>
              <a:t>“It is the one to whom I give the bread </a:t>
            </a:r>
            <a:br>
              <a:rPr lang="en-US" dirty="0"/>
            </a:br>
            <a:r>
              <a:rPr lang="en-US" dirty="0"/>
              <a:t>I dip in the bowl.”</a:t>
            </a:r>
          </a:p>
          <a:p>
            <a:r>
              <a:rPr lang="en-US" dirty="0"/>
              <a:t>And when he had dipped it, </a:t>
            </a:r>
            <a:br>
              <a:rPr lang="en-US" dirty="0"/>
            </a:br>
            <a:r>
              <a:rPr lang="en-US" dirty="0"/>
              <a:t>he gave it to Judas, son of Simon Iscariot.</a:t>
            </a:r>
          </a:p>
        </p:txBody>
      </p:sp>
    </p:spTree>
    <p:extLst>
      <p:ext uri="{BB962C8B-B14F-4D97-AF65-F5344CB8AC3E}">
        <p14:creationId xmlns:p14="http://schemas.microsoft.com/office/powerpoint/2010/main" val="96455872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27 </a:t>
            </a:r>
            <a:r>
              <a:rPr lang="en-US" dirty="0"/>
              <a:t>When Judas had eaten the bread, </a:t>
            </a:r>
            <a:br>
              <a:rPr lang="en-US" dirty="0"/>
            </a:br>
            <a:r>
              <a:rPr lang="en-US" dirty="0"/>
              <a:t>Satan entered into him.</a:t>
            </a:r>
          </a:p>
          <a:p>
            <a:r>
              <a:rPr lang="en-US" dirty="0"/>
              <a:t>Then Jesus told him, </a:t>
            </a:r>
            <a:br>
              <a:rPr lang="en-US" dirty="0"/>
            </a:br>
            <a:r>
              <a:rPr lang="en-US" dirty="0"/>
              <a:t>“Hurry and do what you’re going to do.”</a:t>
            </a:r>
          </a:p>
          <a:p>
            <a:r>
              <a:rPr lang="en-US" baseline="30000" dirty="0"/>
              <a:t>28 </a:t>
            </a:r>
            <a:r>
              <a:rPr lang="en-US" dirty="0"/>
              <a:t>None of the others at the table </a:t>
            </a:r>
            <a:br>
              <a:rPr lang="en-US" dirty="0"/>
            </a:br>
            <a:r>
              <a:rPr lang="en-US" dirty="0"/>
              <a:t>knew what Jesus meant.</a:t>
            </a:r>
          </a:p>
        </p:txBody>
      </p:sp>
    </p:spTree>
    <p:extLst>
      <p:ext uri="{BB962C8B-B14F-4D97-AF65-F5344CB8AC3E}">
        <p14:creationId xmlns:p14="http://schemas.microsoft.com/office/powerpoint/2010/main" val="300222889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29 </a:t>
            </a:r>
            <a:r>
              <a:rPr lang="en-US" dirty="0"/>
              <a:t>Since Judas was their treasurer, </a:t>
            </a:r>
            <a:br>
              <a:rPr lang="en-US" dirty="0"/>
            </a:br>
            <a:r>
              <a:rPr lang="en-US" dirty="0"/>
              <a:t>some thought Jesus was telling him to go and pay for the food or to give some money to the poor.</a:t>
            </a:r>
          </a:p>
          <a:p>
            <a:r>
              <a:rPr lang="en-US" baseline="30000" dirty="0"/>
              <a:t>30 </a:t>
            </a:r>
            <a:r>
              <a:rPr lang="en-US" dirty="0"/>
              <a:t>So Judas left at once, going out into the night.</a:t>
            </a:r>
          </a:p>
        </p:txBody>
      </p:sp>
      <p:sp>
        <p:nvSpPr>
          <p:cNvPr id="7" name="Content Placeholder 5">
            <a:extLst>
              <a:ext uri="{FF2B5EF4-FFF2-40B4-BE49-F238E27FC236}">
                <a16:creationId xmlns:a16="http://schemas.microsoft.com/office/drawing/2014/main" id="{E84C59B6-773A-669B-95FF-347085363D37}"/>
              </a:ext>
            </a:extLst>
          </p:cNvPr>
          <p:cNvSpPr txBox="1">
            <a:spLocks/>
          </p:cNvSpPr>
          <p:nvPr/>
        </p:nvSpPr>
        <p:spPr bwMode="auto">
          <a:xfrm>
            <a:off x="169333" y="5164230"/>
            <a:ext cx="2624665" cy="4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i="1" kern="0" dirty="0"/>
              <a:t>Jewish Patriot?</a:t>
            </a:r>
          </a:p>
        </p:txBody>
      </p:sp>
      <p:sp>
        <p:nvSpPr>
          <p:cNvPr id="8" name="Content Placeholder 5">
            <a:extLst>
              <a:ext uri="{FF2B5EF4-FFF2-40B4-BE49-F238E27FC236}">
                <a16:creationId xmlns:a16="http://schemas.microsoft.com/office/drawing/2014/main" id="{30A375EF-2034-9022-1AD6-63FADF92C407}"/>
              </a:ext>
            </a:extLst>
          </p:cNvPr>
          <p:cNvSpPr txBox="1">
            <a:spLocks/>
          </p:cNvSpPr>
          <p:nvPr/>
        </p:nvSpPr>
        <p:spPr bwMode="auto">
          <a:xfrm>
            <a:off x="3103351" y="5149056"/>
            <a:ext cx="3119650" cy="4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i="1" kern="0" dirty="0"/>
              <a:t>Saving the Apostles?</a:t>
            </a:r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3D5B418E-242B-6D58-C8FC-93BDCE349C5F}"/>
              </a:ext>
            </a:extLst>
          </p:cNvPr>
          <p:cNvSpPr txBox="1">
            <a:spLocks/>
          </p:cNvSpPr>
          <p:nvPr/>
        </p:nvSpPr>
        <p:spPr bwMode="auto">
          <a:xfrm>
            <a:off x="6565900" y="5149056"/>
            <a:ext cx="2400300" cy="4364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None/>
              <a:defRPr sz="36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1pPr>
            <a:lvl2pPr marL="742950" indent="-28575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32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2pPr>
            <a:lvl3pPr marL="11430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•"/>
              <a:defRPr sz="28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3pPr>
            <a:lvl4pPr marL="16002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–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4pPr>
            <a:lvl5pPr marL="2057400" indent="-228600" algn="l" rtl="0" eaLnBrk="0" fontAlgn="base" hangingPunct="0">
              <a:lnSpc>
                <a:spcPct val="95000"/>
              </a:lnSpc>
              <a:spcBef>
                <a:spcPct val="20000"/>
              </a:spcBef>
              <a:spcAft>
                <a:spcPct val="0"/>
              </a:spcAft>
              <a:buChar char="»"/>
              <a:defRPr sz="2400">
                <a:solidFill>
                  <a:schemeClr val="bg1"/>
                </a:solidFill>
                <a:latin typeface="Calibri Light" panose="020F0302020204030204" pitchFamily="34" charset="0"/>
                <a:ea typeface="ＭＳ Ｐゴシック" charset="-128"/>
                <a:cs typeface="Calibri Light" panose="020F0302020204030204" pitchFamily="34" charset="0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bg1"/>
                </a:solidFill>
                <a:latin typeface="+mn-lt"/>
              </a:defRPr>
            </a:lvl9pPr>
          </a:lstStyle>
          <a:p>
            <a:pPr algn="ctr"/>
            <a:r>
              <a:rPr lang="en-US" sz="2800" i="1" kern="0" dirty="0"/>
              <a:t>Obeying Jesus?</a:t>
            </a:r>
          </a:p>
        </p:txBody>
      </p:sp>
    </p:spTree>
    <p:extLst>
      <p:ext uri="{BB962C8B-B14F-4D97-AF65-F5344CB8AC3E}">
        <p14:creationId xmlns:p14="http://schemas.microsoft.com/office/powerpoint/2010/main" val="3812380078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31 </a:t>
            </a:r>
            <a:r>
              <a:rPr lang="en-US" dirty="0"/>
              <a:t>As soon as Judas left the room, Jesus said, </a:t>
            </a:r>
          </a:p>
          <a:p>
            <a:r>
              <a:rPr lang="en-US" dirty="0"/>
              <a:t>“The time has come for the Son of Man </a:t>
            </a:r>
            <a:br>
              <a:rPr lang="en-US" dirty="0"/>
            </a:br>
            <a:r>
              <a:rPr lang="en-US" dirty="0"/>
              <a:t>to enter into his glory…</a:t>
            </a:r>
          </a:p>
          <a:p>
            <a:r>
              <a:rPr lang="en-US" baseline="30000" dirty="0"/>
              <a:t>33 </a:t>
            </a:r>
            <a:r>
              <a:rPr lang="en-US" dirty="0"/>
              <a:t>Dear children, </a:t>
            </a:r>
            <a:br>
              <a:rPr lang="en-US" dirty="0"/>
            </a:br>
            <a:r>
              <a:rPr lang="en-US" dirty="0"/>
              <a:t>I will be with you only a little longer.</a:t>
            </a:r>
          </a:p>
          <a:p>
            <a:r>
              <a:rPr lang="en-US" dirty="0"/>
              <a:t>And as I told the Jewish leaders, </a:t>
            </a:r>
            <a:br>
              <a:rPr lang="en-US" dirty="0"/>
            </a:br>
            <a:r>
              <a:rPr lang="en-US" dirty="0"/>
              <a:t>you will search for me, </a:t>
            </a:r>
            <a:br>
              <a:rPr lang="en-US" dirty="0"/>
            </a:br>
            <a:r>
              <a:rPr lang="en-US" dirty="0"/>
              <a:t>but you can’t come where I am going.</a:t>
            </a:r>
          </a:p>
        </p:txBody>
      </p:sp>
    </p:spTree>
    <p:extLst>
      <p:ext uri="{BB962C8B-B14F-4D97-AF65-F5344CB8AC3E}">
        <p14:creationId xmlns:p14="http://schemas.microsoft.com/office/powerpoint/2010/main" val="587281491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John 13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aseline="30000" dirty="0"/>
              <a:t>36 </a:t>
            </a:r>
            <a:r>
              <a:rPr lang="en-US" dirty="0"/>
              <a:t>Simon Peter asked, “Lord, where are you going?”</a:t>
            </a:r>
          </a:p>
          <a:p>
            <a:r>
              <a:rPr lang="en-US" dirty="0"/>
              <a:t>And Jesus replied, “You can’t go with me now, </a:t>
            </a:r>
            <a:br>
              <a:rPr lang="en-US" dirty="0"/>
            </a:br>
            <a:r>
              <a:rPr lang="en-US" dirty="0"/>
              <a:t>but you will follow me later.”</a:t>
            </a:r>
          </a:p>
          <a:p>
            <a:r>
              <a:rPr lang="en-US" baseline="30000" dirty="0"/>
              <a:t>37 </a:t>
            </a:r>
            <a:r>
              <a:rPr lang="en-US" dirty="0"/>
              <a:t>“But why can’t I come now, Lord?” he asked. </a:t>
            </a:r>
            <a:br>
              <a:rPr lang="en-US" dirty="0"/>
            </a:br>
            <a:r>
              <a:rPr lang="en-US" dirty="0"/>
              <a:t>“I’m ready to die for you.”</a:t>
            </a:r>
          </a:p>
        </p:txBody>
      </p:sp>
    </p:spTree>
    <p:extLst>
      <p:ext uri="{BB962C8B-B14F-4D97-AF65-F5344CB8AC3E}">
        <p14:creationId xmlns:p14="http://schemas.microsoft.com/office/powerpoint/2010/main" val="700893892"/>
      </p:ext>
    </p:extLst>
  </p:cSld>
  <p:clrMapOvr>
    <a:masterClrMapping/>
  </p:clrMapOvr>
  <p:transition spd="slow"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 rtlCol="0" anchor="ctr"/>
      <a:lstStyle>
        <a:defPPr algn="ctr">
          <a:defRPr/>
        </a:defPPr>
      </a:lstStyle>
    </a:spDef>
    <a:lnDef>
      <a:spPr bwMode="auto">
        <a:solidFill>
          <a:schemeClr val="accent1"/>
        </a:solidFill>
        <a:ln w="25400" cap="flat" cmpd="sng" algn="ctr">
          <a:solidFill>
            <a:schemeClr val="bg1"/>
          </a:solidFill>
          <a:prstDash val="solid"/>
          <a:round/>
          <a:headEnd type="none" w="med" len="med"/>
          <a:tailEnd type="none" w="med" len="med"/>
        </a:ln>
        <a:effectLst/>
      </a:spPr>
      <a:bodyPr/>
      <a:lstStyle/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0</TotalTime>
  <Words>2490</Words>
  <Application>Microsoft Office PowerPoint</Application>
  <PresentationFormat>Custom</PresentationFormat>
  <Paragraphs>308</Paragraphs>
  <Slides>46</Slides>
  <Notes>46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46</vt:i4>
      </vt:variant>
    </vt:vector>
  </HeadingPairs>
  <TitlesOfParts>
    <vt:vector size="54" baseType="lpstr">
      <vt:lpstr>ＭＳ Ｐゴシック</vt:lpstr>
      <vt:lpstr>ＭＳ Ｐゴシック</vt:lpstr>
      <vt:lpstr>Arial</vt:lpstr>
      <vt:lpstr>Calibri Light</vt:lpstr>
      <vt:lpstr>Georgia</vt:lpstr>
      <vt:lpstr>Papyrus</vt:lpstr>
      <vt:lpstr>Times New Roman</vt:lpstr>
      <vt:lpstr>Default Design</vt:lpstr>
      <vt:lpstr>The Final Night:  Betrayed, Disowned and Alone</vt:lpstr>
      <vt:lpstr>John 13</vt:lpstr>
      <vt:lpstr>John 13</vt:lpstr>
      <vt:lpstr>John 13</vt:lpstr>
      <vt:lpstr>John 13</vt:lpstr>
      <vt:lpstr>John 13</vt:lpstr>
      <vt:lpstr>John 13</vt:lpstr>
      <vt:lpstr>John 13</vt:lpstr>
      <vt:lpstr>John 13</vt:lpstr>
      <vt:lpstr>John 13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John 18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</vt:lpstr>
      <vt:lpstr>Betrayed, Disowned and Alone (John 18)</vt:lpstr>
      <vt:lpstr>Betrayed, Disowned and Alone  (John 18)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2014-02-04T14:15:57Z</dcterms:created>
  <dcterms:modified xsi:type="dcterms:W3CDTF">2024-08-27T14:08:54Z</dcterms:modified>
</cp:coreProperties>
</file>