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8"/>
  </p:notesMasterIdLst>
  <p:sldIdLst>
    <p:sldId id="6226" r:id="rId2"/>
    <p:sldId id="6589" r:id="rId3"/>
    <p:sldId id="6620" r:id="rId4"/>
    <p:sldId id="6661" r:id="rId5"/>
    <p:sldId id="6662" r:id="rId6"/>
    <p:sldId id="6663" r:id="rId7"/>
    <p:sldId id="6664" r:id="rId8"/>
    <p:sldId id="6665" r:id="rId9"/>
    <p:sldId id="6720" r:id="rId10"/>
    <p:sldId id="6666" r:id="rId11"/>
    <p:sldId id="6667" r:id="rId12"/>
    <p:sldId id="6668" r:id="rId13"/>
    <p:sldId id="6669" r:id="rId14"/>
    <p:sldId id="6681" r:id="rId15"/>
    <p:sldId id="6682" r:id="rId16"/>
    <p:sldId id="6683" r:id="rId17"/>
    <p:sldId id="6684" r:id="rId18"/>
    <p:sldId id="6685" r:id="rId19"/>
    <p:sldId id="6686" r:id="rId20"/>
    <p:sldId id="6687" r:id="rId21"/>
    <p:sldId id="6688" r:id="rId22"/>
    <p:sldId id="6690" r:id="rId23"/>
    <p:sldId id="6691" r:id="rId24"/>
    <p:sldId id="6692" r:id="rId25"/>
    <p:sldId id="6693" r:id="rId26"/>
    <p:sldId id="6694" r:id="rId27"/>
    <p:sldId id="6695" r:id="rId28"/>
    <p:sldId id="6696" r:id="rId29"/>
    <p:sldId id="6697" r:id="rId30"/>
    <p:sldId id="6698" r:id="rId31"/>
    <p:sldId id="6699" r:id="rId32"/>
    <p:sldId id="6700" r:id="rId33"/>
    <p:sldId id="6701" r:id="rId34"/>
    <p:sldId id="6702" r:id="rId35"/>
    <p:sldId id="6703" r:id="rId36"/>
    <p:sldId id="6704" r:id="rId37"/>
    <p:sldId id="6705" r:id="rId38"/>
    <p:sldId id="6706" r:id="rId39"/>
    <p:sldId id="6707" r:id="rId40"/>
    <p:sldId id="6708" r:id="rId41"/>
    <p:sldId id="6721" r:id="rId42"/>
    <p:sldId id="6709" r:id="rId43"/>
    <p:sldId id="6710" r:id="rId44"/>
    <p:sldId id="6711" r:id="rId45"/>
    <p:sldId id="6712" r:id="rId46"/>
    <p:sldId id="6713" r:id="rId47"/>
    <p:sldId id="6659" r:id="rId48"/>
    <p:sldId id="6556" r:id="rId49"/>
    <p:sldId id="6714" r:id="rId50"/>
    <p:sldId id="6715" r:id="rId51"/>
    <p:sldId id="6716" r:id="rId52"/>
    <p:sldId id="6717" r:id="rId53"/>
    <p:sldId id="6718" r:id="rId54"/>
    <p:sldId id="6722" r:id="rId55"/>
    <p:sldId id="6719" r:id="rId56"/>
    <p:sldId id="6660"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0000"/>
    <a:srgbClr val="6C2008"/>
    <a:srgbClr val="002060"/>
    <a:srgbClr val="004C22"/>
    <a:srgbClr val="A73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344AF3-E1E5-477B-B92E-AF92BA1416B9}" v="3545" dt="2025-02-10T21:53:46.4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641" autoAdjust="0"/>
    <p:restoredTop sz="89165" autoAdjust="0"/>
  </p:normalViewPr>
  <p:slideViewPr>
    <p:cSldViewPr snapToGrid="0">
      <p:cViewPr varScale="1">
        <p:scale>
          <a:sx n="56" d="100"/>
          <a:sy n="56" d="100"/>
        </p:scale>
        <p:origin x="48" y="292"/>
      </p:cViewPr>
      <p:guideLst/>
    </p:cSldViewPr>
  </p:slideViewPr>
  <p:notesTextViewPr>
    <p:cViewPr>
      <p:scale>
        <a:sx n="3" d="2"/>
        <a:sy n="3" d="2"/>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2/12/2025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512FD7-F870-8AF1-45F3-0EE456C311FF}"/>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575D82DD-826F-2EEF-6175-E4ABFCD3DB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E49623B-FC0E-AB16-C68E-DCDED1DD1F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288114B5-4A95-03D0-EDCF-B424154CB9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383210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AFEE6-4971-EF52-3C7B-72C33E4E6D42}"/>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351901F0-5394-E58A-71C7-A59E31C25A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FCC2B21-6E15-7FB0-3EA3-686B2612AB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AD37132A-1344-D13D-49CC-3A50FF1759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552486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0EEBE7-6D58-61A7-0770-C5A4288AD5F9}"/>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6EF640C-C91D-E0D5-367C-62D5D74D5F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67F5B28-98C0-E59C-8FF1-ACFA35296B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89895259-C8DE-8051-87AF-A1EDA5DB20B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765556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6B54E-2B99-7CDE-BCF1-B1BC0C884DC6}"/>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C62DED5-7A33-FAC5-B5B0-939D0F5BA0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EF687F42-9AD9-F180-C444-0AB5AA33F1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96D5B502-6C6E-C3FB-9645-003838DF71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609513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2BBF3-FA4B-89BC-65DA-F74E09EA0649}"/>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3497BAC8-CA25-7F41-9A3F-26A9F2A2B4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73BC284-14A2-6704-C384-AAF440E38D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5401FD05-A500-D52F-6F5E-26D0C28673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736732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DE1208-F302-4392-0B6A-A3D29A27342C}"/>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EB817E5-C879-605F-8677-E32316203A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D6C79A12-D64A-B9AB-8137-072459F59C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9CFAB053-0784-D2EC-F29F-C2720A4AF3B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2766378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7854CD-9525-2D2F-6E8B-9194590A91BD}"/>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978944A5-D145-423F-D81E-FF0D3AE7AB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D31B56B-8131-E9FB-2D67-FC81CED37B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DE42C85-738B-BE67-F3A0-7401A8591E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298357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8CBCCB-A7EF-301E-3F53-4D7766F73A90}"/>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BA9C7A7-8367-D06E-5907-6FD6118924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0F27A686-6086-0040-C994-9F890BB9BB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7F3B898-1FDA-F001-6D07-DDD260E054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115929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C2689C-3E04-AE96-CF6D-792C76508704}"/>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510CE3B5-8D91-A4AE-0FC4-00CDFA424B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1E15024-0794-ADDE-8B9A-5BE3D36A679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933B1ACB-97BF-3426-C20B-CF0F8C90E0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5178870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528247-6430-BB71-524E-C5412699A529}"/>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62EA7A5-2F5C-59BF-8968-92784C96DA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C2A0632-EA29-94E3-6C3B-61F87AB83DB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6FFE95EE-42DB-0532-20C7-B09561D7378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75057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CDB32A-75DE-5982-C2D1-38F8C27DDB13}"/>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37A0173-FE6C-7376-CE94-2D5B1CD8C7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89E9447-DCF5-367C-2E8B-DFFB8CA1FB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CDE27684-7F8D-F490-6F7B-03CE45177B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3390574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896AF4-35F9-BB85-C7BE-90872D1C4C10}"/>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E9F6E843-B59A-BAD7-ED84-F10B1D5F46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1183F11-E9EC-EDA6-A820-6326D2554E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2C0F87D8-8612-9223-A952-3423884579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602978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A42698-0545-991A-F4A0-655FE269DC23}"/>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E0DF2E7C-4F05-AE52-8A57-5D349ECA53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9516048-94FF-3543-7D13-B4221AC66F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4944F6E-27FD-95A1-CF4F-B7C11E5847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885128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814589-FECC-9148-7A28-564C68D09ADA}"/>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6EC3BDB8-32F6-EB6F-656E-2AE25F636F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77E2BAFD-8B33-2073-DB0A-68EA19EE4F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569B9EF9-AC06-CB49-AE4B-674FBF165C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7425817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A342C8-81AF-A141-DC7B-F42CE38CF38E}"/>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42DCDA5C-AB91-F5B7-0A19-B69E2630457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BBDB4803-7855-74F0-CED0-10DF1DF0E8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7BF963F1-55AB-C4B9-83B7-FE8291B4875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433293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883592-140D-2CC3-6F58-FD9C01BCED74}"/>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527673D-5F97-8327-FD91-918EEE09EC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B83B25E-129B-F358-D6DB-C49AE408A6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4D258398-FD1C-BD4D-179B-4A71D146CE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598263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C91A6C-5915-3D05-C80C-7BE6C940B8CF}"/>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4942ECA-5DC9-E3A0-8193-C78FD47260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40BCAA12-0572-6B37-93D0-5E3276008D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216F455-B2F1-BA0A-6A52-D0D4827528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455896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191F1-D94D-110A-F4F3-C66033B1C3EA}"/>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4BE2C3A-8064-9158-ED64-2E0C298DD4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0545342-BD98-84D9-5A42-6BD63CD40E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A1B3582D-4A20-BDB2-7697-29C7710A99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0476786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5FAAB7-499F-9A29-350F-1A4A1A734679}"/>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693B8BFE-32FB-5A83-237D-3838D53226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F99C888-0056-AF78-F438-291BB1C388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572477EA-26C4-7A38-F82C-014AE7CAA5D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867452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987A4-DA1B-6583-2FD0-4F1FD715BD94}"/>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45B82F97-D71D-60A8-3C21-AC04D9DEBC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7632E324-AB6F-6A94-B42A-064490C0D5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9F01F245-6EFA-8C69-35C6-774EA21BE9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314671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C248BE-0676-534C-9228-023469AD328D}"/>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3602F8B5-E6DE-04C4-C967-6611FAD830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B445797-C608-4C0F-48CD-CF491073DC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25B1E961-04C1-1D7E-9A76-38D899EB3A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46583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13DF5C-E1D2-2A36-70FF-B2BA11EBECB9}"/>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3B2CC147-994D-7704-DE18-F1CB90C36F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EFDA1E76-5FE9-FF96-7682-E54D054B1E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C810FA8D-4DD3-6625-DC53-C4C99E32F4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811353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225EB8-E51C-18C5-BE55-8D41BE5171F5}"/>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42617235-4BD6-732F-C84D-3F8BC181FE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FEB45C6-E65B-7147-94A1-9D641144B0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BA15B052-9A6B-4474-724B-E477EEC2AE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53551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65602F-8887-DF23-B718-5D449D1DCA50}"/>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C4F2CA71-CE84-C160-4342-FE164E1243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68B8D035-7D55-DA90-1ED9-E6C7EAC5E4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0A69C8A4-90E5-5D84-E9C4-503A510780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2460774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41AF8E-0A00-A98F-3203-0BC5E5E4D67A}"/>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D39BEBC-3F1E-C4B8-5000-F37EAEEEAA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4B34E9A5-6D80-D294-2791-A1A9EA0D0D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C1D15F19-E181-04FE-CCBD-3A5F2B1EDEF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53566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F7FE95-B677-4897-4A50-4204EA3F4587}"/>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248CB29-4A9C-9F1D-6241-319DC770BF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47FB14B-1041-53C2-F56B-9A87023280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583F4C85-49D8-B894-55FC-39D4478C44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8333895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8B9B3-EBE6-0674-3CF6-50B5D500C0E5}"/>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48F991E-2D4B-95AA-1FDE-2C565810E5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1F13B4D3-2D51-2029-DB2C-C7E9927AAB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0D65C05A-31A7-84B7-0BD4-4DD33B4FB7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462614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BD36A9-464C-6341-9DC7-19BD8AF10B1D}"/>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68691B54-AE2D-4C91-9DB0-641D60D7B3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8638874-4A97-C852-19C2-796985C6E7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CC8969ED-097D-581C-CCED-93E254F0235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1560005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71D66A-B382-611F-AADC-64E25811531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137F803-9D3E-6292-C93D-8FDBF56B94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6EF2DE0D-F563-AE99-B6E1-DA95DAF0D4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E24A28B5-82EA-36B2-22AE-9E2CC3AA77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1652055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3F87DB-E321-8E2F-81BA-FD6DDE951812}"/>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EE59E224-216C-48AD-4917-790BC2E3F1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1E0E77AF-2AFB-3C7B-DB3B-9AEAD257972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FD3FC74C-CACD-48A7-E880-D8A3967D1A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429388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B8FFE8-1EFE-397E-55B2-CA25DD536DFD}"/>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9AC2D5F-F672-BA2F-36FE-FCDAEE5318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52D7BD2D-EE00-228D-0EC4-0FB90D78CC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40CF8CBB-990A-50EE-6F16-DA21D159FC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981962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B8FFE8-1EFE-397E-55B2-CA25DD536DFD}"/>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9AC2D5F-F672-BA2F-36FE-FCDAEE5318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52D7BD2D-EE00-228D-0EC4-0FB90D78CC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40CF8CBB-990A-50EE-6F16-DA21D159FC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755981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730671-C2B0-D004-9F64-D4BDDBFCBC84}"/>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B0E85EE5-5746-1EDE-F903-5B275E888A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7086043E-5D69-E224-53CB-2889E21FB6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B307266F-2317-AA4A-5046-AD69D638E8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4063912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5AF23F-DBC5-4667-F074-F2C970355AA7}"/>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E9E4A58D-3EB2-ADB3-1529-149B4996AA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F5858CA-78D4-A405-30AD-E98EBC104E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E25B267D-EDF2-A1DD-F84C-8DC37B8BDF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3967419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08AAB4-CB07-8715-666C-7630A2D63D22}"/>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41C97B99-9CEC-6512-AF68-4FFD29A0C8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3D04F0FC-BBF0-03DA-7F0C-F0E4C16B2A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06726E6-646E-E238-3337-7D8EE9641E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3256421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43B419-E525-D3E8-46E1-A62EFD554784}"/>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B9E626CF-5167-422A-E479-142BF58FBE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DF4666BD-1298-5710-E776-0570B4CA77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6AB26EF1-8FE2-C025-E625-E25AC8A342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32113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0045B9-81CC-0D56-2168-B1F05C803D84}"/>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3DF11C79-3850-68DA-A2B3-14E4933AE7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98F1280-900C-CA83-0F5C-4F2243F121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143DFB9D-1670-6B0C-7CEB-93E1F7A644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2358259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E93D1E-8D48-A28F-FE71-38D6DC243F60}"/>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ADD1311-F8A2-27D9-EB8B-FBBFFCEBBA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342F3D55-D6E6-46A5-055A-AEC0449DE7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24EF2E29-D040-9AAC-BC73-60429605945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9718341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96D2E2-EC99-D114-F01C-70C14CA58445}"/>
            </a:ext>
          </a:extLst>
        </p:cNvPr>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3EF614D3-974B-0501-6C0A-F6960431824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BB74A1CB-5030-B1A5-C9C9-A35B9BC9C8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a:extLst>
              <a:ext uri="{FF2B5EF4-FFF2-40B4-BE49-F238E27FC236}">
                <a16:creationId xmlns:a16="http://schemas.microsoft.com/office/drawing/2014/main" id="{1D6106B5-511D-26E7-3718-150039AD24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84684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B1615C-2DA4-D907-C0F4-3481B3A24974}"/>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24504F8-798C-E527-6976-9D986750A4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5C225F4E-9AEB-44A7-175B-6ECDCA5E19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F5BDED9D-F671-1494-E51C-D4F95E4224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09357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D4E516-C8B0-5640-2965-38805D331047}"/>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72865FC-CE82-612D-119E-668A2C5C2F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130976D0-E5F0-E1E4-6652-F5DBC31990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79037229-7FB9-4603-70D1-F49C019116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09350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8E5D7B-FFE3-94E4-571F-BA8B643F2A10}"/>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D721626-F4DA-DAA7-BCAE-C30CA23932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769D8E0D-BA8C-0950-8898-5939ECB934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A093BA0-C28E-DA62-06D7-7C0F4A18909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026878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B2AD27-548B-7179-82F5-27F9CFC6E4FD}"/>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097E5E5-3E4F-02FF-9984-BEAA7C4268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0FE59889-CC95-5268-51A4-633B02A549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E697AF8F-D420-4AD3-A884-8066648AFA0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09726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087F8A-A267-8508-A86C-F1B4082211DF}"/>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827AF6F-978D-0ED6-E8C3-4DFC202CB3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CC503C6-DC12-B03B-F7A3-AEE07ECCC5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2CC1D395-83A6-30BB-2E9F-31813A14B3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552561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2/12/2025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2/12/2025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2/12/2025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2/12/2025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2/12/2025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2/12/2025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2/12/2025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2/12/2025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2/12/2025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2/12/2025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2/12/2025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2/12/2025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21360" y="304800"/>
            <a:ext cx="10749280" cy="4419600"/>
          </a:xfrm>
        </p:spPr>
        <p:txBody>
          <a:bodyPr/>
          <a:lstStyle/>
          <a:p>
            <a:pPr eaLnBrk="1" hangingPunct="1"/>
            <a:r>
              <a:rPr lang="en-US" altLang="en-US" sz="13800" dirty="0">
                <a:latin typeface="Haettenschweiler" panose="020B0706040902060204" pitchFamily="34" charset="0"/>
              </a:rPr>
              <a:t>REVELATION 17-18</a:t>
            </a:r>
            <a:endParaRPr lang="en-US" altLang="en-US" sz="72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1687229" y="4062680"/>
            <a:ext cx="881754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Babylon the Great</a:t>
            </a:r>
          </a:p>
        </p:txBody>
      </p:sp>
    </p:spTree>
    <p:extLst>
      <p:ext uri="{BB962C8B-B14F-4D97-AF65-F5344CB8AC3E}">
        <p14:creationId xmlns:p14="http://schemas.microsoft.com/office/powerpoint/2010/main" val="4076447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64A09A-5AF0-BA49-B95D-8F84BBF06FC5}"/>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D4FF2E91-E82A-5084-BD42-E70C0A65DBB0}"/>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03B5B6EE-216C-D96F-69DA-48E15A55591C}"/>
              </a:ext>
            </a:extLst>
          </p:cNvPr>
          <p:cNvSpPr>
            <a:spLocks noGrp="1"/>
          </p:cNvSpPr>
          <p:nvPr>
            <p:ph idx="1"/>
          </p:nvPr>
        </p:nvSpPr>
        <p:spPr>
          <a:xfrm>
            <a:off x="609600" y="1600201"/>
            <a:ext cx="10972800" cy="4525963"/>
          </a:xfrm>
        </p:spPr>
        <p:txBody>
          <a:bodyPr/>
          <a:lstStyle/>
          <a:p>
            <a:pPr marL="0" indent="0">
              <a:buNone/>
            </a:pPr>
            <a:r>
              <a:rPr lang="en-US" baseline="30000" dirty="0"/>
              <a:t>3</a:t>
            </a:r>
            <a:r>
              <a:rPr lang="en-US" dirty="0"/>
              <a:t>Then the angel carried me away in the Spirit into a wilderness. There I saw a woman sitting on a scarlet beast that was covered with blasphemous names and had seven heads and ten horns.</a:t>
            </a:r>
          </a:p>
        </p:txBody>
      </p:sp>
      <p:sp>
        <p:nvSpPr>
          <p:cNvPr id="2" name="TextBox 1">
            <a:extLst>
              <a:ext uri="{FF2B5EF4-FFF2-40B4-BE49-F238E27FC236}">
                <a16:creationId xmlns:a16="http://schemas.microsoft.com/office/drawing/2014/main" id="{97B7B195-A88C-FB0A-DC04-018271587C54}"/>
              </a:ext>
            </a:extLst>
          </p:cNvPr>
          <p:cNvSpPr txBox="1"/>
          <p:nvPr/>
        </p:nvSpPr>
        <p:spPr>
          <a:xfrm>
            <a:off x="3896264" y="3995915"/>
            <a:ext cx="4399472"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Associated with the Antichrist</a:t>
            </a:r>
          </a:p>
        </p:txBody>
      </p:sp>
    </p:spTree>
    <p:extLst>
      <p:ext uri="{BB962C8B-B14F-4D97-AF65-F5344CB8AC3E}">
        <p14:creationId xmlns:p14="http://schemas.microsoft.com/office/powerpoint/2010/main" val="32999041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4CA458-5819-B4AB-61A4-FC8C39A4D639}"/>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B710FBFA-5278-7D41-F0D4-497E9D9B0215}"/>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88F324BC-9181-D409-073B-47D7EDABE06B}"/>
              </a:ext>
            </a:extLst>
          </p:cNvPr>
          <p:cNvSpPr>
            <a:spLocks noGrp="1"/>
          </p:cNvSpPr>
          <p:nvPr>
            <p:ph idx="1"/>
          </p:nvPr>
        </p:nvSpPr>
        <p:spPr>
          <a:xfrm>
            <a:off x="609600" y="1600201"/>
            <a:ext cx="10972800" cy="4525963"/>
          </a:xfrm>
        </p:spPr>
        <p:txBody>
          <a:bodyPr/>
          <a:lstStyle/>
          <a:p>
            <a:pPr marL="0" indent="0">
              <a:buNone/>
            </a:pPr>
            <a:r>
              <a:rPr lang="en-US" baseline="30000" dirty="0"/>
              <a:t>4</a:t>
            </a:r>
            <a:r>
              <a:rPr lang="en-US" dirty="0"/>
              <a:t>The woman was dressed in purple and scarlet, and was glittering with gold, precious stones and pearls. She held a golden cup in her hand, filled with abominable things and the filth of her adulteries.</a:t>
            </a:r>
          </a:p>
        </p:txBody>
      </p:sp>
      <p:sp>
        <p:nvSpPr>
          <p:cNvPr id="2" name="TextBox 1">
            <a:extLst>
              <a:ext uri="{FF2B5EF4-FFF2-40B4-BE49-F238E27FC236}">
                <a16:creationId xmlns:a16="http://schemas.microsoft.com/office/drawing/2014/main" id="{603A64EA-4965-EDF7-3B84-967E1BC0E182}"/>
              </a:ext>
            </a:extLst>
          </p:cNvPr>
          <p:cNvSpPr txBox="1"/>
          <p:nvPr/>
        </p:nvSpPr>
        <p:spPr>
          <a:xfrm>
            <a:off x="3896264" y="4323719"/>
            <a:ext cx="4399472"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Saturated in material wealth</a:t>
            </a:r>
          </a:p>
        </p:txBody>
      </p:sp>
    </p:spTree>
    <p:extLst>
      <p:ext uri="{BB962C8B-B14F-4D97-AF65-F5344CB8AC3E}">
        <p14:creationId xmlns:p14="http://schemas.microsoft.com/office/powerpoint/2010/main" val="8382135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52CBBC-0F27-1DDF-6291-5B31E4B28551}"/>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F1C5DEDE-15DB-8F37-C2CF-FB29F7C2DACF}"/>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5F28B645-7198-EF0F-DF2F-AEAE1CD38784}"/>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4</a:t>
            </a:r>
            <a:r>
              <a:rPr lang="en-US" dirty="0">
                <a:solidFill>
                  <a:schemeClr val="tx1">
                    <a:lumMod val="50000"/>
                  </a:schemeClr>
                </a:solidFill>
              </a:rPr>
              <a:t>The woman was dressed in purple and scarlet, and was glittering with gold, precious stones and pearls. </a:t>
            </a:r>
            <a:r>
              <a:rPr lang="en-US" dirty="0"/>
              <a:t>She held a golden cup in her hand, filled with abominable things and the filth of her adulteries.</a:t>
            </a:r>
          </a:p>
        </p:txBody>
      </p:sp>
      <p:sp>
        <p:nvSpPr>
          <p:cNvPr id="2" name="TextBox 1">
            <a:extLst>
              <a:ext uri="{FF2B5EF4-FFF2-40B4-BE49-F238E27FC236}">
                <a16:creationId xmlns:a16="http://schemas.microsoft.com/office/drawing/2014/main" id="{AB7427B0-EF72-A802-E955-4A0FE2691813}"/>
              </a:ext>
            </a:extLst>
          </p:cNvPr>
          <p:cNvSpPr txBox="1"/>
          <p:nvPr/>
        </p:nvSpPr>
        <p:spPr>
          <a:xfrm>
            <a:off x="3896264" y="4323719"/>
            <a:ext cx="4399472"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Her appearances are deceiving</a:t>
            </a:r>
          </a:p>
        </p:txBody>
      </p:sp>
    </p:spTree>
    <p:extLst>
      <p:ext uri="{BB962C8B-B14F-4D97-AF65-F5344CB8AC3E}">
        <p14:creationId xmlns:p14="http://schemas.microsoft.com/office/powerpoint/2010/main" val="86976640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B04EB3-8151-1267-2CE3-2CD25FD35EA9}"/>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F25AEAE4-5E1A-E45F-6831-9DB760C0F3CF}"/>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AEF8194D-D0BE-E391-7DBD-6D8DA435B7F1}"/>
              </a:ext>
            </a:extLst>
          </p:cNvPr>
          <p:cNvSpPr>
            <a:spLocks noGrp="1"/>
          </p:cNvSpPr>
          <p:nvPr>
            <p:ph idx="1"/>
          </p:nvPr>
        </p:nvSpPr>
        <p:spPr>
          <a:xfrm>
            <a:off x="609600" y="1600201"/>
            <a:ext cx="10972800" cy="4525963"/>
          </a:xfrm>
        </p:spPr>
        <p:txBody>
          <a:bodyPr/>
          <a:lstStyle/>
          <a:p>
            <a:pPr marL="0" indent="0">
              <a:buNone/>
            </a:pPr>
            <a:r>
              <a:rPr lang="en-US" baseline="30000" dirty="0"/>
              <a:t>5</a:t>
            </a:r>
            <a:r>
              <a:rPr lang="en-US" dirty="0"/>
              <a:t>The name written on her forehead was a mystery:</a:t>
            </a:r>
          </a:p>
          <a:p>
            <a:pPr marL="0" indent="0" algn="ctr">
              <a:buNone/>
            </a:pPr>
            <a:r>
              <a:rPr lang="en-US" dirty="0"/>
              <a:t>BABYLON THE GREAT</a:t>
            </a:r>
          </a:p>
          <a:p>
            <a:pPr marL="0" indent="0" algn="ctr">
              <a:buNone/>
            </a:pPr>
            <a:r>
              <a:rPr lang="en-US" dirty="0"/>
              <a:t>THE MOTHER OF PROSTITUTES</a:t>
            </a:r>
          </a:p>
          <a:p>
            <a:pPr marL="0" indent="0" algn="ctr">
              <a:buNone/>
            </a:pPr>
            <a:r>
              <a:rPr lang="en-US" dirty="0"/>
              <a:t>AND OF  THE ABOMINATIONS OF  THE EARTH</a:t>
            </a:r>
          </a:p>
        </p:txBody>
      </p:sp>
      <p:sp>
        <p:nvSpPr>
          <p:cNvPr id="2" name="TextBox 1">
            <a:extLst>
              <a:ext uri="{FF2B5EF4-FFF2-40B4-BE49-F238E27FC236}">
                <a16:creationId xmlns:a16="http://schemas.microsoft.com/office/drawing/2014/main" id="{CCF23FAE-0C3F-31CB-4274-33B976489A9D}"/>
              </a:ext>
            </a:extLst>
          </p:cNvPr>
          <p:cNvSpPr txBox="1"/>
          <p:nvPr/>
        </p:nvSpPr>
        <p:spPr>
          <a:xfrm>
            <a:off x="3896264" y="4626857"/>
            <a:ext cx="4399472"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Her identity is difficult to discern</a:t>
            </a:r>
          </a:p>
        </p:txBody>
      </p:sp>
    </p:spTree>
    <p:extLst>
      <p:ext uri="{BB962C8B-B14F-4D97-AF65-F5344CB8AC3E}">
        <p14:creationId xmlns:p14="http://schemas.microsoft.com/office/powerpoint/2010/main" val="95175042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ipe(left)">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par>
                                <p:cTn id="23" presetID="22" presetClass="entr" presetSubtype="8" fill="hold" nodeType="with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animEffect transition="in" filter="wipe(left)">
                                      <p:cBhvr>
                                        <p:cTn id="2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a:extLst>
            <a:ext uri="{FF2B5EF4-FFF2-40B4-BE49-F238E27FC236}">
              <a16:creationId xmlns:a16="http://schemas.microsoft.com/office/drawing/2014/main" id="{A174E5DA-9F8B-2EED-8806-499E8791183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5C20339-CC64-2FDC-3FDB-D5DEF27E93B3}"/>
              </a:ext>
            </a:extLst>
          </p:cNvPr>
          <p:cNvSpPr txBox="1"/>
          <p:nvPr/>
        </p:nvSpPr>
        <p:spPr>
          <a:xfrm>
            <a:off x="285749" y="0"/>
            <a:ext cx="11620502" cy="1862048"/>
          </a:xfrm>
          <a:prstGeom prst="rect">
            <a:avLst/>
          </a:prstGeom>
          <a:noFill/>
          <a:ln w="25400">
            <a:noFill/>
          </a:ln>
          <a:effectLst/>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1500" b="0" i="0" u="none" strike="noStrike" kern="1200" cap="none" spc="0" normalizeH="0" baseline="0" noProof="0" dirty="0">
                <a:ln>
                  <a:noFill/>
                </a:ln>
                <a:solidFill>
                  <a:prstClr val="black"/>
                </a:solidFill>
                <a:effectLst/>
                <a:uLnTx/>
                <a:uFillTx/>
                <a:latin typeface="Haettenschweiler" panose="020B0706040902060204" pitchFamily="34" charset="0"/>
                <a:ea typeface="+mn-ea"/>
                <a:cs typeface="+mn-cs"/>
              </a:rPr>
              <a:t>BABYLON</a:t>
            </a:r>
          </a:p>
        </p:txBody>
      </p:sp>
      <p:sp>
        <p:nvSpPr>
          <p:cNvPr id="4" name="TextBox 3">
            <a:extLst>
              <a:ext uri="{FF2B5EF4-FFF2-40B4-BE49-F238E27FC236}">
                <a16:creationId xmlns:a16="http://schemas.microsoft.com/office/drawing/2014/main" id="{D2AEDB83-17ED-D73B-921A-147C58726CF5}"/>
              </a:ext>
            </a:extLst>
          </p:cNvPr>
          <p:cNvSpPr txBox="1"/>
          <p:nvPr/>
        </p:nvSpPr>
        <p:spPr>
          <a:xfrm>
            <a:off x="285748" y="1863419"/>
            <a:ext cx="11334753" cy="3554819"/>
          </a:xfrm>
          <a:prstGeom prst="rect">
            <a:avLst/>
          </a:prstGeom>
          <a:noFill/>
          <a:ln w="25400">
            <a:noFill/>
          </a:ln>
          <a:effectLst/>
        </p:spPr>
        <p:txBody>
          <a:bodyPr wrap="square" rtlCol="0">
            <a:spAutoFit/>
          </a:bodyPr>
          <a:lstStyle/>
          <a:p>
            <a:pPr marL="571500" marR="0" lvl="0" indent="-5715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4500" dirty="0">
                <a:solidFill>
                  <a:srgbClr val="1F497D"/>
                </a:solidFill>
                <a:latin typeface="Haettenschweiler" panose="020B0706040902060204" pitchFamily="34" charset="0"/>
              </a:rPr>
              <a:t>Dominant world empire for ~70 years </a:t>
            </a:r>
            <a:r>
              <a:rPr lang="en-US" sz="3600" dirty="0">
                <a:solidFill>
                  <a:srgbClr val="1F497D"/>
                </a:solidFill>
                <a:latin typeface="Haettenschweiler" panose="020B0706040902060204" pitchFamily="34" charset="0"/>
              </a:rPr>
              <a:t>(612-539 BC)</a:t>
            </a:r>
          </a:p>
          <a:p>
            <a:pPr marL="571500" marR="0" lvl="0" indent="-5715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500" b="0" i="0" u="none" strike="noStrike" kern="1200" cap="none" spc="0" normalizeH="0" baseline="0" noProof="0" dirty="0">
                <a:ln>
                  <a:noFill/>
                </a:ln>
                <a:solidFill>
                  <a:srgbClr val="1F497D"/>
                </a:solidFill>
                <a:effectLst/>
                <a:uLnTx/>
                <a:uFillTx/>
                <a:latin typeface="Haettenschweiler" panose="020B0706040902060204" pitchFamily="34" charset="0"/>
                <a:ea typeface="+mn-ea"/>
                <a:cs typeface="+mn-cs"/>
              </a:rPr>
              <a:t>Destroyed and deported Israel </a:t>
            </a:r>
            <a:r>
              <a:rPr kumimoji="0" lang="en-US" sz="3600" b="0" i="0" u="none" strike="noStrike" kern="1200" cap="none" spc="0" normalizeH="0" baseline="0" noProof="0" dirty="0">
                <a:ln>
                  <a:noFill/>
                </a:ln>
                <a:solidFill>
                  <a:srgbClr val="1F497D"/>
                </a:solidFill>
                <a:effectLst/>
                <a:uLnTx/>
                <a:uFillTx/>
                <a:latin typeface="Haettenschweiler" panose="020B0706040902060204" pitchFamily="34" charset="0"/>
                <a:ea typeface="+mn-ea"/>
                <a:cs typeface="+mn-cs"/>
              </a:rPr>
              <a:t>(2 Kings 24)</a:t>
            </a:r>
          </a:p>
          <a:p>
            <a:pPr marL="571500" marR="0" lvl="0" indent="-5715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500" b="0" i="0" u="none" strike="noStrike" kern="1200" cap="none" spc="0" normalizeH="0" baseline="0" noProof="0" dirty="0">
                <a:ln>
                  <a:noFill/>
                </a:ln>
                <a:solidFill>
                  <a:srgbClr val="1F497D"/>
                </a:solidFill>
                <a:effectLst/>
                <a:uLnTx/>
                <a:uFillTx/>
                <a:latin typeface="Haettenschweiler" panose="020B0706040902060204" pitchFamily="34" charset="0"/>
                <a:ea typeface="+mn-ea"/>
                <a:cs typeface="+mn-cs"/>
              </a:rPr>
              <a:t>Tried to convert Israel from worshipping God </a:t>
            </a:r>
            <a:r>
              <a:rPr kumimoji="0" lang="en-US" sz="3600" b="0" i="0" u="none" strike="noStrike" kern="1200" cap="none" spc="0" normalizeH="0" baseline="0" noProof="0" dirty="0">
                <a:ln>
                  <a:noFill/>
                </a:ln>
                <a:solidFill>
                  <a:srgbClr val="1F497D"/>
                </a:solidFill>
                <a:effectLst/>
                <a:uLnTx/>
                <a:uFillTx/>
                <a:latin typeface="Haettenschweiler" panose="020B0706040902060204" pitchFamily="34" charset="0"/>
                <a:ea typeface="+mn-ea"/>
                <a:cs typeface="+mn-cs"/>
              </a:rPr>
              <a:t>(Daniel 1-2) </a:t>
            </a:r>
            <a:endParaRPr kumimoji="0" lang="en-US" sz="4500" b="0" i="0" u="none" strike="noStrike" kern="1200" cap="none" spc="0" normalizeH="0" baseline="0" noProof="0" dirty="0">
              <a:ln>
                <a:noFill/>
              </a:ln>
              <a:solidFill>
                <a:srgbClr val="1F497D"/>
              </a:solidFill>
              <a:effectLst/>
              <a:uLnTx/>
              <a:uFillTx/>
              <a:latin typeface="Haettenschweiler" panose="020B0706040902060204" pitchFamily="34" charset="0"/>
              <a:ea typeface="+mn-ea"/>
              <a:cs typeface="+mn-cs"/>
            </a:endParaRPr>
          </a:p>
          <a:p>
            <a:pPr marL="571500" marR="0" lvl="0" indent="-5715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4500" dirty="0">
                <a:solidFill>
                  <a:srgbClr val="1F497D"/>
                </a:solidFill>
                <a:latin typeface="Haettenschweiler" panose="020B0706040902060204" pitchFamily="34" charset="0"/>
              </a:rPr>
              <a:t>King Nebuchadnezzar thought he was a god </a:t>
            </a:r>
            <a:r>
              <a:rPr lang="en-US" sz="3600" dirty="0">
                <a:solidFill>
                  <a:srgbClr val="1F497D"/>
                </a:solidFill>
                <a:latin typeface="Haettenschweiler" panose="020B0706040902060204" pitchFamily="34" charset="0"/>
              </a:rPr>
              <a:t>(Daniel 2)</a:t>
            </a:r>
          </a:p>
          <a:p>
            <a:pPr marL="571500" marR="0" lvl="0" indent="-5715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500" b="0" i="0" u="none" strike="noStrike" kern="1200" cap="none" spc="0" normalizeH="0" baseline="0" noProof="0" dirty="0">
                <a:ln>
                  <a:noFill/>
                </a:ln>
                <a:solidFill>
                  <a:srgbClr val="1F497D"/>
                </a:solidFill>
                <a:effectLst/>
                <a:uLnTx/>
                <a:uFillTx/>
                <a:latin typeface="Haettenschweiler" panose="020B0706040902060204" pitchFamily="34" charset="0"/>
                <a:ea typeface="+mn-ea"/>
                <a:cs typeface="+mn-cs"/>
              </a:rPr>
              <a:t>Destroyed in 539BC </a:t>
            </a:r>
            <a:r>
              <a:rPr kumimoji="0" lang="en-US" sz="3600" b="0" i="0" u="none" strike="noStrike" kern="1200" cap="none" spc="0" normalizeH="0" baseline="0" noProof="0" dirty="0">
                <a:ln>
                  <a:noFill/>
                </a:ln>
                <a:solidFill>
                  <a:srgbClr val="1F497D"/>
                </a:solidFill>
                <a:effectLst/>
                <a:uLnTx/>
                <a:uFillTx/>
                <a:latin typeface="Haettenschweiler" panose="020B0706040902060204" pitchFamily="34" charset="0"/>
                <a:ea typeface="+mn-ea"/>
                <a:cs typeface="+mn-cs"/>
              </a:rPr>
              <a:t>(Jer. 51:23-24)</a:t>
            </a:r>
            <a:endParaRPr kumimoji="0" lang="en-US" sz="4500" b="0" i="0" u="none" strike="noStrike" kern="1200" cap="none" spc="0" normalizeH="0" baseline="0" noProof="0" dirty="0">
              <a:ln>
                <a:noFill/>
              </a:ln>
              <a:solidFill>
                <a:srgbClr val="1F497D"/>
              </a:solidFill>
              <a:effectLst/>
              <a:uLnTx/>
              <a:uFillTx/>
              <a:latin typeface="Haettenschweiler" panose="020B0706040902060204" pitchFamily="34" charset="0"/>
              <a:ea typeface="+mn-ea"/>
              <a:cs typeface="+mn-cs"/>
            </a:endParaRPr>
          </a:p>
        </p:txBody>
      </p:sp>
    </p:spTree>
    <p:extLst>
      <p:ext uri="{BB962C8B-B14F-4D97-AF65-F5344CB8AC3E}">
        <p14:creationId xmlns:p14="http://schemas.microsoft.com/office/powerpoint/2010/main" val="295120227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a:extLst>
            <a:ext uri="{FF2B5EF4-FFF2-40B4-BE49-F238E27FC236}">
              <a16:creationId xmlns:a16="http://schemas.microsoft.com/office/drawing/2014/main" id="{90F1D4BF-5259-1DA1-EE1F-ECB8234B918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BE6EDA8-DE21-8B20-AD0B-4A86EB469CB2}"/>
              </a:ext>
            </a:extLst>
          </p:cNvPr>
          <p:cNvSpPr txBox="1"/>
          <p:nvPr/>
        </p:nvSpPr>
        <p:spPr>
          <a:xfrm>
            <a:off x="285749" y="0"/>
            <a:ext cx="11620502" cy="1862048"/>
          </a:xfrm>
          <a:prstGeom prst="rect">
            <a:avLst/>
          </a:prstGeom>
          <a:noFill/>
          <a:ln w="25400">
            <a:noFill/>
          </a:ln>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500" b="0" i="0" u="none" strike="noStrike" kern="1200" cap="none" spc="0" normalizeH="0" baseline="0" noProof="0" dirty="0">
                <a:ln>
                  <a:noFill/>
                </a:ln>
                <a:solidFill>
                  <a:prstClr val="black"/>
                </a:solidFill>
                <a:effectLst/>
                <a:uLnTx/>
                <a:uFillTx/>
                <a:latin typeface="Haettenschweiler" panose="020B0706040902060204" pitchFamily="34" charset="0"/>
                <a:ea typeface="+mn-ea"/>
                <a:cs typeface="+mn-cs"/>
              </a:rPr>
              <a:t>BABYLON</a:t>
            </a:r>
          </a:p>
        </p:txBody>
      </p:sp>
      <p:sp>
        <p:nvSpPr>
          <p:cNvPr id="4" name="TextBox 3">
            <a:extLst>
              <a:ext uri="{FF2B5EF4-FFF2-40B4-BE49-F238E27FC236}">
                <a16:creationId xmlns:a16="http://schemas.microsoft.com/office/drawing/2014/main" id="{95543940-5F6E-0179-BD9A-C877FE4A7D00}"/>
              </a:ext>
            </a:extLst>
          </p:cNvPr>
          <p:cNvSpPr txBox="1"/>
          <p:nvPr/>
        </p:nvSpPr>
        <p:spPr>
          <a:xfrm>
            <a:off x="285748" y="1863419"/>
            <a:ext cx="11334753" cy="4247317"/>
          </a:xfrm>
          <a:prstGeom prst="rect">
            <a:avLst/>
          </a:prstGeom>
          <a:noFill/>
          <a:ln w="25400">
            <a:noFill/>
          </a:ln>
          <a:effectLst/>
        </p:spPr>
        <p:txBody>
          <a:bodyPr wrap="square" rtlCol="0">
            <a:spAutoFit/>
          </a:bodyPr>
          <a:lstStyle/>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500" b="0" i="0" u="none" strike="noStrike" kern="1200" cap="none" spc="0" normalizeH="0" baseline="0" noProof="0" dirty="0">
                <a:ln>
                  <a:noFill/>
                </a:ln>
                <a:solidFill>
                  <a:srgbClr val="1F497D"/>
                </a:solidFill>
                <a:effectLst/>
                <a:uLnTx/>
                <a:uFillTx/>
                <a:latin typeface="Haettenschweiler" panose="020B0706040902060204" pitchFamily="34" charset="0"/>
                <a:ea typeface="+mn-ea"/>
                <a:cs typeface="+mn-cs"/>
              </a:rPr>
              <a:t>Originally in Genesis 10-11</a:t>
            </a:r>
          </a:p>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4500" dirty="0">
                <a:solidFill>
                  <a:srgbClr val="1F497D"/>
                </a:solidFill>
                <a:latin typeface="Haettenschweiler" panose="020B0706040902060204" pitchFamily="34" charset="0"/>
              </a:rPr>
              <a:t>Led by Nimrod </a:t>
            </a:r>
            <a:r>
              <a:rPr lang="en-US" sz="4000" dirty="0">
                <a:solidFill>
                  <a:srgbClr val="1F497D"/>
                </a:solidFill>
                <a:latin typeface="Haettenschweiler" panose="020B0706040902060204" pitchFamily="34" charset="0"/>
              </a:rPr>
              <a:t>(Gen. 10:10)</a:t>
            </a:r>
            <a:endParaRPr lang="en-US" sz="4500" dirty="0">
              <a:solidFill>
                <a:srgbClr val="1F497D"/>
              </a:solidFill>
              <a:latin typeface="Haettenschweiler" panose="020B0706040902060204" pitchFamily="34" charset="0"/>
            </a:endParaRPr>
          </a:p>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4500" u="sng" dirty="0">
                <a:solidFill>
                  <a:srgbClr val="1F497D"/>
                </a:solidFill>
                <a:latin typeface="Haettenschweiler" panose="020B0706040902060204" pitchFamily="34" charset="0"/>
              </a:rPr>
              <a:t>Genesis 11:4</a:t>
            </a:r>
            <a:r>
              <a:rPr lang="en-US" sz="4500" dirty="0">
                <a:solidFill>
                  <a:srgbClr val="1F497D"/>
                </a:solidFill>
                <a:latin typeface="Haettenschweiler" panose="020B0706040902060204" pitchFamily="34" charset="0"/>
              </a:rPr>
              <a:t> – </a:t>
            </a:r>
            <a:r>
              <a:rPr lang="en-US" sz="4500" baseline="30000" dirty="0">
                <a:solidFill>
                  <a:srgbClr val="1F497D"/>
                </a:solidFill>
                <a:latin typeface="Haettenschweiler" panose="020B0706040902060204" pitchFamily="34" charset="0"/>
              </a:rPr>
              <a:t>4</a:t>
            </a:r>
            <a:r>
              <a:rPr lang="en-US" sz="4500" dirty="0">
                <a:solidFill>
                  <a:srgbClr val="1F497D"/>
                </a:solidFill>
                <a:latin typeface="Haettenschweiler" panose="020B0706040902060204" pitchFamily="34" charset="0"/>
              </a:rPr>
              <a:t>Then they said, “Come, let us build ourselves a city, with a tower that reaches to the heavens, so that we may make a name for ourselves; otherwise we will be scattered over the face of the whole earth.</a:t>
            </a:r>
            <a:endParaRPr kumimoji="0" lang="en-US" sz="4500" i="0" u="sng" strike="noStrike" kern="1200" cap="none" spc="0" normalizeH="0" baseline="0" noProof="0" dirty="0">
              <a:ln>
                <a:noFill/>
              </a:ln>
              <a:solidFill>
                <a:srgbClr val="1F497D"/>
              </a:solidFill>
              <a:effectLst/>
              <a:uLnTx/>
              <a:uFillTx/>
              <a:latin typeface="Haettenschweiler" panose="020B0706040902060204" pitchFamily="34" charset="0"/>
              <a:ea typeface="+mn-ea"/>
              <a:cs typeface="+mn-cs"/>
            </a:endParaRPr>
          </a:p>
        </p:txBody>
      </p:sp>
    </p:spTree>
    <p:extLst>
      <p:ext uri="{BB962C8B-B14F-4D97-AF65-F5344CB8AC3E}">
        <p14:creationId xmlns:p14="http://schemas.microsoft.com/office/powerpoint/2010/main" val="102162597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3F0F8-18FD-C596-161A-9CE9D5CC4AE3}"/>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A6397853-00CC-10CE-C4BE-31DBA2CE96C8}"/>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F35908C5-0574-66F1-C95E-28B10C9D8801}"/>
              </a:ext>
            </a:extLst>
          </p:cNvPr>
          <p:cNvSpPr>
            <a:spLocks noGrp="1"/>
          </p:cNvSpPr>
          <p:nvPr>
            <p:ph idx="1"/>
          </p:nvPr>
        </p:nvSpPr>
        <p:spPr>
          <a:xfrm>
            <a:off x="609600" y="1600201"/>
            <a:ext cx="10972800" cy="4525963"/>
          </a:xfrm>
        </p:spPr>
        <p:txBody>
          <a:bodyPr/>
          <a:lstStyle/>
          <a:p>
            <a:pPr marL="0" indent="0">
              <a:buNone/>
            </a:pPr>
            <a:r>
              <a:rPr lang="en-US" baseline="30000" dirty="0"/>
              <a:t>5</a:t>
            </a:r>
            <a:r>
              <a:rPr lang="en-US" dirty="0"/>
              <a:t>The name written on her forehead was a mystery:</a:t>
            </a:r>
          </a:p>
          <a:p>
            <a:pPr marL="0" indent="0" algn="ctr">
              <a:buNone/>
            </a:pPr>
            <a:r>
              <a:rPr lang="en-US" dirty="0"/>
              <a:t>BABYLON THE GREAT</a:t>
            </a:r>
          </a:p>
          <a:p>
            <a:pPr marL="0" indent="0" algn="ctr">
              <a:buNone/>
            </a:pPr>
            <a:r>
              <a:rPr lang="en-US" dirty="0"/>
              <a:t>THE MOTHER OF PROSTITUTES</a:t>
            </a:r>
          </a:p>
          <a:p>
            <a:pPr marL="0" indent="0" algn="ctr">
              <a:buNone/>
            </a:pPr>
            <a:r>
              <a:rPr lang="en-US" dirty="0"/>
              <a:t>AND OF THE ABOMINATIONS OF THE EARTH</a:t>
            </a:r>
          </a:p>
        </p:txBody>
      </p:sp>
      <p:sp>
        <p:nvSpPr>
          <p:cNvPr id="2" name="TextBox 1">
            <a:extLst>
              <a:ext uri="{FF2B5EF4-FFF2-40B4-BE49-F238E27FC236}">
                <a16:creationId xmlns:a16="http://schemas.microsoft.com/office/drawing/2014/main" id="{5F6D4D61-0F3A-C0A0-72E9-BE4738FFFDE9}"/>
              </a:ext>
            </a:extLst>
          </p:cNvPr>
          <p:cNvSpPr txBox="1"/>
          <p:nvPr/>
        </p:nvSpPr>
        <p:spPr>
          <a:xfrm>
            <a:off x="3896264" y="4626857"/>
            <a:ext cx="4399472" cy="1846659"/>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Political &amp; spiritual ideology united against God</a:t>
            </a:r>
          </a:p>
        </p:txBody>
      </p:sp>
    </p:spTree>
    <p:extLst>
      <p:ext uri="{BB962C8B-B14F-4D97-AF65-F5344CB8AC3E}">
        <p14:creationId xmlns:p14="http://schemas.microsoft.com/office/powerpoint/2010/main" val="77596019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82B4F7-88C6-DD69-B83F-D479A1102864}"/>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9E6A73FE-2555-2043-9A9F-B8D44AA5E7C9}"/>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3A4B5262-FD51-AB30-6025-D2D421C6B971}"/>
              </a:ext>
            </a:extLst>
          </p:cNvPr>
          <p:cNvSpPr>
            <a:spLocks noGrp="1"/>
          </p:cNvSpPr>
          <p:nvPr>
            <p:ph idx="1"/>
          </p:nvPr>
        </p:nvSpPr>
        <p:spPr>
          <a:xfrm>
            <a:off x="609600" y="1600201"/>
            <a:ext cx="10972800" cy="4525963"/>
          </a:xfrm>
        </p:spPr>
        <p:txBody>
          <a:bodyPr/>
          <a:lstStyle/>
          <a:p>
            <a:pPr marL="0" indent="0">
              <a:buNone/>
            </a:pPr>
            <a:r>
              <a:rPr lang="en-US" baseline="30000" dirty="0"/>
              <a:t>6</a:t>
            </a:r>
            <a:r>
              <a:rPr lang="en-US" dirty="0"/>
              <a:t>I saw that the woman was drunk with the blood of God’s holy people, the blood of those who bore testimony to Jesus.</a:t>
            </a:r>
          </a:p>
        </p:txBody>
      </p:sp>
      <p:sp>
        <p:nvSpPr>
          <p:cNvPr id="2" name="TextBox 1">
            <a:extLst>
              <a:ext uri="{FF2B5EF4-FFF2-40B4-BE49-F238E27FC236}">
                <a16:creationId xmlns:a16="http://schemas.microsoft.com/office/drawing/2014/main" id="{DC560900-AB24-34F7-DDF8-6D743A9F4225}"/>
              </a:ext>
            </a:extLst>
          </p:cNvPr>
          <p:cNvSpPr txBox="1"/>
          <p:nvPr/>
        </p:nvSpPr>
        <p:spPr>
          <a:xfrm>
            <a:off x="3896264" y="3432099"/>
            <a:ext cx="4399472"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Persecutes &amp; kills God’s people</a:t>
            </a:r>
          </a:p>
        </p:txBody>
      </p:sp>
    </p:spTree>
    <p:extLst>
      <p:ext uri="{BB962C8B-B14F-4D97-AF65-F5344CB8AC3E}">
        <p14:creationId xmlns:p14="http://schemas.microsoft.com/office/powerpoint/2010/main" val="74612789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B13A98-FA92-ED46-BEFC-BC1BC6ED3609}"/>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70239C76-98FE-1C1A-1620-A62F6E37FA2C}"/>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E056DA04-C442-1C1B-BF6A-EE48C86947E2}"/>
              </a:ext>
            </a:extLst>
          </p:cNvPr>
          <p:cNvSpPr>
            <a:spLocks noGrp="1"/>
          </p:cNvSpPr>
          <p:nvPr>
            <p:ph idx="1"/>
          </p:nvPr>
        </p:nvSpPr>
        <p:spPr>
          <a:xfrm>
            <a:off x="609600" y="1600201"/>
            <a:ext cx="10972800" cy="4525963"/>
          </a:xfrm>
        </p:spPr>
        <p:txBody>
          <a:bodyPr/>
          <a:lstStyle/>
          <a:p>
            <a:pPr marL="0" indent="0">
              <a:buNone/>
            </a:pPr>
            <a:r>
              <a:rPr lang="en-US" baseline="30000" dirty="0"/>
              <a:t>6</a:t>
            </a:r>
            <a:r>
              <a:rPr lang="en-US" dirty="0"/>
              <a:t>When I saw her, I was greatly astonished.</a:t>
            </a:r>
          </a:p>
        </p:txBody>
      </p:sp>
    </p:spTree>
    <p:extLst>
      <p:ext uri="{BB962C8B-B14F-4D97-AF65-F5344CB8AC3E}">
        <p14:creationId xmlns:p14="http://schemas.microsoft.com/office/powerpoint/2010/main" val="331594281"/>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25559E-9722-2956-6C6D-D31C9684C2D5}"/>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E5433307-8180-A337-4E1A-537C71E3BB80}"/>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56EC7BDB-8435-D542-7075-FE554077C2C8}"/>
              </a:ext>
            </a:extLst>
          </p:cNvPr>
          <p:cNvSpPr>
            <a:spLocks noGrp="1"/>
          </p:cNvSpPr>
          <p:nvPr>
            <p:ph idx="1"/>
          </p:nvPr>
        </p:nvSpPr>
        <p:spPr>
          <a:xfrm>
            <a:off x="609600" y="1600201"/>
            <a:ext cx="10972800" cy="4525963"/>
          </a:xfrm>
        </p:spPr>
        <p:txBody>
          <a:bodyPr/>
          <a:lstStyle/>
          <a:p>
            <a:pPr marL="0" indent="0">
              <a:buNone/>
            </a:pPr>
            <a:r>
              <a:rPr lang="en-US" baseline="30000" dirty="0"/>
              <a:t>9</a:t>
            </a:r>
            <a:r>
              <a:rPr lang="en-US" dirty="0"/>
              <a:t>This calls for a mind with wisdom. The seven heads are seven hills on which the woman sits.</a:t>
            </a:r>
          </a:p>
          <a:p>
            <a:pPr marL="0" indent="0">
              <a:buNone/>
            </a:pPr>
            <a:r>
              <a:rPr lang="en-US" baseline="30000" dirty="0"/>
              <a:t>10</a:t>
            </a:r>
            <a:r>
              <a:rPr lang="en-US" dirty="0"/>
              <a:t>They are also seven kings. Five have fallen, one is, the other has not yet come…</a:t>
            </a:r>
            <a:endParaRPr lang="en-US" baseline="30000" dirty="0"/>
          </a:p>
        </p:txBody>
      </p:sp>
      <p:sp>
        <p:nvSpPr>
          <p:cNvPr id="2" name="TextBox 1">
            <a:extLst>
              <a:ext uri="{FF2B5EF4-FFF2-40B4-BE49-F238E27FC236}">
                <a16:creationId xmlns:a16="http://schemas.microsoft.com/office/drawing/2014/main" id="{7391C8CB-F7FA-892A-A27C-F71546BA863E}"/>
              </a:ext>
            </a:extLst>
          </p:cNvPr>
          <p:cNvSpPr txBox="1"/>
          <p:nvPr/>
        </p:nvSpPr>
        <p:spPr>
          <a:xfrm>
            <a:off x="3896264" y="4329246"/>
            <a:ext cx="4399472"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Spans thousands of years</a:t>
            </a:r>
          </a:p>
        </p:txBody>
      </p:sp>
    </p:spTree>
    <p:extLst>
      <p:ext uri="{BB962C8B-B14F-4D97-AF65-F5344CB8AC3E}">
        <p14:creationId xmlns:p14="http://schemas.microsoft.com/office/powerpoint/2010/main" val="162925040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2F08F-2095-4ECD-BEB5-71F405F67791}"/>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9CB37025-4E01-6B11-B3DB-10AFC540F117}"/>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16</a:t>
            </a:r>
          </a:p>
        </p:txBody>
      </p:sp>
      <p:sp>
        <p:nvSpPr>
          <p:cNvPr id="7" name="Content Placeholder 2">
            <a:extLst>
              <a:ext uri="{FF2B5EF4-FFF2-40B4-BE49-F238E27FC236}">
                <a16:creationId xmlns:a16="http://schemas.microsoft.com/office/drawing/2014/main" id="{951BE050-2143-240B-4FD1-686E500193C3}"/>
              </a:ext>
            </a:extLst>
          </p:cNvPr>
          <p:cNvSpPr>
            <a:spLocks noGrp="1"/>
          </p:cNvSpPr>
          <p:nvPr>
            <p:ph idx="1"/>
          </p:nvPr>
        </p:nvSpPr>
        <p:spPr>
          <a:xfrm>
            <a:off x="609600" y="1600201"/>
            <a:ext cx="10972800" cy="4525963"/>
          </a:xfrm>
        </p:spPr>
        <p:txBody>
          <a:bodyPr/>
          <a:lstStyle/>
          <a:p>
            <a:pPr marL="0" indent="0">
              <a:buNone/>
            </a:pPr>
            <a:r>
              <a:rPr lang="en-US" baseline="30000" dirty="0"/>
              <a:t>19</a:t>
            </a:r>
            <a:r>
              <a:rPr lang="en-US" dirty="0"/>
              <a:t>God remembered Babylon the Great and gave her the cup filled with the wine of the fury of his wrath.</a:t>
            </a:r>
          </a:p>
        </p:txBody>
      </p:sp>
      <p:sp>
        <p:nvSpPr>
          <p:cNvPr id="2" name="TextBox 1">
            <a:extLst>
              <a:ext uri="{FF2B5EF4-FFF2-40B4-BE49-F238E27FC236}">
                <a16:creationId xmlns:a16="http://schemas.microsoft.com/office/drawing/2014/main" id="{8B62CB83-A11D-7E9D-384D-F6364205BF93}"/>
              </a:ext>
            </a:extLst>
          </p:cNvPr>
          <p:cNvSpPr txBox="1"/>
          <p:nvPr/>
        </p:nvSpPr>
        <p:spPr>
          <a:xfrm>
            <a:off x="2408131" y="3429000"/>
            <a:ext cx="7375738"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Chapters 17-18 serve as an extended appendix of 16:19</a:t>
            </a:r>
          </a:p>
        </p:txBody>
      </p:sp>
    </p:spTree>
    <p:extLst>
      <p:ext uri="{BB962C8B-B14F-4D97-AF65-F5344CB8AC3E}">
        <p14:creationId xmlns:p14="http://schemas.microsoft.com/office/powerpoint/2010/main" val="9892749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5298F4-6F82-613A-5B33-9466780D6F5D}"/>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B90385A1-A853-D94F-4E7B-14780D2F206F}"/>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CC947B83-32E1-CA6E-622E-093FC467AA4F}"/>
              </a:ext>
            </a:extLst>
          </p:cNvPr>
          <p:cNvSpPr>
            <a:spLocks noGrp="1"/>
          </p:cNvSpPr>
          <p:nvPr>
            <p:ph idx="1"/>
          </p:nvPr>
        </p:nvSpPr>
        <p:spPr>
          <a:xfrm>
            <a:off x="609600" y="1600201"/>
            <a:ext cx="10972800" cy="4525963"/>
          </a:xfrm>
        </p:spPr>
        <p:txBody>
          <a:bodyPr/>
          <a:lstStyle/>
          <a:p>
            <a:pPr marL="0" indent="0">
              <a:buNone/>
            </a:pPr>
            <a:r>
              <a:rPr lang="en-US" baseline="30000" dirty="0"/>
              <a:t>16</a:t>
            </a:r>
            <a:r>
              <a:rPr lang="en-US" dirty="0"/>
              <a:t>The beast and the ten horns you saw will hate the prostitute. They will bring her to ruin and leave her naked; they will eat her flesh and burn her with fire.</a:t>
            </a:r>
          </a:p>
          <a:p>
            <a:pPr marL="0" indent="0">
              <a:buNone/>
            </a:pPr>
            <a:r>
              <a:rPr lang="en-US" baseline="30000" dirty="0"/>
              <a:t>17</a:t>
            </a:r>
            <a:r>
              <a:rPr lang="en-US" dirty="0"/>
              <a:t>For God has put it into their hearts to accomplish his purpose by agreeing to hand over to the beast their royal authority, until God’s words are fulfilled.</a:t>
            </a:r>
            <a:endParaRPr lang="en-US" baseline="30000" dirty="0"/>
          </a:p>
        </p:txBody>
      </p:sp>
      <p:sp>
        <p:nvSpPr>
          <p:cNvPr id="2" name="TextBox 1">
            <a:extLst>
              <a:ext uri="{FF2B5EF4-FFF2-40B4-BE49-F238E27FC236}">
                <a16:creationId xmlns:a16="http://schemas.microsoft.com/office/drawing/2014/main" id="{1DE4F8FE-01C4-2348-4315-B0ED067AE45D}"/>
              </a:ext>
            </a:extLst>
          </p:cNvPr>
          <p:cNvSpPr txBox="1"/>
          <p:nvPr/>
        </p:nvSpPr>
        <p:spPr>
          <a:xfrm>
            <a:off x="7182928" y="247036"/>
            <a:ext cx="4399472"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Betrayed by the Antichrist</a:t>
            </a:r>
          </a:p>
        </p:txBody>
      </p:sp>
    </p:spTree>
    <p:extLst>
      <p:ext uri="{BB962C8B-B14F-4D97-AF65-F5344CB8AC3E}">
        <p14:creationId xmlns:p14="http://schemas.microsoft.com/office/powerpoint/2010/main" val="354253986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7B47A2-F517-A6AD-A56D-966F0299D27A}"/>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A4442E83-C4FA-5840-7557-3FB8A1B31879}"/>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10666E34-33B8-E49E-16CD-42DF240FB076}"/>
              </a:ext>
            </a:extLst>
          </p:cNvPr>
          <p:cNvSpPr>
            <a:spLocks noGrp="1"/>
          </p:cNvSpPr>
          <p:nvPr>
            <p:ph idx="1"/>
          </p:nvPr>
        </p:nvSpPr>
        <p:spPr>
          <a:xfrm>
            <a:off x="609600" y="1600201"/>
            <a:ext cx="10972800" cy="4525963"/>
          </a:xfrm>
        </p:spPr>
        <p:txBody>
          <a:bodyPr/>
          <a:lstStyle/>
          <a:p>
            <a:pPr marL="0" indent="0">
              <a:buNone/>
            </a:pPr>
            <a:r>
              <a:rPr lang="en-US" baseline="30000" dirty="0"/>
              <a:t>18</a:t>
            </a:r>
            <a:r>
              <a:rPr lang="en-US" dirty="0"/>
              <a:t>The woman you saw is the great city that rules over the kings of the earth.</a:t>
            </a:r>
            <a:endParaRPr lang="en-US" baseline="30000" dirty="0"/>
          </a:p>
        </p:txBody>
      </p:sp>
      <p:sp>
        <p:nvSpPr>
          <p:cNvPr id="2" name="TextBox 1">
            <a:extLst>
              <a:ext uri="{FF2B5EF4-FFF2-40B4-BE49-F238E27FC236}">
                <a16:creationId xmlns:a16="http://schemas.microsoft.com/office/drawing/2014/main" id="{1F3E552C-5502-0A73-A288-BBF79389C175}"/>
              </a:ext>
            </a:extLst>
          </p:cNvPr>
          <p:cNvSpPr txBox="1"/>
          <p:nvPr/>
        </p:nvSpPr>
        <p:spPr>
          <a:xfrm>
            <a:off x="833887" y="3093753"/>
            <a:ext cx="9655834" cy="2431435"/>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Aptos" panose="020B0004020202020204" pitchFamily="34" charset="0"/>
              </a:rPr>
              <a:t>If it’s a city, it’s not </a:t>
            </a:r>
            <a:r>
              <a:rPr lang="en-US" sz="3800" i="1" dirty="0">
                <a:latin typeface="Aptos" panose="020B0004020202020204" pitchFamily="34" charset="0"/>
              </a:rPr>
              <a:t>merely</a:t>
            </a:r>
            <a:r>
              <a:rPr lang="en-US" sz="3800" dirty="0">
                <a:latin typeface="Aptos" panose="020B0004020202020204" pitchFamily="34" charset="0"/>
              </a:rPr>
              <a:t> a city:</a:t>
            </a:r>
          </a:p>
          <a:p>
            <a:pPr marL="742950" indent="-742950">
              <a:buAutoNum type="arabicPeriod"/>
            </a:pPr>
            <a:r>
              <a:rPr lang="en-US" sz="3800" dirty="0">
                <a:latin typeface="Aptos" panose="020B0004020202020204" pitchFamily="34" charset="0"/>
              </a:rPr>
              <a:t>Cities don’t rule over kings</a:t>
            </a:r>
          </a:p>
          <a:p>
            <a:pPr marL="742950" indent="-742950">
              <a:buAutoNum type="arabicPeriod"/>
            </a:pPr>
            <a:r>
              <a:rPr lang="en-US" sz="3800" dirty="0">
                <a:latin typeface="Aptos" panose="020B0004020202020204" pitchFamily="34" charset="0"/>
              </a:rPr>
              <a:t>Repetition in language in Revelation 21</a:t>
            </a:r>
          </a:p>
          <a:p>
            <a:pPr marL="742950" indent="-742950">
              <a:buAutoNum type="arabicPeriod"/>
            </a:pPr>
            <a:r>
              <a:rPr lang="en-US" sz="3800" dirty="0">
                <a:latin typeface="Aptos" panose="020B0004020202020204" pitchFamily="34" charset="0"/>
              </a:rPr>
              <a:t>Connected via ideology, </a:t>
            </a:r>
            <a:r>
              <a:rPr lang="en-US" sz="3800">
                <a:latin typeface="Aptos" panose="020B0004020202020204" pitchFamily="34" charset="0"/>
              </a:rPr>
              <a:t>not location?</a:t>
            </a:r>
            <a:endParaRPr lang="en-US" sz="3800" dirty="0">
              <a:latin typeface="Aptos" panose="020B0004020202020204" pitchFamily="34" charset="0"/>
            </a:endParaRPr>
          </a:p>
        </p:txBody>
      </p:sp>
    </p:spTree>
    <p:extLst>
      <p:ext uri="{BB962C8B-B14F-4D97-AF65-F5344CB8AC3E}">
        <p14:creationId xmlns:p14="http://schemas.microsoft.com/office/powerpoint/2010/main" val="133507218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wipe(left)">
                                      <p:cBhvr>
                                        <p:cTn id="20" dur="500"/>
                                        <p:tgtEl>
                                          <p:spTgt spid="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wipe(left)">
                                      <p:cBhvr>
                                        <p:cTn id="25"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4376E1-EDF7-4AB4-EFDF-16AFEF0BF54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3C09D1D-8140-3321-E977-4B3301D6772B}"/>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83FCAF16-9C6D-98F6-F854-3CCDF86C7864}"/>
              </a:ext>
            </a:extLst>
          </p:cNvPr>
          <p:cNvSpPr>
            <a:spLocks noGrp="1"/>
          </p:cNvSpPr>
          <p:nvPr>
            <p:ph idx="1"/>
          </p:nvPr>
        </p:nvSpPr>
        <p:spPr>
          <a:xfrm>
            <a:off x="609600" y="1600201"/>
            <a:ext cx="10972800" cy="4525963"/>
          </a:xfrm>
        </p:spPr>
        <p:txBody>
          <a:bodyPr/>
          <a:lstStyle/>
          <a:p>
            <a:pPr marL="0" indent="0">
              <a:buNone/>
            </a:pPr>
            <a:r>
              <a:rPr lang="en-US" baseline="30000" dirty="0"/>
              <a:t>18</a:t>
            </a:r>
            <a:r>
              <a:rPr lang="en-US" dirty="0"/>
              <a:t>The woman you saw is the great city that rules over the kings of the earth.</a:t>
            </a:r>
            <a:endParaRPr lang="en-US" baseline="30000" dirty="0"/>
          </a:p>
        </p:txBody>
      </p:sp>
      <p:sp>
        <p:nvSpPr>
          <p:cNvPr id="4" name="TextBox 3">
            <a:extLst>
              <a:ext uri="{FF2B5EF4-FFF2-40B4-BE49-F238E27FC236}">
                <a16:creationId xmlns:a16="http://schemas.microsoft.com/office/drawing/2014/main" id="{97452A27-F420-E54D-985E-E8127EE20675}"/>
              </a:ext>
            </a:extLst>
          </p:cNvPr>
          <p:cNvSpPr txBox="1"/>
          <p:nvPr/>
        </p:nvSpPr>
        <p:spPr>
          <a:xfrm>
            <a:off x="833887" y="3093753"/>
            <a:ext cx="9655834" cy="1938992"/>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5400" u="sng" dirty="0">
                <a:latin typeface="Aptos" panose="020B0004020202020204" pitchFamily="34" charset="0"/>
              </a:rPr>
              <a:t>Who is the woman?</a:t>
            </a:r>
            <a:endParaRPr lang="en-US" sz="3800" u="sng" dirty="0">
              <a:latin typeface="Aptos" panose="020B0004020202020204" pitchFamily="34" charset="0"/>
            </a:endParaRPr>
          </a:p>
          <a:p>
            <a:pPr algn="ctr"/>
            <a:r>
              <a:rPr lang="en-US" sz="6600" dirty="0">
                <a:latin typeface="Aptos" panose="020B0004020202020204" pitchFamily="34" charset="0"/>
              </a:rPr>
              <a:t>The world system!</a:t>
            </a:r>
          </a:p>
        </p:txBody>
      </p:sp>
    </p:spTree>
    <p:extLst>
      <p:ext uri="{BB962C8B-B14F-4D97-AF65-F5344CB8AC3E}">
        <p14:creationId xmlns:p14="http://schemas.microsoft.com/office/powerpoint/2010/main" val="10320695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8BFF39-C24A-2189-2464-EF4DFBC4217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E901176F-4543-3361-B2A1-8AC48BBB6627}"/>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The World System (</a:t>
            </a:r>
            <a:r>
              <a:rPr lang="en-US" altLang="en-US" sz="7500" b="1" i="1" dirty="0" err="1">
                <a:latin typeface="Perpetua" panose="02020502060401020303" pitchFamily="18" charset="0"/>
              </a:rPr>
              <a:t>kosmos</a:t>
            </a:r>
            <a:r>
              <a:rPr lang="en-US" altLang="en-US" sz="7500" b="1" dirty="0">
                <a:latin typeface="Perpetua" panose="02020502060401020303" pitchFamily="18" charset="0"/>
              </a:rPr>
              <a:t>)</a:t>
            </a:r>
          </a:p>
        </p:txBody>
      </p:sp>
      <p:sp>
        <p:nvSpPr>
          <p:cNvPr id="7" name="Content Placeholder 2">
            <a:extLst>
              <a:ext uri="{FF2B5EF4-FFF2-40B4-BE49-F238E27FC236}">
                <a16:creationId xmlns:a16="http://schemas.microsoft.com/office/drawing/2014/main" id="{043997B3-52E2-6681-34A4-D8B813DD559D}"/>
              </a:ext>
            </a:extLst>
          </p:cNvPr>
          <p:cNvSpPr>
            <a:spLocks noGrp="1"/>
          </p:cNvSpPr>
          <p:nvPr>
            <p:ph idx="1"/>
          </p:nvPr>
        </p:nvSpPr>
        <p:spPr>
          <a:xfrm>
            <a:off x="609600" y="1600201"/>
            <a:ext cx="10972800" cy="4525963"/>
          </a:xfrm>
        </p:spPr>
        <p:txBody>
          <a:bodyPr/>
          <a:lstStyle/>
          <a:p>
            <a:r>
              <a:rPr lang="en-US" dirty="0"/>
              <a:t>A cosmetically beautiful and orderly system that values temporary pleasures, distracting us from God’s eternal values</a:t>
            </a:r>
          </a:p>
        </p:txBody>
      </p:sp>
      <p:sp>
        <p:nvSpPr>
          <p:cNvPr id="2" name="TextBox 1">
            <a:extLst>
              <a:ext uri="{FF2B5EF4-FFF2-40B4-BE49-F238E27FC236}">
                <a16:creationId xmlns:a16="http://schemas.microsoft.com/office/drawing/2014/main" id="{586A23BB-2DB4-6C0E-B974-DEA84D276B44}"/>
              </a:ext>
            </a:extLst>
          </p:cNvPr>
          <p:cNvSpPr txBox="1"/>
          <p:nvPr/>
        </p:nvSpPr>
        <p:spPr>
          <a:xfrm>
            <a:off x="882616" y="3863182"/>
            <a:ext cx="10426767"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1 John 2:16 – </a:t>
            </a:r>
            <a:r>
              <a:rPr lang="en-US" sz="3800" baseline="30000" dirty="0">
                <a:latin typeface="Aptos" panose="020B0004020202020204" pitchFamily="34" charset="0"/>
              </a:rPr>
              <a:t>16</a:t>
            </a:r>
            <a:r>
              <a:rPr lang="en-US" sz="3800" dirty="0">
                <a:latin typeface="Aptos" panose="020B0004020202020204" pitchFamily="34" charset="0"/>
              </a:rPr>
              <a:t>For everything in the world – the lust of the flesh, the lust of the eyes, and the pride of life – comes not from the Father but from the world.</a:t>
            </a:r>
            <a:endParaRPr lang="en-US" sz="3800" baseline="30000" dirty="0">
              <a:latin typeface="Aptos" panose="020B0004020202020204" pitchFamily="34" charset="0"/>
            </a:endParaRPr>
          </a:p>
        </p:txBody>
      </p:sp>
    </p:spTree>
    <p:extLst>
      <p:ext uri="{BB962C8B-B14F-4D97-AF65-F5344CB8AC3E}">
        <p14:creationId xmlns:p14="http://schemas.microsoft.com/office/powerpoint/2010/main" val="339535403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61EC2B-F95F-BE05-AB34-225CD9239FC3}"/>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2D62D44-6F95-0310-1782-7FE0EFCEA842}"/>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The World System (</a:t>
            </a:r>
            <a:r>
              <a:rPr lang="en-US" altLang="en-US" sz="7500" b="1" i="1" dirty="0" err="1">
                <a:latin typeface="Perpetua" panose="02020502060401020303" pitchFamily="18" charset="0"/>
              </a:rPr>
              <a:t>kosmos</a:t>
            </a:r>
            <a:r>
              <a:rPr lang="en-US" altLang="en-US" sz="7500" b="1" dirty="0">
                <a:latin typeface="Perpetua" panose="02020502060401020303" pitchFamily="18" charset="0"/>
              </a:rPr>
              <a:t>)</a:t>
            </a:r>
          </a:p>
        </p:txBody>
      </p:sp>
      <p:sp>
        <p:nvSpPr>
          <p:cNvPr id="7" name="Content Placeholder 2">
            <a:extLst>
              <a:ext uri="{FF2B5EF4-FFF2-40B4-BE49-F238E27FC236}">
                <a16:creationId xmlns:a16="http://schemas.microsoft.com/office/drawing/2014/main" id="{5B2177F8-6591-F193-77D4-9648480ED336}"/>
              </a:ext>
            </a:extLst>
          </p:cNvPr>
          <p:cNvSpPr>
            <a:spLocks noGrp="1"/>
          </p:cNvSpPr>
          <p:nvPr>
            <p:ph idx="1"/>
          </p:nvPr>
        </p:nvSpPr>
        <p:spPr>
          <a:xfrm>
            <a:off x="609600" y="1600201"/>
            <a:ext cx="10972800" cy="4525963"/>
          </a:xfrm>
        </p:spPr>
        <p:txBody>
          <a:bodyPr/>
          <a:lstStyle/>
          <a:p>
            <a:r>
              <a:rPr lang="en-US" dirty="0"/>
              <a:t>A cosmetically beautiful and orderly system that values temporary pleasures, distracting us from God’s eternal values</a:t>
            </a:r>
          </a:p>
        </p:txBody>
      </p:sp>
      <p:sp>
        <p:nvSpPr>
          <p:cNvPr id="2" name="TextBox 1">
            <a:extLst>
              <a:ext uri="{FF2B5EF4-FFF2-40B4-BE49-F238E27FC236}">
                <a16:creationId xmlns:a16="http://schemas.microsoft.com/office/drawing/2014/main" id="{7D70C064-4C9C-F97C-8E73-334E25D3E11B}"/>
              </a:ext>
            </a:extLst>
          </p:cNvPr>
          <p:cNvSpPr txBox="1"/>
          <p:nvPr/>
        </p:nvSpPr>
        <p:spPr>
          <a:xfrm>
            <a:off x="882616" y="3863182"/>
            <a:ext cx="10426767"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1 John 2:17 – </a:t>
            </a:r>
            <a:r>
              <a:rPr lang="en-US" sz="3800" baseline="30000" dirty="0">
                <a:latin typeface="Aptos" panose="020B0004020202020204" pitchFamily="34" charset="0"/>
              </a:rPr>
              <a:t>17</a:t>
            </a:r>
            <a:r>
              <a:rPr lang="en-US" sz="3800" dirty="0">
                <a:latin typeface="Aptos" panose="020B0004020202020204" pitchFamily="34" charset="0"/>
              </a:rPr>
              <a:t>The world and its desires pass away, but whoever does the will of God lives forever.</a:t>
            </a:r>
            <a:endParaRPr lang="en-US" sz="3800" baseline="30000" dirty="0">
              <a:latin typeface="Aptos" panose="020B0004020202020204" pitchFamily="34" charset="0"/>
            </a:endParaRPr>
          </a:p>
        </p:txBody>
      </p:sp>
    </p:spTree>
    <p:extLst>
      <p:ext uri="{BB962C8B-B14F-4D97-AF65-F5344CB8AC3E}">
        <p14:creationId xmlns:p14="http://schemas.microsoft.com/office/powerpoint/2010/main" val="776723524"/>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34DEE5-EB6E-7DF0-60CD-13E86E18592D}"/>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AA88902F-8296-2E86-9FB8-20665161E9FF}"/>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D5A30EF0-0967-2F65-5254-63B1A0957CD0}"/>
              </a:ext>
            </a:extLst>
          </p:cNvPr>
          <p:cNvSpPr>
            <a:spLocks noGrp="1"/>
          </p:cNvSpPr>
          <p:nvPr>
            <p:ph idx="1"/>
          </p:nvPr>
        </p:nvSpPr>
        <p:spPr>
          <a:xfrm>
            <a:off x="609600" y="1600201"/>
            <a:ext cx="10972800" cy="4525963"/>
          </a:xfrm>
        </p:spPr>
        <p:txBody>
          <a:bodyPr/>
          <a:lstStyle/>
          <a:p>
            <a:pPr marL="0" indent="0">
              <a:buNone/>
            </a:pPr>
            <a:r>
              <a:rPr lang="en-US" baseline="30000" dirty="0"/>
              <a:t>1</a:t>
            </a:r>
            <a:r>
              <a:rPr lang="en-US" dirty="0"/>
              <a:t>After this I saw another angel coming down from heaven. He had great authority, and the earth was illumined by his splendor.</a:t>
            </a:r>
          </a:p>
        </p:txBody>
      </p:sp>
    </p:spTree>
    <p:extLst>
      <p:ext uri="{BB962C8B-B14F-4D97-AF65-F5344CB8AC3E}">
        <p14:creationId xmlns:p14="http://schemas.microsoft.com/office/powerpoint/2010/main" val="3552987583"/>
      </p:ext>
    </p:extLst>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88E692-3592-87BE-620B-9C4014F6E495}"/>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28875BEB-56F5-0A86-18D6-E577AAAEA717}"/>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DAEF524D-091F-A947-8284-27625D3AA85F}"/>
              </a:ext>
            </a:extLst>
          </p:cNvPr>
          <p:cNvSpPr>
            <a:spLocks noGrp="1"/>
          </p:cNvSpPr>
          <p:nvPr>
            <p:ph idx="1"/>
          </p:nvPr>
        </p:nvSpPr>
        <p:spPr>
          <a:xfrm>
            <a:off x="609600" y="1600201"/>
            <a:ext cx="10972800" cy="4525963"/>
          </a:xfrm>
        </p:spPr>
        <p:txBody>
          <a:bodyPr/>
          <a:lstStyle/>
          <a:p>
            <a:pPr marL="0" indent="0">
              <a:buNone/>
            </a:pPr>
            <a:r>
              <a:rPr lang="en-US" baseline="30000" dirty="0"/>
              <a:t>2</a:t>
            </a:r>
            <a:r>
              <a:rPr lang="en-US" dirty="0"/>
              <a:t>With a mighty voice he shouted: “Fallen! Fallen is Babylon the Great! She has become a dwelling for demons and a haunt for every impure spirit, a haunt for every unclean bird, a haunt for every unclean and detestable animal. </a:t>
            </a:r>
          </a:p>
        </p:txBody>
      </p:sp>
      <p:sp>
        <p:nvSpPr>
          <p:cNvPr id="2" name="TextBox 1">
            <a:extLst>
              <a:ext uri="{FF2B5EF4-FFF2-40B4-BE49-F238E27FC236}">
                <a16:creationId xmlns:a16="http://schemas.microsoft.com/office/drawing/2014/main" id="{397EAFE0-7DBB-6A7F-4CEC-759DFD36526E}"/>
              </a:ext>
            </a:extLst>
          </p:cNvPr>
          <p:cNvSpPr txBox="1"/>
          <p:nvPr/>
        </p:nvSpPr>
        <p:spPr>
          <a:xfrm>
            <a:off x="9161253" y="3524629"/>
            <a:ext cx="2570672" cy="646331"/>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600" dirty="0">
                <a:latin typeface="Aptos" panose="020B0004020202020204" pitchFamily="34" charset="0"/>
              </a:rPr>
              <a:t>Rev. 19:21?</a:t>
            </a:r>
            <a:endParaRPr lang="en-US" sz="3600" baseline="30000" dirty="0">
              <a:latin typeface="Aptos" panose="020B0004020202020204" pitchFamily="34" charset="0"/>
            </a:endParaRPr>
          </a:p>
        </p:txBody>
      </p:sp>
    </p:spTree>
    <p:extLst>
      <p:ext uri="{BB962C8B-B14F-4D97-AF65-F5344CB8AC3E}">
        <p14:creationId xmlns:p14="http://schemas.microsoft.com/office/powerpoint/2010/main" val="215228886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469984-F496-D1E8-0FE0-C1F2E619BBEE}"/>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9F54F11-DEC3-8B21-16C7-D072DB17B65B}"/>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378372BB-6E2D-7EE0-C5AF-A9BC0C523749}"/>
              </a:ext>
            </a:extLst>
          </p:cNvPr>
          <p:cNvSpPr>
            <a:spLocks noGrp="1"/>
          </p:cNvSpPr>
          <p:nvPr>
            <p:ph idx="1"/>
          </p:nvPr>
        </p:nvSpPr>
        <p:spPr>
          <a:xfrm>
            <a:off x="609600" y="1600201"/>
            <a:ext cx="10972800" cy="4525963"/>
          </a:xfrm>
        </p:spPr>
        <p:txBody>
          <a:bodyPr/>
          <a:lstStyle/>
          <a:p>
            <a:pPr marL="0" indent="0">
              <a:buNone/>
            </a:pPr>
            <a:r>
              <a:rPr lang="en-US" baseline="30000" dirty="0"/>
              <a:t>3</a:t>
            </a:r>
            <a:r>
              <a:rPr lang="en-US" dirty="0"/>
              <a:t>For all the nations have drunk the maddening wine of her adulteries. The kings of the earth committed adultery with her, and the merchants of the earth grew rich from her excessive luxuries.</a:t>
            </a:r>
          </a:p>
        </p:txBody>
      </p:sp>
    </p:spTree>
    <p:extLst>
      <p:ext uri="{BB962C8B-B14F-4D97-AF65-F5344CB8AC3E}">
        <p14:creationId xmlns:p14="http://schemas.microsoft.com/office/powerpoint/2010/main" val="2180232001"/>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DE4A7D-838A-A131-7EC2-979A164666F3}"/>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3EBF8AA-BF67-7C0D-A1DA-9E95C7339FA1}"/>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BA70ACE3-CAFB-B049-09F3-2C52D074E604}"/>
              </a:ext>
            </a:extLst>
          </p:cNvPr>
          <p:cNvSpPr>
            <a:spLocks noGrp="1"/>
          </p:cNvSpPr>
          <p:nvPr>
            <p:ph idx="1"/>
          </p:nvPr>
        </p:nvSpPr>
        <p:spPr>
          <a:xfrm>
            <a:off x="609600" y="1600201"/>
            <a:ext cx="10972800" cy="4525963"/>
          </a:xfrm>
        </p:spPr>
        <p:txBody>
          <a:bodyPr/>
          <a:lstStyle/>
          <a:p>
            <a:pPr marL="0" indent="0">
              <a:buNone/>
            </a:pPr>
            <a:r>
              <a:rPr lang="en-US" baseline="30000" dirty="0"/>
              <a:t>4</a:t>
            </a:r>
            <a:r>
              <a:rPr lang="en-US" dirty="0"/>
              <a:t>Then I heard another voice from heaven say: </a:t>
            </a:r>
          </a:p>
          <a:p>
            <a:pPr marL="0" indent="0">
              <a:buNone/>
            </a:pPr>
            <a:r>
              <a:rPr lang="en-US" dirty="0"/>
              <a:t>“Come out of her, my people, so that you will not share in her sins, so that you will not receive any of her plagues;</a:t>
            </a:r>
          </a:p>
          <a:p>
            <a:pPr marL="0" indent="0">
              <a:buNone/>
            </a:pPr>
            <a:r>
              <a:rPr lang="en-US" baseline="30000" dirty="0"/>
              <a:t>5</a:t>
            </a:r>
            <a:r>
              <a:rPr lang="en-US" dirty="0"/>
              <a:t>for her sins are piled up to heaven, and God has remembered her crimes.</a:t>
            </a:r>
            <a:endParaRPr lang="en-US" baseline="30000" dirty="0"/>
          </a:p>
        </p:txBody>
      </p:sp>
      <p:sp>
        <p:nvSpPr>
          <p:cNvPr id="2" name="TextBox 1">
            <a:extLst>
              <a:ext uri="{FF2B5EF4-FFF2-40B4-BE49-F238E27FC236}">
                <a16:creationId xmlns:a16="http://schemas.microsoft.com/office/drawing/2014/main" id="{B52A9C90-33D4-4E3B-4AE3-6A43033D9E61}"/>
              </a:ext>
            </a:extLst>
          </p:cNvPr>
          <p:cNvSpPr txBox="1"/>
          <p:nvPr/>
        </p:nvSpPr>
        <p:spPr>
          <a:xfrm>
            <a:off x="2981864" y="4291642"/>
            <a:ext cx="4005532" cy="646331"/>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600" dirty="0">
                <a:latin typeface="Aptos" panose="020B0004020202020204" pitchFamily="34" charset="0"/>
              </a:rPr>
              <a:t>Gen. 11:4; Jer. 51:9</a:t>
            </a:r>
            <a:endParaRPr lang="en-US" sz="3600" baseline="30000" dirty="0">
              <a:latin typeface="Aptos" panose="020B0004020202020204" pitchFamily="34" charset="0"/>
            </a:endParaRPr>
          </a:p>
        </p:txBody>
      </p:sp>
    </p:spTree>
    <p:extLst>
      <p:ext uri="{BB962C8B-B14F-4D97-AF65-F5344CB8AC3E}">
        <p14:creationId xmlns:p14="http://schemas.microsoft.com/office/powerpoint/2010/main" val="373720380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wipe(left)">
                                      <p:cBhvr>
                                        <p:cTn id="7" dur="500"/>
                                        <p:tgtEl>
                                          <p:spTgt spid="7">
                                            <p:txEl>
                                              <p:pRg st="2" end="2"/>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par>
                                <p:cTn id="12" presetID="22" presetClass="entr" presetSubtype="8" fill="hold" nodeType="with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wipe(left)">
                                      <p:cBhvr>
                                        <p:cTn id="14"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74C340-A17C-9023-D8CC-1D40362C8274}"/>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BE1AC7CB-5CE2-616B-3BCE-BE8482851C82}"/>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3287C207-4C27-80D1-7289-B40BB9C2E587}"/>
              </a:ext>
            </a:extLst>
          </p:cNvPr>
          <p:cNvSpPr>
            <a:spLocks noGrp="1"/>
          </p:cNvSpPr>
          <p:nvPr>
            <p:ph idx="1"/>
          </p:nvPr>
        </p:nvSpPr>
        <p:spPr>
          <a:xfrm>
            <a:off x="609600" y="1600201"/>
            <a:ext cx="10972800" cy="4525963"/>
          </a:xfrm>
        </p:spPr>
        <p:txBody>
          <a:bodyPr/>
          <a:lstStyle/>
          <a:p>
            <a:pPr marL="0" indent="0">
              <a:buNone/>
            </a:pPr>
            <a:r>
              <a:rPr lang="en-US" baseline="30000" dirty="0"/>
              <a:t>6</a:t>
            </a:r>
            <a:r>
              <a:rPr lang="en-US" dirty="0"/>
              <a:t>Give back to her as she has given; pay her back double for what she has done. Pour her a double portion from her own cup.</a:t>
            </a:r>
            <a:endParaRPr lang="en-US" baseline="30000" dirty="0"/>
          </a:p>
        </p:txBody>
      </p:sp>
    </p:spTree>
    <p:extLst>
      <p:ext uri="{BB962C8B-B14F-4D97-AF65-F5344CB8AC3E}">
        <p14:creationId xmlns:p14="http://schemas.microsoft.com/office/powerpoint/2010/main" val="1118820965"/>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096858-F676-D66F-A279-6817C4AA0AAF}"/>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44568B6B-F7C3-FBC9-A289-62AA8F53C4EF}"/>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7D14E55E-9830-4CB9-2BB9-838C7871E3A3}"/>
              </a:ext>
            </a:extLst>
          </p:cNvPr>
          <p:cNvSpPr>
            <a:spLocks noGrp="1"/>
          </p:cNvSpPr>
          <p:nvPr>
            <p:ph idx="1"/>
          </p:nvPr>
        </p:nvSpPr>
        <p:spPr>
          <a:xfrm>
            <a:off x="609600" y="1600201"/>
            <a:ext cx="10972800" cy="4525963"/>
          </a:xfrm>
        </p:spPr>
        <p:txBody>
          <a:bodyPr/>
          <a:lstStyle/>
          <a:p>
            <a:pPr marL="0" indent="0">
              <a:buNone/>
            </a:pPr>
            <a:r>
              <a:rPr lang="en-US" baseline="30000" dirty="0"/>
              <a:t>1</a:t>
            </a:r>
            <a:r>
              <a:rPr lang="en-US" dirty="0"/>
              <a:t>One of the seven angels who had the seven bowls came and said to me, “Come, I will show you the punishment of the great prostitute, who sits by many waters.</a:t>
            </a:r>
          </a:p>
        </p:txBody>
      </p:sp>
    </p:spTree>
    <p:extLst>
      <p:ext uri="{BB962C8B-B14F-4D97-AF65-F5344CB8AC3E}">
        <p14:creationId xmlns:p14="http://schemas.microsoft.com/office/powerpoint/2010/main" val="2710250143"/>
      </p:ext>
    </p:extLst>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9F3C1-8E3A-6AFB-2762-5BA6416E12BE}"/>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C4D37947-7D73-7A3C-4134-6D5A2D36DDA1}"/>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09C47ECB-0534-A445-ADCE-A50F03BEBEEE}"/>
              </a:ext>
            </a:extLst>
          </p:cNvPr>
          <p:cNvSpPr>
            <a:spLocks noGrp="1"/>
          </p:cNvSpPr>
          <p:nvPr>
            <p:ph idx="1"/>
          </p:nvPr>
        </p:nvSpPr>
        <p:spPr>
          <a:xfrm>
            <a:off x="609600" y="1600201"/>
            <a:ext cx="10972800" cy="4525963"/>
          </a:xfrm>
        </p:spPr>
        <p:txBody>
          <a:bodyPr/>
          <a:lstStyle/>
          <a:p>
            <a:pPr marL="0" indent="0">
              <a:buNone/>
            </a:pPr>
            <a:r>
              <a:rPr lang="en-US" baseline="30000" dirty="0"/>
              <a:t>7</a:t>
            </a:r>
            <a:r>
              <a:rPr lang="en-US" dirty="0"/>
              <a:t>Give her as much torment and grief as the glory and luxury she gave herself.</a:t>
            </a:r>
          </a:p>
          <a:p>
            <a:pPr marL="0" indent="0">
              <a:buNone/>
            </a:pPr>
            <a:r>
              <a:rPr lang="en-US" dirty="0"/>
              <a:t>In her heart she boasts, ‘I sit enthroned as queen. I am not a widow; I will never mourn.</a:t>
            </a:r>
          </a:p>
        </p:txBody>
      </p:sp>
    </p:spTree>
    <p:extLst>
      <p:ext uri="{BB962C8B-B14F-4D97-AF65-F5344CB8AC3E}">
        <p14:creationId xmlns:p14="http://schemas.microsoft.com/office/powerpoint/2010/main" val="12444840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D5F559-B305-1BD3-D992-3446DB0BD124}"/>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B5B6DD71-5F23-707D-7DDF-F18AAD6C33F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50225A13-791B-6DF3-6FB9-7F8574C056DD}"/>
              </a:ext>
            </a:extLst>
          </p:cNvPr>
          <p:cNvSpPr>
            <a:spLocks noGrp="1"/>
          </p:cNvSpPr>
          <p:nvPr>
            <p:ph idx="1"/>
          </p:nvPr>
        </p:nvSpPr>
        <p:spPr>
          <a:xfrm>
            <a:off x="609600" y="1600201"/>
            <a:ext cx="10972800" cy="4525963"/>
          </a:xfrm>
        </p:spPr>
        <p:txBody>
          <a:bodyPr/>
          <a:lstStyle/>
          <a:p>
            <a:pPr marL="0" indent="0">
              <a:buNone/>
            </a:pPr>
            <a:r>
              <a:rPr lang="en-US" baseline="30000" dirty="0"/>
              <a:t>8</a:t>
            </a:r>
            <a:r>
              <a:rPr lang="en-US" dirty="0"/>
              <a:t>Therefore in one day her plagues will overtake her: death, mourning and famine. She will be consumed by fire, for mighty is the Lord God who judges her. </a:t>
            </a:r>
            <a:endParaRPr lang="en-US" baseline="30000" dirty="0"/>
          </a:p>
        </p:txBody>
      </p:sp>
    </p:spTree>
    <p:extLst>
      <p:ext uri="{BB962C8B-B14F-4D97-AF65-F5344CB8AC3E}">
        <p14:creationId xmlns:p14="http://schemas.microsoft.com/office/powerpoint/2010/main" val="1120444004"/>
      </p:ext>
    </p:extLst>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13B219-A8CB-06AF-DF1C-C69B3F65C812}"/>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C795B1C-694B-DC99-1A9C-6932524B45EB}"/>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1A436058-BD58-8AD2-F9AA-BD5143F61398}"/>
              </a:ext>
            </a:extLst>
          </p:cNvPr>
          <p:cNvSpPr>
            <a:spLocks noGrp="1"/>
          </p:cNvSpPr>
          <p:nvPr>
            <p:ph idx="1"/>
          </p:nvPr>
        </p:nvSpPr>
        <p:spPr>
          <a:xfrm>
            <a:off x="609600" y="1600201"/>
            <a:ext cx="10972800" cy="4525963"/>
          </a:xfrm>
        </p:spPr>
        <p:txBody>
          <a:bodyPr/>
          <a:lstStyle/>
          <a:p>
            <a:pPr marL="0" indent="0">
              <a:buNone/>
            </a:pPr>
            <a:r>
              <a:rPr lang="en-US" baseline="30000" dirty="0"/>
              <a:t>9</a:t>
            </a:r>
            <a:r>
              <a:rPr lang="en-US" dirty="0"/>
              <a:t>When the kings of the earth who committed adultery with her and shared her luxury see the smoke of her burning, they will weep and mourn over her.</a:t>
            </a:r>
            <a:endParaRPr lang="en-US" baseline="30000" dirty="0"/>
          </a:p>
        </p:txBody>
      </p:sp>
    </p:spTree>
    <p:extLst>
      <p:ext uri="{BB962C8B-B14F-4D97-AF65-F5344CB8AC3E}">
        <p14:creationId xmlns:p14="http://schemas.microsoft.com/office/powerpoint/2010/main" val="263587491"/>
      </p:ext>
    </p:extLst>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440D95-3570-9DB4-DB85-355D6557EB82}"/>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813A5F68-B7D8-EC14-55B8-D587BB1AF60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D61D4501-1398-895F-D1B2-D4207EF13FCF}"/>
              </a:ext>
            </a:extLst>
          </p:cNvPr>
          <p:cNvSpPr>
            <a:spLocks noGrp="1"/>
          </p:cNvSpPr>
          <p:nvPr>
            <p:ph idx="1"/>
          </p:nvPr>
        </p:nvSpPr>
        <p:spPr>
          <a:xfrm>
            <a:off x="609600" y="1600201"/>
            <a:ext cx="10972800" cy="4525963"/>
          </a:xfrm>
        </p:spPr>
        <p:txBody>
          <a:bodyPr/>
          <a:lstStyle/>
          <a:p>
            <a:pPr marL="0" indent="0">
              <a:buNone/>
            </a:pPr>
            <a:r>
              <a:rPr lang="en-US" baseline="30000" dirty="0"/>
              <a:t>10</a:t>
            </a:r>
            <a:r>
              <a:rPr lang="en-US" dirty="0"/>
              <a:t>Terrified at her torment, they will stand far off and cry: </a:t>
            </a:r>
          </a:p>
          <a:p>
            <a:pPr marL="0" indent="0">
              <a:buNone/>
            </a:pPr>
            <a:r>
              <a:rPr lang="en-US" dirty="0"/>
              <a:t>“Woe! Woe to you, great city, you mighty city of Babylon!</a:t>
            </a:r>
          </a:p>
          <a:p>
            <a:pPr marL="0" indent="0">
              <a:buNone/>
            </a:pPr>
            <a:r>
              <a:rPr lang="en-US" b="1" u="sng" dirty="0"/>
              <a:t>In one hour</a:t>
            </a:r>
            <a:r>
              <a:rPr lang="en-US" dirty="0"/>
              <a:t> your doom has come!”</a:t>
            </a:r>
          </a:p>
        </p:txBody>
      </p:sp>
    </p:spTree>
    <p:extLst>
      <p:ext uri="{BB962C8B-B14F-4D97-AF65-F5344CB8AC3E}">
        <p14:creationId xmlns:p14="http://schemas.microsoft.com/office/powerpoint/2010/main" val="35799757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EF35DF-FF61-E341-18CA-0A18B433EC7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9CF2C669-B8AF-59A6-3074-D882F8D7D5AC}"/>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FF78D2BE-AEA3-438E-55BC-6B68D5E72041}"/>
              </a:ext>
            </a:extLst>
          </p:cNvPr>
          <p:cNvSpPr>
            <a:spLocks noGrp="1"/>
          </p:cNvSpPr>
          <p:nvPr>
            <p:ph idx="1"/>
          </p:nvPr>
        </p:nvSpPr>
        <p:spPr>
          <a:xfrm>
            <a:off x="609600" y="1600201"/>
            <a:ext cx="10972800" cy="4525963"/>
          </a:xfrm>
        </p:spPr>
        <p:txBody>
          <a:bodyPr/>
          <a:lstStyle/>
          <a:p>
            <a:pPr marL="0" indent="0">
              <a:buNone/>
            </a:pPr>
            <a:r>
              <a:rPr lang="en-US" baseline="30000" dirty="0"/>
              <a:t>11</a:t>
            </a:r>
            <a:r>
              <a:rPr lang="en-US" dirty="0"/>
              <a:t>The merchants of the earth will weep and mourn over her because no one buys their cargoes anymore – </a:t>
            </a:r>
          </a:p>
          <a:p>
            <a:pPr marL="0" indent="0">
              <a:buNone/>
            </a:pPr>
            <a:r>
              <a:rPr lang="en-US" baseline="30000" dirty="0"/>
              <a:t>12</a:t>
            </a:r>
            <a:r>
              <a:rPr lang="en-US" dirty="0"/>
              <a:t>cargoes of gold, silver, precious stones and pearls; </a:t>
            </a:r>
          </a:p>
          <a:p>
            <a:pPr marL="0" indent="0">
              <a:buNone/>
            </a:pPr>
            <a:r>
              <a:rPr lang="en-US" dirty="0"/>
              <a:t>fine linen, purple, silk and scarlet cloth; </a:t>
            </a:r>
          </a:p>
          <a:p>
            <a:pPr marL="0" indent="0">
              <a:buNone/>
            </a:pPr>
            <a:r>
              <a:rPr lang="en-US" dirty="0"/>
              <a:t>every kind of citron wood, and articles of every kind of ivory, costly wood, bronze, iron and marble; </a:t>
            </a:r>
          </a:p>
          <a:p>
            <a:pPr marL="0" indent="0">
              <a:buNone/>
            </a:pPr>
            <a:endParaRPr lang="en-US" baseline="30000" dirty="0"/>
          </a:p>
        </p:txBody>
      </p:sp>
    </p:spTree>
    <p:extLst>
      <p:ext uri="{BB962C8B-B14F-4D97-AF65-F5344CB8AC3E}">
        <p14:creationId xmlns:p14="http://schemas.microsoft.com/office/powerpoint/2010/main" val="27349760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ipe(left)">
                                      <p:cBhvr>
                                        <p:cTn id="1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71CD27-D37E-DE6E-C0CD-F50C4563FA1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A576A860-D97F-1A85-0E35-FC435FA9E374}"/>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4100E181-C3A7-E723-4DA4-9E56E528C8B5}"/>
              </a:ext>
            </a:extLst>
          </p:cNvPr>
          <p:cNvSpPr>
            <a:spLocks noGrp="1"/>
          </p:cNvSpPr>
          <p:nvPr>
            <p:ph idx="1"/>
          </p:nvPr>
        </p:nvSpPr>
        <p:spPr>
          <a:xfrm>
            <a:off x="609600" y="1600201"/>
            <a:ext cx="10972800" cy="4525963"/>
          </a:xfrm>
        </p:spPr>
        <p:txBody>
          <a:bodyPr/>
          <a:lstStyle/>
          <a:p>
            <a:pPr marL="0" indent="0">
              <a:buNone/>
            </a:pPr>
            <a:r>
              <a:rPr lang="en-US" baseline="30000" dirty="0"/>
              <a:t>13</a:t>
            </a:r>
            <a:r>
              <a:rPr lang="en-US" dirty="0"/>
              <a:t>cargoes of cinnamon and spice, of incense, myrrh and frankincense, of wine and olive oil, of fine flour and wheat; cattle and sheep; horses and carriages;</a:t>
            </a:r>
          </a:p>
          <a:p>
            <a:pPr marL="0" indent="0">
              <a:buNone/>
            </a:pPr>
            <a:r>
              <a:rPr lang="en-US" dirty="0"/>
              <a:t>and human beings sold as slaves.</a:t>
            </a:r>
          </a:p>
          <a:p>
            <a:pPr marL="0" indent="0">
              <a:buNone/>
            </a:pPr>
            <a:endParaRPr lang="en-US" baseline="30000" dirty="0"/>
          </a:p>
        </p:txBody>
      </p:sp>
    </p:spTree>
    <p:extLst>
      <p:ext uri="{BB962C8B-B14F-4D97-AF65-F5344CB8AC3E}">
        <p14:creationId xmlns:p14="http://schemas.microsoft.com/office/powerpoint/2010/main" val="304529726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93093A-3D9E-7DC9-42B0-29BD95AE4FC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13F0F6B3-3F49-883D-05E7-B6E9AF54DD88}"/>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2A5722B5-FD82-17A5-9E70-56041825F59F}"/>
              </a:ext>
            </a:extLst>
          </p:cNvPr>
          <p:cNvSpPr>
            <a:spLocks noGrp="1"/>
          </p:cNvSpPr>
          <p:nvPr>
            <p:ph idx="1"/>
          </p:nvPr>
        </p:nvSpPr>
        <p:spPr>
          <a:xfrm>
            <a:off x="609600" y="1600201"/>
            <a:ext cx="10972800" cy="4525963"/>
          </a:xfrm>
        </p:spPr>
        <p:txBody>
          <a:bodyPr/>
          <a:lstStyle/>
          <a:p>
            <a:pPr marL="0" indent="0">
              <a:buNone/>
            </a:pPr>
            <a:r>
              <a:rPr lang="en-US" baseline="30000" dirty="0"/>
              <a:t>14</a:t>
            </a:r>
            <a:r>
              <a:rPr lang="en-US" dirty="0"/>
              <a:t>They will say, ‘The fruit you longed for is gone from you. All your luxury and splendor have vanished, never to be recovered.’</a:t>
            </a:r>
          </a:p>
          <a:p>
            <a:pPr marL="0" indent="0">
              <a:buNone/>
            </a:pPr>
            <a:endParaRPr lang="en-US" baseline="30000" dirty="0"/>
          </a:p>
        </p:txBody>
      </p:sp>
    </p:spTree>
    <p:extLst>
      <p:ext uri="{BB962C8B-B14F-4D97-AF65-F5344CB8AC3E}">
        <p14:creationId xmlns:p14="http://schemas.microsoft.com/office/powerpoint/2010/main" val="3475184575"/>
      </p:ext>
    </p:extLst>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CF6345-6F15-900F-C0EF-BAD9B5535112}"/>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E6FB171B-9BF3-BA28-F6AA-2744F718FD60}"/>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CA4953B9-F084-7A04-00A5-C5BDF94A680A}"/>
              </a:ext>
            </a:extLst>
          </p:cNvPr>
          <p:cNvSpPr>
            <a:spLocks noGrp="1"/>
          </p:cNvSpPr>
          <p:nvPr>
            <p:ph idx="1"/>
          </p:nvPr>
        </p:nvSpPr>
        <p:spPr>
          <a:xfrm>
            <a:off x="609600" y="1600201"/>
            <a:ext cx="10972800" cy="4525963"/>
          </a:xfrm>
        </p:spPr>
        <p:txBody>
          <a:bodyPr/>
          <a:lstStyle/>
          <a:p>
            <a:pPr marL="0" indent="0">
              <a:buNone/>
            </a:pPr>
            <a:r>
              <a:rPr lang="en-US" baseline="30000" dirty="0"/>
              <a:t>15</a:t>
            </a:r>
            <a:r>
              <a:rPr lang="en-US" dirty="0"/>
              <a:t>The merchants who sold these things and gained their wealth from her will stand far off, terrified at her torment. They will weep and mourn </a:t>
            </a:r>
            <a:r>
              <a:rPr lang="en-US" baseline="30000" dirty="0"/>
              <a:t>16</a:t>
            </a:r>
            <a:r>
              <a:rPr lang="en-US" dirty="0"/>
              <a:t>and cry out:</a:t>
            </a:r>
          </a:p>
          <a:p>
            <a:pPr marL="0" indent="0">
              <a:buNone/>
            </a:pPr>
            <a:r>
              <a:rPr lang="en-US" dirty="0"/>
              <a:t>“Woe! Woe to you, great city, dressed in fine linen, purple and scarlet, and glittering with gold, precious stones and pearls!</a:t>
            </a:r>
          </a:p>
          <a:p>
            <a:pPr marL="0" indent="0">
              <a:buNone/>
            </a:pPr>
            <a:endParaRPr lang="en-US" baseline="30000" dirty="0"/>
          </a:p>
        </p:txBody>
      </p:sp>
    </p:spTree>
    <p:extLst>
      <p:ext uri="{BB962C8B-B14F-4D97-AF65-F5344CB8AC3E}">
        <p14:creationId xmlns:p14="http://schemas.microsoft.com/office/powerpoint/2010/main" val="207190096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3A94F7-3577-CCFA-0213-3A282EFD72A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DF504A61-5BBC-4995-1E3D-AFDA58E476A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F8E6B844-8FFF-44BA-2082-8AC297A45BF6}"/>
              </a:ext>
            </a:extLst>
          </p:cNvPr>
          <p:cNvSpPr>
            <a:spLocks noGrp="1"/>
          </p:cNvSpPr>
          <p:nvPr>
            <p:ph idx="1"/>
          </p:nvPr>
        </p:nvSpPr>
        <p:spPr>
          <a:xfrm>
            <a:off x="609600" y="1600201"/>
            <a:ext cx="10972800" cy="4525963"/>
          </a:xfrm>
        </p:spPr>
        <p:txBody>
          <a:bodyPr/>
          <a:lstStyle/>
          <a:p>
            <a:pPr marL="0" indent="0">
              <a:buNone/>
            </a:pPr>
            <a:r>
              <a:rPr lang="en-US" baseline="30000" dirty="0"/>
              <a:t>17</a:t>
            </a:r>
            <a:r>
              <a:rPr lang="en-US" b="1" u="sng" dirty="0"/>
              <a:t>In one hour</a:t>
            </a:r>
            <a:r>
              <a:rPr lang="en-US" b="1" dirty="0"/>
              <a:t> </a:t>
            </a:r>
            <a:r>
              <a:rPr lang="en-US" dirty="0"/>
              <a:t>such great wealth has been brought to ruin!</a:t>
            </a:r>
          </a:p>
          <a:p>
            <a:pPr marL="0" indent="0">
              <a:buNone/>
            </a:pPr>
            <a:r>
              <a:rPr lang="en-US" dirty="0"/>
              <a:t>Every sea captain, and all who travel by ship, the sailors, and all who earn their living from the sea, will stand far off.</a:t>
            </a:r>
          </a:p>
        </p:txBody>
      </p:sp>
    </p:spTree>
    <p:extLst>
      <p:ext uri="{BB962C8B-B14F-4D97-AF65-F5344CB8AC3E}">
        <p14:creationId xmlns:p14="http://schemas.microsoft.com/office/powerpoint/2010/main" val="265391912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F1FA0B-CD9B-4989-0F98-AFE94F1EB2A2}"/>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A4531DBE-B128-D483-84A3-D8B351CE66E2}"/>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1284B3CC-34A9-EC54-6234-43DDD0C437FE}"/>
              </a:ext>
            </a:extLst>
          </p:cNvPr>
          <p:cNvSpPr>
            <a:spLocks noGrp="1"/>
          </p:cNvSpPr>
          <p:nvPr>
            <p:ph idx="1"/>
          </p:nvPr>
        </p:nvSpPr>
        <p:spPr>
          <a:xfrm>
            <a:off x="609600" y="1600201"/>
            <a:ext cx="10972800" cy="4525963"/>
          </a:xfrm>
        </p:spPr>
        <p:txBody>
          <a:bodyPr/>
          <a:lstStyle/>
          <a:p>
            <a:pPr marL="0" indent="0">
              <a:buNone/>
            </a:pPr>
            <a:r>
              <a:rPr lang="en-US" baseline="30000" dirty="0"/>
              <a:t>18</a:t>
            </a:r>
            <a:r>
              <a:rPr lang="en-US" dirty="0"/>
              <a:t>When they see the smoke of her burning, they will exclaim,</a:t>
            </a:r>
          </a:p>
          <a:p>
            <a:pPr marL="0" indent="0">
              <a:buNone/>
            </a:pPr>
            <a:r>
              <a:rPr lang="en-US" dirty="0"/>
              <a:t>“Was there ever a city like the great city?”</a:t>
            </a:r>
          </a:p>
        </p:txBody>
      </p:sp>
    </p:spTree>
    <p:extLst>
      <p:ext uri="{BB962C8B-B14F-4D97-AF65-F5344CB8AC3E}">
        <p14:creationId xmlns:p14="http://schemas.microsoft.com/office/powerpoint/2010/main" val="12940895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A7BADC-7404-3A6E-3085-5F1A9831A04A}"/>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EA6C7A9B-4A2E-A322-48B6-6686EEB2431D}"/>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8BE67D2A-2453-2D31-A59E-6E5BD703E3D9}"/>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1</a:t>
            </a:r>
            <a:r>
              <a:rPr lang="en-US" dirty="0">
                <a:solidFill>
                  <a:schemeClr val="tx1">
                    <a:lumMod val="50000"/>
                  </a:schemeClr>
                </a:solidFill>
              </a:rPr>
              <a:t>One of the seven angels who had the seven bowls came and said to me, “Come, I will show you the punishment of </a:t>
            </a:r>
            <a:r>
              <a:rPr lang="en-US" dirty="0"/>
              <a:t>the great prostitute, </a:t>
            </a:r>
            <a:r>
              <a:rPr lang="en-US" dirty="0">
                <a:solidFill>
                  <a:schemeClr val="tx1">
                    <a:lumMod val="50000"/>
                  </a:schemeClr>
                </a:solidFill>
              </a:rPr>
              <a:t>who sits by many waters.</a:t>
            </a:r>
          </a:p>
        </p:txBody>
      </p:sp>
      <p:sp>
        <p:nvSpPr>
          <p:cNvPr id="2" name="TextBox 1">
            <a:extLst>
              <a:ext uri="{FF2B5EF4-FFF2-40B4-BE49-F238E27FC236}">
                <a16:creationId xmlns:a16="http://schemas.microsoft.com/office/drawing/2014/main" id="{5906AAAE-9097-B675-6A2F-A491D65A2FDE}"/>
              </a:ext>
            </a:extLst>
          </p:cNvPr>
          <p:cNvSpPr txBox="1"/>
          <p:nvPr/>
        </p:nvSpPr>
        <p:spPr>
          <a:xfrm>
            <a:off x="3964518" y="3983951"/>
            <a:ext cx="4262963" cy="677108"/>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Symbolic language</a:t>
            </a:r>
          </a:p>
        </p:txBody>
      </p:sp>
    </p:spTree>
    <p:extLst>
      <p:ext uri="{BB962C8B-B14F-4D97-AF65-F5344CB8AC3E}">
        <p14:creationId xmlns:p14="http://schemas.microsoft.com/office/powerpoint/2010/main" val="25316086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47329E-9D43-7862-260D-812621B2B366}"/>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F81366E8-6041-D3DB-3D9F-EAD2716FDACF}"/>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2187DB44-D0B6-1401-F309-A950695C271F}"/>
              </a:ext>
            </a:extLst>
          </p:cNvPr>
          <p:cNvSpPr>
            <a:spLocks noGrp="1"/>
          </p:cNvSpPr>
          <p:nvPr>
            <p:ph idx="1"/>
          </p:nvPr>
        </p:nvSpPr>
        <p:spPr>
          <a:xfrm>
            <a:off x="609600" y="1600201"/>
            <a:ext cx="10972800" cy="4525963"/>
          </a:xfrm>
        </p:spPr>
        <p:txBody>
          <a:bodyPr/>
          <a:lstStyle/>
          <a:p>
            <a:pPr marL="0" indent="0">
              <a:buNone/>
            </a:pPr>
            <a:r>
              <a:rPr lang="en-US" baseline="30000" dirty="0"/>
              <a:t>19</a:t>
            </a:r>
            <a:r>
              <a:rPr lang="en-US" dirty="0"/>
              <a:t>They will throw dust on their heads, and with weeping and mourning cry out:</a:t>
            </a:r>
          </a:p>
          <a:p>
            <a:pPr marL="0" indent="0">
              <a:buNone/>
            </a:pPr>
            <a:r>
              <a:rPr lang="en-US" dirty="0"/>
              <a:t>“Woe! Woe to you, great city, where all who had ships on the sea became rich through her wealth! </a:t>
            </a:r>
          </a:p>
          <a:p>
            <a:pPr marL="0" indent="0">
              <a:buNone/>
            </a:pPr>
            <a:r>
              <a:rPr lang="en-US" b="1" u="sng" dirty="0"/>
              <a:t>In one hour</a:t>
            </a:r>
            <a:r>
              <a:rPr lang="en-US" dirty="0"/>
              <a:t> she has been brought to ruin!”</a:t>
            </a:r>
          </a:p>
        </p:txBody>
      </p:sp>
    </p:spTree>
    <p:extLst>
      <p:ext uri="{BB962C8B-B14F-4D97-AF65-F5344CB8AC3E}">
        <p14:creationId xmlns:p14="http://schemas.microsoft.com/office/powerpoint/2010/main" val="123948956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47329E-9D43-7862-260D-812621B2B366}"/>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F81366E8-6041-D3DB-3D9F-EAD2716FDACF}"/>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2187DB44-D0B6-1401-F309-A950695C271F}"/>
              </a:ext>
            </a:extLst>
          </p:cNvPr>
          <p:cNvSpPr>
            <a:spLocks noGrp="1"/>
          </p:cNvSpPr>
          <p:nvPr>
            <p:ph idx="1"/>
          </p:nvPr>
        </p:nvSpPr>
        <p:spPr>
          <a:xfrm>
            <a:off x="609600" y="1600201"/>
            <a:ext cx="10972800" cy="4525963"/>
          </a:xfrm>
        </p:spPr>
        <p:txBody>
          <a:bodyPr/>
          <a:lstStyle/>
          <a:p>
            <a:pPr marL="0" indent="0">
              <a:buNone/>
            </a:pPr>
            <a:r>
              <a:rPr lang="en-US" baseline="30000" dirty="0"/>
              <a:t>19</a:t>
            </a:r>
            <a:r>
              <a:rPr lang="en-US" dirty="0"/>
              <a:t>They will throw dust on their heads, and with weeping and mourning cry out:</a:t>
            </a:r>
          </a:p>
          <a:p>
            <a:pPr marL="0" indent="0">
              <a:buNone/>
            </a:pPr>
            <a:r>
              <a:rPr lang="en-US" dirty="0"/>
              <a:t>“Woe! Woe to you, great city, where all who had ships on the sea became rich through her wealth! </a:t>
            </a:r>
          </a:p>
          <a:p>
            <a:pPr marL="0" indent="0">
              <a:buNone/>
            </a:pPr>
            <a:r>
              <a:rPr lang="en-US" b="1" u="sng" dirty="0"/>
              <a:t>In one hour</a:t>
            </a:r>
            <a:r>
              <a:rPr lang="en-US" dirty="0"/>
              <a:t> she has been brought to ruin!”</a:t>
            </a:r>
          </a:p>
        </p:txBody>
      </p:sp>
      <p:sp>
        <p:nvSpPr>
          <p:cNvPr id="2" name="TextBox 1">
            <a:extLst>
              <a:ext uri="{FF2B5EF4-FFF2-40B4-BE49-F238E27FC236}">
                <a16:creationId xmlns:a16="http://schemas.microsoft.com/office/drawing/2014/main" id="{12596C75-6621-BBC2-6DF6-57E06E2EE11F}"/>
              </a:ext>
            </a:extLst>
          </p:cNvPr>
          <p:cNvSpPr txBox="1"/>
          <p:nvPr/>
        </p:nvSpPr>
        <p:spPr>
          <a:xfrm>
            <a:off x="3896264" y="1997839"/>
            <a:ext cx="4399472" cy="2862322"/>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6000" dirty="0">
                <a:latin typeface="Aptos" panose="020B0004020202020204" pitchFamily="34" charset="0"/>
              </a:rPr>
              <a:t>How could they not see this coming?</a:t>
            </a:r>
          </a:p>
        </p:txBody>
      </p:sp>
    </p:spTree>
    <p:extLst>
      <p:ext uri="{BB962C8B-B14F-4D97-AF65-F5344CB8AC3E}">
        <p14:creationId xmlns:p14="http://schemas.microsoft.com/office/powerpoint/2010/main" val="17451439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22" presetClass="entr" presetSubtype="8" fill="hold" nodeType="withEffect">
                                  <p:stCondLst>
                                    <p:cond delay="0"/>
                                  </p:stCondLst>
                                  <p:childTnLst>
                                    <p:set>
                                      <p:cBhvr>
                                        <p:cTn id="19" dur="1" fill="hold">
                                          <p:stCondLst>
                                            <p:cond delay="0"/>
                                          </p:stCondLst>
                                        </p:cTn>
                                        <p:tgtEl>
                                          <p:spTgt spid="2">
                                            <p:txEl>
                                              <p:pRg st="0" end="0"/>
                                            </p:txEl>
                                          </p:spTgt>
                                        </p:tgtEl>
                                        <p:attrNameLst>
                                          <p:attrName>style.visibility</p:attrName>
                                        </p:attrNameLst>
                                      </p:cBhvr>
                                      <p:to>
                                        <p:strVal val="visible"/>
                                      </p:to>
                                    </p:set>
                                    <p:animEffect transition="in" filter="wipe(left)">
                                      <p:cBhvr>
                                        <p:cTn id="2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AFB528-B538-0FDD-C795-3C0CD27B3858}"/>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7249B44D-DFE1-88A1-B2F7-0F36CD501097}"/>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33BDE88B-82C3-3EEE-3D62-2EBF162C786B}"/>
              </a:ext>
            </a:extLst>
          </p:cNvPr>
          <p:cNvSpPr>
            <a:spLocks noGrp="1"/>
          </p:cNvSpPr>
          <p:nvPr>
            <p:ph idx="1"/>
          </p:nvPr>
        </p:nvSpPr>
        <p:spPr>
          <a:xfrm>
            <a:off x="609600" y="1600201"/>
            <a:ext cx="10972800" cy="4525963"/>
          </a:xfrm>
        </p:spPr>
        <p:txBody>
          <a:bodyPr/>
          <a:lstStyle/>
          <a:p>
            <a:pPr marL="0" indent="0">
              <a:buNone/>
            </a:pPr>
            <a:r>
              <a:rPr lang="en-US" baseline="30000" dirty="0"/>
              <a:t>20</a:t>
            </a:r>
            <a:r>
              <a:rPr lang="en-US" dirty="0"/>
              <a:t>Rejoice over her, you heavens! Rejoice, you people of God! Rejoice, apostles and prophets! </a:t>
            </a:r>
          </a:p>
          <a:p>
            <a:pPr marL="0" indent="0">
              <a:buNone/>
            </a:pPr>
            <a:r>
              <a:rPr lang="en-US" dirty="0"/>
              <a:t>For God has judged her with the same judgment she imposed on you.</a:t>
            </a:r>
          </a:p>
        </p:txBody>
      </p:sp>
    </p:spTree>
    <p:extLst>
      <p:ext uri="{BB962C8B-B14F-4D97-AF65-F5344CB8AC3E}">
        <p14:creationId xmlns:p14="http://schemas.microsoft.com/office/powerpoint/2010/main" val="35455887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00211-7694-9050-BBE6-205DA474887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98E464E-B20A-DCA0-83CD-66D8044868A6}"/>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47276AB8-4103-7D5B-C6BB-2A093153D947}"/>
              </a:ext>
            </a:extLst>
          </p:cNvPr>
          <p:cNvSpPr>
            <a:spLocks noGrp="1"/>
          </p:cNvSpPr>
          <p:nvPr>
            <p:ph idx="1"/>
          </p:nvPr>
        </p:nvSpPr>
        <p:spPr>
          <a:xfrm>
            <a:off x="609600" y="1600201"/>
            <a:ext cx="10972800" cy="4525963"/>
          </a:xfrm>
        </p:spPr>
        <p:txBody>
          <a:bodyPr/>
          <a:lstStyle/>
          <a:p>
            <a:pPr marL="0" indent="0">
              <a:buNone/>
            </a:pPr>
            <a:r>
              <a:rPr lang="en-US" baseline="30000" dirty="0"/>
              <a:t>21</a:t>
            </a:r>
            <a:r>
              <a:rPr lang="en-US" dirty="0"/>
              <a:t>Then a mighty angel picked up a boulder the size of a large millstone and threw it into the sea, and said:</a:t>
            </a:r>
          </a:p>
          <a:p>
            <a:pPr marL="0" indent="0">
              <a:buNone/>
            </a:pPr>
            <a:r>
              <a:rPr lang="en-US" dirty="0"/>
              <a:t>“With such violence the great city of Babylon will be thrown down, never to be found again.</a:t>
            </a:r>
          </a:p>
        </p:txBody>
      </p:sp>
    </p:spTree>
    <p:extLst>
      <p:ext uri="{BB962C8B-B14F-4D97-AF65-F5344CB8AC3E}">
        <p14:creationId xmlns:p14="http://schemas.microsoft.com/office/powerpoint/2010/main" val="20103213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5EC77E-13D3-19DC-9D22-1D158858B5FE}"/>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7A1C5D16-0D23-A65A-AA32-16EEB3C5AC06}"/>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F9FDC45B-0A2C-D45A-4637-C736BF7EE627}"/>
              </a:ext>
            </a:extLst>
          </p:cNvPr>
          <p:cNvSpPr>
            <a:spLocks noGrp="1"/>
          </p:cNvSpPr>
          <p:nvPr>
            <p:ph idx="1"/>
          </p:nvPr>
        </p:nvSpPr>
        <p:spPr>
          <a:xfrm>
            <a:off x="609600" y="1600201"/>
            <a:ext cx="10972800" cy="4525963"/>
          </a:xfrm>
        </p:spPr>
        <p:txBody>
          <a:bodyPr/>
          <a:lstStyle/>
          <a:p>
            <a:pPr marL="0" indent="0">
              <a:buNone/>
            </a:pPr>
            <a:r>
              <a:rPr lang="en-US" baseline="30000" dirty="0"/>
              <a:t>22</a:t>
            </a:r>
            <a:r>
              <a:rPr lang="en-US" dirty="0"/>
              <a:t>The music of harpists and musicians, pipers and trumpeters, will never be heard in you again.</a:t>
            </a:r>
          </a:p>
          <a:p>
            <a:pPr marL="0" indent="0">
              <a:buNone/>
            </a:pPr>
            <a:r>
              <a:rPr lang="en-US" dirty="0"/>
              <a:t>No worker of any trade will ever be found in you again.</a:t>
            </a:r>
          </a:p>
          <a:p>
            <a:pPr marL="0" indent="0">
              <a:buNone/>
            </a:pPr>
            <a:r>
              <a:rPr lang="en-US" dirty="0"/>
              <a:t>The sound of a millstone will never be heard in you again.</a:t>
            </a:r>
          </a:p>
        </p:txBody>
      </p:sp>
    </p:spTree>
    <p:extLst>
      <p:ext uri="{BB962C8B-B14F-4D97-AF65-F5344CB8AC3E}">
        <p14:creationId xmlns:p14="http://schemas.microsoft.com/office/powerpoint/2010/main" val="15040931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9C1FFB-F323-1964-82B1-40579C9C12C7}"/>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B66C149B-BF59-07EC-B5C9-D83970993997}"/>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438BFB93-FABE-856D-AC43-4FE201B6F7BD}"/>
              </a:ext>
            </a:extLst>
          </p:cNvPr>
          <p:cNvSpPr>
            <a:spLocks noGrp="1"/>
          </p:cNvSpPr>
          <p:nvPr>
            <p:ph idx="1"/>
          </p:nvPr>
        </p:nvSpPr>
        <p:spPr>
          <a:xfrm>
            <a:off x="609600" y="1600201"/>
            <a:ext cx="10972800" cy="4525963"/>
          </a:xfrm>
        </p:spPr>
        <p:txBody>
          <a:bodyPr/>
          <a:lstStyle/>
          <a:p>
            <a:pPr marL="0" indent="0">
              <a:buNone/>
            </a:pPr>
            <a:r>
              <a:rPr lang="en-US" baseline="30000" dirty="0"/>
              <a:t>23</a:t>
            </a:r>
            <a:r>
              <a:rPr lang="en-US" dirty="0"/>
              <a:t>The light of a lamp will never shine in you again.</a:t>
            </a:r>
          </a:p>
          <a:p>
            <a:pPr marL="0" indent="0">
              <a:buNone/>
            </a:pPr>
            <a:r>
              <a:rPr lang="en-US" dirty="0"/>
              <a:t>The voice of bridegroom and bride will never be heard in you again. </a:t>
            </a:r>
          </a:p>
          <a:p>
            <a:pPr marL="0" indent="0">
              <a:buNone/>
            </a:pPr>
            <a:r>
              <a:rPr lang="en-US" dirty="0"/>
              <a:t>Your merchants were the world’s important people.</a:t>
            </a:r>
          </a:p>
          <a:p>
            <a:pPr marL="0" indent="0">
              <a:buNone/>
            </a:pPr>
            <a:r>
              <a:rPr lang="en-US" dirty="0"/>
              <a:t>By your magic spell all nations were led astray.</a:t>
            </a:r>
          </a:p>
        </p:txBody>
      </p:sp>
      <p:sp>
        <p:nvSpPr>
          <p:cNvPr id="2" name="TextBox 1">
            <a:extLst>
              <a:ext uri="{FF2B5EF4-FFF2-40B4-BE49-F238E27FC236}">
                <a16:creationId xmlns:a16="http://schemas.microsoft.com/office/drawing/2014/main" id="{DAD782DA-8C9F-3700-5119-B12E265AB911}"/>
              </a:ext>
            </a:extLst>
          </p:cNvPr>
          <p:cNvSpPr txBox="1"/>
          <p:nvPr/>
        </p:nvSpPr>
        <p:spPr>
          <a:xfrm>
            <a:off x="6570452" y="274638"/>
            <a:ext cx="4399472"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The world system is never coming back</a:t>
            </a:r>
          </a:p>
        </p:txBody>
      </p:sp>
    </p:spTree>
    <p:extLst>
      <p:ext uri="{BB962C8B-B14F-4D97-AF65-F5344CB8AC3E}">
        <p14:creationId xmlns:p14="http://schemas.microsoft.com/office/powerpoint/2010/main" val="11021908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ipe(left)">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par>
                                <p:cTn id="23" presetID="22" presetClass="entr" presetSubtype="8" fill="hold" nodeType="with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animEffect transition="in" filter="wipe(left)">
                                      <p:cBhvr>
                                        <p:cTn id="2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D32F11-4F9D-139E-D7A1-A4D7102A63E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5189F10C-2788-2767-52D3-1BFC2162FCA7}"/>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18</a:t>
            </a:r>
          </a:p>
        </p:txBody>
      </p:sp>
      <p:sp>
        <p:nvSpPr>
          <p:cNvPr id="7" name="Content Placeholder 2">
            <a:extLst>
              <a:ext uri="{FF2B5EF4-FFF2-40B4-BE49-F238E27FC236}">
                <a16:creationId xmlns:a16="http://schemas.microsoft.com/office/drawing/2014/main" id="{684ACF26-16F2-01A6-3CC5-02943565F496}"/>
              </a:ext>
            </a:extLst>
          </p:cNvPr>
          <p:cNvSpPr>
            <a:spLocks noGrp="1"/>
          </p:cNvSpPr>
          <p:nvPr>
            <p:ph idx="1"/>
          </p:nvPr>
        </p:nvSpPr>
        <p:spPr>
          <a:xfrm>
            <a:off x="609600" y="1600201"/>
            <a:ext cx="10972800" cy="4525963"/>
          </a:xfrm>
        </p:spPr>
        <p:txBody>
          <a:bodyPr/>
          <a:lstStyle/>
          <a:p>
            <a:pPr marL="0" indent="0">
              <a:buNone/>
            </a:pPr>
            <a:r>
              <a:rPr lang="en-US" baseline="30000" dirty="0"/>
              <a:t>24</a:t>
            </a:r>
            <a:r>
              <a:rPr lang="en-US" dirty="0"/>
              <a:t>In her was found the blood of prophets and God’s holy people, of all who have been slaughtered on the earth. </a:t>
            </a:r>
          </a:p>
        </p:txBody>
      </p:sp>
    </p:spTree>
    <p:extLst>
      <p:ext uri="{BB962C8B-B14F-4D97-AF65-F5344CB8AC3E}">
        <p14:creationId xmlns:p14="http://schemas.microsoft.com/office/powerpoint/2010/main" val="48781155"/>
      </p:ext>
    </p:extLst>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F7D0A7-3DF3-4E30-8364-1DDE2C6EB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C22A3-E82E-795C-32C1-1E642C3533A7}"/>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1E0A6CED-2CBE-D318-DFBA-D0F7BA9D0BF9}"/>
              </a:ext>
            </a:extLst>
          </p:cNvPr>
          <p:cNvSpPr>
            <a:spLocks noGrp="1"/>
          </p:cNvSpPr>
          <p:nvPr>
            <p:ph idx="1"/>
          </p:nvPr>
        </p:nvSpPr>
        <p:spPr/>
        <p:txBody>
          <a:bodyPr/>
          <a:lstStyle/>
          <a:p>
            <a:r>
              <a:rPr lang="en-US" dirty="0"/>
              <a:t>We need our eyes to be opened to what the world really is</a:t>
            </a:r>
          </a:p>
        </p:txBody>
      </p:sp>
    </p:spTree>
    <p:extLst>
      <p:ext uri="{BB962C8B-B14F-4D97-AF65-F5344CB8AC3E}">
        <p14:creationId xmlns:p14="http://schemas.microsoft.com/office/powerpoint/2010/main" val="200557467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317170" y="268056"/>
            <a:ext cx="6118799" cy="4832092"/>
          </a:xfrm>
          <a:prstGeom prst="rect">
            <a:avLst/>
          </a:prstGeom>
          <a:noFill/>
          <a:ln w="25400">
            <a:noFill/>
          </a:ln>
        </p:spPr>
        <p:txBody>
          <a:bodyPr wrap="square" rtlCol="0">
            <a:spAutoFit/>
          </a:bodyPr>
          <a:lstStyle/>
          <a:p>
            <a:r>
              <a:rPr lang="en-US" sz="4400" dirty="0">
                <a:latin typeface="Perpetua" panose="02020502060401020303" pitchFamily="18" charset="0"/>
              </a:rPr>
              <a:t>Our deliverance from the world begins, not with our giving up this or that,</a:t>
            </a:r>
          </a:p>
          <a:p>
            <a:endParaRPr lang="en-US" sz="4400" dirty="0">
              <a:latin typeface="Perpetua" panose="02020502060401020303" pitchFamily="18" charset="0"/>
            </a:endParaRPr>
          </a:p>
          <a:p>
            <a:r>
              <a:rPr lang="en-US" sz="4400" dirty="0">
                <a:latin typeface="Perpetua" panose="02020502060401020303" pitchFamily="18" charset="0"/>
              </a:rPr>
              <a:t>but with our seeing, as with God’s eyes, that it is a world under sentence of death…</a:t>
            </a:r>
          </a:p>
        </p:txBody>
      </p:sp>
      <p:sp>
        <p:nvSpPr>
          <p:cNvPr id="3" name="TextBox 2">
            <a:extLst>
              <a:ext uri="{FF2B5EF4-FFF2-40B4-BE49-F238E27FC236}">
                <a16:creationId xmlns:a16="http://schemas.microsoft.com/office/drawing/2014/main" id="{614BB981-5F4E-6B78-179B-1ABB50B87177}"/>
              </a:ext>
            </a:extLst>
          </p:cNvPr>
          <p:cNvSpPr txBox="1"/>
          <p:nvPr/>
        </p:nvSpPr>
        <p:spPr>
          <a:xfrm>
            <a:off x="8988724" y="4549676"/>
            <a:ext cx="3052856" cy="1877437"/>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dirty="0">
                <a:latin typeface="Perpetua" panose="02020502060401020303" pitchFamily="18" charset="0"/>
              </a:rPr>
              <a:t>Christian Author</a:t>
            </a:r>
          </a:p>
          <a:p>
            <a:r>
              <a:rPr lang="en-US" sz="2800" i="1" dirty="0">
                <a:latin typeface="Perpetua" panose="02020502060401020303" pitchFamily="18" charset="0"/>
              </a:rPr>
              <a:t>Love Not the World</a:t>
            </a:r>
            <a:r>
              <a:rPr lang="en-US" sz="2800" dirty="0">
                <a:latin typeface="Perpetua" panose="02020502060401020303" pitchFamily="18" charset="0"/>
              </a:rPr>
              <a:t>, 50</a:t>
            </a:r>
            <a:endParaRPr lang="en-US" sz="2800" i="1" dirty="0">
              <a:latin typeface="Perpetua" panose="02020502060401020303" pitchFamily="18" charset="0"/>
            </a:endParaRPr>
          </a:p>
          <a:p>
            <a:endParaRPr lang="en-US" sz="3200" i="1" dirty="0">
              <a:latin typeface="Perpetua" panose="02020502060401020303" pitchFamily="18" charset="0"/>
            </a:endParaRPr>
          </a:p>
        </p:txBody>
      </p:sp>
    </p:spTree>
    <p:extLst>
      <p:ext uri="{BB962C8B-B14F-4D97-AF65-F5344CB8AC3E}">
        <p14:creationId xmlns:p14="http://schemas.microsoft.com/office/powerpoint/2010/main" val="22952472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5927CE-5A89-BF31-7199-4A0D38834BFF}"/>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287EF1DA-22F8-7472-8D41-1BBA6CA49A90}"/>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639962F3-7CEE-4D9D-7CDC-FFF54BFE83D6}"/>
              </a:ext>
            </a:extLst>
          </p:cNvPr>
          <p:cNvSpPr txBox="1"/>
          <p:nvPr/>
        </p:nvSpPr>
        <p:spPr>
          <a:xfrm>
            <a:off x="1317170" y="268056"/>
            <a:ext cx="6118799" cy="5509200"/>
          </a:xfrm>
          <a:prstGeom prst="rect">
            <a:avLst/>
          </a:prstGeom>
          <a:noFill/>
          <a:ln w="25400">
            <a:noFill/>
          </a:ln>
        </p:spPr>
        <p:txBody>
          <a:bodyPr wrap="square" rtlCol="0">
            <a:spAutoFit/>
          </a:bodyPr>
          <a:lstStyle/>
          <a:p>
            <a:r>
              <a:rPr lang="en-US" sz="4400" dirty="0">
                <a:latin typeface="Perpetua" panose="02020502060401020303" pitchFamily="18" charset="0"/>
              </a:rPr>
              <a:t>Now a sentence of death is always passed not on the dead but on the living.</a:t>
            </a:r>
          </a:p>
          <a:p>
            <a:endParaRPr lang="en-US" sz="4400" dirty="0">
              <a:latin typeface="Perpetua" panose="02020502060401020303" pitchFamily="18" charset="0"/>
            </a:endParaRPr>
          </a:p>
          <a:p>
            <a:r>
              <a:rPr lang="en-US" sz="4400" dirty="0">
                <a:latin typeface="Perpetua" panose="02020502060401020303" pitchFamily="18" charset="0"/>
              </a:rPr>
              <a:t>And in one sense the world is a living force today, relentlessly pursuing and seeking out its subjects.</a:t>
            </a:r>
          </a:p>
        </p:txBody>
      </p:sp>
      <p:sp>
        <p:nvSpPr>
          <p:cNvPr id="3" name="TextBox 2">
            <a:extLst>
              <a:ext uri="{FF2B5EF4-FFF2-40B4-BE49-F238E27FC236}">
                <a16:creationId xmlns:a16="http://schemas.microsoft.com/office/drawing/2014/main" id="{E47E06F1-64C8-9E66-1855-65FB6509BD37}"/>
              </a:ext>
            </a:extLst>
          </p:cNvPr>
          <p:cNvSpPr txBox="1"/>
          <p:nvPr/>
        </p:nvSpPr>
        <p:spPr>
          <a:xfrm>
            <a:off x="8988724" y="4549676"/>
            <a:ext cx="3052856" cy="1877437"/>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dirty="0">
                <a:latin typeface="Perpetua" panose="02020502060401020303" pitchFamily="18" charset="0"/>
              </a:rPr>
              <a:t>Christian Author</a:t>
            </a:r>
          </a:p>
          <a:p>
            <a:r>
              <a:rPr lang="en-US" sz="2800" i="1" dirty="0">
                <a:latin typeface="Perpetua" panose="02020502060401020303" pitchFamily="18" charset="0"/>
              </a:rPr>
              <a:t>Love Not the World</a:t>
            </a:r>
            <a:r>
              <a:rPr lang="en-US" sz="2800" dirty="0">
                <a:latin typeface="Perpetua" panose="02020502060401020303" pitchFamily="18" charset="0"/>
              </a:rPr>
              <a:t>, 50</a:t>
            </a:r>
            <a:endParaRPr lang="en-US" sz="2800" i="1" dirty="0">
              <a:latin typeface="Perpetua" panose="02020502060401020303" pitchFamily="18" charset="0"/>
            </a:endParaRPr>
          </a:p>
          <a:p>
            <a:endParaRPr lang="en-US" sz="3200" i="1" dirty="0">
              <a:latin typeface="Perpetua" panose="02020502060401020303" pitchFamily="18" charset="0"/>
            </a:endParaRPr>
          </a:p>
        </p:txBody>
      </p:sp>
    </p:spTree>
    <p:extLst>
      <p:ext uri="{BB962C8B-B14F-4D97-AF65-F5344CB8AC3E}">
        <p14:creationId xmlns:p14="http://schemas.microsoft.com/office/powerpoint/2010/main" val="28936967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5D8C7D-9820-55B2-C31E-614F21265384}"/>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ADE04A9-1FDD-BD82-43D2-DD76F2CAB776}"/>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4BD59E53-1C9B-1A2B-85A9-E789CDA45B47}"/>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1</a:t>
            </a:r>
            <a:r>
              <a:rPr lang="en-US" dirty="0">
                <a:solidFill>
                  <a:schemeClr val="tx1">
                    <a:lumMod val="50000"/>
                  </a:schemeClr>
                </a:solidFill>
              </a:rPr>
              <a:t>One of the seven angels who had the seven bowls came and said to me, “Come, I will show you the punishment of </a:t>
            </a:r>
            <a:r>
              <a:rPr lang="en-US" dirty="0"/>
              <a:t>the great prostitute, who sits by many waters</a:t>
            </a:r>
            <a:r>
              <a:rPr lang="en-US" dirty="0">
                <a:solidFill>
                  <a:schemeClr val="tx1">
                    <a:lumMod val="50000"/>
                  </a:schemeClr>
                </a:solidFill>
              </a:rPr>
              <a:t>.</a:t>
            </a:r>
          </a:p>
        </p:txBody>
      </p:sp>
      <p:sp>
        <p:nvSpPr>
          <p:cNvPr id="3" name="TextBox 2">
            <a:extLst>
              <a:ext uri="{FF2B5EF4-FFF2-40B4-BE49-F238E27FC236}">
                <a16:creationId xmlns:a16="http://schemas.microsoft.com/office/drawing/2014/main" id="{52D23AF8-61FA-FF63-17D1-A3B8A119A4E7}"/>
              </a:ext>
            </a:extLst>
          </p:cNvPr>
          <p:cNvSpPr txBox="1"/>
          <p:nvPr/>
        </p:nvSpPr>
        <p:spPr>
          <a:xfrm>
            <a:off x="882616" y="3863182"/>
            <a:ext cx="10426767"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Rev. 17:15 – </a:t>
            </a:r>
            <a:r>
              <a:rPr lang="en-US" sz="3800" baseline="30000" dirty="0">
                <a:latin typeface="Aptos" panose="020B0004020202020204" pitchFamily="34" charset="0"/>
              </a:rPr>
              <a:t>15</a:t>
            </a:r>
            <a:r>
              <a:rPr lang="en-US" sz="3800" dirty="0">
                <a:latin typeface="Aptos" panose="020B0004020202020204" pitchFamily="34" charset="0"/>
              </a:rPr>
              <a:t>Then the angel said to me, “The waters you saw, where the prostitute sits, are peoples, multitudes, nations and languages.</a:t>
            </a:r>
            <a:endParaRPr lang="en-US" sz="3800" baseline="30000" dirty="0">
              <a:latin typeface="Aptos" panose="020B0004020202020204" pitchFamily="34" charset="0"/>
            </a:endParaRPr>
          </a:p>
        </p:txBody>
      </p:sp>
    </p:spTree>
    <p:extLst>
      <p:ext uri="{BB962C8B-B14F-4D97-AF65-F5344CB8AC3E}">
        <p14:creationId xmlns:p14="http://schemas.microsoft.com/office/powerpoint/2010/main" val="390407114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left)">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946055-C7C8-F3AB-5CA3-3ADAD7A90567}"/>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219F75DC-7464-54B3-61A1-144169A4EE81}"/>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C48872CB-903C-07F3-CEFD-ECDC13798EB6}"/>
              </a:ext>
            </a:extLst>
          </p:cNvPr>
          <p:cNvSpPr txBox="1"/>
          <p:nvPr/>
        </p:nvSpPr>
        <p:spPr>
          <a:xfrm>
            <a:off x="1317170" y="268056"/>
            <a:ext cx="6118799" cy="4154984"/>
          </a:xfrm>
          <a:prstGeom prst="rect">
            <a:avLst/>
          </a:prstGeom>
          <a:noFill/>
          <a:ln w="25400">
            <a:noFill/>
          </a:ln>
        </p:spPr>
        <p:txBody>
          <a:bodyPr wrap="square" rtlCol="0">
            <a:spAutoFit/>
          </a:bodyPr>
          <a:lstStyle/>
          <a:p>
            <a:r>
              <a:rPr lang="en-US" sz="4400" dirty="0">
                <a:latin typeface="Perpetua" panose="02020502060401020303" pitchFamily="18" charset="0"/>
              </a:rPr>
              <a:t>But while it is true that when the sentence of death is pronounced death still lies in the future,</a:t>
            </a:r>
          </a:p>
          <a:p>
            <a:endParaRPr lang="en-US" sz="4400" dirty="0">
              <a:latin typeface="Perpetua" panose="02020502060401020303" pitchFamily="18" charset="0"/>
            </a:endParaRPr>
          </a:p>
          <a:p>
            <a:r>
              <a:rPr lang="en-US" sz="4400" dirty="0">
                <a:latin typeface="Perpetua" panose="02020502060401020303" pitchFamily="18" charset="0"/>
              </a:rPr>
              <a:t>it is nevertheless certain.</a:t>
            </a:r>
          </a:p>
        </p:txBody>
      </p:sp>
      <p:sp>
        <p:nvSpPr>
          <p:cNvPr id="3" name="TextBox 2">
            <a:extLst>
              <a:ext uri="{FF2B5EF4-FFF2-40B4-BE49-F238E27FC236}">
                <a16:creationId xmlns:a16="http://schemas.microsoft.com/office/drawing/2014/main" id="{94BE0C3A-C10A-4DBE-C6B6-B11584C99B8F}"/>
              </a:ext>
            </a:extLst>
          </p:cNvPr>
          <p:cNvSpPr txBox="1"/>
          <p:nvPr/>
        </p:nvSpPr>
        <p:spPr>
          <a:xfrm>
            <a:off x="8988724" y="4549676"/>
            <a:ext cx="3052856" cy="1877437"/>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dirty="0">
                <a:latin typeface="Perpetua" panose="02020502060401020303" pitchFamily="18" charset="0"/>
              </a:rPr>
              <a:t>Christian Author</a:t>
            </a:r>
          </a:p>
          <a:p>
            <a:r>
              <a:rPr lang="en-US" sz="2800" i="1" dirty="0">
                <a:latin typeface="Perpetua" panose="02020502060401020303" pitchFamily="18" charset="0"/>
              </a:rPr>
              <a:t>Love Not the World</a:t>
            </a:r>
            <a:r>
              <a:rPr lang="en-US" sz="2800" dirty="0">
                <a:latin typeface="Perpetua" panose="02020502060401020303" pitchFamily="18" charset="0"/>
              </a:rPr>
              <a:t>, 50</a:t>
            </a:r>
            <a:endParaRPr lang="en-US" sz="2800" i="1" dirty="0">
              <a:latin typeface="Perpetua" panose="02020502060401020303" pitchFamily="18" charset="0"/>
            </a:endParaRPr>
          </a:p>
          <a:p>
            <a:endParaRPr lang="en-US" sz="3200" i="1" dirty="0">
              <a:latin typeface="Perpetua" panose="02020502060401020303" pitchFamily="18" charset="0"/>
            </a:endParaRPr>
          </a:p>
        </p:txBody>
      </p:sp>
    </p:spTree>
    <p:extLst>
      <p:ext uri="{BB962C8B-B14F-4D97-AF65-F5344CB8AC3E}">
        <p14:creationId xmlns:p14="http://schemas.microsoft.com/office/powerpoint/2010/main" val="41194066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D140E-ADAA-865A-C86D-4CFE595427A4}"/>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5048F13D-1239-D2A7-838B-330428A6AB42}"/>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EE319CAE-EEEE-0C82-72DB-B77BA4432E6D}"/>
              </a:ext>
            </a:extLst>
          </p:cNvPr>
          <p:cNvSpPr txBox="1"/>
          <p:nvPr/>
        </p:nvSpPr>
        <p:spPr>
          <a:xfrm>
            <a:off x="1317170" y="268056"/>
            <a:ext cx="6118799" cy="5509200"/>
          </a:xfrm>
          <a:prstGeom prst="rect">
            <a:avLst/>
          </a:prstGeom>
          <a:noFill/>
          <a:ln w="25400">
            <a:noFill/>
          </a:ln>
        </p:spPr>
        <p:txBody>
          <a:bodyPr wrap="square" rtlCol="0">
            <a:spAutoFit/>
          </a:bodyPr>
          <a:lstStyle/>
          <a:p>
            <a:r>
              <a:rPr lang="en-US" sz="4400" dirty="0">
                <a:latin typeface="Perpetua" panose="02020502060401020303" pitchFamily="18" charset="0"/>
              </a:rPr>
              <a:t>A person under sentence of death has no future beyond the confines of a condemned cell.</a:t>
            </a:r>
          </a:p>
          <a:p>
            <a:endParaRPr lang="en-US" sz="4400" dirty="0">
              <a:latin typeface="Perpetua" panose="02020502060401020303" pitchFamily="18" charset="0"/>
            </a:endParaRPr>
          </a:p>
          <a:p>
            <a:r>
              <a:rPr lang="en-US" sz="4400" dirty="0">
                <a:latin typeface="Perpetua" panose="02020502060401020303" pitchFamily="18" charset="0"/>
              </a:rPr>
              <a:t>Likewise the world, being under sentence, has no future.</a:t>
            </a:r>
          </a:p>
        </p:txBody>
      </p:sp>
      <p:sp>
        <p:nvSpPr>
          <p:cNvPr id="3" name="TextBox 2">
            <a:extLst>
              <a:ext uri="{FF2B5EF4-FFF2-40B4-BE49-F238E27FC236}">
                <a16:creationId xmlns:a16="http://schemas.microsoft.com/office/drawing/2014/main" id="{1D8A3A00-F7FF-EECB-A9B7-49DF360F27AB}"/>
              </a:ext>
            </a:extLst>
          </p:cNvPr>
          <p:cNvSpPr txBox="1"/>
          <p:nvPr/>
        </p:nvSpPr>
        <p:spPr>
          <a:xfrm>
            <a:off x="8988724" y="4549676"/>
            <a:ext cx="3052856" cy="1877437"/>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dirty="0">
                <a:latin typeface="Perpetua" panose="02020502060401020303" pitchFamily="18" charset="0"/>
              </a:rPr>
              <a:t>Christian Author</a:t>
            </a:r>
          </a:p>
          <a:p>
            <a:r>
              <a:rPr lang="en-US" sz="2800" i="1" dirty="0">
                <a:latin typeface="Perpetua" panose="02020502060401020303" pitchFamily="18" charset="0"/>
              </a:rPr>
              <a:t>Love Not the World</a:t>
            </a:r>
            <a:r>
              <a:rPr lang="en-US" sz="2800" dirty="0">
                <a:latin typeface="Perpetua" panose="02020502060401020303" pitchFamily="18" charset="0"/>
              </a:rPr>
              <a:t>, 50</a:t>
            </a:r>
            <a:endParaRPr lang="en-US" sz="2800" i="1" dirty="0">
              <a:latin typeface="Perpetua" panose="02020502060401020303" pitchFamily="18" charset="0"/>
            </a:endParaRPr>
          </a:p>
          <a:p>
            <a:endParaRPr lang="en-US" sz="3200" i="1" dirty="0">
              <a:latin typeface="Perpetua" panose="02020502060401020303" pitchFamily="18" charset="0"/>
            </a:endParaRPr>
          </a:p>
        </p:txBody>
      </p:sp>
      <p:sp>
        <p:nvSpPr>
          <p:cNvPr id="2" name="TextBox 1">
            <a:extLst>
              <a:ext uri="{FF2B5EF4-FFF2-40B4-BE49-F238E27FC236}">
                <a16:creationId xmlns:a16="http://schemas.microsoft.com/office/drawing/2014/main" id="{589CB340-250C-3602-C8AD-7062882CFE81}"/>
              </a:ext>
            </a:extLst>
          </p:cNvPr>
          <p:cNvSpPr txBox="1"/>
          <p:nvPr/>
        </p:nvSpPr>
        <p:spPr>
          <a:xfrm>
            <a:off x="7435969" y="430887"/>
            <a:ext cx="4399472" cy="230832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4800" dirty="0">
                <a:latin typeface="Aptos" panose="020B0004020202020204" pitchFamily="34" charset="0"/>
              </a:rPr>
              <a:t>Imagine your job shutting down…</a:t>
            </a:r>
          </a:p>
        </p:txBody>
      </p:sp>
    </p:spTree>
    <p:extLst>
      <p:ext uri="{BB962C8B-B14F-4D97-AF65-F5344CB8AC3E}">
        <p14:creationId xmlns:p14="http://schemas.microsoft.com/office/powerpoint/2010/main" val="8640491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B6B309-6C8B-5DD5-0495-9D13E5207B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CF3E39-A207-8172-0522-2676B170204D}"/>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652C50AE-8319-7091-1AF8-3BB04CF1D36D}"/>
              </a:ext>
            </a:extLst>
          </p:cNvPr>
          <p:cNvSpPr>
            <a:spLocks noGrp="1"/>
          </p:cNvSpPr>
          <p:nvPr>
            <p:ph idx="1"/>
          </p:nvPr>
        </p:nvSpPr>
        <p:spPr/>
        <p:txBody>
          <a:bodyPr/>
          <a:lstStyle/>
          <a:p>
            <a:r>
              <a:rPr lang="en-US" dirty="0"/>
              <a:t>We need our eyes to be opened to what the world really is: </a:t>
            </a:r>
            <a:r>
              <a:rPr lang="en-US" b="1" u="sng" dirty="0"/>
              <a:t>coming to an end</a:t>
            </a:r>
          </a:p>
          <a:p>
            <a:pPr lvl="1"/>
            <a:r>
              <a:rPr lang="en-US" dirty="0"/>
              <a:t>Nee: “You put nothing in it because you expect nothing from it.”</a:t>
            </a:r>
          </a:p>
          <a:p>
            <a:pPr lvl="1"/>
            <a:r>
              <a:rPr lang="en-US" dirty="0"/>
              <a:t>Don’t invest in something with no return!</a:t>
            </a:r>
          </a:p>
        </p:txBody>
      </p:sp>
    </p:spTree>
    <p:extLst>
      <p:ext uri="{BB962C8B-B14F-4D97-AF65-F5344CB8AC3E}">
        <p14:creationId xmlns:p14="http://schemas.microsoft.com/office/powerpoint/2010/main" val="235488336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B138DA-3695-54FE-D420-C891141ACA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1F4007-2B3B-AFD1-FFC1-A89C5A876D82}"/>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B8D50223-74D1-F4D5-02F0-139F8CAD7220}"/>
              </a:ext>
            </a:extLst>
          </p:cNvPr>
          <p:cNvSpPr>
            <a:spLocks noGrp="1"/>
          </p:cNvSpPr>
          <p:nvPr>
            <p:ph idx="1"/>
          </p:nvPr>
        </p:nvSpPr>
        <p:spPr/>
        <p:txBody>
          <a:bodyPr/>
          <a:lstStyle/>
          <a:p>
            <a:r>
              <a:rPr lang="en-US" dirty="0"/>
              <a:t>We need our eyes to be opened to what the world really is: </a:t>
            </a:r>
            <a:r>
              <a:rPr lang="en-US" b="1" u="sng" dirty="0"/>
              <a:t>coming to an end</a:t>
            </a:r>
          </a:p>
          <a:p>
            <a:r>
              <a:rPr lang="en-US" dirty="0"/>
              <a:t>We need to entrust ourselves to Christ</a:t>
            </a:r>
          </a:p>
          <a:p>
            <a:pPr lvl="1"/>
            <a:r>
              <a:rPr lang="en-US" dirty="0"/>
              <a:t>By receiving Him</a:t>
            </a:r>
          </a:p>
          <a:p>
            <a:pPr lvl="1"/>
            <a:r>
              <a:rPr lang="en-US" dirty="0"/>
              <a:t>By following Him </a:t>
            </a:r>
          </a:p>
        </p:txBody>
      </p:sp>
    </p:spTree>
    <p:extLst>
      <p:ext uri="{BB962C8B-B14F-4D97-AF65-F5344CB8AC3E}">
        <p14:creationId xmlns:p14="http://schemas.microsoft.com/office/powerpoint/2010/main" val="230070423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B138DA-3695-54FE-D420-C891141ACA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1F4007-2B3B-AFD1-FFC1-A89C5A876D82}"/>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B8D50223-74D1-F4D5-02F0-139F8CAD7220}"/>
              </a:ext>
            </a:extLst>
          </p:cNvPr>
          <p:cNvSpPr>
            <a:spLocks noGrp="1"/>
          </p:cNvSpPr>
          <p:nvPr>
            <p:ph idx="1"/>
          </p:nvPr>
        </p:nvSpPr>
        <p:spPr/>
        <p:txBody>
          <a:bodyPr/>
          <a:lstStyle/>
          <a:p>
            <a:r>
              <a:rPr lang="en-US" dirty="0"/>
              <a:t>We need our eyes to be opened to what the world really is: </a:t>
            </a:r>
            <a:r>
              <a:rPr lang="en-US" b="1" u="sng" dirty="0"/>
              <a:t>coming to an end</a:t>
            </a:r>
          </a:p>
          <a:p>
            <a:r>
              <a:rPr lang="en-US" dirty="0"/>
              <a:t>We need to entrust ourselves to Christ</a:t>
            </a:r>
          </a:p>
          <a:p>
            <a:pPr lvl="1"/>
            <a:r>
              <a:rPr lang="en-US" dirty="0"/>
              <a:t>By receiving Him</a:t>
            </a:r>
          </a:p>
          <a:p>
            <a:pPr lvl="1"/>
            <a:r>
              <a:rPr lang="en-US" dirty="0"/>
              <a:t>By following Him </a:t>
            </a:r>
          </a:p>
        </p:txBody>
      </p:sp>
      <p:sp>
        <p:nvSpPr>
          <p:cNvPr id="4" name="TextBox 3">
            <a:extLst>
              <a:ext uri="{FF2B5EF4-FFF2-40B4-BE49-F238E27FC236}">
                <a16:creationId xmlns:a16="http://schemas.microsoft.com/office/drawing/2014/main" id="{828E404F-79AD-0933-3D5A-9194D814601A}"/>
              </a:ext>
            </a:extLst>
          </p:cNvPr>
          <p:cNvSpPr txBox="1"/>
          <p:nvPr/>
        </p:nvSpPr>
        <p:spPr>
          <a:xfrm>
            <a:off x="1465546" y="3531712"/>
            <a:ext cx="10426767"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Matthew 6:24 – </a:t>
            </a:r>
            <a:r>
              <a:rPr lang="en-US" sz="3800" baseline="30000" dirty="0">
                <a:latin typeface="Aptos" panose="020B0004020202020204" pitchFamily="34" charset="0"/>
              </a:rPr>
              <a:t>24</a:t>
            </a:r>
            <a:r>
              <a:rPr lang="en-US" sz="3800" dirty="0">
                <a:latin typeface="Aptos" panose="020B0004020202020204" pitchFamily="34" charset="0"/>
              </a:rPr>
              <a:t>No one can serve two masters. Either you will hate the one and love the other, or you will be devoted to one and despise the other. You cannot serve both God and money.</a:t>
            </a:r>
            <a:endParaRPr lang="en-US" sz="3800" baseline="30000" dirty="0">
              <a:latin typeface="Aptos" panose="020B0004020202020204" pitchFamily="34" charset="0"/>
            </a:endParaRPr>
          </a:p>
        </p:txBody>
      </p:sp>
    </p:spTree>
    <p:extLst>
      <p:ext uri="{BB962C8B-B14F-4D97-AF65-F5344CB8AC3E}">
        <p14:creationId xmlns:p14="http://schemas.microsoft.com/office/powerpoint/2010/main" val="304874496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par>
                                <p:cTn id="18" presetID="22" presetClass="entr" presetSubtype="8" fill="hold" nodeType="with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wipe(left)">
                                      <p:cBhvr>
                                        <p:cTn id="2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176F99-2899-7D07-1D8D-E859159317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0912BE-CB02-27AD-09FD-82757D2005DC}"/>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1C736C0F-50D6-285E-D6D4-897525651C22}"/>
              </a:ext>
            </a:extLst>
          </p:cNvPr>
          <p:cNvSpPr>
            <a:spLocks noGrp="1"/>
          </p:cNvSpPr>
          <p:nvPr>
            <p:ph idx="1"/>
          </p:nvPr>
        </p:nvSpPr>
        <p:spPr/>
        <p:txBody>
          <a:bodyPr/>
          <a:lstStyle/>
          <a:p>
            <a:r>
              <a:rPr lang="en-US" dirty="0"/>
              <a:t>We need our eyes to be opened to what the world really is: </a:t>
            </a:r>
            <a:r>
              <a:rPr lang="en-US" b="1" u="sng" dirty="0"/>
              <a:t>coming to an end</a:t>
            </a:r>
          </a:p>
          <a:p>
            <a:r>
              <a:rPr lang="en-US" dirty="0"/>
              <a:t>We need to entrust ourselves to Christ</a:t>
            </a:r>
          </a:p>
          <a:p>
            <a:pPr lvl="1"/>
            <a:r>
              <a:rPr lang="en-US" dirty="0"/>
              <a:t>By receiving Him</a:t>
            </a:r>
          </a:p>
          <a:p>
            <a:pPr lvl="1"/>
            <a:r>
              <a:rPr lang="en-US" dirty="0"/>
              <a:t>By following Him </a:t>
            </a:r>
          </a:p>
        </p:txBody>
      </p:sp>
      <p:sp>
        <p:nvSpPr>
          <p:cNvPr id="4" name="TextBox 3">
            <a:extLst>
              <a:ext uri="{FF2B5EF4-FFF2-40B4-BE49-F238E27FC236}">
                <a16:creationId xmlns:a16="http://schemas.microsoft.com/office/drawing/2014/main" id="{A13AC6EB-BD5C-00A7-7773-F1CF75628C3B}"/>
              </a:ext>
            </a:extLst>
          </p:cNvPr>
          <p:cNvSpPr txBox="1"/>
          <p:nvPr/>
        </p:nvSpPr>
        <p:spPr>
          <a:xfrm>
            <a:off x="1159443" y="4869022"/>
            <a:ext cx="10426767"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Matthew 6:33 – </a:t>
            </a:r>
            <a:r>
              <a:rPr lang="en-US" sz="3800" baseline="30000" dirty="0">
                <a:latin typeface="Aptos" panose="020B0004020202020204" pitchFamily="34" charset="0"/>
              </a:rPr>
              <a:t>33</a:t>
            </a:r>
            <a:r>
              <a:rPr lang="en-US" sz="3800" dirty="0">
                <a:latin typeface="Aptos" panose="020B0004020202020204" pitchFamily="34" charset="0"/>
              </a:rPr>
              <a:t>But seek </a:t>
            </a:r>
            <a:r>
              <a:rPr lang="en-US" sz="3800" b="1" u="sng" dirty="0">
                <a:latin typeface="Aptos" panose="020B0004020202020204" pitchFamily="34" charset="0"/>
              </a:rPr>
              <a:t>first</a:t>
            </a:r>
            <a:r>
              <a:rPr lang="en-US" sz="3800" dirty="0">
                <a:latin typeface="Aptos" panose="020B0004020202020204" pitchFamily="34" charset="0"/>
              </a:rPr>
              <a:t> God’s kingdom and his righteousness, and all these things will be given to you as well.</a:t>
            </a:r>
            <a:endParaRPr lang="en-US" sz="3800" baseline="30000" dirty="0">
              <a:latin typeface="Aptos" panose="020B0004020202020204" pitchFamily="34" charset="0"/>
            </a:endParaRPr>
          </a:p>
        </p:txBody>
      </p:sp>
    </p:spTree>
    <p:extLst>
      <p:ext uri="{BB962C8B-B14F-4D97-AF65-F5344CB8AC3E}">
        <p14:creationId xmlns:p14="http://schemas.microsoft.com/office/powerpoint/2010/main" val="386979499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56F8A9-0CB5-44A3-9467-3F2C3649E107}"/>
            </a:ext>
          </a:extLst>
        </p:cNvPr>
        <p:cNvGrpSpPr/>
        <p:nvPr/>
      </p:nvGrpSpPr>
      <p:grpSpPr>
        <a:xfrm>
          <a:off x="0" y="0"/>
          <a:ext cx="0" cy="0"/>
          <a:chOff x="0" y="0"/>
          <a:chExt cx="0" cy="0"/>
        </a:xfrm>
      </p:grpSpPr>
      <p:sp>
        <p:nvSpPr>
          <p:cNvPr id="4098" name="Title 1">
            <a:extLst>
              <a:ext uri="{FF2B5EF4-FFF2-40B4-BE49-F238E27FC236}">
                <a16:creationId xmlns:a16="http://schemas.microsoft.com/office/drawing/2014/main" id="{B4DEA092-D0C7-3346-B0D5-D50F0BA39C23}"/>
              </a:ext>
            </a:extLst>
          </p:cNvPr>
          <p:cNvSpPr>
            <a:spLocks noGrp="1"/>
          </p:cNvSpPr>
          <p:nvPr>
            <p:ph type="ctrTitle"/>
          </p:nvPr>
        </p:nvSpPr>
        <p:spPr>
          <a:xfrm>
            <a:off x="721360" y="304800"/>
            <a:ext cx="10749280" cy="4419600"/>
          </a:xfrm>
        </p:spPr>
        <p:txBody>
          <a:bodyPr/>
          <a:lstStyle/>
          <a:p>
            <a:pPr eaLnBrk="1" hangingPunct="1"/>
            <a:r>
              <a:rPr lang="en-US" altLang="en-US" sz="13800" dirty="0">
                <a:latin typeface="Haettenschweiler" panose="020B0706040902060204" pitchFamily="34" charset="0"/>
              </a:rPr>
              <a:t>REVELATION 17-18</a:t>
            </a:r>
            <a:endParaRPr lang="en-US" altLang="en-US" sz="7200" dirty="0">
              <a:latin typeface="Haettenschweiler" panose="020B0706040902060204" pitchFamily="34" charset="0"/>
            </a:endParaRPr>
          </a:p>
        </p:txBody>
      </p:sp>
      <p:sp>
        <p:nvSpPr>
          <p:cNvPr id="2" name="TextBox 1">
            <a:extLst>
              <a:ext uri="{FF2B5EF4-FFF2-40B4-BE49-F238E27FC236}">
                <a16:creationId xmlns:a16="http://schemas.microsoft.com/office/drawing/2014/main" id="{7E5987D3-9225-D5FC-F0B7-53CE94E05341}"/>
              </a:ext>
            </a:extLst>
          </p:cNvPr>
          <p:cNvSpPr txBox="1">
            <a:spLocks noChangeArrowheads="1"/>
          </p:cNvSpPr>
          <p:nvPr/>
        </p:nvSpPr>
        <p:spPr bwMode="auto">
          <a:xfrm>
            <a:off x="1687229" y="4062680"/>
            <a:ext cx="881754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Babylon the Great</a:t>
            </a:r>
          </a:p>
        </p:txBody>
      </p:sp>
    </p:spTree>
    <p:extLst>
      <p:ext uri="{BB962C8B-B14F-4D97-AF65-F5344CB8AC3E}">
        <p14:creationId xmlns:p14="http://schemas.microsoft.com/office/powerpoint/2010/main" val="1566726740"/>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3ADF13-3EA9-E163-8975-E3D0CB543C5D}"/>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BD2DC71A-D5A1-A1D2-AF95-11DC7C4EDBB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DF1CFB53-D42A-5900-C69A-9B7DB0CAD487}"/>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1</a:t>
            </a:r>
            <a:r>
              <a:rPr lang="en-US" dirty="0">
                <a:solidFill>
                  <a:schemeClr val="tx1">
                    <a:lumMod val="50000"/>
                  </a:schemeClr>
                </a:solidFill>
              </a:rPr>
              <a:t>One of the seven angels who had the seven bowls came and said to me, “Come, I will show you the punishment of </a:t>
            </a:r>
            <a:r>
              <a:rPr lang="en-US" dirty="0"/>
              <a:t>the great prostitute, who sits by many waters</a:t>
            </a:r>
            <a:r>
              <a:rPr lang="en-US" dirty="0">
                <a:solidFill>
                  <a:schemeClr val="tx1">
                    <a:lumMod val="50000"/>
                  </a:schemeClr>
                </a:solidFill>
              </a:rPr>
              <a:t>.</a:t>
            </a:r>
          </a:p>
        </p:txBody>
      </p:sp>
      <p:sp>
        <p:nvSpPr>
          <p:cNvPr id="2" name="TextBox 1">
            <a:extLst>
              <a:ext uri="{FF2B5EF4-FFF2-40B4-BE49-F238E27FC236}">
                <a16:creationId xmlns:a16="http://schemas.microsoft.com/office/drawing/2014/main" id="{27D825DD-251A-406C-6CB0-8A5C4267E6D1}"/>
              </a:ext>
            </a:extLst>
          </p:cNvPr>
          <p:cNvSpPr txBox="1"/>
          <p:nvPr/>
        </p:nvSpPr>
        <p:spPr>
          <a:xfrm>
            <a:off x="4527052" y="3991601"/>
            <a:ext cx="3137896"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Rules over humanity</a:t>
            </a:r>
          </a:p>
        </p:txBody>
      </p:sp>
    </p:spTree>
    <p:extLst>
      <p:ext uri="{BB962C8B-B14F-4D97-AF65-F5344CB8AC3E}">
        <p14:creationId xmlns:p14="http://schemas.microsoft.com/office/powerpoint/2010/main" val="3776755147"/>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783EF-D689-737D-273D-48C4E67BF777}"/>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B9AB8572-DF05-39D7-5F5C-0BF8DAE13248}"/>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C7F69E4D-0990-C2A0-CC5B-37EA27302E24}"/>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1</a:t>
            </a:r>
            <a:r>
              <a:rPr lang="en-US" dirty="0">
                <a:solidFill>
                  <a:schemeClr val="tx1">
                    <a:lumMod val="50000"/>
                  </a:schemeClr>
                </a:solidFill>
              </a:rPr>
              <a:t>One of the seven angels who had the seven bowls came and said to me, “Come, I will show you </a:t>
            </a:r>
            <a:r>
              <a:rPr lang="en-US" dirty="0"/>
              <a:t>the punishment of the great prostitute, </a:t>
            </a:r>
            <a:r>
              <a:rPr lang="en-US" dirty="0">
                <a:solidFill>
                  <a:schemeClr val="tx1">
                    <a:lumMod val="50000"/>
                  </a:schemeClr>
                </a:solidFill>
              </a:rPr>
              <a:t>who sits by many waters.</a:t>
            </a:r>
          </a:p>
        </p:txBody>
      </p:sp>
      <p:sp>
        <p:nvSpPr>
          <p:cNvPr id="2" name="TextBox 1">
            <a:extLst>
              <a:ext uri="{FF2B5EF4-FFF2-40B4-BE49-F238E27FC236}">
                <a16:creationId xmlns:a16="http://schemas.microsoft.com/office/drawing/2014/main" id="{775C9FF5-BE07-11F2-8864-6AD2AAD27551}"/>
              </a:ext>
            </a:extLst>
          </p:cNvPr>
          <p:cNvSpPr txBox="1"/>
          <p:nvPr/>
        </p:nvSpPr>
        <p:spPr>
          <a:xfrm>
            <a:off x="4527052" y="3991601"/>
            <a:ext cx="3137896"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Doomed to destruction</a:t>
            </a:r>
          </a:p>
        </p:txBody>
      </p:sp>
    </p:spTree>
    <p:extLst>
      <p:ext uri="{BB962C8B-B14F-4D97-AF65-F5344CB8AC3E}">
        <p14:creationId xmlns:p14="http://schemas.microsoft.com/office/powerpoint/2010/main" val="38502897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7FBAAE-7891-2EA7-5FC6-8D5E9B5BCE8F}"/>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602A54B5-C5F0-3D2E-A847-2ED87B26A55F}"/>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FCAC378C-D9CA-351E-E3BD-BA441DCF0496}"/>
              </a:ext>
            </a:extLst>
          </p:cNvPr>
          <p:cNvSpPr>
            <a:spLocks noGrp="1"/>
          </p:cNvSpPr>
          <p:nvPr>
            <p:ph idx="1"/>
          </p:nvPr>
        </p:nvSpPr>
        <p:spPr>
          <a:xfrm>
            <a:off x="609600" y="1600201"/>
            <a:ext cx="10972800" cy="4525963"/>
          </a:xfrm>
        </p:spPr>
        <p:txBody>
          <a:bodyPr/>
          <a:lstStyle/>
          <a:p>
            <a:pPr marL="0" indent="0">
              <a:buNone/>
            </a:pPr>
            <a:r>
              <a:rPr lang="en-US" baseline="30000" dirty="0"/>
              <a:t>2</a:t>
            </a:r>
            <a:r>
              <a:rPr lang="en-US" dirty="0"/>
              <a:t>With her the kings of the earth committed adultery, and the inhabitants of the earth were intoxicated with the wine of her adulteries.</a:t>
            </a:r>
          </a:p>
        </p:txBody>
      </p:sp>
      <p:sp>
        <p:nvSpPr>
          <p:cNvPr id="2" name="TextBox 1">
            <a:extLst>
              <a:ext uri="{FF2B5EF4-FFF2-40B4-BE49-F238E27FC236}">
                <a16:creationId xmlns:a16="http://schemas.microsoft.com/office/drawing/2014/main" id="{55E48C77-C593-B416-C0B6-9AE3CFDA1E3A}"/>
              </a:ext>
            </a:extLst>
          </p:cNvPr>
          <p:cNvSpPr txBox="1"/>
          <p:nvPr/>
        </p:nvSpPr>
        <p:spPr>
          <a:xfrm>
            <a:off x="3896264" y="3995915"/>
            <a:ext cx="4399472"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Spiritual adultery (Ezek. 16; Hosea)</a:t>
            </a:r>
          </a:p>
        </p:txBody>
      </p:sp>
    </p:spTree>
    <p:extLst>
      <p:ext uri="{BB962C8B-B14F-4D97-AF65-F5344CB8AC3E}">
        <p14:creationId xmlns:p14="http://schemas.microsoft.com/office/powerpoint/2010/main" val="6906495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0C0622-2FC5-4740-5953-80BB6012F134}"/>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E9084548-A923-8AC7-44E0-7544CC479F56}"/>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17</a:t>
            </a:r>
          </a:p>
        </p:txBody>
      </p:sp>
      <p:sp>
        <p:nvSpPr>
          <p:cNvPr id="7" name="Content Placeholder 2">
            <a:extLst>
              <a:ext uri="{FF2B5EF4-FFF2-40B4-BE49-F238E27FC236}">
                <a16:creationId xmlns:a16="http://schemas.microsoft.com/office/drawing/2014/main" id="{E661D378-D344-205E-0F16-7B418125A480}"/>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2</a:t>
            </a:r>
            <a:r>
              <a:rPr lang="en-US" dirty="0">
                <a:solidFill>
                  <a:schemeClr val="tx1">
                    <a:lumMod val="50000"/>
                  </a:schemeClr>
                </a:solidFill>
              </a:rPr>
              <a:t>With her the kings of the earth committed adultery, </a:t>
            </a:r>
            <a:r>
              <a:rPr lang="en-US" dirty="0"/>
              <a:t>and the inhabitants of the earth were intoxicated with the wine of her adulteries.</a:t>
            </a:r>
          </a:p>
        </p:txBody>
      </p:sp>
      <p:sp>
        <p:nvSpPr>
          <p:cNvPr id="2" name="TextBox 1">
            <a:extLst>
              <a:ext uri="{FF2B5EF4-FFF2-40B4-BE49-F238E27FC236}">
                <a16:creationId xmlns:a16="http://schemas.microsoft.com/office/drawing/2014/main" id="{F00DF5C8-775D-9222-7168-B2626443C4E6}"/>
              </a:ext>
            </a:extLst>
          </p:cNvPr>
          <p:cNvSpPr txBox="1"/>
          <p:nvPr/>
        </p:nvSpPr>
        <p:spPr>
          <a:xfrm>
            <a:off x="4565602" y="3429000"/>
            <a:ext cx="3060796"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Spiritually disorienting</a:t>
            </a:r>
          </a:p>
        </p:txBody>
      </p:sp>
    </p:spTree>
    <p:extLst>
      <p:ext uri="{BB962C8B-B14F-4D97-AF65-F5344CB8AC3E}">
        <p14:creationId xmlns:p14="http://schemas.microsoft.com/office/powerpoint/2010/main" val="39577888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2375</Words>
  <Application>Microsoft Office PowerPoint</Application>
  <PresentationFormat>Widescreen</PresentationFormat>
  <Paragraphs>251</Paragraphs>
  <Slides>56</Slides>
  <Notes>45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56</vt:i4>
      </vt:variant>
    </vt:vector>
  </HeadingPairs>
  <TitlesOfParts>
    <vt:vector size="63" baseType="lpstr">
      <vt:lpstr>AngsanaUPC</vt:lpstr>
      <vt:lpstr>Aptos</vt:lpstr>
      <vt:lpstr>Arial</vt:lpstr>
      <vt:lpstr>Calibri</vt:lpstr>
      <vt:lpstr>Haettenschweiler</vt:lpstr>
      <vt:lpstr>Perpetua</vt:lpstr>
      <vt:lpstr>1_Office Theme</vt:lpstr>
      <vt:lpstr>REVELATION 17-18</vt:lpstr>
      <vt:lpstr>Revelation 16</vt:lpstr>
      <vt:lpstr>Revelation 17</vt:lpstr>
      <vt:lpstr>Revelation 17</vt:lpstr>
      <vt:lpstr>Revelation 17</vt:lpstr>
      <vt:lpstr>Revelation 17</vt:lpstr>
      <vt:lpstr>Revelation 17</vt:lpstr>
      <vt:lpstr>Revelation 17</vt:lpstr>
      <vt:lpstr>Revelation 17</vt:lpstr>
      <vt:lpstr>Revelation 17</vt:lpstr>
      <vt:lpstr>Revelation 17</vt:lpstr>
      <vt:lpstr>Revelation 17</vt:lpstr>
      <vt:lpstr>Revelation 17</vt:lpstr>
      <vt:lpstr>PowerPoint Presentation</vt:lpstr>
      <vt:lpstr>PowerPoint Presentation</vt:lpstr>
      <vt:lpstr>Revelation 17</vt:lpstr>
      <vt:lpstr>Revelation 17</vt:lpstr>
      <vt:lpstr>Revelation 17</vt:lpstr>
      <vt:lpstr>Revelation 17</vt:lpstr>
      <vt:lpstr>Revelation 17</vt:lpstr>
      <vt:lpstr>Revelation 17</vt:lpstr>
      <vt:lpstr>Revelation 17</vt:lpstr>
      <vt:lpstr>The World System (kosmos)</vt:lpstr>
      <vt:lpstr>The World System (kosmos)</vt:lpstr>
      <vt:lpstr>Revelation 18</vt:lpstr>
      <vt:lpstr>Revelation 18</vt:lpstr>
      <vt:lpstr>Revelation 18</vt:lpstr>
      <vt:lpstr>Revelation 18</vt:lpstr>
      <vt:lpstr>Revelation 18</vt:lpstr>
      <vt:lpstr>Revelation 18</vt:lpstr>
      <vt:lpstr>Revelation 18</vt:lpstr>
      <vt:lpstr>Revelation 18</vt:lpstr>
      <vt:lpstr>Revelation 18</vt:lpstr>
      <vt:lpstr>Revelation 18</vt:lpstr>
      <vt:lpstr>Revelation 18</vt:lpstr>
      <vt:lpstr>Revelation 18</vt:lpstr>
      <vt:lpstr>Revelation 18</vt:lpstr>
      <vt:lpstr>Revelation 18</vt:lpstr>
      <vt:lpstr>Revelation 18</vt:lpstr>
      <vt:lpstr>Revelation 18</vt:lpstr>
      <vt:lpstr>Revelation 18</vt:lpstr>
      <vt:lpstr>Revelation 18</vt:lpstr>
      <vt:lpstr>Revelation 18</vt:lpstr>
      <vt:lpstr>Revelation 18</vt:lpstr>
      <vt:lpstr>Revelation 18</vt:lpstr>
      <vt:lpstr>Revelation 18</vt:lpstr>
      <vt:lpstr>Conclusions</vt:lpstr>
      <vt:lpstr>PowerPoint Presentation</vt:lpstr>
      <vt:lpstr>PowerPoint Presentation</vt:lpstr>
      <vt:lpstr>PowerPoint Presentation</vt:lpstr>
      <vt:lpstr>PowerPoint Presentation</vt:lpstr>
      <vt:lpstr>Conclusions</vt:lpstr>
      <vt:lpstr>Conclusions</vt:lpstr>
      <vt:lpstr>Conclusions</vt:lpstr>
      <vt:lpstr>Conclusions</vt:lpstr>
      <vt:lpstr>REVELATION 17-18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2025-02-12T20:05:10Z</dcterms:created>
  <dcterms:modified xsi:type="dcterms:W3CDTF">2025-02-12T20:05:22Z</dcterms:modified>
</cp:coreProperties>
</file>