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0"/>
  </p:notesMasterIdLst>
  <p:sldIdLst>
    <p:sldId id="639" r:id="rId2"/>
    <p:sldId id="256" r:id="rId3"/>
    <p:sldId id="637" r:id="rId4"/>
    <p:sldId id="667" r:id="rId5"/>
    <p:sldId id="638" r:id="rId6"/>
    <p:sldId id="634" r:id="rId7"/>
    <p:sldId id="533" r:id="rId8"/>
    <p:sldId id="640" r:id="rId9"/>
    <p:sldId id="669" r:id="rId10"/>
    <p:sldId id="668" r:id="rId11"/>
    <p:sldId id="636" r:id="rId12"/>
    <p:sldId id="670" r:id="rId13"/>
    <p:sldId id="641" r:id="rId14"/>
    <p:sldId id="646" r:id="rId15"/>
    <p:sldId id="671" r:id="rId16"/>
    <p:sldId id="648" r:id="rId17"/>
    <p:sldId id="672" r:id="rId18"/>
    <p:sldId id="660" r:id="rId19"/>
    <p:sldId id="633" r:id="rId20"/>
    <p:sldId id="642" r:id="rId21"/>
    <p:sldId id="650" r:id="rId22"/>
    <p:sldId id="649" r:id="rId23"/>
    <p:sldId id="651" r:id="rId24"/>
    <p:sldId id="673" r:id="rId25"/>
    <p:sldId id="652" r:id="rId26"/>
    <p:sldId id="653" r:id="rId27"/>
    <p:sldId id="654" r:id="rId28"/>
    <p:sldId id="643" r:id="rId29"/>
    <p:sldId id="655" r:id="rId30"/>
    <p:sldId id="675" r:id="rId31"/>
    <p:sldId id="674" r:id="rId32"/>
    <p:sldId id="656" r:id="rId33"/>
    <p:sldId id="676" r:id="rId34"/>
    <p:sldId id="677" r:id="rId35"/>
    <p:sldId id="658" r:id="rId36"/>
    <p:sldId id="657" r:id="rId37"/>
    <p:sldId id="678" r:id="rId38"/>
    <p:sldId id="659" r:id="rId39"/>
    <p:sldId id="679" r:id="rId40"/>
    <p:sldId id="644" r:id="rId41"/>
    <p:sldId id="680" r:id="rId42"/>
    <p:sldId id="663" r:id="rId43"/>
    <p:sldId id="664" r:id="rId44"/>
    <p:sldId id="665" r:id="rId45"/>
    <p:sldId id="666" r:id="rId46"/>
    <p:sldId id="645" r:id="rId47"/>
    <p:sldId id="681" r:id="rId48"/>
    <p:sldId id="66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E5E"/>
    <a:srgbClr val="009193"/>
    <a:srgbClr val="A29B0F"/>
    <a:srgbClr val="E8DDC4"/>
    <a:srgbClr val="86A0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45" autoAdjust="0"/>
    <p:restoredTop sz="77300" autoAdjust="0"/>
  </p:normalViewPr>
  <p:slideViewPr>
    <p:cSldViewPr snapToGrid="0" snapToObjects="1">
      <p:cViewPr varScale="1">
        <p:scale>
          <a:sx n="56" d="100"/>
          <a:sy n="56" d="100"/>
        </p:scale>
        <p:origin x="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1F340-8C4B-4417-874A-AACD7D0BC029}"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CDEE5-ABCF-425B-B4A5-FFAF016EF5BC}" type="slidenum">
              <a:rPr lang="en-US" smtClean="0"/>
              <a:t>‹#›</a:t>
            </a:fld>
            <a:endParaRPr lang="en-US"/>
          </a:p>
        </p:txBody>
      </p:sp>
    </p:spTree>
    <p:extLst>
      <p:ext uri="{BB962C8B-B14F-4D97-AF65-F5344CB8AC3E}">
        <p14:creationId xmlns:p14="http://schemas.microsoft.com/office/powerpoint/2010/main" val="286804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a:t>
            </a:fld>
            <a:endParaRPr lang="en-US"/>
          </a:p>
        </p:txBody>
      </p:sp>
    </p:spTree>
    <p:extLst>
      <p:ext uri="{BB962C8B-B14F-4D97-AF65-F5344CB8AC3E}">
        <p14:creationId xmlns:p14="http://schemas.microsoft.com/office/powerpoint/2010/main" val="68596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11</a:t>
            </a:fld>
            <a:endParaRPr lang="en-US"/>
          </a:p>
        </p:txBody>
      </p:sp>
    </p:spTree>
    <p:extLst>
      <p:ext uri="{BB962C8B-B14F-4D97-AF65-F5344CB8AC3E}">
        <p14:creationId xmlns:p14="http://schemas.microsoft.com/office/powerpoint/2010/main" val="163075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12</a:t>
            </a:fld>
            <a:endParaRPr lang="en-US"/>
          </a:p>
        </p:txBody>
      </p:sp>
    </p:spTree>
    <p:extLst>
      <p:ext uri="{BB962C8B-B14F-4D97-AF65-F5344CB8AC3E}">
        <p14:creationId xmlns:p14="http://schemas.microsoft.com/office/powerpoint/2010/main" val="231116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13</a:t>
            </a:fld>
            <a:endParaRPr lang="en-US"/>
          </a:p>
        </p:txBody>
      </p:sp>
    </p:spTree>
    <p:extLst>
      <p:ext uri="{BB962C8B-B14F-4D97-AF65-F5344CB8AC3E}">
        <p14:creationId xmlns:p14="http://schemas.microsoft.com/office/powerpoint/2010/main" val="43042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14</a:t>
            </a:fld>
            <a:endParaRPr lang="en-US"/>
          </a:p>
        </p:txBody>
      </p:sp>
    </p:spTree>
    <p:extLst>
      <p:ext uri="{BB962C8B-B14F-4D97-AF65-F5344CB8AC3E}">
        <p14:creationId xmlns:p14="http://schemas.microsoft.com/office/powerpoint/2010/main" val="1449021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15</a:t>
            </a:fld>
            <a:endParaRPr lang="en-US"/>
          </a:p>
        </p:txBody>
      </p:sp>
    </p:spTree>
    <p:extLst>
      <p:ext uri="{BB962C8B-B14F-4D97-AF65-F5344CB8AC3E}">
        <p14:creationId xmlns:p14="http://schemas.microsoft.com/office/powerpoint/2010/main" val="270666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16</a:t>
            </a:fld>
            <a:endParaRPr lang="en-US"/>
          </a:p>
        </p:txBody>
      </p:sp>
    </p:spTree>
    <p:extLst>
      <p:ext uri="{BB962C8B-B14F-4D97-AF65-F5344CB8AC3E}">
        <p14:creationId xmlns:p14="http://schemas.microsoft.com/office/powerpoint/2010/main" val="245343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17</a:t>
            </a:fld>
            <a:endParaRPr lang="en-US"/>
          </a:p>
        </p:txBody>
      </p:sp>
    </p:spTree>
    <p:extLst>
      <p:ext uri="{BB962C8B-B14F-4D97-AF65-F5344CB8AC3E}">
        <p14:creationId xmlns:p14="http://schemas.microsoft.com/office/powerpoint/2010/main" val="68141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18</a:t>
            </a:fld>
            <a:endParaRPr lang="en-US"/>
          </a:p>
        </p:txBody>
      </p:sp>
    </p:spTree>
    <p:extLst>
      <p:ext uri="{BB962C8B-B14F-4D97-AF65-F5344CB8AC3E}">
        <p14:creationId xmlns:p14="http://schemas.microsoft.com/office/powerpoint/2010/main" val="413425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19</a:t>
            </a:fld>
            <a:endParaRPr lang="en-US"/>
          </a:p>
        </p:txBody>
      </p:sp>
    </p:spTree>
    <p:extLst>
      <p:ext uri="{BB962C8B-B14F-4D97-AF65-F5344CB8AC3E}">
        <p14:creationId xmlns:p14="http://schemas.microsoft.com/office/powerpoint/2010/main" val="2603632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20</a:t>
            </a:fld>
            <a:endParaRPr lang="en-US"/>
          </a:p>
        </p:txBody>
      </p:sp>
    </p:spTree>
    <p:extLst>
      <p:ext uri="{BB962C8B-B14F-4D97-AF65-F5344CB8AC3E}">
        <p14:creationId xmlns:p14="http://schemas.microsoft.com/office/powerpoint/2010/main" val="116781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a:t>
            </a:fld>
            <a:endParaRPr lang="en-US"/>
          </a:p>
        </p:txBody>
      </p:sp>
    </p:spTree>
    <p:extLst>
      <p:ext uri="{BB962C8B-B14F-4D97-AF65-F5344CB8AC3E}">
        <p14:creationId xmlns:p14="http://schemas.microsoft.com/office/powerpoint/2010/main" val="2370118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21</a:t>
            </a:fld>
            <a:endParaRPr lang="en-US"/>
          </a:p>
        </p:txBody>
      </p:sp>
    </p:spTree>
    <p:extLst>
      <p:ext uri="{BB962C8B-B14F-4D97-AF65-F5344CB8AC3E}">
        <p14:creationId xmlns:p14="http://schemas.microsoft.com/office/powerpoint/2010/main" val="24804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22</a:t>
            </a:fld>
            <a:endParaRPr lang="en-US"/>
          </a:p>
        </p:txBody>
      </p:sp>
    </p:spTree>
    <p:extLst>
      <p:ext uri="{BB962C8B-B14F-4D97-AF65-F5344CB8AC3E}">
        <p14:creationId xmlns:p14="http://schemas.microsoft.com/office/powerpoint/2010/main" val="168235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23</a:t>
            </a:fld>
            <a:endParaRPr lang="en-US"/>
          </a:p>
        </p:txBody>
      </p:sp>
    </p:spTree>
    <p:extLst>
      <p:ext uri="{BB962C8B-B14F-4D97-AF65-F5344CB8AC3E}">
        <p14:creationId xmlns:p14="http://schemas.microsoft.com/office/powerpoint/2010/main" val="392008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24</a:t>
            </a:fld>
            <a:endParaRPr lang="en-US"/>
          </a:p>
        </p:txBody>
      </p:sp>
    </p:spTree>
    <p:extLst>
      <p:ext uri="{BB962C8B-B14F-4D97-AF65-F5344CB8AC3E}">
        <p14:creationId xmlns:p14="http://schemas.microsoft.com/office/powerpoint/2010/main" val="318563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25</a:t>
            </a:fld>
            <a:endParaRPr lang="en-US"/>
          </a:p>
        </p:txBody>
      </p:sp>
    </p:spTree>
    <p:extLst>
      <p:ext uri="{BB962C8B-B14F-4D97-AF65-F5344CB8AC3E}">
        <p14:creationId xmlns:p14="http://schemas.microsoft.com/office/powerpoint/2010/main" val="390416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26</a:t>
            </a:fld>
            <a:endParaRPr lang="en-US"/>
          </a:p>
        </p:txBody>
      </p:sp>
    </p:spTree>
    <p:extLst>
      <p:ext uri="{BB962C8B-B14F-4D97-AF65-F5344CB8AC3E}">
        <p14:creationId xmlns:p14="http://schemas.microsoft.com/office/powerpoint/2010/main" val="2781158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27</a:t>
            </a:fld>
            <a:endParaRPr lang="en-US"/>
          </a:p>
        </p:txBody>
      </p:sp>
    </p:spTree>
    <p:extLst>
      <p:ext uri="{BB962C8B-B14F-4D97-AF65-F5344CB8AC3E}">
        <p14:creationId xmlns:p14="http://schemas.microsoft.com/office/powerpoint/2010/main" val="1170666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28</a:t>
            </a:fld>
            <a:endParaRPr lang="en-US"/>
          </a:p>
        </p:txBody>
      </p:sp>
    </p:spTree>
    <p:extLst>
      <p:ext uri="{BB962C8B-B14F-4D97-AF65-F5344CB8AC3E}">
        <p14:creationId xmlns:p14="http://schemas.microsoft.com/office/powerpoint/2010/main" val="3498324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29</a:t>
            </a:fld>
            <a:endParaRPr lang="en-US"/>
          </a:p>
        </p:txBody>
      </p:sp>
    </p:spTree>
    <p:extLst>
      <p:ext uri="{BB962C8B-B14F-4D97-AF65-F5344CB8AC3E}">
        <p14:creationId xmlns:p14="http://schemas.microsoft.com/office/powerpoint/2010/main" val="84984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30</a:t>
            </a:fld>
            <a:endParaRPr lang="en-US"/>
          </a:p>
        </p:txBody>
      </p:sp>
    </p:spTree>
    <p:extLst>
      <p:ext uri="{BB962C8B-B14F-4D97-AF65-F5344CB8AC3E}">
        <p14:creationId xmlns:p14="http://schemas.microsoft.com/office/powerpoint/2010/main" val="345538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a:t>
            </a:fld>
            <a:endParaRPr lang="en-US"/>
          </a:p>
        </p:txBody>
      </p:sp>
    </p:spTree>
    <p:extLst>
      <p:ext uri="{BB962C8B-B14F-4D97-AF65-F5344CB8AC3E}">
        <p14:creationId xmlns:p14="http://schemas.microsoft.com/office/powerpoint/2010/main" val="783663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31</a:t>
            </a:fld>
            <a:endParaRPr lang="en-US"/>
          </a:p>
        </p:txBody>
      </p:sp>
    </p:spTree>
    <p:extLst>
      <p:ext uri="{BB962C8B-B14F-4D97-AF65-F5344CB8AC3E}">
        <p14:creationId xmlns:p14="http://schemas.microsoft.com/office/powerpoint/2010/main" val="2442131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32</a:t>
            </a:fld>
            <a:endParaRPr lang="en-US"/>
          </a:p>
        </p:txBody>
      </p:sp>
    </p:spTree>
    <p:extLst>
      <p:ext uri="{BB962C8B-B14F-4D97-AF65-F5344CB8AC3E}">
        <p14:creationId xmlns:p14="http://schemas.microsoft.com/office/powerpoint/2010/main" val="1207097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33</a:t>
            </a:fld>
            <a:endParaRPr lang="en-US"/>
          </a:p>
        </p:txBody>
      </p:sp>
    </p:spTree>
    <p:extLst>
      <p:ext uri="{BB962C8B-B14F-4D97-AF65-F5344CB8AC3E}">
        <p14:creationId xmlns:p14="http://schemas.microsoft.com/office/powerpoint/2010/main" val="3960489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34</a:t>
            </a:fld>
            <a:endParaRPr lang="en-US"/>
          </a:p>
        </p:txBody>
      </p:sp>
    </p:spTree>
    <p:extLst>
      <p:ext uri="{BB962C8B-B14F-4D97-AF65-F5344CB8AC3E}">
        <p14:creationId xmlns:p14="http://schemas.microsoft.com/office/powerpoint/2010/main" val="3669713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35</a:t>
            </a:fld>
            <a:endParaRPr lang="en-US"/>
          </a:p>
        </p:txBody>
      </p:sp>
    </p:spTree>
    <p:extLst>
      <p:ext uri="{BB962C8B-B14F-4D97-AF65-F5344CB8AC3E}">
        <p14:creationId xmlns:p14="http://schemas.microsoft.com/office/powerpoint/2010/main" val="1001724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36</a:t>
            </a:fld>
            <a:endParaRPr lang="en-US"/>
          </a:p>
        </p:txBody>
      </p:sp>
    </p:spTree>
    <p:extLst>
      <p:ext uri="{BB962C8B-B14F-4D97-AF65-F5344CB8AC3E}">
        <p14:creationId xmlns:p14="http://schemas.microsoft.com/office/powerpoint/2010/main" val="2208823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37</a:t>
            </a:fld>
            <a:endParaRPr lang="en-US"/>
          </a:p>
        </p:txBody>
      </p:sp>
    </p:spTree>
    <p:extLst>
      <p:ext uri="{BB962C8B-B14F-4D97-AF65-F5344CB8AC3E}">
        <p14:creationId xmlns:p14="http://schemas.microsoft.com/office/powerpoint/2010/main" val="2540857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38</a:t>
            </a:fld>
            <a:endParaRPr lang="en-US"/>
          </a:p>
        </p:txBody>
      </p:sp>
    </p:spTree>
    <p:extLst>
      <p:ext uri="{BB962C8B-B14F-4D97-AF65-F5344CB8AC3E}">
        <p14:creationId xmlns:p14="http://schemas.microsoft.com/office/powerpoint/2010/main" val="3817431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39</a:t>
            </a:fld>
            <a:endParaRPr lang="en-US"/>
          </a:p>
        </p:txBody>
      </p:sp>
    </p:spTree>
    <p:extLst>
      <p:ext uri="{BB962C8B-B14F-4D97-AF65-F5344CB8AC3E}">
        <p14:creationId xmlns:p14="http://schemas.microsoft.com/office/powerpoint/2010/main" val="55553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40</a:t>
            </a:fld>
            <a:endParaRPr lang="en-US"/>
          </a:p>
        </p:txBody>
      </p:sp>
    </p:spTree>
    <p:extLst>
      <p:ext uri="{BB962C8B-B14F-4D97-AF65-F5344CB8AC3E}">
        <p14:creationId xmlns:p14="http://schemas.microsoft.com/office/powerpoint/2010/main" val="241480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5</a:t>
            </a:fld>
            <a:endParaRPr lang="en-US"/>
          </a:p>
        </p:txBody>
      </p:sp>
    </p:spTree>
    <p:extLst>
      <p:ext uri="{BB962C8B-B14F-4D97-AF65-F5344CB8AC3E}">
        <p14:creationId xmlns:p14="http://schemas.microsoft.com/office/powerpoint/2010/main" val="1482964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41</a:t>
            </a:fld>
            <a:endParaRPr lang="en-US"/>
          </a:p>
        </p:txBody>
      </p:sp>
    </p:spTree>
    <p:extLst>
      <p:ext uri="{BB962C8B-B14F-4D97-AF65-F5344CB8AC3E}">
        <p14:creationId xmlns:p14="http://schemas.microsoft.com/office/powerpoint/2010/main" val="1342317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42</a:t>
            </a:fld>
            <a:endParaRPr lang="en-US"/>
          </a:p>
        </p:txBody>
      </p:sp>
    </p:spTree>
    <p:extLst>
      <p:ext uri="{BB962C8B-B14F-4D97-AF65-F5344CB8AC3E}">
        <p14:creationId xmlns:p14="http://schemas.microsoft.com/office/powerpoint/2010/main" val="2664858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43</a:t>
            </a:fld>
            <a:endParaRPr lang="en-US"/>
          </a:p>
        </p:txBody>
      </p:sp>
    </p:spTree>
    <p:extLst>
      <p:ext uri="{BB962C8B-B14F-4D97-AF65-F5344CB8AC3E}">
        <p14:creationId xmlns:p14="http://schemas.microsoft.com/office/powerpoint/2010/main" val="29768108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44</a:t>
            </a:fld>
            <a:endParaRPr lang="en-US"/>
          </a:p>
        </p:txBody>
      </p:sp>
    </p:spTree>
    <p:extLst>
      <p:ext uri="{BB962C8B-B14F-4D97-AF65-F5344CB8AC3E}">
        <p14:creationId xmlns:p14="http://schemas.microsoft.com/office/powerpoint/2010/main" val="2117853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45</a:t>
            </a:fld>
            <a:endParaRPr lang="en-US"/>
          </a:p>
        </p:txBody>
      </p:sp>
    </p:spTree>
    <p:extLst>
      <p:ext uri="{BB962C8B-B14F-4D97-AF65-F5344CB8AC3E}">
        <p14:creationId xmlns:p14="http://schemas.microsoft.com/office/powerpoint/2010/main" val="3291436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46</a:t>
            </a:fld>
            <a:endParaRPr lang="en-US"/>
          </a:p>
        </p:txBody>
      </p:sp>
    </p:spTree>
    <p:extLst>
      <p:ext uri="{BB962C8B-B14F-4D97-AF65-F5344CB8AC3E}">
        <p14:creationId xmlns:p14="http://schemas.microsoft.com/office/powerpoint/2010/main" val="2179232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47</a:t>
            </a:fld>
            <a:endParaRPr lang="en-US"/>
          </a:p>
        </p:txBody>
      </p:sp>
    </p:spTree>
    <p:extLst>
      <p:ext uri="{BB962C8B-B14F-4D97-AF65-F5344CB8AC3E}">
        <p14:creationId xmlns:p14="http://schemas.microsoft.com/office/powerpoint/2010/main" val="4188206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48</a:t>
            </a:fld>
            <a:endParaRPr lang="en-US"/>
          </a:p>
        </p:txBody>
      </p:sp>
    </p:spTree>
    <p:extLst>
      <p:ext uri="{BB962C8B-B14F-4D97-AF65-F5344CB8AC3E}">
        <p14:creationId xmlns:p14="http://schemas.microsoft.com/office/powerpoint/2010/main" val="428758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6</a:t>
            </a:fld>
            <a:endParaRPr lang="en-US"/>
          </a:p>
        </p:txBody>
      </p:sp>
    </p:spTree>
    <p:extLst>
      <p:ext uri="{BB962C8B-B14F-4D97-AF65-F5344CB8AC3E}">
        <p14:creationId xmlns:p14="http://schemas.microsoft.com/office/powerpoint/2010/main" val="269751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7</a:t>
            </a:fld>
            <a:endParaRPr lang="en-US"/>
          </a:p>
        </p:txBody>
      </p:sp>
    </p:spTree>
    <p:extLst>
      <p:ext uri="{BB962C8B-B14F-4D97-AF65-F5344CB8AC3E}">
        <p14:creationId xmlns:p14="http://schemas.microsoft.com/office/powerpoint/2010/main" val="320580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8</a:t>
            </a:fld>
            <a:endParaRPr lang="en-US"/>
          </a:p>
        </p:txBody>
      </p:sp>
    </p:spTree>
    <p:extLst>
      <p:ext uri="{BB962C8B-B14F-4D97-AF65-F5344CB8AC3E}">
        <p14:creationId xmlns:p14="http://schemas.microsoft.com/office/powerpoint/2010/main" val="226457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9</a:t>
            </a:fld>
            <a:endParaRPr lang="en-US"/>
          </a:p>
        </p:txBody>
      </p:sp>
    </p:spTree>
    <p:extLst>
      <p:ext uri="{BB962C8B-B14F-4D97-AF65-F5344CB8AC3E}">
        <p14:creationId xmlns:p14="http://schemas.microsoft.com/office/powerpoint/2010/main" val="293494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10</a:t>
            </a:fld>
            <a:endParaRPr lang="en-US"/>
          </a:p>
        </p:txBody>
      </p:sp>
    </p:spTree>
    <p:extLst>
      <p:ext uri="{BB962C8B-B14F-4D97-AF65-F5344CB8AC3E}">
        <p14:creationId xmlns:p14="http://schemas.microsoft.com/office/powerpoint/2010/main" val="289802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9A2CD-60E8-10CE-A9DA-3A5FD3286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C44EE1-981A-54A7-EBB5-4AD65748D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F6995-51B9-1575-6820-90B3AF8B2E4A}"/>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5" name="Footer Placeholder 4">
            <a:extLst>
              <a:ext uri="{FF2B5EF4-FFF2-40B4-BE49-F238E27FC236}">
                <a16:creationId xmlns:a16="http://schemas.microsoft.com/office/drawing/2014/main" id="{395040A6-17F9-444F-839E-11FA7EF8C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3BB14-9237-9972-3A62-E3E893085492}"/>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1110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022B-9CCA-E53D-5D74-4D9229AE23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3638C1-E0BE-A573-1DB1-9D22738420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A7A67-6146-3685-1DF8-5FB77B6BAC82}"/>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5" name="Footer Placeholder 4">
            <a:extLst>
              <a:ext uri="{FF2B5EF4-FFF2-40B4-BE49-F238E27FC236}">
                <a16:creationId xmlns:a16="http://schemas.microsoft.com/office/drawing/2014/main" id="{88C1634F-42ED-CDF9-39AF-DB5CA5192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FD0A9-295A-67C2-2F62-609F2671A00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48742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79044-1EDD-71C6-F053-BCA27651C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431E89-6927-1616-104C-4308E72315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12BDD-D8DE-0200-CA7D-5533FE14A32C}"/>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5" name="Footer Placeholder 4">
            <a:extLst>
              <a:ext uri="{FF2B5EF4-FFF2-40B4-BE49-F238E27FC236}">
                <a16:creationId xmlns:a16="http://schemas.microsoft.com/office/drawing/2014/main" id="{100721BE-45F0-E61A-25A5-FB58B7747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9C04C-C3FA-1E2F-13BE-45D0072F56F5}"/>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80374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60E8-F1DC-E40E-4E66-AD2F7551E07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15273B-E230-C2E3-A0E9-F60BABFC17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27AFA-0D21-02F0-0D15-885E23CE6D10}"/>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5" name="Footer Placeholder 4">
            <a:extLst>
              <a:ext uri="{FF2B5EF4-FFF2-40B4-BE49-F238E27FC236}">
                <a16:creationId xmlns:a16="http://schemas.microsoft.com/office/drawing/2014/main" id="{84AD602A-7ED7-4820-1A37-8BC9CC0A2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958A5-9041-28F6-50BC-900B79FD18C1}"/>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77733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7E7C-B264-54CE-7283-12848D15F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9A03B-6100-695B-ECAA-8B8A45288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24C9B2-4574-C5B7-3D50-210B35D6BB27}"/>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5" name="Footer Placeholder 4">
            <a:extLst>
              <a:ext uri="{FF2B5EF4-FFF2-40B4-BE49-F238E27FC236}">
                <a16:creationId xmlns:a16="http://schemas.microsoft.com/office/drawing/2014/main" id="{16EE9924-72C1-03A0-27D6-031F5FA24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4555E-D6A6-B803-88BF-97B2550FB57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51752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A3A6-B919-B33E-9BB8-E9DDE559A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02D4B-AB14-6837-55D0-16E049A7E3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5746EE-036F-07B0-C5D4-A786F10EE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6D322-D725-F14D-C5FE-06B6763C8DF7}"/>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6" name="Footer Placeholder 5">
            <a:extLst>
              <a:ext uri="{FF2B5EF4-FFF2-40B4-BE49-F238E27FC236}">
                <a16:creationId xmlns:a16="http://schemas.microsoft.com/office/drawing/2014/main" id="{7409452D-A9B5-4F8D-6ABE-55F2A1729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65513-8C52-DB43-4D50-A87A5A0B10FA}"/>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48933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B010-6B6E-67E7-F717-00135152B1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02254-0EEF-BCFF-5CC8-20834963E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D330B8-E8A6-ED36-ED52-FA7432377E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5D4789-B026-79DA-A56C-121B656A7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B546FC-FFDE-2E8E-EEF5-995896864E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5A0AF3-57D7-3BEA-7672-5B09286275B8}"/>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8" name="Footer Placeholder 7">
            <a:extLst>
              <a:ext uri="{FF2B5EF4-FFF2-40B4-BE49-F238E27FC236}">
                <a16:creationId xmlns:a16="http://schemas.microsoft.com/office/drawing/2014/main" id="{926EDF5D-3926-C2AA-00B5-B9267FABB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9B8FB-FD3F-3336-7E38-1A68DF722E0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02890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7F90-1B38-4254-4242-B15296FCCE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ADF55E-B32B-D814-7992-0ED641156086}"/>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4" name="Footer Placeholder 3">
            <a:extLst>
              <a:ext uri="{FF2B5EF4-FFF2-40B4-BE49-F238E27FC236}">
                <a16:creationId xmlns:a16="http://schemas.microsoft.com/office/drawing/2014/main" id="{FD06C5E2-404E-EEC5-4430-8AC34C3B3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B60A2-58CE-2597-8238-3C250D7B53F0}"/>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99674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4708B-3059-1586-092F-ABDDBBEBB8F5}"/>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3" name="Footer Placeholder 2">
            <a:extLst>
              <a:ext uri="{FF2B5EF4-FFF2-40B4-BE49-F238E27FC236}">
                <a16:creationId xmlns:a16="http://schemas.microsoft.com/office/drawing/2014/main" id="{51543E23-0EB2-D7AB-DCF5-7400D2BE56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6854EE-1693-D045-1E06-F5DD2A35C2CF}"/>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17579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D69B-6288-B15B-00FF-F61255F59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A90F7D-5C6E-ADF5-DF3A-DC32F28843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D00FBC-5A5B-A798-104B-2A8FCD791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241C57-AEB9-6D74-B4A5-8DED5BAC3991}"/>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6" name="Footer Placeholder 5">
            <a:extLst>
              <a:ext uri="{FF2B5EF4-FFF2-40B4-BE49-F238E27FC236}">
                <a16:creationId xmlns:a16="http://schemas.microsoft.com/office/drawing/2014/main" id="{3BCADA58-ACC3-EA66-7326-0FC5BE3DE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1BCD8-2C6B-3667-A692-686AC8A21C89}"/>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138974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8B71-D5DB-EFD0-A775-56BD6A6CA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EFCA35-847D-71A0-E76A-2DAC23181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BD08CF4-57E3-1682-8736-1138FD5BB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8D7534-40CA-6B27-FC53-83F8E1047EC1}"/>
              </a:ext>
            </a:extLst>
          </p:cNvPr>
          <p:cNvSpPr>
            <a:spLocks noGrp="1"/>
          </p:cNvSpPr>
          <p:nvPr>
            <p:ph type="dt" sz="half" idx="10"/>
          </p:nvPr>
        </p:nvSpPr>
        <p:spPr/>
        <p:txBody>
          <a:bodyPr/>
          <a:lstStyle/>
          <a:p>
            <a:fld id="{B0A6680C-1D95-3641-B6EF-D21198086764}" type="datetimeFigureOut">
              <a:rPr lang="en-US" smtClean="0"/>
              <a:t>7/25/2024</a:t>
            </a:fld>
            <a:endParaRPr lang="en-US"/>
          </a:p>
        </p:txBody>
      </p:sp>
      <p:sp>
        <p:nvSpPr>
          <p:cNvPr id="6" name="Footer Placeholder 5">
            <a:extLst>
              <a:ext uri="{FF2B5EF4-FFF2-40B4-BE49-F238E27FC236}">
                <a16:creationId xmlns:a16="http://schemas.microsoft.com/office/drawing/2014/main" id="{54043509-2350-6B88-C892-2312D54D9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D4CDA-A8CC-D776-408B-FB63937FDC34}"/>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68281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82E74-26F8-6A2D-3AAF-161CEA634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C978BA-6482-CCD8-BEB4-7D89753C5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B1029-6C39-A688-1E4D-B24680456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6680C-1D95-3641-B6EF-D21198086764}" type="datetimeFigureOut">
              <a:rPr lang="en-US" smtClean="0"/>
              <a:t>7/25/2024</a:t>
            </a:fld>
            <a:endParaRPr lang="en-US"/>
          </a:p>
        </p:txBody>
      </p:sp>
      <p:sp>
        <p:nvSpPr>
          <p:cNvPr id="5" name="Footer Placeholder 4">
            <a:extLst>
              <a:ext uri="{FF2B5EF4-FFF2-40B4-BE49-F238E27FC236}">
                <a16:creationId xmlns:a16="http://schemas.microsoft.com/office/drawing/2014/main" id="{FB076DA8-E877-203B-D00C-2730DF5A4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6187E-89CC-F5E4-15CF-BF3DFE1DE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04BD5-0D07-0E4F-A272-4F8716001949}" type="slidenum">
              <a:rPr lang="en-US" smtClean="0"/>
              <a:t>‹#›</a:t>
            </a:fld>
            <a:endParaRPr lang="en-US"/>
          </a:p>
        </p:txBody>
      </p:sp>
    </p:spTree>
    <p:extLst>
      <p:ext uri="{BB962C8B-B14F-4D97-AF65-F5344CB8AC3E}">
        <p14:creationId xmlns:p14="http://schemas.microsoft.com/office/powerpoint/2010/main" val="81831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979A-43CF-C311-CE90-CC7A2EA2DD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0EC0A0-13E2-C3AA-5296-95A975955FB2}"/>
              </a:ext>
            </a:extLst>
          </p:cNvPr>
          <p:cNvPicPr>
            <a:picLocks noGrp="1" noChangeAspect="1"/>
          </p:cNvPicPr>
          <p:nvPr>
            <p:ph idx="1"/>
          </p:nvPr>
        </p:nvPicPr>
        <p:blipFill>
          <a:blip r:embed="rId2"/>
          <a:stretch>
            <a:fillRect/>
          </a:stretch>
        </p:blipFill>
        <p:spPr>
          <a:xfrm>
            <a:off x="0" y="0"/>
            <a:ext cx="12187066" cy="6858000"/>
          </a:xfrm>
        </p:spPr>
      </p:pic>
    </p:spTree>
    <p:extLst>
      <p:ext uri="{BB962C8B-B14F-4D97-AF65-F5344CB8AC3E}">
        <p14:creationId xmlns:p14="http://schemas.microsoft.com/office/powerpoint/2010/main" val="205824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  </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pic>
        <p:nvPicPr>
          <p:cNvPr id="10" name="Picture 9">
            <a:extLst>
              <a:ext uri="{FF2B5EF4-FFF2-40B4-BE49-F238E27FC236}">
                <a16:creationId xmlns:a16="http://schemas.microsoft.com/office/drawing/2014/main" id="{255A6E1B-A23C-A216-8D8B-122D5897D481}"/>
              </a:ext>
            </a:extLst>
          </p:cNvPr>
          <p:cNvPicPr>
            <a:picLocks noChangeAspect="1"/>
          </p:cNvPicPr>
          <p:nvPr/>
        </p:nvPicPr>
        <p:blipFill>
          <a:blip r:embed="rId3"/>
          <a:stretch>
            <a:fillRect/>
          </a:stretch>
        </p:blipFill>
        <p:spPr>
          <a:xfrm>
            <a:off x="1625370" y="2304992"/>
            <a:ext cx="8941260" cy="2248016"/>
          </a:xfrm>
          <a:prstGeom prst="rect">
            <a:avLst/>
          </a:prstGeom>
        </p:spPr>
      </p:pic>
      <p:pic>
        <p:nvPicPr>
          <p:cNvPr id="12" name="Picture 11">
            <a:extLst>
              <a:ext uri="{FF2B5EF4-FFF2-40B4-BE49-F238E27FC236}">
                <a16:creationId xmlns:a16="http://schemas.microsoft.com/office/drawing/2014/main" id="{044E932E-DF07-68AB-C391-7E5A11A9CF83}"/>
              </a:ext>
            </a:extLst>
          </p:cNvPr>
          <p:cNvPicPr>
            <a:picLocks noChangeAspect="1"/>
          </p:cNvPicPr>
          <p:nvPr/>
        </p:nvPicPr>
        <p:blipFill>
          <a:blip r:embed="rId4"/>
          <a:stretch>
            <a:fillRect/>
          </a:stretch>
        </p:blipFill>
        <p:spPr>
          <a:xfrm>
            <a:off x="729974" y="1583904"/>
            <a:ext cx="10732052" cy="5131064"/>
          </a:xfrm>
          <a:prstGeom prst="rect">
            <a:avLst/>
          </a:prstGeom>
        </p:spPr>
      </p:pic>
      <p:pic>
        <p:nvPicPr>
          <p:cNvPr id="13" name="Picture 12">
            <a:extLst>
              <a:ext uri="{FF2B5EF4-FFF2-40B4-BE49-F238E27FC236}">
                <a16:creationId xmlns:a16="http://schemas.microsoft.com/office/drawing/2014/main" id="{D0D3921D-B877-0704-8ABF-F1A8C6498BF7}"/>
              </a:ext>
            </a:extLst>
          </p:cNvPr>
          <p:cNvPicPr>
            <a:picLocks noChangeAspect="1"/>
          </p:cNvPicPr>
          <p:nvPr/>
        </p:nvPicPr>
        <p:blipFill>
          <a:blip r:embed="rId5"/>
          <a:stretch>
            <a:fillRect/>
          </a:stretch>
        </p:blipFill>
        <p:spPr>
          <a:xfrm>
            <a:off x="3174829" y="259861"/>
            <a:ext cx="8706297" cy="2648086"/>
          </a:xfrm>
          <a:prstGeom prst="rect">
            <a:avLst/>
          </a:prstGeom>
        </p:spPr>
      </p:pic>
      <p:pic>
        <p:nvPicPr>
          <p:cNvPr id="3" name="Picture 2">
            <a:extLst>
              <a:ext uri="{FF2B5EF4-FFF2-40B4-BE49-F238E27FC236}">
                <a16:creationId xmlns:a16="http://schemas.microsoft.com/office/drawing/2014/main" id="{BE2A9E19-0BD7-D984-3432-73A83F9F906D}"/>
              </a:ext>
            </a:extLst>
          </p:cNvPr>
          <p:cNvPicPr>
            <a:picLocks noChangeAspect="1"/>
          </p:cNvPicPr>
          <p:nvPr/>
        </p:nvPicPr>
        <p:blipFill>
          <a:blip r:embed="rId6"/>
          <a:stretch>
            <a:fillRect/>
          </a:stretch>
        </p:blipFill>
        <p:spPr>
          <a:xfrm>
            <a:off x="729974" y="773127"/>
            <a:ext cx="10461377" cy="5914701"/>
          </a:xfrm>
          <a:prstGeom prst="rect">
            <a:avLst/>
          </a:prstGeom>
        </p:spPr>
      </p:pic>
    </p:spTree>
    <p:extLst>
      <p:ext uri="{BB962C8B-B14F-4D97-AF65-F5344CB8AC3E}">
        <p14:creationId xmlns:p14="http://schemas.microsoft.com/office/powerpoint/2010/main" val="28114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  </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6" name="Content Placeholder 4">
            <a:extLst>
              <a:ext uri="{FF2B5EF4-FFF2-40B4-BE49-F238E27FC236}">
                <a16:creationId xmlns:a16="http://schemas.microsoft.com/office/drawing/2014/main" id="{FC40B83F-9EDE-F5A3-4E48-47D4AD20DC2B}"/>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Barriers to success</a:t>
            </a:r>
          </a:p>
          <a:p>
            <a:pPr>
              <a:buFontTx/>
              <a:buChar char="-"/>
            </a:pPr>
            <a:r>
              <a:rPr lang="en-US" sz="4400" dirty="0">
                <a:solidFill>
                  <a:srgbClr val="306E5E"/>
                </a:solidFill>
                <a:latin typeface="Avenir Book" panose="02000503020000020003" pitchFamily="2" charset="0"/>
              </a:rPr>
              <a:t> Changing demographics  </a:t>
            </a:r>
          </a:p>
          <a:p>
            <a:pPr>
              <a:buFontTx/>
              <a:buChar char="-"/>
            </a:pPr>
            <a:r>
              <a:rPr lang="en-US" sz="4400" dirty="0">
                <a:solidFill>
                  <a:srgbClr val="306E5E"/>
                </a:solidFill>
                <a:latin typeface="Avenir Book" panose="02000503020000020003" pitchFamily="2" charset="0"/>
              </a:rPr>
              <a:t> High rate of failure (40% within three years) </a:t>
            </a:r>
          </a:p>
          <a:p>
            <a:pPr>
              <a:buFontTx/>
              <a:buChar char="-"/>
            </a:pPr>
            <a:r>
              <a:rPr lang="en-US" sz="4400" dirty="0">
                <a:solidFill>
                  <a:srgbClr val="306E5E"/>
                </a:solidFill>
                <a:latin typeface="Avenir Book" panose="02000503020000020003" pitchFamily="2" charset="0"/>
              </a:rPr>
              <a:t> Expensive enterprise </a:t>
            </a:r>
          </a:p>
        </p:txBody>
      </p:sp>
    </p:spTree>
    <p:extLst>
      <p:ext uri="{BB962C8B-B14F-4D97-AF65-F5344CB8AC3E}">
        <p14:creationId xmlns:p14="http://schemas.microsoft.com/office/powerpoint/2010/main" val="6961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  </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6" name="Content Placeholder 4">
            <a:extLst>
              <a:ext uri="{FF2B5EF4-FFF2-40B4-BE49-F238E27FC236}">
                <a16:creationId xmlns:a16="http://schemas.microsoft.com/office/drawing/2014/main" id="{FC40B83F-9EDE-F5A3-4E48-47D4AD20DC2B}"/>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Barriers to success</a:t>
            </a:r>
          </a:p>
          <a:p>
            <a:pPr>
              <a:buFontTx/>
              <a:buChar char="-"/>
            </a:pPr>
            <a:r>
              <a:rPr lang="en-US" sz="4400" dirty="0">
                <a:solidFill>
                  <a:srgbClr val="306E5E"/>
                </a:solidFill>
                <a:latin typeface="Avenir Book" panose="02000503020000020003" pitchFamily="2" charset="0"/>
              </a:rPr>
              <a:t> Changing demographics  </a:t>
            </a:r>
          </a:p>
          <a:p>
            <a:pPr>
              <a:buFontTx/>
              <a:buChar char="-"/>
            </a:pPr>
            <a:r>
              <a:rPr lang="en-US" sz="4400" dirty="0">
                <a:solidFill>
                  <a:srgbClr val="306E5E"/>
                </a:solidFill>
                <a:latin typeface="Avenir Book" panose="02000503020000020003" pitchFamily="2" charset="0"/>
              </a:rPr>
              <a:t> High rate of failure (40% within three years) </a:t>
            </a:r>
          </a:p>
          <a:p>
            <a:pPr>
              <a:buFontTx/>
              <a:buChar char="-"/>
            </a:pPr>
            <a:r>
              <a:rPr lang="en-US" sz="4400" dirty="0">
                <a:solidFill>
                  <a:srgbClr val="306E5E"/>
                </a:solidFill>
                <a:latin typeface="Avenir Book" panose="02000503020000020003" pitchFamily="2" charset="0"/>
              </a:rPr>
              <a:t> Expensive enterprise </a:t>
            </a:r>
          </a:p>
        </p:txBody>
      </p:sp>
      <p:sp>
        <p:nvSpPr>
          <p:cNvPr id="3" name="Rounded Rectangle 7">
            <a:extLst>
              <a:ext uri="{FF2B5EF4-FFF2-40B4-BE49-F238E27FC236}">
                <a16:creationId xmlns:a16="http://schemas.microsoft.com/office/drawing/2014/main" id="{0D7F1105-20C5-411A-54FA-20F98075A7AB}"/>
              </a:ext>
            </a:extLst>
          </p:cNvPr>
          <p:cNvSpPr/>
          <p:nvPr/>
        </p:nvSpPr>
        <p:spPr>
          <a:xfrm>
            <a:off x="1005799" y="82040"/>
            <a:ext cx="5333549" cy="3108194"/>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49EA3D-D2F9-AC2F-20CB-8609BC74D989}"/>
              </a:ext>
            </a:extLst>
          </p:cNvPr>
          <p:cNvSpPr txBox="1"/>
          <p:nvPr/>
        </p:nvSpPr>
        <p:spPr>
          <a:xfrm>
            <a:off x="1192161" y="180816"/>
            <a:ext cx="5985387" cy="2862322"/>
          </a:xfrm>
          <a:prstGeom prst="rect">
            <a:avLst/>
          </a:prstGeom>
          <a:noFill/>
        </p:spPr>
        <p:txBody>
          <a:bodyPr wrap="square" rtlCol="0">
            <a:spAutoFit/>
          </a:bodyPr>
          <a:lstStyle/>
          <a:p>
            <a:pPr marL="685800" indent="-685800">
              <a:buFontTx/>
              <a:buChar char="-"/>
            </a:pPr>
            <a:r>
              <a:rPr lang="en-US" sz="4500" dirty="0">
                <a:solidFill>
                  <a:srgbClr val="E8DDC4"/>
                </a:solidFill>
                <a:latin typeface="Avenir Book" panose="02000503020000020003" pitchFamily="2" charset="0"/>
              </a:rPr>
              <a:t>Full time pastor</a:t>
            </a:r>
          </a:p>
          <a:p>
            <a:pPr marL="685800" indent="-685800">
              <a:buFontTx/>
              <a:buChar char="-"/>
            </a:pPr>
            <a:r>
              <a:rPr lang="en-US" sz="4500" dirty="0">
                <a:solidFill>
                  <a:srgbClr val="E8DDC4"/>
                </a:solidFill>
                <a:latin typeface="Avenir Book" panose="02000503020000020003" pitchFamily="2" charset="0"/>
              </a:rPr>
              <a:t>Worship pastor</a:t>
            </a:r>
          </a:p>
          <a:p>
            <a:pPr marL="685800" indent="-685800">
              <a:buFontTx/>
              <a:buChar char="-"/>
            </a:pPr>
            <a:r>
              <a:rPr lang="en-US" sz="4500" dirty="0">
                <a:solidFill>
                  <a:srgbClr val="E8DDC4"/>
                </a:solidFill>
                <a:latin typeface="Avenir Book" panose="02000503020000020003" pitchFamily="2" charset="0"/>
              </a:rPr>
              <a:t>Equipment, large enough space</a:t>
            </a:r>
          </a:p>
        </p:txBody>
      </p:sp>
    </p:spTree>
    <p:extLst>
      <p:ext uri="{BB962C8B-B14F-4D97-AF65-F5344CB8AC3E}">
        <p14:creationId xmlns:p14="http://schemas.microsoft.com/office/powerpoint/2010/main" val="34660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  </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6" name="Content Placeholder 4">
            <a:extLst>
              <a:ext uri="{FF2B5EF4-FFF2-40B4-BE49-F238E27FC236}">
                <a16:creationId xmlns:a16="http://schemas.microsoft.com/office/drawing/2014/main" id="{FC40B83F-9EDE-F5A3-4E48-47D4AD20DC2B}"/>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Barriers to success</a:t>
            </a:r>
          </a:p>
          <a:p>
            <a:pPr>
              <a:buFontTx/>
              <a:buChar char="-"/>
            </a:pPr>
            <a:r>
              <a:rPr lang="en-US" sz="4400" dirty="0">
                <a:solidFill>
                  <a:srgbClr val="306E5E"/>
                </a:solidFill>
                <a:latin typeface="Avenir Book" panose="02000503020000020003" pitchFamily="2" charset="0"/>
              </a:rPr>
              <a:t> Changing demographics  </a:t>
            </a:r>
          </a:p>
          <a:p>
            <a:pPr>
              <a:buFontTx/>
              <a:buChar char="-"/>
            </a:pPr>
            <a:r>
              <a:rPr lang="en-US" sz="4400" dirty="0">
                <a:solidFill>
                  <a:srgbClr val="306E5E"/>
                </a:solidFill>
                <a:latin typeface="Avenir Book" panose="02000503020000020003" pitchFamily="2" charset="0"/>
              </a:rPr>
              <a:t> High rate of failure (40% within three years)</a:t>
            </a:r>
          </a:p>
          <a:p>
            <a:pPr>
              <a:buFontTx/>
              <a:buChar char="-"/>
            </a:pPr>
            <a:r>
              <a:rPr lang="en-US" sz="4400" dirty="0">
                <a:solidFill>
                  <a:srgbClr val="306E5E"/>
                </a:solidFill>
                <a:latin typeface="Avenir Book" panose="02000503020000020003" pitchFamily="2" charset="0"/>
              </a:rPr>
              <a:t> Expensive enterprise </a:t>
            </a:r>
          </a:p>
          <a:p>
            <a:pPr>
              <a:buFontTx/>
              <a:buChar char="-"/>
            </a:pPr>
            <a:r>
              <a:rPr lang="en-US" sz="4400" dirty="0">
                <a:solidFill>
                  <a:srgbClr val="306E5E"/>
                </a:solidFill>
                <a:latin typeface="Avenir Book" panose="02000503020000020003" pitchFamily="2" charset="0"/>
              </a:rPr>
              <a:t> Prevailing-model churches are largely ineffective at winning unchurched people</a:t>
            </a:r>
          </a:p>
          <a:p>
            <a:pPr marL="0" indent="0">
              <a:buNone/>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7" name="Rounded Rectangle 7">
            <a:extLst>
              <a:ext uri="{FF2B5EF4-FFF2-40B4-BE49-F238E27FC236}">
                <a16:creationId xmlns:a16="http://schemas.microsoft.com/office/drawing/2014/main" id="{5F0DC20B-5D4D-2D3C-777E-957A7897F59E}"/>
              </a:ext>
            </a:extLst>
          </p:cNvPr>
          <p:cNvSpPr/>
          <p:nvPr/>
        </p:nvSpPr>
        <p:spPr>
          <a:xfrm>
            <a:off x="312418" y="314036"/>
            <a:ext cx="11041382" cy="430124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E7F8C0-FA62-90DE-10A2-A7E3F96AC48F}"/>
              </a:ext>
            </a:extLst>
          </p:cNvPr>
          <p:cNvSpPr txBox="1"/>
          <p:nvPr/>
        </p:nvSpPr>
        <p:spPr>
          <a:xfrm>
            <a:off x="667444" y="367962"/>
            <a:ext cx="11041382" cy="4247317"/>
          </a:xfrm>
          <a:prstGeom prst="rect">
            <a:avLst/>
          </a:prstGeom>
          <a:noFill/>
        </p:spPr>
        <p:txBody>
          <a:bodyPr wrap="square" rtlCol="0">
            <a:spAutoFit/>
          </a:bodyPr>
          <a:lstStyle/>
          <a:p>
            <a:r>
              <a:rPr lang="en-US" sz="4500" dirty="0">
                <a:solidFill>
                  <a:srgbClr val="E8DDC4"/>
                </a:solidFill>
                <a:latin typeface="Avenir Book" panose="02000503020000020003" pitchFamily="2" charset="0"/>
              </a:rPr>
              <a:t>“Growing churches are primarily growing through transfer growth. Only 6 percent to 7.5 percent are growing through conversions. The majority of growing churches are simply recirculating the saints.” </a:t>
            </a:r>
          </a:p>
          <a:p>
            <a:r>
              <a:rPr lang="en-US" sz="3500" dirty="0">
                <a:solidFill>
                  <a:srgbClr val="E8DDC4"/>
                </a:solidFill>
                <a:latin typeface="Avenir Book" panose="02000503020000020003" pitchFamily="2" charset="0"/>
              </a:rPr>
              <a:t>(Thom Rainer, Lifeway Research 2017)</a:t>
            </a:r>
          </a:p>
        </p:txBody>
      </p:sp>
    </p:spTree>
    <p:extLst>
      <p:ext uri="{BB962C8B-B14F-4D97-AF65-F5344CB8AC3E}">
        <p14:creationId xmlns:p14="http://schemas.microsoft.com/office/powerpoint/2010/main" val="2902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25" name="Content Placeholder 4">
            <a:extLst>
              <a:ext uri="{FF2B5EF4-FFF2-40B4-BE49-F238E27FC236}">
                <a16:creationId xmlns:a16="http://schemas.microsoft.com/office/drawing/2014/main" id="{C8C4EF32-C173-54B7-7390-3D11C2CD46A7}"/>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Reflections on the State of Church Planting by Michael Cooper (2022)</a:t>
            </a:r>
          </a:p>
          <a:p>
            <a:pPr>
              <a:buFontTx/>
              <a:buChar char="-"/>
            </a:pPr>
            <a:r>
              <a:rPr lang="en-US" sz="4400" dirty="0">
                <a:solidFill>
                  <a:srgbClr val="306E5E"/>
                </a:solidFill>
                <a:latin typeface="Avenir Book" panose="02000503020000020003" pitchFamily="2" charset="0"/>
              </a:rPr>
              <a:t> Adding churches doesn’t necessarily mean adding converts or disciples </a:t>
            </a:r>
          </a:p>
          <a:p>
            <a:pPr>
              <a:buFontTx/>
              <a:buChar char="-"/>
            </a:pPr>
            <a:r>
              <a:rPr lang="en-US" sz="4400" dirty="0">
                <a:solidFill>
                  <a:srgbClr val="306E5E"/>
                </a:solidFill>
                <a:latin typeface="Avenir Book" panose="02000503020000020003" pitchFamily="2" charset="0"/>
              </a:rPr>
              <a:t> Increased planting hasn’t reversed trends</a:t>
            </a:r>
          </a:p>
          <a:p>
            <a:pPr>
              <a:buFontTx/>
              <a:buChar char="-"/>
            </a:pPr>
            <a:r>
              <a:rPr lang="en-US" sz="4400" dirty="0">
                <a:solidFill>
                  <a:srgbClr val="306E5E"/>
                </a:solidFill>
                <a:latin typeface="Avenir Book" panose="02000503020000020003" pitchFamily="2" charset="0"/>
              </a:rPr>
              <a:t> Mainstream church planting methodology is formulaic, inflexible, and often shallow</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10107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25" name="Content Placeholder 4">
            <a:extLst>
              <a:ext uri="{FF2B5EF4-FFF2-40B4-BE49-F238E27FC236}">
                <a16:creationId xmlns:a16="http://schemas.microsoft.com/office/drawing/2014/main" id="{C8C4EF32-C173-54B7-7390-3D11C2CD46A7}"/>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Reflections on the State of Church Planting by Michael Cooper (2022)</a:t>
            </a:r>
          </a:p>
          <a:p>
            <a:pPr>
              <a:buFontTx/>
              <a:buChar char="-"/>
            </a:pPr>
            <a:r>
              <a:rPr lang="en-US" sz="4400" dirty="0">
                <a:solidFill>
                  <a:srgbClr val="306E5E"/>
                </a:solidFill>
                <a:latin typeface="Avenir Book" panose="02000503020000020003" pitchFamily="2" charset="0"/>
              </a:rPr>
              <a:t> Adding churches doesn’t necessarily mean adding converts or disciples </a:t>
            </a:r>
          </a:p>
          <a:p>
            <a:pPr>
              <a:buFontTx/>
              <a:buChar char="-"/>
            </a:pPr>
            <a:r>
              <a:rPr lang="en-US" sz="4400" dirty="0">
                <a:solidFill>
                  <a:srgbClr val="306E5E"/>
                </a:solidFill>
                <a:latin typeface="Avenir Book" panose="02000503020000020003" pitchFamily="2" charset="0"/>
              </a:rPr>
              <a:t> Increased planting hasn’t reversed trends</a:t>
            </a:r>
          </a:p>
          <a:p>
            <a:pPr>
              <a:buFontTx/>
              <a:buChar char="-"/>
            </a:pPr>
            <a:r>
              <a:rPr lang="en-US" sz="4400" dirty="0">
                <a:solidFill>
                  <a:srgbClr val="306E5E"/>
                </a:solidFill>
                <a:latin typeface="Avenir Book" panose="02000503020000020003" pitchFamily="2" charset="0"/>
              </a:rPr>
              <a:t> Mainstream church planting methodology is formulaic, inflexible, and often shallow</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26" name="Rounded Rectangle 7">
            <a:extLst>
              <a:ext uri="{FF2B5EF4-FFF2-40B4-BE49-F238E27FC236}">
                <a16:creationId xmlns:a16="http://schemas.microsoft.com/office/drawing/2014/main" id="{5EBD1DC6-927A-CA2F-B3F0-2D0AC3BD7CBB}"/>
              </a:ext>
            </a:extLst>
          </p:cNvPr>
          <p:cNvSpPr/>
          <p:nvPr/>
        </p:nvSpPr>
        <p:spPr>
          <a:xfrm>
            <a:off x="1750142" y="178960"/>
            <a:ext cx="9950471" cy="306568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8419333-0702-7B19-1EC2-E0A5C277D71A}"/>
              </a:ext>
            </a:extLst>
          </p:cNvPr>
          <p:cNvSpPr txBox="1"/>
          <p:nvPr/>
        </p:nvSpPr>
        <p:spPr>
          <a:xfrm>
            <a:off x="1956620" y="232886"/>
            <a:ext cx="9743994" cy="2862322"/>
          </a:xfrm>
          <a:prstGeom prst="rect">
            <a:avLst/>
          </a:prstGeom>
          <a:noFill/>
        </p:spPr>
        <p:txBody>
          <a:bodyPr wrap="square" rtlCol="0">
            <a:spAutoFit/>
          </a:bodyPr>
          <a:lstStyle/>
          <a:p>
            <a:r>
              <a:rPr lang="en-US" sz="4500" dirty="0">
                <a:solidFill>
                  <a:srgbClr val="E8DDC4"/>
                </a:solidFill>
                <a:latin typeface="Avenir Book" panose="02000503020000020003" pitchFamily="2" charset="0"/>
              </a:rPr>
              <a:t>“A mere numerical proliferation of small, competing, struggling churches will not necessarily advance God’s Kingdom purposes.” (Craig Ott)</a:t>
            </a:r>
          </a:p>
        </p:txBody>
      </p:sp>
    </p:spTree>
    <p:extLst>
      <p:ext uri="{BB962C8B-B14F-4D97-AF65-F5344CB8AC3E}">
        <p14:creationId xmlns:p14="http://schemas.microsoft.com/office/powerpoint/2010/main" val="245460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Planting frontiers</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6" name="Content Placeholder 4">
            <a:extLst>
              <a:ext uri="{FF2B5EF4-FFF2-40B4-BE49-F238E27FC236}">
                <a16:creationId xmlns:a16="http://schemas.microsoft.com/office/drawing/2014/main" id="{FC40B83F-9EDE-F5A3-4E48-47D4AD20DC2B}"/>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Starting the right kind of churches</a:t>
            </a:r>
          </a:p>
          <a:p>
            <a:pPr>
              <a:buFontTx/>
              <a:buChar char="-"/>
            </a:pPr>
            <a:r>
              <a:rPr lang="en-US" sz="4400" dirty="0">
                <a:solidFill>
                  <a:srgbClr val="306E5E"/>
                </a:solidFill>
                <a:latin typeface="Avenir Book" panose="02000503020000020003" pitchFamily="2" charset="0"/>
              </a:rPr>
              <a:t> Ideally, lower-cost </a:t>
            </a:r>
          </a:p>
          <a:p>
            <a:pPr>
              <a:buFontTx/>
              <a:buChar char="-"/>
            </a:pPr>
            <a:r>
              <a:rPr lang="en-US" sz="4400" dirty="0">
                <a:solidFill>
                  <a:srgbClr val="306E5E"/>
                </a:solidFill>
                <a:latin typeface="Avenir Book" panose="02000503020000020003" pitchFamily="2" charset="0"/>
              </a:rPr>
              <a:t> Disciple-making at the outset </a:t>
            </a:r>
          </a:p>
          <a:p>
            <a:pPr>
              <a:buFontTx/>
              <a:buChar char="-"/>
            </a:pPr>
            <a:r>
              <a:rPr lang="en-US" sz="4400" dirty="0">
                <a:solidFill>
                  <a:srgbClr val="306E5E"/>
                </a:solidFill>
                <a:latin typeface="Avenir Book" panose="02000503020000020003" pitchFamily="2" charset="0"/>
              </a:rPr>
              <a:t> Not transfer dependent </a:t>
            </a:r>
          </a:p>
          <a:p>
            <a:pPr>
              <a:buFontTx/>
              <a:buChar char="-"/>
            </a:pPr>
            <a:r>
              <a:rPr lang="en-US" sz="4400" dirty="0">
                <a:solidFill>
                  <a:srgbClr val="306E5E"/>
                </a:solidFill>
                <a:latin typeface="Avenir Book" panose="02000503020000020003" pitchFamily="2" charset="0"/>
              </a:rPr>
              <a:t> Indigenous and contextualized</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191805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Planting frontiers</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6" name="Content Placeholder 4">
            <a:extLst>
              <a:ext uri="{FF2B5EF4-FFF2-40B4-BE49-F238E27FC236}">
                <a16:creationId xmlns:a16="http://schemas.microsoft.com/office/drawing/2014/main" id="{FC40B83F-9EDE-F5A3-4E48-47D4AD20DC2B}"/>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Starting the right kind of churches</a:t>
            </a:r>
          </a:p>
          <a:p>
            <a:pPr>
              <a:buFontTx/>
              <a:buChar char="-"/>
            </a:pPr>
            <a:r>
              <a:rPr lang="en-US" sz="4400" dirty="0">
                <a:solidFill>
                  <a:srgbClr val="306E5E"/>
                </a:solidFill>
                <a:latin typeface="Avenir Book" panose="02000503020000020003" pitchFamily="2" charset="0"/>
              </a:rPr>
              <a:t> Ideally, lower-cost </a:t>
            </a:r>
          </a:p>
          <a:p>
            <a:pPr>
              <a:buFontTx/>
              <a:buChar char="-"/>
            </a:pPr>
            <a:r>
              <a:rPr lang="en-US" sz="4400" dirty="0">
                <a:solidFill>
                  <a:srgbClr val="306E5E"/>
                </a:solidFill>
                <a:latin typeface="Avenir Book" panose="02000503020000020003" pitchFamily="2" charset="0"/>
              </a:rPr>
              <a:t> Disciple-making at the outset </a:t>
            </a:r>
          </a:p>
          <a:p>
            <a:pPr>
              <a:buFontTx/>
              <a:buChar char="-"/>
            </a:pPr>
            <a:r>
              <a:rPr lang="en-US" sz="4400" dirty="0">
                <a:solidFill>
                  <a:srgbClr val="306E5E"/>
                </a:solidFill>
                <a:latin typeface="Avenir Book" panose="02000503020000020003" pitchFamily="2" charset="0"/>
              </a:rPr>
              <a:t> Not transfer dependent </a:t>
            </a:r>
          </a:p>
          <a:p>
            <a:pPr>
              <a:buFontTx/>
              <a:buChar char="-"/>
            </a:pPr>
            <a:r>
              <a:rPr lang="en-US" sz="4400" dirty="0">
                <a:solidFill>
                  <a:srgbClr val="306E5E"/>
                </a:solidFill>
                <a:latin typeface="Avenir Book" panose="02000503020000020003" pitchFamily="2" charset="0"/>
              </a:rPr>
              <a:t> Indigenous and contextualized</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F0FFC2C4-E9BB-32E4-F255-0EF3DCAE881E}"/>
              </a:ext>
            </a:extLst>
          </p:cNvPr>
          <p:cNvSpPr/>
          <p:nvPr/>
        </p:nvSpPr>
        <p:spPr>
          <a:xfrm>
            <a:off x="1750142" y="178960"/>
            <a:ext cx="9950471"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FA178C5-CC26-1062-DF66-2AC80981C6CD}"/>
              </a:ext>
            </a:extLst>
          </p:cNvPr>
          <p:cNvSpPr txBox="1"/>
          <p:nvPr/>
        </p:nvSpPr>
        <p:spPr>
          <a:xfrm>
            <a:off x="1956620" y="232886"/>
            <a:ext cx="9743994"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How do we begin sustainable, indigenous, disciple-making American churches?</a:t>
            </a:r>
          </a:p>
        </p:txBody>
      </p:sp>
      <p:sp>
        <p:nvSpPr>
          <p:cNvPr id="7" name="Rounded Rectangle 7">
            <a:extLst>
              <a:ext uri="{FF2B5EF4-FFF2-40B4-BE49-F238E27FC236}">
                <a16:creationId xmlns:a16="http://schemas.microsoft.com/office/drawing/2014/main" id="{33B38266-E213-DCF3-41C5-311C73F70FCC}"/>
              </a:ext>
            </a:extLst>
          </p:cNvPr>
          <p:cNvSpPr/>
          <p:nvPr/>
        </p:nvSpPr>
        <p:spPr>
          <a:xfrm>
            <a:off x="534964" y="4801626"/>
            <a:ext cx="11449218"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F4258B8-A578-7C02-37F7-0A7480F5AD61}"/>
              </a:ext>
            </a:extLst>
          </p:cNvPr>
          <p:cNvSpPr txBox="1"/>
          <p:nvPr/>
        </p:nvSpPr>
        <p:spPr>
          <a:xfrm>
            <a:off x="623454" y="4855552"/>
            <a:ext cx="11258384"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Partial answer: normal people need empowered and trained to start new things in normal places </a:t>
            </a:r>
          </a:p>
        </p:txBody>
      </p:sp>
    </p:spTree>
    <p:extLst>
      <p:ext uri="{BB962C8B-B14F-4D97-AF65-F5344CB8AC3E}">
        <p14:creationId xmlns:p14="http://schemas.microsoft.com/office/powerpoint/2010/main" val="105549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group</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u="sng" dirty="0">
                <a:solidFill>
                  <a:srgbClr val="306E5E"/>
                </a:solidFill>
                <a:latin typeface="Avenir Book" panose="02000503020000020003" pitchFamily="2" charset="0"/>
              </a:rPr>
              <a:t>Definition</a:t>
            </a:r>
            <a:r>
              <a:rPr lang="en-US" sz="4400" dirty="0">
                <a:solidFill>
                  <a:srgbClr val="306E5E"/>
                </a:solidFill>
                <a:latin typeface="Avenir Book" panose="02000503020000020003" pitchFamily="2" charset="0"/>
              </a:rPr>
              <a:t>: an affinity-group specific short term spiritual discussion group or Bible study. </a:t>
            </a:r>
          </a:p>
          <a:p>
            <a:pPr marL="0" indent="0">
              <a:buNone/>
            </a:pPr>
            <a:r>
              <a:rPr lang="en-US" sz="4400" u="sng" dirty="0">
                <a:solidFill>
                  <a:srgbClr val="306E5E"/>
                </a:solidFill>
                <a:latin typeface="Avenir Book" panose="02000503020000020003" pitchFamily="2" charset="0"/>
              </a:rPr>
              <a:t>Goals</a:t>
            </a:r>
            <a:r>
              <a:rPr lang="en-US" sz="4400" dirty="0">
                <a:solidFill>
                  <a:srgbClr val="306E5E"/>
                </a:solidFill>
                <a:latin typeface="Avenir Book" panose="02000503020000020003" pitchFamily="2" charset="0"/>
              </a:rPr>
              <a:t>: community building, create venue for evangelism, stir-up spiritual interest, make disciples. </a:t>
            </a:r>
          </a:p>
          <a:p>
            <a:pPr marL="0" indent="0">
              <a:buNone/>
            </a:pPr>
            <a:r>
              <a:rPr lang="en-US" sz="4400" u="sng" dirty="0">
                <a:solidFill>
                  <a:srgbClr val="306E5E"/>
                </a:solidFill>
                <a:latin typeface="Avenir Book" panose="02000503020000020003" pitchFamily="2" charset="0"/>
              </a:rPr>
              <a:t>Utility</a:t>
            </a:r>
            <a:r>
              <a:rPr lang="en-US" sz="4400" dirty="0">
                <a:solidFill>
                  <a:srgbClr val="306E5E"/>
                </a:solidFill>
                <a:latin typeface="Avenir Book" panose="02000503020000020003" pitchFamily="2" charset="0"/>
              </a:rPr>
              <a:t>: engage new groups of people who wouldn’t yet come to an existing church</a:t>
            </a: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101743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mentality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a:buFontTx/>
              <a:buChar char="-"/>
            </a:pPr>
            <a:r>
              <a:rPr lang="en-US" sz="4400" dirty="0">
                <a:solidFill>
                  <a:srgbClr val="306E5E"/>
                </a:solidFill>
                <a:latin typeface="Avenir Book" panose="02000503020000020003" pitchFamily="2" charset="0"/>
              </a:rPr>
              <a:t> Entrepreneurial </a:t>
            </a:r>
          </a:p>
          <a:p>
            <a:pPr>
              <a:buFontTx/>
              <a:buChar char="-"/>
            </a:pPr>
            <a:r>
              <a:rPr lang="en-US" sz="4400" dirty="0">
                <a:solidFill>
                  <a:srgbClr val="306E5E"/>
                </a:solidFill>
                <a:latin typeface="Avenir Book" panose="02000503020000020003" pitchFamily="2" charset="0"/>
              </a:rPr>
              <a:t> Responsive to opportunity</a:t>
            </a:r>
          </a:p>
          <a:p>
            <a:pPr>
              <a:buFontTx/>
              <a:buChar char="-"/>
            </a:pPr>
            <a:r>
              <a:rPr lang="en-US" sz="4400" dirty="0">
                <a:solidFill>
                  <a:srgbClr val="306E5E"/>
                </a:solidFill>
                <a:latin typeface="Avenir Book" panose="02000503020000020003" pitchFamily="2" charset="0"/>
              </a:rPr>
              <a:t> Vision oriented </a:t>
            </a:r>
          </a:p>
          <a:p>
            <a:pPr>
              <a:buFontTx/>
              <a:buChar char="-"/>
            </a:pPr>
            <a:r>
              <a:rPr lang="en-US" sz="4400" dirty="0">
                <a:solidFill>
                  <a:srgbClr val="306E5E"/>
                </a:solidFill>
                <a:latin typeface="Avenir Book" panose="02000503020000020003" pitchFamily="2" charset="0"/>
              </a:rPr>
              <a:t> Flexible outcomes </a:t>
            </a:r>
          </a:p>
          <a:p>
            <a:pPr>
              <a:buFontTx/>
              <a:buChar char="-"/>
            </a:pPr>
            <a:r>
              <a:rPr lang="en-US" sz="4400" dirty="0">
                <a:solidFill>
                  <a:srgbClr val="306E5E"/>
                </a:solidFill>
                <a:latin typeface="Avenir Book" panose="02000503020000020003" pitchFamily="2" charset="0"/>
              </a:rPr>
              <a:t> Willing to fail </a:t>
            </a:r>
          </a:p>
          <a:p>
            <a:pPr>
              <a:buFontTx/>
              <a:buChar char="-"/>
            </a:pPr>
            <a:r>
              <a:rPr lang="en-US" sz="4400" dirty="0">
                <a:solidFill>
                  <a:srgbClr val="306E5E"/>
                </a:solidFill>
                <a:latin typeface="Avenir Book" panose="02000503020000020003" pitchFamily="2" charset="0"/>
              </a:rPr>
              <a:t> Authentic and transparent</a:t>
            </a: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16113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ABACEA-C199-E4DB-5E57-9E70376DCBA6}"/>
              </a:ext>
            </a:extLst>
          </p:cNvPr>
          <p:cNvSpPr/>
          <p:nvPr/>
        </p:nvSpPr>
        <p:spPr>
          <a:xfrm>
            <a:off x="27708" y="0"/>
            <a:ext cx="12192000" cy="7031038"/>
          </a:xfrm>
          <a:prstGeom prst="rect">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8AC542-939A-90BE-158B-331A68651D67}"/>
              </a:ext>
            </a:extLst>
          </p:cNvPr>
          <p:cNvSpPr>
            <a:spLocks noGrp="1"/>
          </p:cNvSpPr>
          <p:nvPr>
            <p:ph type="ctrTitle"/>
          </p:nvPr>
        </p:nvSpPr>
        <p:spPr>
          <a:xfrm>
            <a:off x="676616" y="1122363"/>
            <a:ext cx="8975016" cy="2306637"/>
          </a:xfrm>
        </p:spPr>
        <p:txBody>
          <a:bodyPr>
            <a:noAutofit/>
          </a:bodyPr>
          <a:lstStyle/>
          <a:p>
            <a:pPr algn="l"/>
            <a:r>
              <a:rPr lang="en-US" sz="7200" b="1" spc="600" dirty="0">
                <a:solidFill>
                  <a:srgbClr val="A29B0F"/>
                </a:solidFill>
                <a:latin typeface="Aktiv Grotesk Ex" panose="020B0604020203020204" pitchFamily="34" charset="77"/>
              </a:rPr>
              <a:t>XSI 2024</a:t>
            </a:r>
            <a:endParaRPr lang="en-US" sz="7200" b="1" spc="600" dirty="0">
              <a:solidFill>
                <a:srgbClr val="A29B0F"/>
              </a:solidFill>
              <a:latin typeface="Avenir Black" panose="02000503020000020003" pitchFamily="2" charset="0"/>
            </a:endParaRPr>
          </a:p>
        </p:txBody>
      </p:sp>
      <p:sp>
        <p:nvSpPr>
          <p:cNvPr id="3" name="Subtitle 2">
            <a:extLst>
              <a:ext uri="{FF2B5EF4-FFF2-40B4-BE49-F238E27FC236}">
                <a16:creationId xmlns:a16="http://schemas.microsoft.com/office/drawing/2014/main" id="{5A5F1472-13C6-0FDD-9F61-8CD510A049D9}"/>
              </a:ext>
            </a:extLst>
          </p:cNvPr>
          <p:cNvSpPr>
            <a:spLocks noGrp="1"/>
          </p:cNvSpPr>
          <p:nvPr>
            <p:ph type="subTitle" idx="1"/>
          </p:nvPr>
        </p:nvSpPr>
        <p:spPr>
          <a:xfrm>
            <a:off x="676617" y="3602038"/>
            <a:ext cx="7258016" cy="1655762"/>
          </a:xfrm>
          <a:ln>
            <a:noFill/>
          </a:ln>
        </p:spPr>
        <p:txBody>
          <a:bodyPr>
            <a:normAutofit/>
          </a:bodyPr>
          <a:lstStyle/>
          <a:p>
            <a:pPr algn="l"/>
            <a:r>
              <a:rPr lang="en-US" sz="5000" dirty="0">
                <a:solidFill>
                  <a:srgbClr val="E8DDC4"/>
                </a:solidFill>
                <a:latin typeface="Avenir Book" panose="02000503020000020003" pitchFamily="2" charset="0"/>
                <a:ea typeface="Aktiv Grotesk" panose="020B0504020202020204" pitchFamily="34" charset="0"/>
                <a:cs typeface="Aktiv Grotesk" panose="020B0504020202020204" pitchFamily="34" charset="0"/>
              </a:rPr>
              <a:t>Start-Up Groups to Break New Ground</a:t>
            </a:r>
          </a:p>
        </p:txBody>
      </p:sp>
      <p:sp>
        <p:nvSpPr>
          <p:cNvPr id="7" name="Oval 6">
            <a:extLst>
              <a:ext uri="{FF2B5EF4-FFF2-40B4-BE49-F238E27FC236}">
                <a16:creationId xmlns:a16="http://schemas.microsoft.com/office/drawing/2014/main" id="{28F89513-DC8D-5E8F-DC3D-235314CCFECD}"/>
              </a:ext>
            </a:extLst>
          </p:cNvPr>
          <p:cNvSpPr/>
          <p:nvPr/>
        </p:nvSpPr>
        <p:spPr>
          <a:xfrm>
            <a:off x="11211148" y="-12858"/>
            <a:ext cx="1961703" cy="7031038"/>
          </a:xfrm>
          <a:prstGeom prst="ellipse">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E66E85B-F112-3198-0CCD-8238EECE128D}"/>
              </a:ext>
            </a:extLst>
          </p:cNvPr>
          <p:cNvSpPr/>
          <p:nvPr/>
        </p:nvSpPr>
        <p:spPr>
          <a:xfrm>
            <a:off x="9255348" y="-12858"/>
            <a:ext cx="1961703" cy="7031038"/>
          </a:xfrm>
          <a:prstGeom prst="ellipse">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294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methodology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dirty="0">
                <a:solidFill>
                  <a:srgbClr val="306E5E"/>
                </a:solidFill>
                <a:latin typeface="Avenir Book" panose="02000503020000020003" pitchFamily="2" charset="0"/>
              </a:rPr>
              <a:t>1.  Discern unengaged community </a:t>
            </a: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6EF17916-5AA9-22ED-5AEA-B3DD7C8A63CD}"/>
              </a:ext>
            </a:extLst>
          </p:cNvPr>
          <p:cNvSpPr/>
          <p:nvPr/>
        </p:nvSpPr>
        <p:spPr>
          <a:xfrm>
            <a:off x="1425678" y="3039550"/>
            <a:ext cx="8721212"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F62E525-F037-F712-9F54-87DC616B9C6F}"/>
              </a:ext>
            </a:extLst>
          </p:cNvPr>
          <p:cNvSpPr txBox="1"/>
          <p:nvPr/>
        </p:nvSpPr>
        <p:spPr>
          <a:xfrm>
            <a:off x="1632155" y="3093476"/>
            <a:ext cx="8327922"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Co-workers, neighborhood, students at a particular school, </a:t>
            </a:r>
            <a:r>
              <a:rPr lang="en-US" sz="4500" dirty="0" err="1">
                <a:solidFill>
                  <a:srgbClr val="E8DDC4"/>
                </a:solidFill>
                <a:latin typeface="Avenir Book" panose="02000503020000020003" pitchFamily="2" charset="0"/>
              </a:rPr>
              <a:t>etc</a:t>
            </a:r>
            <a:endParaRPr lang="en-US" sz="4500" dirty="0">
              <a:solidFill>
                <a:srgbClr val="E8DDC4"/>
              </a:solidFill>
              <a:latin typeface="Avenir Book" panose="02000503020000020003" pitchFamily="2" charset="0"/>
            </a:endParaRPr>
          </a:p>
        </p:txBody>
      </p:sp>
    </p:spTree>
    <p:extLst>
      <p:ext uri="{BB962C8B-B14F-4D97-AF65-F5344CB8AC3E}">
        <p14:creationId xmlns:p14="http://schemas.microsoft.com/office/powerpoint/2010/main" val="93479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methodology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dirty="0">
                <a:solidFill>
                  <a:srgbClr val="306E5E"/>
                </a:solidFill>
                <a:latin typeface="Avenir Book" panose="02000503020000020003" pitchFamily="2" charset="0"/>
              </a:rPr>
              <a:t>1.  Discern unengaged community </a:t>
            </a:r>
          </a:p>
          <a:p>
            <a:pPr marL="742950" indent="-742950">
              <a:buAutoNum type="arabicPeriod" startAt="2"/>
            </a:pPr>
            <a:r>
              <a:rPr lang="en-US" sz="4400" dirty="0">
                <a:solidFill>
                  <a:srgbClr val="306E5E"/>
                </a:solidFill>
                <a:latin typeface="Avenir Book" panose="02000503020000020003" pitchFamily="2" charset="0"/>
              </a:rPr>
              <a:t>Form organic connections </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4D382341-855C-A0A4-5756-0C19FCED2C1F}"/>
              </a:ext>
            </a:extLst>
          </p:cNvPr>
          <p:cNvSpPr/>
          <p:nvPr/>
        </p:nvSpPr>
        <p:spPr>
          <a:xfrm>
            <a:off x="1219201" y="3778214"/>
            <a:ext cx="8721212"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093A8F8-2CE3-6622-81F4-94C9C5DEDCA3}"/>
              </a:ext>
            </a:extLst>
          </p:cNvPr>
          <p:cNvSpPr txBox="1"/>
          <p:nvPr/>
        </p:nvSpPr>
        <p:spPr>
          <a:xfrm>
            <a:off x="1425678" y="3832140"/>
            <a:ext cx="8327922"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Have people over, regular lunch, pick-up sport, weekly cookouts, </a:t>
            </a:r>
            <a:r>
              <a:rPr lang="en-US" sz="4500" dirty="0" err="1">
                <a:solidFill>
                  <a:srgbClr val="E8DDC4"/>
                </a:solidFill>
                <a:latin typeface="Avenir Book" panose="02000503020000020003" pitchFamily="2" charset="0"/>
              </a:rPr>
              <a:t>etc</a:t>
            </a:r>
            <a:endParaRPr lang="en-US" sz="4500" dirty="0">
              <a:solidFill>
                <a:srgbClr val="E8DDC4"/>
              </a:solidFill>
              <a:latin typeface="Avenir Book" panose="02000503020000020003" pitchFamily="2" charset="0"/>
            </a:endParaRPr>
          </a:p>
        </p:txBody>
      </p:sp>
    </p:spTree>
    <p:extLst>
      <p:ext uri="{BB962C8B-B14F-4D97-AF65-F5344CB8AC3E}">
        <p14:creationId xmlns:p14="http://schemas.microsoft.com/office/powerpoint/2010/main" val="71682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methodology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dirty="0">
                <a:solidFill>
                  <a:srgbClr val="306E5E"/>
                </a:solidFill>
                <a:latin typeface="Avenir Book" panose="02000503020000020003" pitchFamily="2" charset="0"/>
              </a:rPr>
              <a:t>1.  Discern unengaged community </a:t>
            </a:r>
          </a:p>
          <a:p>
            <a:pPr marL="742950" indent="-742950">
              <a:buAutoNum type="arabicPeriod" startAt="2"/>
            </a:pPr>
            <a:r>
              <a:rPr lang="en-US" sz="4400" dirty="0">
                <a:solidFill>
                  <a:srgbClr val="306E5E"/>
                </a:solidFill>
                <a:latin typeface="Avenir Book" panose="02000503020000020003" pitchFamily="2" charset="0"/>
              </a:rPr>
              <a:t>Form organic connections </a:t>
            </a:r>
          </a:p>
          <a:p>
            <a:pPr marL="742950" indent="-742950">
              <a:buAutoNum type="arabicPeriod" startAt="2"/>
            </a:pPr>
            <a:r>
              <a:rPr lang="en-US" sz="4400" dirty="0">
                <a:solidFill>
                  <a:srgbClr val="306E5E"/>
                </a:solidFill>
                <a:latin typeface="Avenir Book" panose="02000503020000020003" pitchFamily="2" charset="0"/>
              </a:rPr>
              <a:t>Discover point of openness</a:t>
            </a: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FA20F858-4E50-5DC5-C9B2-7F4770EEE5F4}"/>
              </a:ext>
            </a:extLst>
          </p:cNvPr>
          <p:cNvSpPr/>
          <p:nvPr/>
        </p:nvSpPr>
        <p:spPr>
          <a:xfrm>
            <a:off x="1347020" y="4348485"/>
            <a:ext cx="9075174"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5ACCFA7-0A35-20CE-16BC-920E964CFBFB}"/>
              </a:ext>
            </a:extLst>
          </p:cNvPr>
          <p:cNvSpPr txBox="1"/>
          <p:nvPr/>
        </p:nvSpPr>
        <p:spPr>
          <a:xfrm>
            <a:off x="1553496" y="4402411"/>
            <a:ext cx="8947356"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Open to God or Scripture? Read books? Community issues? Philosophy?</a:t>
            </a:r>
          </a:p>
        </p:txBody>
      </p:sp>
    </p:spTree>
    <p:extLst>
      <p:ext uri="{BB962C8B-B14F-4D97-AF65-F5344CB8AC3E}">
        <p14:creationId xmlns:p14="http://schemas.microsoft.com/office/powerpoint/2010/main" val="84334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methodology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dirty="0">
                <a:solidFill>
                  <a:srgbClr val="306E5E"/>
                </a:solidFill>
                <a:latin typeface="Avenir Book" panose="02000503020000020003" pitchFamily="2" charset="0"/>
              </a:rPr>
              <a:t>1.  Discern unengaged community </a:t>
            </a:r>
          </a:p>
          <a:p>
            <a:pPr marL="742950" indent="-742950">
              <a:buAutoNum type="arabicPeriod" startAt="2"/>
            </a:pPr>
            <a:r>
              <a:rPr lang="en-US" sz="4400" dirty="0">
                <a:solidFill>
                  <a:srgbClr val="306E5E"/>
                </a:solidFill>
                <a:latin typeface="Avenir Book" panose="02000503020000020003" pitchFamily="2" charset="0"/>
              </a:rPr>
              <a:t>Form organic connections </a:t>
            </a:r>
          </a:p>
          <a:p>
            <a:pPr marL="742950" indent="-742950">
              <a:buAutoNum type="arabicPeriod" startAt="2"/>
            </a:pPr>
            <a:r>
              <a:rPr lang="en-US" sz="4400" dirty="0">
                <a:solidFill>
                  <a:srgbClr val="306E5E"/>
                </a:solidFill>
                <a:latin typeface="Avenir Book" panose="02000503020000020003" pitchFamily="2" charset="0"/>
              </a:rPr>
              <a:t>Discover point of openness </a:t>
            </a:r>
          </a:p>
          <a:p>
            <a:pPr marL="742950" indent="-742950">
              <a:buAutoNum type="arabicPeriod" startAt="2"/>
            </a:pPr>
            <a:r>
              <a:rPr lang="en-US" sz="4400" dirty="0">
                <a:solidFill>
                  <a:srgbClr val="306E5E"/>
                </a:solidFill>
                <a:latin typeface="Avenir Book" panose="02000503020000020003" pitchFamily="2" charset="0"/>
              </a:rPr>
              <a:t>Figure out venue, content, and rhythm </a:t>
            </a: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9B662877-04CC-B533-5A47-F07ED4024477}"/>
              </a:ext>
            </a:extLst>
          </p:cNvPr>
          <p:cNvSpPr/>
          <p:nvPr/>
        </p:nvSpPr>
        <p:spPr>
          <a:xfrm>
            <a:off x="1563329" y="4846210"/>
            <a:ext cx="9075174"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B4431CC-57B6-1B72-C052-DA37B15C6657}"/>
              </a:ext>
            </a:extLst>
          </p:cNvPr>
          <p:cNvSpPr txBox="1"/>
          <p:nvPr/>
        </p:nvSpPr>
        <p:spPr>
          <a:xfrm>
            <a:off x="1769805" y="4900136"/>
            <a:ext cx="8947356"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Coffee shop, bar, your house, their house, community, rec center, park, </a:t>
            </a:r>
            <a:r>
              <a:rPr lang="en-US" sz="4500" dirty="0" err="1">
                <a:solidFill>
                  <a:srgbClr val="E8DDC4"/>
                </a:solidFill>
                <a:latin typeface="Avenir Book" panose="02000503020000020003" pitchFamily="2" charset="0"/>
              </a:rPr>
              <a:t>etc</a:t>
            </a:r>
            <a:endParaRPr lang="en-US" sz="4500" dirty="0">
              <a:solidFill>
                <a:srgbClr val="E8DDC4"/>
              </a:solidFill>
              <a:latin typeface="Avenir Book" panose="02000503020000020003" pitchFamily="2" charset="0"/>
            </a:endParaRPr>
          </a:p>
        </p:txBody>
      </p:sp>
      <p:sp>
        <p:nvSpPr>
          <p:cNvPr id="6" name="Rounded Rectangle 7">
            <a:extLst>
              <a:ext uri="{FF2B5EF4-FFF2-40B4-BE49-F238E27FC236}">
                <a16:creationId xmlns:a16="http://schemas.microsoft.com/office/drawing/2014/main" id="{D5A8AAE9-2744-D9A4-BE0C-C077878EF27E}"/>
              </a:ext>
            </a:extLst>
          </p:cNvPr>
          <p:cNvSpPr/>
          <p:nvPr/>
        </p:nvSpPr>
        <p:spPr>
          <a:xfrm>
            <a:off x="838200" y="1819740"/>
            <a:ext cx="8266471"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6C05366-18C5-8948-0BCD-7A3348B89B77}"/>
              </a:ext>
            </a:extLst>
          </p:cNvPr>
          <p:cNvSpPr txBox="1"/>
          <p:nvPr/>
        </p:nvSpPr>
        <p:spPr>
          <a:xfrm>
            <a:off x="941437" y="1858590"/>
            <a:ext cx="8059995"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Bible study, discussion group, book club, parent meeting, </a:t>
            </a:r>
          </a:p>
        </p:txBody>
      </p:sp>
      <p:pic>
        <p:nvPicPr>
          <p:cNvPr id="1026" name="Picture 2" descr="Examining if the Bears' Mitchell Trubisky really did miss a wide-open TD  against the Packers - CBSSports.com">
            <a:extLst>
              <a:ext uri="{FF2B5EF4-FFF2-40B4-BE49-F238E27FC236}">
                <a16:creationId xmlns:a16="http://schemas.microsoft.com/office/drawing/2014/main" id="{377C3FC7-AC0B-F941-F759-24A9A6B79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151" y="246709"/>
            <a:ext cx="7277749" cy="409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7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methodology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dirty="0">
                <a:solidFill>
                  <a:srgbClr val="306E5E"/>
                </a:solidFill>
                <a:latin typeface="Avenir Book" panose="02000503020000020003" pitchFamily="2" charset="0"/>
              </a:rPr>
              <a:t>1.  Discern unengaged community </a:t>
            </a:r>
          </a:p>
          <a:p>
            <a:pPr marL="742950" indent="-742950">
              <a:buAutoNum type="arabicPeriod" startAt="2"/>
            </a:pPr>
            <a:r>
              <a:rPr lang="en-US" sz="4400" dirty="0">
                <a:solidFill>
                  <a:srgbClr val="306E5E"/>
                </a:solidFill>
                <a:latin typeface="Avenir Book" panose="02000503020000020003" pitchFamily="2" charset="0"/>
              </a:rPr>
              <a:t>Form organic connections </a:t>
            </a:r>
          </a:p>
          <a:p>
            <a:pPr marL="742950" indent="-742950">
              <a:buAutoNum type="arabicPeriod" startAt="2"/>
            </a:pPr>
            <a:r>
              <a:rPr lang="en-US" sz="4400" dirty="0">
                <a:solidFill>
                  <a:srgbClr val="306E5E"/>
                </a:solidFill>
                <a:latin typeface="Avenir Book" panose="02000503020000020003" pitchFamily="2" charset="0"/>
              </a:rPr>
              <a:t>Discover point of openness </a:t>
            </a:r>
          </a:p>
          <a:p>
            <a:pPr marL="742950" indent="-742950">
              <a:buAutoNum type="arabicPeriod" startAt="2"/>
            </a:pPr>
            <a:r>
              <a:rPr lang="en-US" sz="4400" dirty="0">
                <a:solidFill>
                  <a:srgbClr val="306E5E"/>
                </a:solidFill>
                <a:latin typeface="Avenir Book" panose="02000503020000020003" pitchFamily="2" charset="0"/>
              </a:rPr>
              <a:t>Figure out venue, content, and rhythm </a:t>
            </a: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9B662877-04CC-B533-5A47-F07ED4024477}"/>
              </a:ext>
            </a:extLst>
          </p:cNvPr>
          <p:cNvSpPr/>
          <p:nvPr/>
        </p:nvSpPr>
        <p:spPr>
          <a:xfrm>
            <a:off x="1563329" y="4846210"/>
            <a:ext cx="9075174"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B4431CC-57B6-1B72-C052-DA37B15C6657}"/>
              </a:ext>
            </a:extLst>
          </p:cNvPr>
          <p:cNvSpPr txBox="1"/>
          <p:nvPr/>
        </p:nvSpPr>
        <p:spPr>
          <a:xfrm>
            <a:off x="1769805" y="4900136"/>
            <a:ext cx="8947356"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Coffee shop, bar, your house, their house, community, rec center, park, </a:t>
            </a:r>
            <a:r>
              <a:rPr lang="en-US" sz="4500" dirty="0" err="1">
                <a:solidFill>
                  <a:srgbClr val="E8DDC4"/>
                </a:solidFill>
                <a:latin typeface="Avenir Book" panose="02000503020000020003" pitchFamily="2" charset="0"/>
              </a:rPr>
              <a:t>etc</a:t>
            </a:r>
            <a:endParaRPr lang="en-US" sz="4500" dirty="0">
              <a:solidFill>
                <a:srgbClr val="E8DDC4"/>
              </a:solidFill>
              <a:latin typeface="Avenir Book" panose="02000503020000020003" pitchFamily="2" charset="0"/>
            </a:endParaRPr>
          </a:p>
        </p:txBody>
      </p:sp>
      <p:sp>
        <p:nvSpPr>
          <p:cNvPr id="6" name="Rounded Rectangle 7">
            <a:extLst>
              <a:ext uri="{FF2B5EF4-FFF2-40B4-BE49-F238E27FC236}">
                <a16:creationId xmlns:a16="http://schemas.microsoft.com/office/drawing/2014/main" id="{D5A8AAE9-2744-D9A4-BE0C-C077878EF27E}"/>
              </a:ext>
            </a:extLst>
          </p:cNvPr>
          <p:cNvSpPr/>
          <p:nvPr/>
        </p:nvSpPr>
        <p:spPr>
          <a:xfrm>
            <a:off x="838200" y="1819740"/>
            <a:ext cx="8266471"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6C05366-18C5-8948-0BCD-7A3348B89B77}"/>
              </a:ext>
            </a:extLst>
          </p:cNvPr>
          <p:cNvSpPr txBox="1"/>
          <p:nvPr/>
        </p:nvSpPr>
        <p:spPr>
          <a:xfrm>
            <a:off x="941437" y="1858590"/>
            <a:ext cx="8059995"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Bible study, discussion group, book club, parent meeting, </a:t>
            </a:r>
          </a:p>
        </p:txBody>
      </p:sp>
    </p:spTree>
    <p:extLst>
      <p:ext uri="{BB962C8B-B14F-4D97-AF65-F5344CB8AC3E}">
        <p14:creationId xmlns:p14="http://schemas.microsoft.com/office/powerpoint/2010/main" val="101728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methodology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dirty="0">
                <a:solidFill>
                  <a:srgbClr val="306E5E"/>
                </a:solidFill>
                <a:latin typeface="Avenir Book" panose="02000503020000020003" pitchFamily="2" charset="0"/>
              </a:rPr>
              <a:t>1.  Discern unengaged community </a:t>
            </a:r>
          </a:p>
          <a:p>
            <a:pPr marL="742950" indent="-742950">
              <a:buAutoNum type="arabicPeriod" startAt="2"/>
            </a:pPr>
            <a:r>
              <a:rPr lang="en-US" sz="4400" dirty="0">
                <a:solidFill>
                  <a:srgbClr val="306E5E"/>
                </a:solidFill>
                <a:latin typeface="Avenir Book" panose="02000503020000020003" pitchFamily="2" charset="0"/>
              </a:rPr>
              <a:t>Form organic connections </a:t>
            </a:r>
          </a:p>
          <a:p>
            <a:pPr marL="742950" indent="-742950">
              <a:buAutoNum type="arabicPeriod" startAt="2"/>
            </a:pPr>
            <a:r>
              <a:rPr lang="en-US" sz="4400" dirty="0">
                <a:solidFill>
                  <a:srgbClr val="306E5E"/>
                </a:solidFill>
                <a:latin typeface="Avenir Book" panose="02000503020000020003" pitchFamily="2" charset="0"/>
              </a:rPr>
              <a:t>Discover point of openness</a:t>
            </a:r>
          </a:p>
          <a:p>
            <a:pPr marL="742950" indent="-742950">
              <a:buAutoNum type="arabicPeriod" startAt="2"/>
            </a:pPr>
            <a:r>
              <a:rPr lang="en-US" sz="4400" dirty="0">
                <a:solidFill>
                  <a:srgbClr val="306E5E"/>
                </a:solidFill>
                <a:latin typeface="Avenir Book" panose="02000503020000020003" pitchFamily="2" charset="0"/>
              </a:rPr>
              <a:t>Figure out venue, content, and rhythm </a:t>
            </a:r>
          </a:p>
          <a:p>
            <a:pPr marL="742950" indent="-742950">
              <a:buAutoNum type="arabicPeriod" startAt="2"/>
            </a:pPr>
            <a:r>
              <a:rPr lang="en-US" sz="4400" dirty="0">
                <a:solidFill>
                  <a:srgbClr val="306E5E"/>
                </a:solidFill>
                <a:latin typeface="Avenir Book" panose="02000503020000020003" pitchFamily="2" charset="0"/>
              </a:rPr>
              <a:t>Do it</a:t>
            </a: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F3925C07-746F-3CC0-968D-CA1B72E5A9A3}"/>
              </a:ext>
            </a:extLst>
          </p:cNvPr>
          <p:cNvSpPr/>
          <p:nvPr/>
        </p:nvSpPr>
        <p:spPr>
          <a:xfrm>
            <a:off x="3223506" y="4772020"/>
            <a:ext cx="9075174"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498268F-4CB0-586B-6B3C-36A778F30789}"/>
              </a:ext>
            </a:extLst>
          </p:cNvPr>
          <p:cNvSpPr txBox="1"/>
          <p:nvPr/>
        </p:nvSpPr>
        <p:spPr>
          <a:xfrm>
            <a:off x="3400854" y="4795996"/>
            <a:ext cx="8947356"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If anyone at all comes that’s probably a win, see the whole thing through</a:t>
            </a:r>
          </a:p>
        </p:txBody>
      </p:sp>
    </p:spTree>
    <p:extLst>
      <p:ext uri="{BB962C8B-B14F-4D97-AF65-F5344CB8AC3E}">
        <p14:creationId xmlns:p14="http://schemas.microsoft.com/office/powerpoint/2010/main" val="248954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methodology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dirty="0">
                <a:solidFill>
                  <a:srgbClr val="306E5E"/>
                </a:solidFill>
                <a:latin typeface="Avenir Book" panose="02000503020000020003" pitchFamily="2" charset="0"/>
              </a:rPr>
              <a:t>1.  Discern unengaged community </a:t>
            </a:r>
          </a:p>
          <a:p>
            <a:pPr marL="742950" indent="-742950">
              <a:buAutoNum type="arabicPeriod" startAt="2"/>
            </a:pPr>
            <a:r>
              <a:rPr lang="en-US" sz="4400" dirty="0">
                <a:solidFill>
                  <a:srgbClr val="306E5E"/>
                </a:solidFill>
                <a:latin typeface="Avenir Book" panose="02000503020000020003" pitchFamily="2" charset="0"/>
              </a:rPr>
              <a:t>Form organic connections </a:t>
            </a:r>
          </a:p>
          <a:p>
            <a:pPr marL="742950" indent="-742950">
              <a:buAutoNum type="arabicPeriod" startAt="2"/>
            </a:pPr>
            <a:r>
              <a:rPr lang="en-US" sz="4400" dirty="0">
                <a:solidFill>
                  <a:srgbClr val="306E5E"/>
                </a:solidFill>
                <a:latin typeface="Avenir Book" panose="02000503020000020003" pitchFamily="2" charset="0"/>
              </a:rPr>
              <a:t>Discover point of openness</a:t>
            </a:r>
          </a:p>
          <a:p>
            <a:pPr marL="742950" indent="-742950">
              <a:buAutoNum type="arabicPeriod" startAt="2"/>
            </a:pPr>
            <a:r>
              <a:rPr lang="en-US" sz="4400" dirty="0">
                <a:solidFill>
                  <a:srgbClr val="306E5E"/>
                </a:solidFill>
                <a:latin typeface="Avenir Book" panose="02000503020000020003" pitchFamily="2" charset="0"/>
              </a:rPr>
              <a:t>Figure out venue, content, and rhythm </a:t>
            </a:r>
          </a:p>
          <a:p>
            <a:pPr marL="742950" indent="-742950">
              <a:buAutoNum type="arabicPeriod" startAt="2"/>
            </a:pPr>
            <a:r>
              <a:rPr lang="en-US" sz="4400" dirty="0">
                <a:solidFill>
                  <a:srgbClr val="306E5E"/>
                </a:solidFill>
                <a:latin typeface="Avenir Book" panose="02000503020000020003" pitchFamily="2" charset="0"/>
              </a:rPr>
              <a:t>Do it</a:t>
            </a:r>
          </a:p>
          <a:p>
            <a:pPr marL="742950" indent="-742950">
              <a:buAutoNum type="arabicPeriod" startAt="2"/>
            </a:pPr>
            <a:r>
              <a:rPr lang="en-US" sz="4400" dirty="0">
                <a:solidFill>
                  <a:srgbClr val="306E5E"/>
                </a:solidFill>
                <a:latin typeface="Avenir Book" panose="02000503020000020003" pitchFamily="2" charset="0"/>
              </a:rPr>
              <a:t>Follow best path forward</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59A219BF-2FC6-3C6A-759D-1B49EC370D60}"/>
              </a:ext>
            </a:extLst>
          </p:cNvPr>
          <p:cNvSpPr/>
          <p:nvPr/>
        </p:nvSpPr>
        <p:spPr>
          <a:xfrm>
            <a:off x="599768" y="3786631"/>
            <a:ext cx="9075174" cy="16466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DC37B1C-71F5-7185-C23B-B23F20DFA96E}"/>
              </a:ext>
            </a:extLst>
          </p:cNvPr>
          <p:cNvSpPr txBox="1"/>
          <p:nvPr/>
        </p:nvSpPr>
        <p:spPr>
          <a:xfrm>
            <a:off x="806244" y="3840557"/>
            <a:ext cx="8947356"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Re-up another five weeks? Invite folks to church? Roll into a Bible study?</a:t>
            </a:r>
          </a:p>
        </p:txBody>
      </p:sp>
    </p:spTree>
    <p:extLst>
      <p:ext uri="{BB962C8B-B14F-4D97-AF65-F5344CB8AC3E}">
        <p14:creationId xmlns:p14="http://schemas.microsoft.com/office/powerpoint/2010/main" val="15071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Start-up methodology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dirty="0">
                <a:solidFill>
                  <a:srgbClr val="306E5E"/>
                </a:solidFill>
                <a:latin typeface="Avenir Book" panose="02000503020000020003" pitchFamily="2" charset="0"/>
              </a:rPr>
              <a:t>1.  Discern unengaged community </a:t>
            </a:r>
          </a:p>
          <a:p>
            <a:pPr marL="742950" indent="-742950">
              <a:buAutoNum type="arabicPeriod" startAt="2"/>
            </a:pPr>
            <a:r>
              <a:rPr lang="en-US" sz="4400" dirty="0">
                <a:solidFill>
                  <a:srgbClr val="306E5E"/>
                </a:solidFill>
                <a:latin typeface="Avenir Book" panose="02000503020000020003" pitchFamily="2" charset="0"/>
              </a:rPr>
              <a:t>Form organic connections </a:t>
            </a:r>
          </a:p>
          <a:p>
            <a:pPr marL="742950" indent="-742950">
              <a:buAutoNum type="arabicPeriod" startAt="2"/>
            </a:pPr>
            <a:r>
              <a:rPr lang="en-US" sz="4400" dirty="0">
                <a:solidFill>
                  <a:srgbClr val="306E5E"/>
                </a:solidFill>
                <a:latin typeface="Avenir Book" panose="02000503020000020003" pitchFamily="2" charset="0"/>
              </a:rPr>
              <a:t>Discover point of openness</a:t>
            </a:r>
          </a:p>
          <a:p>
            <a:pPr marL="742950" indent="-742950">
              <a:buAutoNum type="arabicPeriod" startAt="2"/>
            </a:pPr>
            <a:r>
              <a:rPr lang="en-US" sz="4400" dirty="0">
                <a:solidFill>
                  <a:srgbClr val="306E5E"/>
                </a:solidFill>
                <a:latin typeface="Avenir Book" panose="02000503020000020003" pitchFamily="2" charset="0"/>
              </a:rPr>
              <a:t>Figure out venue, content, and rhythm </a:t>
            </a:r>
          </a:p>
          <a:p>
            <a:pPr marL="742950" indent="-742950">
              <a:buAutoNum type="arabicPeriod" startAt="2"/>
            </a:pPr>
            <a:r>
              <a:rPr lang="en-US" sz="4400" dirty="0">
                <a:solidFill>
                  <a:srgbClr val="306E5E"/>
                </a:solidFill>
                <a:latin typeface="Avenir Book" panose="02000503020000020003" pitchFamily="2" charset="0"/>
              </a:rPr>
              <a:t>Do it</a:t>
            </a:r>
          </a:p>
          <a:p>
            <a:pPr marL="742950" indent="-742950">
              <a:buAutoNum type="arabicPeriod" startAt="2"/>
            </a:pPr>
            <a:r>
              <a:rPr lang="en-US" sz="4400" dirty="0">
                <a:solidFill>
                  <a:srgbClr val="306E5E"/>
                </a:solidFill>
                <a:latin typeface="Avenir Book" panose="02000503020000020003" pitchFamily="2" charset="0"/>
              </a:rPr>
              <a:t>Follow best path forward</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59A219BF-2FC6-3C6A-759D-1B49EC370D60}"/>
              </a:ext>
            </a:extLst>
          </p:cNvPr>
          <p:cNvSpPr/>
          <p:nvPr/>
        </p:nvSpPr>
        <p:spPr>
          <a:xfrm>
            <a:off x="631724" y="142234"/>
            <a:ext cx="8443004" cy="993839"/>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DC37B1C-71F5-7185-C23B-B23F20DFA96E}"/>
              </a:ext>
            </a:extLst>
          </p:cNvPr>
          <p:cNvSpPr txBox="1"/>
          <p:nvPr/>
        </p:nvSpPr>
        <p:spPr>
          <a:xfrm>
            <a:off x="838200" y="196160"/>
            <a:ext cx="8236527" cy="784830"/>
          </a:xfrm>
          <a:prstGeom prst="rect">
            <a:avLst/>
          </a:prstGeom>
          <a:noFill/>
        </p:spPr>
        <p:txBody>
          <a:bodyPr wrap="square" rtlCol="0">
            <a:spAutoFit/>
          </a:bodyPr>
          <a:lstStyle/>
          <a:p>
            <a:r>
              <a:rPr lang="en-US" sz="4500" dirty="0">
                <a:solidFill>
                  <a:srgbClr val="E8DDC4"/>
                </a:solidFill>
                <a:latin typeface="Avenir Book" panose="02000503020000020003" pitchFamily="2" charset="0"/>
              </a:rPr>
              <a:t>Strategy for breaking new ground </a:t>
            </a:r>
          </a:p>
        </p:txBody>
      </p:sp>
    </p:spTree>
    <p:extLst>
      <p:ext uri="{BB962C8B-B14F-4D97-AF65-F5344CB8AC3E}">
        <p14:creationId xmlns:p14="http://schemas.microsoft.com/office/powerpoint/2010/main" val="290539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5729748" cy="4351338"/>
          </a:xfrm>
        </p:spPr>
        <p:txBody>
          <a:bodyPr>
            <a:noAutofit/>
          </a:bodyPr>
          <a:lstStyle/>
          <a:p>
            <a:pPr>
              <a:buFontTx/>
              <a:buChar char="-"/>
            </a:pPr>
            <a:r>
              <a:rPr lang="en-US" sz="4400" dirty="0">
                <a:solidFill>
                  <a:srgbClr val="306E5E"/>
                </a:solidFill>
                <a:latin typeface="Avenir Book" panose="02000503020000020003" pitchFamily="2" charset="0"/>
              </a:rPr>
              <a:t> Church planting movements in Asia</a:t>
            </a:r>
          </a:p>
          <a:p>
            <a:pPr>
              <a:buFontTx/>
              <a:buChar char="-"/>
            </a:pPr>
            <a:r>
              <a:rPr lang="en-US" sz="4400" dirty="0">
                <a:solidFill>
                  <a:srgbClr val="306E5E"/>
                </a:solidFill>
                <a:latin typeface="Avenir Book" panose="02000503020000020003" pitchFamily="2" charset="0"/>
              </a:rPr>
              <a:t> Rapid multiplication methods </a:t>
            </a:r>
          </a:p>
          <a:p>
            <a:pPr>
              <a:buFontTx/>
              <a:buChar char="-"/>
            </a:pPr>
            <a:r>
              <a:rPr lang="en-US" sz="4400" dirty="0">
                <a:solidFill>
                  <a:srgbClr val="306E5E"/>
                </a:solidFill>
                <a:latin typeface="Avenir Book" panose="02000503020000020003" pitchFamily="2" charset="0"/>
              </a:rPr>
              <a:t> Be careful not to rigidly apply methods</a:t>
            </a:r>
          </a:p>
          <a:p>
            <a:pPr>
              <a:buFontTx/>
              <a:buChar char="-"/>
            </a:pPr>
            <a:endParaRPr lang="en-US" sz="4400" dirty="0">
              <a:solidFill>
                <a:srgbClr val="306E5E"/>
              </a:solidFill>
              <a:latin typeface="Avenir Book" panose="02000503020000020003" pitchFamily="2" charset="0"/>
            </a:endParaRP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388351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a:buFontTx/>
              <a:buChar char="-"/>
            </a:pPr>
            <a:r>
              <a:rPr lang="en-US" sz="4400" dirty="0">
                <a:solidFill>
                  <a:srgbClr val="306E5E"/>
                </a:solidFill>
                <a:latin typeface="Avenir Book" panose="02000503020000020003" pitchFamily="2" charset="0"/>
              </a:rPr>
              <a:t> Standard set of questions to provoke meaningful, spiritual, or biblical discussion</a:t>
            </a:r>
          </a:p>
          <a:p>
            <a:pPr>
              <a:buFontTx/>
              <a:buChar char="-"/>
            </a:pPr>
            <a:r>
              <a:rPr lang="en-US" sz="4400" dirty="0">
                <a:solidFill>
                  <a:srgbClr val="306E5E"/>
                </a:solidFill>
                <a:latin typeface="Avenir Book" panose="02000503020000020003" pitchFamily="2" charset="0"/>
              </a:rPr>
              <a:t> Leaders are encouraged to adapt according to the culture and needs of their community</a:t>
            </a:r>
          </a:p>
          <a:p>
            <a:pPr>
              <a:buFontTx/>
              <a:buChar char="-"/>
            </a:pPr>
            <a:endParaRPr lang="en-US" sz="4400" dirty="0">
              <a:solidFill>
                <a:srgbClr val="306E5E"/>
              </a:solidFill>
              <a:latin typeface="Avenir Book" panose="02000503020000020003" pitchFamily="2" charset="0"/>
            </a:endParaRP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386605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152400" y="386464"/>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American Christianity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Tree>
    <p:extLst>
      <p:ext uri="{BB962C8B-B14F-4D97-AF65-F5344CB8AC3E}">
        <p14:creationId xmlns:p14="http://schemas.microsoft.com/office/powerpoint/2010/main" val="3205426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a:buFontTx/>
              <a:buChar char="-"/>
            </a:pPr>
            <a:r>
              <a:rPr lang="en-US" sz="4400" dirty="0">
                <a:solidFill>
                  <a:srgbClr val="306E5E"/>
                </a:solidFill>
                <a:latin typeface="Avenir Book" panose="02000503020000020003" pitchFamily="2" charset="0"/>
              </a:rPr>
              <a:t> Standard set of questions to provoke meaningful, spiritual, or biblical discussion</a:t>
            </a:r>
          </a:p>
          <a:p>
            <a:pPr>
              <a:buFontTx/>
              <a:buChar char="-"/>
            </a:pPr>
            <a:r>
              <a:rPr lang="en-US" sz="4400" dirty="0">
                <a:solidFill>
                  <a:srgbClr val="306E5E"/>
                </a:solidFill>
                <a:latin typeface="Avenir Book" panose="02000503020000020003" pitchFamily="2" charset="0"/>
              </a:rPr>
              <a:t> Leaders are encouraged to adapt according to the culture and needs of their community</a:t>
            </a:r>
          </a:p>
          <a:p>
            <a:pPr>
              <a:buFontTx/>
              <a:buChar char="-"/>
            </a:pPr>
            <a:endParaRPr lang="en-US" sz="4400" dirty="0">
              <a:solidFill>
                <a:srgbClr val="306E5E"/>
              </a:solidFill>
              <a:latin typeface="Avenir Book" panose="02000503020000020003" pitchFamily="2" charset="0"/>
            </a:endParaRP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1D8F8154-51EB-17E4-AC0A-981D9E1A9CD1}"/>
              </a:ext>
            </a:extLst>
          </p:cNvPr>
          <p:cNvSpPr/>
          <p:nvPr/>
        </p:nvSpPr>
        <p:spPr>
          <a:xfrm>
            <a:off x="973395" y="178961"/>
            <a:ext cx="10515600" cy="3694949"/>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1B0717B-6650-1A2E-0E21-F599FFA0937A}"/>
              </a:ext>
            </a:extLst>
          </p:cNvPr>
          <p:cNvSpPr txBox="1"/>
          <p:nvPr/>
        </p:nvSpPr>
        <p:spPr>
          <a:xfrm>
            <a:off x="1157408" y="232886"/>
            <a:ext cx="10442085" cy="3554819"/>
          </a:xfrm>
          <a:prstGeom prst="rect">
            <a:avLst/>
          </a:prstGeom>
          <a:noFill/>
        </p:spPr>
        <p:txBody>
          <a:bodyPr wrap="square" rtlCol="0">
            <a:spAutoFit/>
          </a:bodyPr>
          <a:lstStyle/>
          <a:p>
            <a:r>
              <a:rPr lang="en-US" sz="4500" dirty="0">
                <a:solidFill>
                  <a:srgbClr val="E8DDC4"/>
                </a:solidFill>
                <a:latin typeface="Avenir Book" panose="02000503020000020003" pitchFamily="2" charset="0"/>
              </a:rPr>
              <a:t>“We help people’s natural social groups become Bible discussion groups. When your opportunity starts with an individual, quickly encourage them to include their natural social group in the next dialogue..”</a:t>
            </a:r>
          </a:p>
        </p:txBody>
      </p:sp>
    </p:spTree>
    <p:extLst>
      <p:ext uri="{BB962C8B-B14F-4D97-AF65-F5344CB8AC3E}">
        <p14:creationId xmlns:p14="http://schemas.microsoft.com/office/powerpoint/2010/main" val="25397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a:buFontTx/>
              <a:buChar char="-"/>
            </a:pPr>
            <a:r>
              <a:rPr lang="en-US" sz="4400" dirty="0">
                <a:solidFill>
                  <a:srgbClr val="306E5E"/>
                </a:solidFill>
                <a:latin typeface="Avenir Book" panose="02000503020000020003" pitchFamily="2" charset="0"/>
              </a:rPr>
              <a:t> Standard set of questions to provoke meaningful, spiritual, or biblical discussion</a:t>
            </a:r>
          </a:p>
          <a:p>
            <a:pPr>
              <a:buFontTx/>
              <a:buChar char="-"/>
            </a:pPr>
            <a:r>
              <a:rPr lang="en-US" sz="4400" dirty="0">
                <a:solidFill>
                  <a:srgbClr val="306E5E"/>
                </a:solidFill>
                <a:latin typeface="Avenir Book" panose="02000503020000020003" pitchFamily="2" charset="0"/>
              </a:rPr>
              <a:t> Leaders are encouraged to adapt according to the culture and needs of their community</a:t>
            </a:r>
          </a:p>
          <a:p>
            <a:pPr>
              <a:buFontTx/>
              <a:buChar char="-"/>
            </a:pPr>
            <a:endParaRPr lang="en-US" sz="4400" dirty="0">
              <a:solidFill>
                <a:srgbClr val="306E5E"/>
              </a:solidFill>
              <a:latin typeface="Avenir Book" panose="02000503020000020003" pitchFamily="2" charset="0"/>
            </a:endParaRPr>
          </a:p>
          <a:p>
            <a:pPr marL="0" indent="0">
              <a:buNone/>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1D8F8154-51EB-17E4-AC0A-981D9E1A9CD1}"/>
              </a:ext>
            </a:extLst>
          </p:cNvPr>
          <p:cNvSpPr/>
          <p:nvPr/>
        </p:nvSpPr>
        <p:spPr>
          <a:xfrm>
            <a:off x="973395" y="178961"/>
            <a:ext cx="10515600" cy="3694949"/>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1B0717B-6650-1A2E-0E21-F599FFA0937A}"/>
              </a:ext>
            </a:extLst>
          </p:cNvPr>
          <p:cNvSpPr txBox="1"/>
          <p:nvPr/>
        </p:nvSpPr>
        <p:spPr>
          <a:xfrm>
            <a:off x="1157408" y="232886"/>
            <a:ext cx="10442085" cy="3554819"/>
          </a:xfrm>
          <a:prstGeom prst="rect">
            <a:avLst/>
          </a:prstGeom>
          <a:noFill/>
        </p:spPr>
        <p:txBody>
          <a:bodyPr wrap="square" rtlCol="0">
            <a:spAutoFit/>
          </a:bodyPr>
          <a:lstStyle/>
          <a:p>
            <a:r>
              <a:rPr lang="en-US" sz="4500" dirty="0">
                <a:solidFill>
                  <a:srgbClr val="E8DDC4"/>
                </a:solidFill>
                <a:latin typeface="Avenir Book" panose="02000503020000020003" pitchFamily="2" charset="0"/>
              </a:rPr>
              <a:t>“We help people’s natural social groups become Bible discussion groups. When your opportunity starts with an individual, quickly encourage them to include their natural social group in the next dialogue..”</a:t>
            </a:r>
          </a:p>
        </p:txBody>
      </p:sp>
      <p:pic>
        <p:nvPicPr>
          <p:cNvPr id="8" name="Picture 7">
            <a:extLst>
              <a:ext uri="{FF2B5EF4-FFF2-40B4-BE49-F238E27FC236}">
                <a16:creationId xmlns:a16="http://schemas.microsoft.com/office/drawing/2014/main" id="{7860B6F0-4B0D-A607-340B-A68EF95084C7}"/>
              </a:ext>
            </a:extLst>
          </p:cNvPr>
          <p:cNvPicPr>
            <a:picLocks noChangeAspect="1"/>
          </p:cNvPicPr>
          <p:nvPr/>
        </p:nvPicPr>
        <p:blipFill>
          <a:blip r:embed="rId3"/>
          <a:stretch>
            <a:fillRect/>
          </a:stretch>
        </p:blipFill>
        <p:spPr>
          <a:xfrm>
            <a:off x="4832576" y="279164"/>
            <a:ext cx="6817477" cy="6472710"/>
          </a:xfrm>
          <a:prstGeom prst="rect">
            <a:avLst/>
          </a:prstGeom>
        </p:spPr>
      </p:pic>
    </p:spTree>
    <p:extLst>
      <p:ext uri="{BB962C8B-B14F-4D97-AF65-F5344CB8AC3E}">
        <p14:creationId xmlns:p14="http://schemas.microsoft.com/office/powerpoint/2010/main" val="36872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a:buFontTx/>
              <a:buChar char="-"/>
            </a:pPr>
            <a:r>
              <a:rPr lang="en-US" sz="4400" dirty="0">
                <a:solidFill>
                  <a:srgbClr val="306E5E"/>
                </a:solidFill>
                <a:latin typeface="Avenir Book" panose="02000503020000020003" pitchFamily="2" charset="0"/>
              </a:rPr>
              <a:t> Transition into something more formal, and ideally scripturally centered over-time.</a:t>
            </a:r>
          </a:p>
          <a:p>
            <a:pPr>
              <a:buFontTx/>
              <a:buChar char="-"/>
            </a:pPr>
            <a:r>
              <a:rPr lang="en-US" sz="4400" dirty="0">
                <a:solidFill>
                  <a:srgbClr val="306E5E"/>
                </a:solidFill>
                <a:latin typeface="Avenir Book" panose="02000503020000020003" pitchFamily="2" charset="0"/>
              </a:rPr>
              <a:t> Progress gradually and naturally</a:t>
            </a:r>
          </a:p>
          <a:p>
            <a:pPr marL="0" indent="0">
              <a:buNone/>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9021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a:buFontTx/>
              <a:buChar char="-"/>
            </a:pPr>
            <a:r>
              <a:rPr lang="en-US" sz="4400" dirty="0">
                <a:solidFill>
                  <a:srgbClr val="306E5E"/>
                </a:solidFill>
                <a:latin typeface="Avenir Book" panose="02000503020000020003" pitchFamily="2" charset="0"/>
              </a:rPr>
              <a:t> Transition into something more formal, and ideally scripturally centered over-time.</a:t>
            </a:r>
          </a:p>
          <a:p>
            <a:pPr>
              <a:buFontTx/>
              <a:buChar char="-"/>
            </a:pPr>
            <a:r>
              <a:rPr lang="en-US" sz="4400" dirty="0">
                <a:solidFill>
                  <a:srgbClr val="306E5E"/>
                </a:solidFill>
                <a:latin typeface="Avenir Book" panose="02000503020000020003" pitchFamily="2" charset="0"/>
              </a:rPr>
              <a:t> Progress gradually and naturally</a:t>
            </a:r>
          </a:p>
          <a:p>
            <a:pPr marL="0" indent="0">
              <a:buNone/>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pic>
        <p:nvPicPr>
          <p:cNvPr id="6" name="Picture 5">
            <a:extLst>
              <a:ext uri="{FF2B5EF4-FFF2-40B4-BE49-F238E27FC236}">
                <a16:creationId xmlns:a16="http://schemas.microsoft.com/office/drawing/2014/main" id="{7EA7F8DA-4A14-297B-A67B-FE7CED1B8607}"/>
              </a:ext>
            </a:extLst>
          </p:cNvPr>
          <p:cNvPicPr>
            <a:picLocks noChangeAspect="1"/>
          </p:cNvPicPr>
          <p:nvPr/>
        </p:nvPicPr>
        <p:blipFill>
          <a:blip r:embed="rId3"/>
          <a:stretch>
            <a:fillRect/>
          </a:stretch>
        </p:blipFill>
        <p:spPr>
          <a:xfrm>
            <a:off x="3053238" y="244731"/>
            <a:ext cx="8656660" cy="2669020"/>
          </a:xfrm>
          <a:prstGeom prst="rect">
            <a:avLst/>
          </a:prstGeom>
        </p:spPr>
      </p:pic>
    </p:spTree>
    <p:extLst>
      <p:ext uri="{BB962C8B-B14F-4D97-AF65-F5344CB8AC3E}">
        <p14:creationId xmlns:p14="http://schemas.microsoft.com/office/powerpoint/2010/main" val="376287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a:buFontTx/>
              <a:buChar char="-"/>
            </a:pPr>
            <a:r>
              <a:rPr lang="en-US" sz="4400" dirty="0">
                <a:solidFill>
                  <a:srgbClr val="306E5E"/>
                </a:solidFill>
                <a:latin typeface="Avenir Book" panose="02000503020000020003" pitchFamily="2" charset="0"/>
              </a:rPr>
              <a:t> Transition into something more formal, and ideally scripturally centered over-time.</a:t>
            </a:r>
          </a:p>
          <a:p>
            <a:pPr>
              <a:buFontTx/>
              <a:buChar char="-"/>
            </a:pPr>
            <a:r>
              <a:rPr lang="en-US" sz="4400" dirty="0">
                <a:solidFill>
                  <a:srgbClr val="306E5E"/>
                </a:solidFill>
                <a:latin typeface="Avenir Book" panose="02000503020000020003" pitchFamily="2" charset="0"/>
              </a:rPr>
              <a:t> Progress gradually and naturally</a:t>
            </a:r>
          </a:p>
          <a:p>
            <a:pPr marL="0" indent="0">
              <a:buNone/>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pic>
        <p:nvPicPr>
          <p:cNvPr id="6" name="Picture 5">
            <a:extLst>
              <a:ext uri="{FF2B5EF4-FFF2-40B4-BE49-F238E27FC236}">
                <a16:creationId xmlns:a16="http://schemas.microsoft.com/office/drawing/2014/main" id="{7EA7F8DA-4A14-297B-A67B-FE7CED1B8607}"/>
              </a:ext>
            </a:extLst>
          </p:cNvPr>
          <p:cNvPicPr>
            <a:picLocks noChangeAspect="1"/>
          </p:cNvPicPr>
          <p:nvPr/>
        </p:nvPicPr>
        <p:blipFill>
          <a:blip r:embed="rId3"/>
          <a:stretch>
            <a:fillRect/>
          </a:stretch>
        </p:blipFill>
        <p:spPr>
          <a:xfrm>
            <a:off x="3053238" y="244731"/>
            <a:ext cx="8656660" cy="2669020"/>
          </a:xfrm>
          <a:prstGeom prst="rect">
            <a:avLst/>
          </a:prstGeom>
        </p:spPr>
      </p:pic>
      <p:pic>
        <p:nvPicPr>
          <p:cNvPr id="9" name="Picture 8">
            <a:extLst>
              <a:ext uri="{FF2B5EF4-FFF2-40B4-BE49-F238E27FC236}">
                <a16:creationId xmlns:a16="http://schemas.microsoft.com/office/drawing/2014/main" id="{9FE8B52A-4409-F3B4-3787-63A90519349D}"/>
              </a:ext>
            </a:extLst>
          </p:cNvPr>
          <p:cNvPicPr>
            <a:picLocks noChangeAspect="1"/>
          </p:cNvPicPr>
          <p:nvPr/>
        </p:nvPicPr>
        <p:blipFill>
          <a:blip r:embed="rId4"/>
          <a:stretch>
            <a:fillRect/>
          </a:stretch>
        </p:blipFill>
        <p:spPr>
          <a:xfrm>
            <a:off x="4679628" y="78598"/>
            <a:ext cx="6713487" cy="6873841"/>
          </a:xfrm>
          <a:prstGeom prst="rect">
            <a:avLst/>
          </a:prstGeom>
        </p:spPr>
      </p:pic>
    </p:spTree>
    <p:extLst>
      <p:ext uri="{BB962C8B-B14F-4D97-AF65-F5344CB8AC3E}">
        <p14:creationId xmlns:p14="http://schemas.microsoft.com/office/powerpoint/2010/main" val="6436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a:buFontTx/>
              <a:buChar char="-"/>
            </a:pPr>
            <a:r>
              <a:rPr lang="en-US" sz="4400" dirty="0">
                <a:solidFill>
                  <a:srgbClr val="306E5E"/>
                </a:solidFill>
                <a:latin typeface="Avenir Book" panose="02000503020000020003" pitchFamily="2" charset="0"/>
              </a:rPr>
              <a:t> Transition into something more formal, and ideally scripturally centered over-time.</a:t>
            </a:r>
          </a:p>
          <a:p>
            <a:pPr>
              <a:buFontTx/>
              <a:buChar char="-"/>
            </a:pPr>
            <a:r>
              <a:rPr lang="en-US" sz="4400" dirty="0">
                <a:solidFill>
                  <a:srgbClr val="306E5E"/>
                </a:solidFill>
                <a:latin typeface="Avenir Book" panose="02000503020000020003" pitchFamily="2" charset="0"/>
              </a:rPr>
              <a:t> Progress gradually and naturally</a:t>
            </a:r>
          </a:p>
          <a:p>
            <a:pPr>
              <a:buFontTx/>
              <a:buChar char="-"/>
            </a:pPr>
            <a:r>
              <a:rPr lang="en-US" sz="4400" dirty="0">
                <a:solidFill>
                  <a:srgbClr val="306E5E"/>
                </a:solidFill>
                <a:latin typeface="Avenir Book" panose="02000503020000020003" pitchFamily="2" charset="0"/>
              </a:rPr>
              <a:t> Follow up with those who are most interested</a:t>
            </a: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pic>
        <p:nvPicPr>
          <p:cNvPr id="5" name="Picture 4">
            <a:extLst>
              <a:ext uri="{FF2B5EF4-FFF2-40B4-BE49-F238E27FC236}">
                <a16:creationId xmlns:a16="http://schemas.microsoft.com/office/drawing/2014/main" id="{51401B2D-A7F7-409A-A0AA-6FB98EA5E695}"/>
              </a:ext>
            </a:extLst>
          </p:cNvPr>
          <p:cNvPicPr>
            <a:picLocks noChangeAspect="1"/>
          </p:cNvPicPr>
          <p:nvPr/>
        </p:nvPicPr>
        <p:blipFill>
          <a:blip r:embed="rId3"/>
          <a:stretch>
            <a:fillRect/>
          </a:stretch>
        </p:blipFill>
        <p:spPr>
          <a:xfrm>
            <a:off x="5488086" y="816079"/>
            <a:ext cx="5977262" cy="3636020"/>
          </a:xfrm>
          <a:prstGeom prst="rect">
            <a:avLst/>
          </a:prstGeom>
        </p:spPr>
      </p:pic>
    </p:spTree>
    <p:extLst>
      <p:ext uri="{BB962C8B-B14F-4D97-AF65-F5344CB8AC3E}">
        <p14:creationId xmlns:p14="http://schemas.microsoft.com/office/powerpoint/2010/main" val="13373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marL="742950" indent="-742950">
              <a:buAutoNum type="arabicPeriod"/>
            </a:pPr>
            <a:r>
              <a:rPr lang="en-US" sz="4400" dirty="0">
                <a:solidFill>
                  <a:srgbClr val="306E5E"/>
                </a:solidFill>
                <a:latin typeface="Avenir Book" panose="02000503020000020003" pitchFamily="2" charset="0"/>
              </a:rPr>
              <a:t>Group formation </a:t>
            </a:r>
          </a:p>
          <a:p>
            <a:pPr>
              <a:buFontTx/>
              <a:buChar char="-"/>
            </a:pPr>
            <a:r>
              <a:rPr lang="en-US" sz="4400" dirty="0">
                <a:solidFill>
                  <a:srgbClr val="306E5E"/>
                </a:solidFill>
                <a:latin typeface="Avenir Book" panose="02000503020000020003" pitchFamily="2" charset="0"/>
              </a:rPr>
              <a:t> Gather and provide vision</a:t>
            </a:r>
          </a:p>
          <a:p>
            <a:pPr>
              <a:buFontTx/>
              <a:buChar char="-"/>
            </a:pPr>
            <a:r>
              <a:rPr lang="en-US" sz="4400" dirty="0">
                <a:solidFill>
                  <a:srgbClr val="306E5E"/>
                </a:solidFill>
                <a:latin typeface="Avenir Book" panose="02000503020000020003" pitchFamily="2" charset="0"/>
              </a:rPr>
              <a:t> Aimed at multiplication</a:t>
            </a:r>
          </a:p>
          <a:p>
            <a:pPr>
              <a:buFontTx/>
              <a:buChar char="-"/>
            </a:pPr>
            <a:r>
              <a:rPr lang="en-US" sz="4400" dirty="0">
                <a:solidFill>
                  <a:srgbClr val="306E5E"/>
                </a:solidFill>
                <a:latin typeface="Avenir Book" panose="02000503020000020003" pitchFamily="2" charset="0"/>
              </a:rPr>
              <a:t> Indigenously led within 5 weeks?</a:t>
            </a: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92660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marL="742950" indent="-742950">
              <a:buAutoNum type="arabicPeriod"/>
            </a:pPr>
            <a:r>
              <a:rPr lang="en-US" sz="4400" dirty="0">
                <a:solidFill>
                  <a:srgbClr val="306E5E"/>
                </a:solidFill>
                <a:latin typeface="Avenir Book" panose="02000503020000020003" pitchFamily="2" charset="0"/>
              </a:rPr>
              <a:t>Group formation </a:t>
            </a:r>
          </a:p>
          <a:p>
            <a:pPr>
              <a:buFontTx/>
              <a:buChar char="-"/>
            </a:pPr>
            <a:r>
              <a:rPr lang="en-US" sz="4400" dirty="0">
                <a:solidFill>
                  <a:srgbClr val="306E5E"/>
                </a:solidFill>
                <a:latin typeface="Avenir Book" panose="02000503020000020003" pitchFamily="2" charset="0"/>
              </a:rPr>
              <a:t> Gather and provide vision</a:t>
            </a:r>
          </a:p>
          <a:p>
            <a:pPr>
              <a:buFontTx/>
              <a:buChar char="-"/>
            </a:pPr>
            <a:r>
              <a:rPr lang="en-US" sz="4400" dirty="0">
                <a:solidFill>
                  <a:srgbClr val="306E5E"/>
                </a:solidFill>
                <a:latin typeface="Avenir Book" panose="02000503020000020003" pitchFamily="2" charset="0"/>
              </a:rPr>
              <a:t> Aimed at multiplication</a:t>
            </a:r>
          </a:p>
          <a:p>
            <a:pPr>
              <a:buFontTx/>
              <a:buChar char="-"/>
            </a:pPr>
            <a:r>
              <a:rPr lang="en-US" sz="4400" dirty="0">
                <a:solidFill>
                  <a:srgbClr val="306E5E"/>
                </a:solidFill>
                <a:latin typeface="Avenir Book" panose="02000503020000020003" pitchFamily="2" charset="0"/>
              </a:rPr>
              <a:t> Indigenously led within 5 weeks?</a:t>
            </a:r>
          </a:p>
          <a:p>
            <a:pPr marL="0" indent="0">
              <a:buNone/>
            </a:pPr>
            <a:endParaRPr lang="en-US" sz="4000" dirty="0">
              <a:solidFill>
                <a:srgbClr val="306E5E"/>
              </a:solidFill>
              <a:latin typeface="Avenir Book" panose="02000503020000020003" pitchFamily="2" charset="0"/>
            </a:endParaRPr>
          </a:p>
        </p:txBody>
      </p:sp>
      <p:pic>
        <p:nvPicPr>
          <p:cNvPr id="5" name="Picture 4">
            <a:extLst>
              <a:ext uri="{FF2B5EF4-FFF2-40B4-BE49-F238E27FC236}">
                <a16:creationId xmlns:a16="http://schemas.microsoft.com/office/drawing/2014/main" id="{F50CA6DE-78F8-F739-5BE1-DF00BDAA7247}"/>
              </a:ext>
            </a:extLst>
          </p:cNvPr>
          <p:cNvPicPr>
            <a:picLocks noChangeAspect="1"/>
          </p:cNvPicPr>
          <p:nvPr/>
        </p:nvPicPr>
        <p:blipFill>
          <a:blip r:embed="rId3"/>
          <a:stretch>
            <a:fillRect/>
          </a:stretch>
        </p:blipFill>
        <p:spPr>
          <a:xfrm>
            <a:off x="141890" y="365125"/>
            <a:ext cx="6389636" cy="4314545"/>
          </a:xfrm>
          <a:prstGeom prst="rect">
            <a:avLst/>
          </a:prstGeom>
        </p:spPr>
      </p:pic>
      <p:pic>
        <p:nvPicPr>
          <p:cNvPr id="10" name="Picture 9">
            <a:extLst>
              <a:ext uri="{FF2B5EF4-FFF2-40B4-BE49-F238E27FC236}">
                <a16:creationId xmlns:a16="http://schemas.microsoft.com/office/drawing/2014/main" id="{5B32642A-ACB9-F3DF-FB58-BDDCA6ABFEC3}"/>
              </a:ext>
            </a:extLst>
          </p:cNvPr>
          <p:cNvPicPr>
            <a:picLocks noChangeAspect="1"/>
          </p:cNvPicPr>
          <p:nvPr/>
        </p:nvPicPr>
        <p:blipFill>
          <a:blip r:embed="rId4"/>
          <a:stretch>
            <a:fillRect/>
          </a:stretch>
        </p:blipFill>
        <p:spPr>
          <a:xfrm>
            <a:off x="6673416" y="227473"/>
            <a:ext cx="5444354" cy="6259691"/>
          </a:xfrm>
          <a:prstGeom prst="rect">
            <a:avLst/>
          </a:prstGeom>
        </p:spPr>
      </p:pic>
    </p:spTree>
    <p:extLst>
      <p:ext uri="{BB962C8B-B14F-4D97-AF65-F5344CB8AC3E}">
        <p14:creationId xmlns:p14="http://schemas.microsoft.com/office/powerpoint/2010/main" val="337440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marL="742950" indent="-742950">
              <a:buAutoNum type="arabicPeriod"/>
            </a:pPr>
            <a:r>
              <a:rPr lang="en-US" sz="4400" dirty="0">
                <a:solidFill>
                  <a:srgbClr val="306E5E"/>
                </a:solidFill>
                <a:latin typeface="Avenir Book" panose="02000503020000020003" pitchFamily="2" charset="0"/>
              </a:rPr>
              <a:t>Group formation </a:t>
            </a:r>
          </a:p>
          <a:p>
            <a:pPr>
              <a:buFontTx/>
              <a:buChar char="-"/>
            </a:pPr>
            <a:r>
              <a:rPr lang="en-US" sz="4400" dirty="0">
                <a:solidFill>
                  <a:srgbClr val="306E5E"/>
                </a:solidFill>
                <a:latin typeface="Avenir Book" panose="02000503020000020003" pitchFamily="2" charset="0"/>
              </a:rPr>
              <a:t> There should be new or newly activated believers at this point</a:t>
            </a:r>
          </a:p>
          <a:p>
            <a:pPr>
              <a:buFontTx/>
              <a:buChar char="-"/>
            </a:pPr>
            <a:r>
              <a:rPr lang="en-US" sz="4400" dirty="0">
                <a:solidFill>
                  <a:srgbClr val="306E5E"/>
                </a:solidFill>
                <a:latin typeface="Avenir Book" panose="02000503020000020003" pitchFamily="2" charset="0"/>
              </a:rPr>
              <a:t> Now the work is teaching, maturing, and multiplying (doing it again)</a:t>
            </a: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27246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Missions framework</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Methodology</a:t>
            </a:r>
          </a:p>
          <a:p>
            <a:pPr marL="742950" indent="-742950">
              <a:buAutoNum type="arabicPeriod"/>
            </a:pPr>
            <a:r>
              <a:rPr lang="en-US" sz="4400" dirty="0">
                <a:solidFill>
                  <a:srgbClr val="306E5E"/>
                </a:solidFill>
                <a:latin typeface="Avenir Book" panose="02000503020000020003" pitchFamily="2" charset="0"/>
              </a:rPr>
              <a:t>Transformation dialogue</a:t>
            </a:r>
          </a:p>
          <a:p>
            <a:pPr marL="742950" indent="-742950">
              <a:buAutoNum type="arabicPeriod"/>
            </a:pPr>
            <a:r>
              <a:rPr lang="en-US" sz="4400" dirty="0">
                <a:solidFill>
                  <a:srgbClr val="306E5E"/>
                </a:solidFill>
                <a:latin typeface="Avenir Book" panose="02000503020000020003" pitchFamily="2" charset="0"/>
              </a:rPr>
              <a:t>Group formation </a:t>
            </a:r>
          </a:p>
          <a:p>
            <a:pPr>
              <a:buFontTx/>
              <a:buChar char="-"/>
            </a:pPr>
            <a:r>
              <a:rPr lang="en-US" sz="4400" dirty="0">
                <a:solidFill>
                  <a:srgbClr val="306E5E"/>
                </a:solidFill>
                <a:latin typeface="Avenir Book" panose="02000503020000020003" pitchFamily="2" charset="0"/>
              </a:rPr>
              <a:t> There should be new or newly activated believers at this point</a:t>
            </a:r>
          </a:p>
          <a:p>
            <a:pPr>
              <a:buFontTx/>
              <a:buChar char="-"/>
            </a:pPr>
            <a:r>
              <a:rPr lang="en-US" sz="4400" dirty="0">
                <a:solidFill>
                  <a:srgbClr val="306E5E"/>
                </a:solidFill>
                <a:latin typeface="Avenir Book" panose="02000503020000020003" pitchFamily="2" charset="0"/>
              </a:rPr>
              <a:t> Now the work is teaching, maturing, and multiplying (doing it again)</a:t>
            </a:r>
          </a:p>
          <a:p>
            <a:pPr marL="0" indent="0">
              <a:buNone/>
            </a:pPr>
            <a:endParaRPr lang="en-US" sz="4000" dirty="0">
              <a:solidFill>
                <a:srgbClr val="306E5E"/>
              </a:solidFill>
              <a:latin typeface="Avenir Book" panose="02000503020000020003" pitchFamily="2" charset="0"/>
            </a:endParaRPr>
          </a:p>
        </p:txBody>
      </p:sp>
      <p:pic>
        <p:nvPicPr>
          <p:cNvPr id="6" name="Picture 5">
            <a:extLst>
              <a:ext uri="{FF2B5EF4-FFF2-40B4-BE49-F238E27FC236}">
                <a16:creationId xmlns:a16="http://schemas.microsoft.com/office/drawing/2014/main" id="{D2C3E729-A2F8-89FA-CB9B-10DE372F21AB}"/>
              </a:ext>
            </a:extLst>
          </p:cNvPr>
          <p:cNvPicPr>
            <a:picLocks noChangeAspect="1"/>
          </p:cNvPicPr>
          <p:nvPr/>
        </p:nvPicPr>
        <p:blipFill>
          <a:blip r:embed="rId3"/>
          <a:stretch>
            <a:fillRect/>
          </a:stretch>
        </p:blipFill>
        <p:spPr>
          <a:xfrm>
            <a:off x="5761500" y="795597"/>
            <a:ext cx="5702911" cy="5439844"/>
          </a:xfrm>
          <a:prstGeom prst="rect">
            <a:avLst/>
          </a:prstGeom>
        </p:spPr>
      </p:pic>
    </p:spTree>
    <p:extLst>
      <p:ext uri="{BB962C8B-B14F-4D97-AF65-F5344CB8AC3E}">
        <p14:creationId xmlns:p14="http://schemas.microsoft.com/office/powerpoint/2010/main" val="1195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152400" y="386464"/>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American Christianity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pic>
        <p:nvPicPr>
          <p:cNvPr id="3" name="Picture 2">
            <a:extLst>
              <a:ext uri="{FF2B5EF4-FFF2-40B4-BE49-F238E27FC236}">
                <a16:creationId xmlns:a16="http://schemas.microsoft.com/office/drawing/2014/main" id="{6DD3196E-6041-AFBE-B874-EA583AEBEC98}"/>
              </a:ext>
            </a:extLst>
          </p:cNvPr>
          <p:cNvPicPr>
            <a:picLocks noChangeAspect="1"/>
          </p:cNvPicPr>
          <p:nvPr/>
        </p:nvPicPr>
        <p:blipFill>
          <a:blip r:embed="rId3"/>
          <a:stretch>
            <a:fillRect/>
          </a:stretch>
        </p:blipFill>
        <p:spPr>
          <a:xfrm>
            <a:off x="4921811" y="111019"/>
            <a:ext cx="6930301" cy="6809000"/>
          </a:xfrm>
          <a:prstGeom prst="rect">
            <a:avLst/>
          </a:prstGeom>
        </p:spPr>
      </p:pic>
      <p:pic>
        <p:nvPicPr>
          <p:cNvPr id="5" name="Picture 4">
            <a:extLst>
              <a:ext uri="{FF2B5EF4-FFF2-40B4-BE49-F238E27FC236}">
                <a16:creationId xmlns:a16="http://schemas.microsoft.com/office/drawing/2014/main" id="{3BD8F697-6014-C790-6191-A32A87A12B84}"/>
              </a:ext>
            </a:extLst>
          </p:cNvPr>
          <p:cNvPicPr>
            <a:picLocks noChangeAspect="1"/>
          </p:cNvPicPr>
          <p:nvPr/>
        </p:nvPicPr>
        <p:blipFill>
          <a:blip r:embed="rId4"/>
          <a:stretch>
            <a:fillRect/>
          </a:stretch>
        </p:blipFill>
        <p:spPr>
          <a:xfrm>
            <a:off x="838200" y="189100"/>
            <a:ext cx="3467400" cy="6652837"/>
          </a:xfrm>
          <a:prstGeom prst="rect">
            <a:avLst/>
          </a:prstGeom>
        </p:spPr>
      </p:pic>
      <p:sp>
        <p:nvSpPr>
          <p:cNvPr id="6" name="Rounded Rectangle 7">
            <a:extLst>
              <a:ext uri="{FF2B5EF4-FFF2-40B4-BE49-F238E27FC236}">
                <a16:creationId xmlns:a16="http://schemas.microsoft.com/office/drawing/2014/main" id="{3CA1FFC3-8502-ED33-1F84-FB8BA1995F9E}"/>
              </a:ext>
            </a:extLst>
          </p:cNvPr>
          <p:cNvSpPr/>
          <p:nvPr/>
        </p:nvSpPr>
        <p:spPr>
          <a:xfrm>
            <a:off x="2199742" y="5255157"/>
            <a:ext cx="10144658" cy="1695918"/>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5B5E56E-C6EB-CE62-DCF0-CE035F2EA918}"/>
              </a:ext>
            </a:extLst>
          </p:cNvPr>
          <p:cNvSpPr txBox="1"/>
          <p:nvPr/>
        </p:nvSpPr>
        <p:spPr>
          <a:xfrm>
            <a:off x="2338704" y="5250412"/>
            <a:ext cx="9866733"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Immigration is buoying these numbers, and Pew counts all self-reported Christians</a:t>
            </a:r>
          </a:p>
        </p:txBody>
      </p:sp>
    </p:spTree>
    <p:extLst>
      <p:ext uri="{BB962C8B-B14F-4D97-AF65-F5344CB8AC3E}">
        <p14:creationId xmlns:p14="http://schemas.microsoft.com/office/powerpoint/2010/main" val="10487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J.D. Payne</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“Apostolic Church Planting”</a:t>
            </a:r>
          </a:p>
          <a:p>
            <a:pPr>
              <a:buFontTx/>
              <a:buChar char="-"/>
            </a:pPr>
            <a:r>
              <a:rPr lang="en-US" sz="4400" dirty="0">
                <a:solidFill>
                  <a:srgbClr val="306E5E"/>
                </a:solidFill>
                <a:latin typeface="Avenir Book" panose="02000503020000020003" pitchFamily="2" charset="0"/>
              </a:rPr>
              <a:t> Similar approach, but move in with an Apostolic team, which in most cases only stays until the church is up and running. </a:t>
            </a:r>
          </a:p>
          <a:p>
            <a:pPr>
              <a:buFontTx/>
              <a:buChar char="-"/>
            </a:pPr>
            <a:r>
              <a:rPr lang="en-US" sz="4400" dirty="0">
                <a:solidFill>
                  <a:srgbClr val="306E5E"/>
                </a:solidFill>
                <a:latin typeface="Avenir Book" panose="02000503020000020003" pitchFamily="2" charset="0"/>
              </a:rPr>
              <a:t> Assumes migration model.</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358395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J.D. Payne</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“Apostolic Church Planting”</a:t>
            </a:r>
          </a:p>
          <a:p>
            <a:pPr>
              <a:buFontTx/>
              <a:buChar char="-"/>
            </a:pPr>
            <a:r>
              <a:rPr lang="en-US" sz="4400" dirty="0">
                <a:solidFill>
                  <a:srgbClr val="306E5E"/>
                </a:solidFill>
                <a:latin typeface="Avenir Book" panose="02000503020000020003" pitchFamily="2" charset="0"/>
              </a:rPr>
              <a:t> Similar approach, but move in with an Apostolic team, which in most cases only stays until the church is up and running. </a:t>
            </a:r>
          </a:p>
          <a:p>
            <a:pPr>
              <a:buFontTx/>
              <a:buChar char="-"/>
            </a:pPr>
            <a:r>
              <a:rPr lang="en-US" sz="4400" dirty="0">
                <a:solidFill>
                  <a:srgbClr val="306E5E"/>
                </a:solidFill>
                <a:latin typeface="Avenir Book" panose="02000503020000020003" pitchFamily="2" charset="0"/>
              </a:rPr>
              <a:t> Assumes migration model.</a:t>
            </a:r>
          </a:p>
          <a:p>
            <a:pPr>
              <a:buFontTx/>
              <a:buChar char="-"/>
            </a:pPr>
            <a:endParaRPr lang="en-US" sz="4400" dirty="0">
              <a:solidFill>
                <a:srgbClr val="306E5E"/>
              </a:solidFill>
              <a:latin typeface="Avenir Book" panose="02000503020000020003" pitchFamily="2" charset="0"/>
            </a:endParaRPr>
          </a:p>
          <a:p>
            <a:pPr>
              <a:buFontTx/>
              <a:buChar char="-"/>
            </a:pPr>
            <a:endParaRPr lang="en-US" sz="4400" dirty="0">
              <a:solidFill>
                <a:srgbClr val="306E5E"/>
              </a:solidFill>
              <a:latin typeface="Avenir Book" panose="02000503020000020003" pitchFamily="2" charset="0"/>
            </a:endParaRPr>
          </a:p>
          <a:p>
            <a:pPr marL="0" indent="0">
              <a:buNone/>
            </a:pPr>
            <a:endParaRPr lang="en-US" sz="40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B508AB90-E188-2BBC-E2D4-D235B37273A8}"/>
              </a:ext>
            </a:extLst>
          </p:cNvPr>
          <p:cNvSpPr/>
          <p:nvPr/>
        </p:nvSpPr>
        <p:spPr>
          <a:xfrm>
            <a:off x="363794" y="1606341"/>
            <a:ext cx="10525879" cy="3818356"/>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38DA0B-BA36-023B-E7D2-BBD0C1EB0C1A}"/>
              </a:ext>
            </a:extLst>
          </p:cNvPr>
          <p:cNvSpPr txBox="1"/>
          <p:nvPr/>
        </p:nvSpPr>
        <p:spPr>
          <a:xfrm>
            <a:off x="674512" y="1668044"/>
            <a:ext cx="10215161" cy="3554819"/>
          </a:xfrm>
          <a:prstGeom prst="rect">
            <a:avLst/>
          </a:prstGeom>
          <a:noFill/>
        </p:spPr>
        <p:txBody>
          <a:bodyPr wrap="square" rtlCol="0">
            <a:spAutoFit/>
          </a:bodyPr>
          <a:lstStyle/>
          <a:p>
            <a:r>
              <a:rPr lang="en-US" sz="4500" dirty="0">
                <a:solidFill>
                  <a:srgbClr val="E8DDC4"/>
                </a:solidFill>
                <a:latin typeface="Avenir Book" panose="02000503020000020003" pitchFamily="2" charset="0"/>
              </a:rPr>
              <a:t>“Hasty expectations hinder the birth and multiplication of churches. On numerous occasions I have heard things like: “Plant your churches, but just make sure they have all of this stuff…”. </a:t>
            </a:r>
          </a:p>
        </p:txBody>
      </p:sp>
    </p:spTree>
    <p:extLst>
      <p:ext uri="{BB962C8B-B14F-4D97-AF65-F5344CB8AC3E}">
        <p14:creationId xmlns:p14="http://schemas.microsoft.com/office/powerpoint/2010/main" val="233956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J.D. Payne</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3" name="Rounded Rectangle 7">
            <a:extLst>
              <a:ext uri="{FF2B5EF4-FFF2-40B4-BE49-F238E27FC236}">
                <a16:creationId xmlns:a16="http://schemas.microsoft.com/office/drawing/2014/main" id="{B508AB90-E188-2BBC-E2D4-D235B37273A8}"/>
              </a:ext>
            </a:extLst>
          </p:cNvPr>
          <p:cNvSpPr/>
          <p:nvPr/>
        </p:nvSpPr>
        <p:spPr>
          <a:xfrm>
            <a:off x="363795" y="1668044"/>
            <a:ext cx="11464410" cy="435868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38DA0B-BA36-023B-E7D2-BBD0C1EB0C1A}"/>
              </a:ext>
            </a:extLst>
          </p:cNvPr>
          <p:cNvSpPr txBox="1"/>
          <p:nvPr/>
        </p:nvSpPr>
        <p:spPr>
          <a:xfrm>
            <a:off x="674512" y="1668044"/>
            <a:ext cx="11153693" cy="4247317"/>
          </a:xfrm>
          <a:prstGeom prst="rect">
            <a:avLst/>
          </a:prstGeom>
          <a:noFill/>
        </p:spPr>
        <p:txBody>
          <a:bodyPr wrap="square" rtlCol="0">
            <a:spAutoFit/>
          </a:bodyPr>
          <a:lstStyle/>
          <a:p>
            <a:r>
              <a:rPr lang="en-US" sz="4500" dirty="0">
                <a:solidFill>
                  <a:srgbClr val="E8DDC4"/>
                </a:solidFill>
                <a:latin typeface="Avenir Book" panose="02000503020000020003" pitchFamily="2" charset="0"/>
              </a:rPr>
              <a:t>“Many church planters want to clone or reproduce their home churches—or some other well-established church that is a manifestation of sanctification over a long period of time… This philosophy is fine when we start churches with long-term kingdom citizens.”</a:t>
            </a:r>
          </a:p>
        </p:txBody>
      </p:sp>
    </p:spTree>
    <p:extLst>
      <p:ext uri="{BB962C8B-B14F-4D97-AF65-F5344CB8AC3E}">
        <p14:creationId xmlns:p14="http://schemas.microsoft.com/office/powerpoint/2010/main" val="2643386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J.D. Payne</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3" name="Rounded Rectangle 7">
            <a:extLst>
              <a:ext uri="{FF2B5EF4-FFF2-40B4-BE49-F238E27FC236}">
                <a16:creationId xmlns:a16="http://schemas.microsoft.com/office/drawing/2014/main" id="{B508AB90-E188-2BBC-E2D4-D235B37273A8}"/>
              </a:ext>
            </a:extLst>
          </p:cNvPr>
          <p:cNvSpPr/>
          <p:nvPr/>
        </p:nvSpPr>
        <p:spPr>
          <a:xfrm>
            <a:off x="363795" y="1668044"/>
            <a:ext cx="11464410" cy="50652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38DA0B-BA36-023B-E7D2-BBD0C1EB0C1A}"/>
              </a:ext>
            </a:extLst>
          </p:cNvPr>
          <p:cNvSpPr txBox="1"/>
          <p:nvPr/>
        </p:nvSpPr>
        <p:spPr>
          <a:xfrm>
            <a:off x="674512" y="1668044"/>
            <a:ext cx="11153693" cy="4939814"/>
          </a:xfrm>
          <a:prstGeom prst="rect">
            <a:avLst/>
          </a:prstGeom>
          <a:noFill/>
        </p:spPr>
        <p:txBody>
          <a:bodyPr wrap="square" rtlCol="0">
            <a:spAutoFit/>
          </a:bodyPr>
          <a:lstStyle/>
          <a:p>
            <a:r>
              <a:rPr lang="en-US" sz="4500" dirty="0">
                <a:solidFill>
                  <a:srgbClr val="E8DDC4"/>
                </a:solidFill>
                <a:latin typeface="Avenir Book" panose="02000503020000020003" pitchFamily="2" charset="0"/>
              </a:rPr>
              <a:t>“Those disciples already have years of sanctification behind them. They have a long history of church expectations. We should expect much from these churches since much has been given to their members over time. But this is not the same thing as church planting through disciple making.”</a:t>
            </a:r>
          </a:p>
        </p:txBody>
      </p:sp>
    </p:spTree>
    <p:extLst>
      <p:ext uri="{BB962C8B-B14F-4D97-AF65-F5344CB8AC3E}">
        <p14:creationId xmlns:p14="http://schemas.microsoft.com/office/powerpoint/2010/main" val="3469286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J.D. Payne</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3" name="Rounded Rectangle 7">
            <a:extLst>
              <a:ext uri="{FF2B5EF4-FFF2-40B4-BE49-F238E27FC236}">
                <a16:creationId xmlns:a16="http://schemas.microsoft.com/office/drawing/2014/main" id="{B508AB90-E188-2BBC-E2D4-D235B37273A8}"/>
              </a:ext>
            </a:extLst>
          </p:cNvPr>
          <p:cNvSpPr/>
          <p:nvPr/>
        </p:nvSpPr>
        <p:spPr>
          <a:xfrm>
            <a:off x="363795" y="1668044"/>
            <a:ext cx="11464410" cy="50652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38DA0B-BA36-023B-E7D2-BBD0C1EB0C1A}"/>
              </a:ext>
            </a:extLst>
          </p:cNvPr>
          <p:cNvSpPr txBox="1"/>
          <p:nvPr/>
        </p:nvSpPr>
        <p:spPr>
          <a:xfrm>
            <a:off x="674512" y="1668044"/>
            <a:ext cx="11153693" cy="4939814"/>
          </a:xfrm>
          <a:prstGeom prst="rect">
            <a:avLst/>
          </a:prstGeom>
          <a:noFill/>
        </p:spPr>
        <p:txBody>
          <a:bodyPr wrap="square" rtlCol="0">
            <a:spAutoFit/>
          </a:bodyPr>
          <a:lstStyle/>
          <a:p>
            <a:r>
              <a:rPr lang="en-US" sz="4500" dirty="0">
                <a:solidFill>
                  <a:srgbClr val="E8DDC4"/>
                </a:solidFill>
                <a:latin typeface="Avenir Book" panose="02000503020000020003" pitchFamily="2" charset="0"/>
              </a:rPr>
              <a:t>“Biblical church planting is evangelism that results in new churches, not the shifting of sheep around the kingdom. Beginning with a biblical ecclesiology is important because it keeps us from having unrealistic expectations for churches planted with new disciples from the recent harvest.”</a:t>
            </a:r>
          </a:p>
        </p:txBody>
      </p:sp>
    </p:spTree>
    <p:extLst>
      <p:ext uri="{BB962C8B-B14F-4D97-AF65-F5344CB8AC3E}">
        <p14:creationId xmlns:p14="http://schemas.microsoft.com/office/powerpoint/2010/main" val="524166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J.D. Payne</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3" name="Rounded Rectangle 7">
            <a:extLst>
              <a:ext uri="{FF2B5EF4-FFF2-40B4-BE49-F238E27FC236}">
                <a16:creationId xmlns:a16="http://schemas.microsoft.com/office/drawing/2014/main" id="{B508AB90-E188-2BBC-E2D4-D235B37273A8}"/>
              </a:ext>
            </a:extLst>
          </p:cNvPr>
          <p:cNvSpPr/>
          <p:nvPr/>
        </p:nvSpPr>
        <p:spPr>
          <a:xfrm>
            <a:off x="363795" y="1668044"/>
            <a:ext cx="11464410" cy="5065265"/>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638DA0B-BA36-023B-E7D2-BBD0C1EB0C1A}"/>
              </a:ext>
            </a:extLst>
          </p:cNvPr>
          <p:cNvSpPr txBox="1"/>
          <p:nvPr/>
        </p:nvSpPr>
        <p:spPr>
          <a:xfrm>
            <a:off x="674512" y="1668044"/>
            <a:ext cx="11153693" cy="4939814"/>
          </a:xfrm>
          <a:prstGeom prst="rect">
            <a:avLst/>
          </a:prstGeom>
          <a:noFill/>
        </p:spPr>
        <p:txBody>
          <a:bodyPr wrap="square" rtlCol="0">
            <a:spAutoFit/>
          </a:bodyPr>
          <a:lstStyle/>
          <a:p>
            <a:r>
              <a:rPr lang="en-US" sz="4500" dirty="0">
                <a:solidFill>
                  <a:srgbClr val="E8DDC4"/>
                </a:solidFill>
                <a:latin typeface="Avenir Book" panose="02000503020000020003" pitchFamily="2" charset="0"/>
              </a:rPr>
              <a:t>“These churches just started the sanctification process. Don’t expect them to manifest the same maturity level as a church that is ten, twenty or fifty years old. Don’t measure them against actions our Father expects them to grow into over time…In the beginning, the new church is composed of new believers.”</a:t>
            </a:r>
          </a:p>
        </p:txBody>
      </p:sp>
    </p:spTree>
    <p:extLst>
      <p:ext uri="{BB962C8B-B14F-4D97-AF65-F5344CB8AC3E}">
        <p14:creationId xmlns:p14="http://schemas.microsoft.com/office/powerpoint/2010/main" val="2290868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Final thoughts</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a:buFontTx/>
              <a:buChar char="-"/>
            </a:pPr>
            <a:r>
              <a:rPr lang="en-US" sz="4400" dirty="0">
                <a:solidFill>
                  <a:srgbClr val="306E5E"/>
                </a:solidFill>
                <a:latin typeface="Avenir Book" panose="02000503020000020003" pitchFamily="2" charset="0"/>
              </a:rPr>
              <a:t> Aim is at disciple-making, with potential to start new churches/house churches</a:t>
            </a:r>
          </a:p>
          <a:p>
            <a:pPr>
              <a:buFontTx/>
              <a:buChar char="-"/>
            </a:pPr>
            <a:r>
              <a:rPr lang="en-US" sz="4400" dirty="0">
                <a:solidFill>
                  <a:srgbClr val="306E5E"/>
                </a:solidFill>
                <a:latin typeface="Avenir Book" panose="02000503020000020003" pitchFamily="2" charset="0"/>
              </a:rPr>
              <a:t> Complimentary strategy to “come and see” evangelism</a:t>
            </a:r>
            <a:endParaRPr lang="en-US" sz="4000" dirty="0">
              <a:solidFill>
                <a:srgbClr val="306E5E"/>
              </a:solidFill>
              <a:latin typeface="Avenir Book" panose="02000503020000020003" pitchFamily="2" charset="0"/>
            </a:endParaRPr>
          </a:p>
          <a:p>
            <a:pPr>
              <a:buFontTx/>
              <a:buChar char="-"/>
            </a:pPr>
            <a:r>
              <a:rPr lang="en-US" sz="4000" dirty="0">
                <a:solidFill>
                  <a:srgbClr val="306E5E"/>
                </a:solidFill>
                <a:latin typeface="Avenir Book" panose="02000503020000020003" pitchFamily="2" charset="0"/>
              </a:rPr>
              <a:t> Key strategy for extra-local church planting </a:t>
            </a:r>
          </a:p>
          <a:p>
            <a:pPr>
              <a:buFontTx/>
              <a:buChar char="-"/>
            </a:pPr>
            <a:r>
              <a:rPr lang="en-US" sz="4000" dirty="0">
                <a:solidFill>
                  <a:srgbClr val="306E5E"/>
                </a:solidFill>
                <a:latin typeface="Avenir Book" panose="02000503020000020003" pitchFamily="2" charset="0"/>
              </a:rPr>
              <a:t> Ought to be simple and reproducible but still benefits from coaching/oversight </a:t>
            </a:r>
            <a:endParaRPr lang="en-US" sz="44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26244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Final thoughts</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7" name="Content Placeholder 4">
            <a:extLst>
              <a:ext uri="{FF2B5EF4-FFF2-40B4-BE49-F238E27FC236}">
                <a16:creationId xmlns:a16="http://schemas.microsoft.com/office/drawing/2014/main" id="{C8CE3F0E-6397-67C9-A73D-F04007F661EE}"/>
              </a:ext>
            </a:extLst>
          </p:cNvPr>
          <p:cNvSpPr>
            <a:spLocks noGrp="1"/>
          </p:cNvSpPr>
          <p:nvPr>
            <p:ph idx="1"/>
          </p:nvPr>
        </p:nvSpPr>
        <p:spPr>
          <a:xfrm>
            <a:off x="838200" y="1825625"/>
            <a:ext cx="10515600" cy="4351338"/>
          </a:xfrm>
        </p:spPr>
        <p:txBody>
          <a:bodyPr>
            <a:noAutofit/>
          </a:bodyPr>
          <a:lstStyle/>
          <a:p>
            <a:pPr>
              <a:buFontTx/>
              <a:buChar char="-"/>
            </a:pPr>
            <a:r>
              <a:rPr lang="en-US" sz="4400" dirty="0">
                <a:solidFill>
                  <a:srgbClr val="306E5E"/>
                </a:solidFill>
                <a:latin typeface="Avenir Book" panose="02000503020000020003" pitchFamily="2" charset="0"/>
              </a:rPr>
              <a:t> Aim is at disciple-making, with potential to start new churches/house churches</a:t>
            </a:r>
          </a:p>
          <a:p>
            <a:pPr>
              <a:buFontTx/>
              <a:buChar char="-"/>
            </a:pPr>
            <a:r>
              <a:rPr lang="en-US" sz="4400" dirty="0">
                <a:solidFill>
                  <a:srgbClr val="306E5E"/>
                </a:solidFill>
                <a:latin typeface="Avenir Book" panose="02000503020000020003" pitchFamily="2" charset="0"/>
              </a:rPr>
              <a:t> Complimentary strategy to “come and see” evangelism</a:t>
            </a:r>
            <a:endParaRPr lang="en-US" sz="4000" dirty="0">
              <a:solidFill>
                <a:srgbClr val="306E5E"/>
              </a:solidFill>
              <a:latin typeface="Avenir Book" panose="02000503020000020003" pitchFamily="2" charset="0"/>
            </a:endParaRPr>
          </a:p>
          <a:p>
            <a:pPr>
              <a:buFontTx/>
              <a:buChar char="-"/>
            </a:pPr>
            <a:r>
              <a:rPr lang="en-US" sz="4000" dirty="0">
                <a:solidFill>
                  <a:srgbClr val="306E5E"/>
                </a:solidFill>
                <a:latin typeface="Avenir Book" panose="02000503020000020003" pitchFamily="2" charset="0"/>
              </a:rPr>
              <a:t> Key strategy for extra-local church planting </a:t>
            </a:r>
          </a:p>
          <a:p>
            <a:pPr>
              <a:buFontTx/>
              <a:buChar char="-"/>
            </a:pPr>
            <a:r>
              <a:rPr lang="en-US" sz="4000" dirty="0">
                <a:solidFill>
                  <a:srgbClr val="306E5E"/>
                </a:solidFill>
                <a:latin typeface="Avenir Book" panose="02000503020000020003" pitchFamily="2" charset="0"/>
              </a:rPr>
              <a:t> Ought to be simple and reproducible but still benefits from coaching/oversight </a:t>
            </a:r>
            <a:endParaRPr lang="en-US" sz="4400" dirty="0">
              <a:solidFill>
                <a:srgbClr val="306E5E"/>
              </a:solidFill>
              <a:latin typeface="Avenir Book" panose="02000503020000020003" pitchFamily="2" charset="0"/>
            </a:endParaRPr>
          </a:p>
        </p:txBody>
      </p:sp>
      <p:sp>
        <p:nvSpPr>
          <p:cNvPr id="3" name="Rounded Rectangle 7">
            <a:extLst>
              <a:ext uri="{FF2B5EF4-FFF2-40B4-BE49-F238E27FC236}">
                <a16:creationId xmlns:a16="http://schemas.microsoft.com/office/drawing/2014/main" id="{FE71875C-1639-97B1-324F-062F6D468E09}"/>
              </a:ext>
            </a:extLst>
          </p:cNvPr>
          <p:cNvSpPr/>
          <p:nvPr/>
        </p:nvSpPr>
        <p:spPr>
          <a:xfrm>
            <a:off x="4213346" y="517778"/>
            <a:ext cx="7798768" cy="3898226"/>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24FC9BB-B101-5E3E-D9E2-911BBA73A31A}"/>
              </a:ext>
            </a:extLst>
          </p:cNvPr>
          <p:cNvSpPr txBox="1"/>
          <p:nvPr/>
        </p:nvSpPr>
        <p:spPr>
          <a:xfrm>
            <a:off x="4407309" y="689482"/>
            <a:ext cx="7462684" cy="3554819"/>
          </a:xfrm>
          <a:prstGeom prst="rect">
            <a:avLst/>
          </a:prstGeom>
          <a:noFill/>
        </p:spPr>
        <p:txBody>
          <a:bodyPr wrap="square" rtlCol="0">
            <a:spAutoFit/>
          </a:bodyPr>
          <a:lstStyle/>
          <a:p>
            <a:r>
              <a:rPr lang="en-US" sz="4500" dirty="0">
                <a:solidFill>
                  <a:srgbClr val="E8DDC4"/>
                </a:solidFill>
                <a:latin typeface="Avenir Book" panose="02000503020000020003" pitchFamily="2" charset="0"/>
              </a:rPr>
              <a:t>“Should I try a start-up group?”</a:t>
            </a:r>
          </a:p>
          <a:p>
            <a:pPr marL="685800" indent="-685800">
              <a:buFontTx/>
              <a:buChar char="-"/>
            </a:pPr>
            <a:r>
              <a:rPr lang="en-US" sz="4500" dirty="0">
                <a:solidFill>
                  <a:srgbClr val="E8DDC4"/>
                </a:solidFill>
                <a:latin typeface="Avenir Book" panose="02000503020000020003" pitchFamily="2" charset="0"/>
              </a:rPr>
              <a:t>Do I have the time?</a:t>
            </a:r>
          </a:p>
          <a:p>
            <a:pPr marL="685800" indent="-685800">
              <a:buFontTx/>
              <a:buChar char="-"/>
            </a:pPr>
            <a:r>
              <a:rPr lang="en-US" sz="4500" dirty="0">
                <a:solidFill>
                  <a:srgbClr val="E8DDC4"/>
                </a:solidFill>
                <a:latin typeface="Avenir Book" panose="02000503020000020003" pitchFamily="2" charset="0"/>
              </a:rPr>
              <a:t>Is there an opportunity? </a:t>
            </a:r>
          </a:p>
          <a:p>
            <a:pPr marL="685800" indent="-685800">
              <a:buFontTx/>
              <a:buChar char="-"/>
            </a:pPr>
            <a:r>
              <a:rPr lang="en-US" sz="4500" dirty="0">
                <a:solidFill>
                  <a:srgbClr val="E8DDC4"/>
                </a:solidFill>
                <a:latin typeface="Avenir Book" panose="02000503020000020003" pitchFamily="2" charset="0"/>
              </a:rPr>
              <a:t>Who could do it with me?</a:t>
            </a:r>
          </a:p>
          <a:p>
            <a:pPr marL="685800" indent="-685800">
              <a:buFontTx/>
              <a:buChar char="-"/>
            </a:pPr>
            <a:r>
              <a:rPr lang="en-US" sz="4500" dirty="0">
                <a:solidFill>
                  <a:srgbClr val="E8DDC4"/>
                </a:solidFill>
                <a:latin typeface="Avenir Book" panose="02000503020000020003" pitchFamily="2" charset="0"/>
              </a:rPr>
              <a:t>Am I already effective?</a:t>
            </a:r>
          </a:p>
        </p:txBody>
      </p:sp>
    </p:spTree>
    <p:extLst>
      <p:ext uri="{BB962C8B-B14F-4D97-AF65-F5344CB8AC3E}">
        <p14:creationId xmlns:p14="http://schemas.microsoft.com/office/powerpoint/2010/main" val="14470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ABACEA-C199-E4DB-5E57-9E70376DCBA6}"/>
              </a:ext>
            </a:extLst>
          </p:cNvPr>
          <p:cNvSpPr/>
          <p:nvPr/>
        </p:nvSpPr>
        <p:spPr>
          <a:xfrm>
            <a:off x="0" y="0"/>
            <a:ext cx="12192000" cy="7031038"/>
          </a:xfrm>
          <a:prstGeom prst="rect">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A5F1472-13C6-0FDD-9F61-8CD510A049D9}"/>
              </a:ext>
            </a:extLst>
          </p:cNvPr>
          <p:cNvSpPr>
            <a:spLocks noGrp="1"/>
          </p:cNvSpPr>
          <p:nvPr>
            <p:ph type="subTitle" idx="1"/>
          </p:nvPr>
        </p:nvSpPr>
        <p:spPr>
          <a:xfrm>
            <a:off x="656881" y="736290"/>
            <a:ext cx="10791407" cy="6021126"/>
          </a:xfrm>
          <a:ln>
            <a:noFill/>
          </a:ln>
        </p:spPr>
        <p:txBody>
          <a:bodyPr>
            <a:noAutofit/>
          </a:bodyPr>
          <a:lstStyle/>
          <a:p>
            <a:pPr algn="l"/>
            <a:r>
              <a:rPr lang="en-US" sz="6400" dirty="0">
                <a:solidFill>
                  <a:srgbClr val="E8DDC4"/>
                </a:solidFill>
                <a:latin typeface="Avenir Book" panose="02000503020000020003" pitchFamily="2" charset="0"/>
                <a:ea typeface="Aktiv Grotesk" panose="020B0504020202020204" pitchFamily="34" charset="0"/>
                <a:cs typeface="Aktiv Grotesk" panose="020B0504020202020204" pitchFamily="34" charset="0"/>
              </a:rPr>
              <a:t>Questions</a:t>
            </a:r>
          </a:p>
          <a:p>
            <a:pPr algn="l"/>
            <a:r>
              <a:rPr lang="en-US" sz="6400" dirty="0">
                <a:solidFill>
                  <a:srgbClr val="E8DDC4"/>
                </a:solidFill>
                <a:latin typeface="Avenir Book" panose="02000503020000020003" pitchFamily="2" charset="0"/>
                <a:ea typeface="Aktiv Grotesk" panose="020B0504020202020204" pitchFamily="34" charset="0"/>
                <a:cs typeface="Aktiv Grotesk" panose="020B0504020202020204" pitchFamily="34" charset="0"/>
              </a:rPr>
              <a:t>Comments</a:t>
            </a:r>
          </a:p>
          <a:p>
            <a:pPr algn="l"/>
            <a:r>
              <a:rPr lang="en-US" sz="6400" dirty="0">
                <a:solidFill>
                  <a:srgbClr val="E8DDC4"/>
                </a:solidFill>
                <a:latin typeface="Avenir Book" panose="02000503020000020003" pitchFamily="2" charset="0"/>
                <a:ea typeface="Aktiv Grotesk" panose="020B0504020202020204" pitchFamily="34" charset="0"/>
                <a:cs typeface="Aktiv Grotesk" panose="020B0504020202020204" pitchFamily="34" charset="0"/>
              </a:rPr>
              <a:t>Experiences</a:t>
            </a:r>
          </a:p>
        </p:txBody>
      </p:sp>
      <p:pic>
        <p:nvPicPr>
          <p:cNvPr id="5" name="Picture 4">
            <a:extLst>
              <a:ext uri="{FF2B5EF4-FFF2-40B4-BE49-F238E27FC236}">
                <a16:creationId xmlns:a16="http://schemas.microsoft.com/office/drawing/2014/main" id="{B4DFE71C-20F5-E574-4F98-961E34AC27F4}"/>
              </a:ext>
            </a:extLst>
          </p:cNvPr>
          <p:cNvPicPr>
            <a:picLocks noChangeAspect="1"/>
          </p:cNvPicPr>
          <p:nvPr/>
        </p:nvPicPr>
        <p:blipFill>
          <a:blip r:embed="rId3"/>
          <a:stretch>
            <a:fillRect/>
          </a:stretch>
        </p:blipFill>
        <p:spPr>
          <a:xfrm>
            <a:off x="0" y="86519"/>
            <a:ext cx="12192000" cy="6858000"/>
          </a:xfrm>
          <a:prstGeom prst="rect">
            <a:avLst/>
          </a:prstGeom>
        </p:spPr>
      </p:pic>
    </p:spTree>
    <p:extLst>
      <p:ext uri="{BB962C8B-B14F-4D97-AF65-F5344CB8AC3E}">
        <p14:creationId xmlns:p14="http://schemas.microsoft.com/office/powerpoint/2010/main" val="324331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American Christianity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pic>
        <p:nvPicPr>
          <p:cNvPr id="7" name="Picture 2" descr="https://barna.imgix.net/wp-content/uploads/2017/02/Barna_ChurchTrends_WebCharts_v6.jpg?auto=compress">
            <a:extLst>
              <a:ext uri="{FF2B5EF4-FFF2-40B4-BE49-F238E27FC236}">
                <a16:creationId xmlns:a16="http://schemas.microsoft.com/office/drawing/2014/main" id="{516E6F13-372C-CB89-B08E-6C8BD5788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25"/>
            <a:ext cx="12192000" cy="519906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B1E2A87F-D55A-4536-8C5A-E817034202C8}"/>
              </a:ext>
            </a:extLst>
          </p:cNvPr>
          <p:cNvSpPr/>
          <p:nvPr/>
        </p:nvSpPr>
        <p:spPr>
          <a:xfrm>
            <a:off x="1894942" y="4547619"/>
            <a:ext cx="8754009" cy="1695918"/>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FC97BCE-279C-3CF3-CF0A-7A58C5E5693E}"/>
              </a:ext>
            </a:extLst>
          </p:cNvPr>
          <p:cNvSpPr txBox="1"/>
          <p:nvPr/>
        </p:nvSpPr>
        <p:spPr>
          <a:xfrm>
            <a:off x="2039517" y="4601545"/>
            <a:ext cx="8609434" cy="1477328"/>
          </a:xfrm>
          <a:prstGeom prst="rect">
            <a:avLst/>
          </a:prstGeom>
          <a:noFill/>
        </p:spPr>
        <p:txBody>
          <a:bodyPr wrap="square" rtlCol="0">
            <a:spAutoFit/>
          </a:bodyPr>
          <a:lstStyle/>
          <a:p>
            <a:r>
              <a:rPr lang="en-US" sz="4500" dirty="0">
                <a:solidFill>
                  <a:srgbClr val="E8DDC4"/>
                </a:solidFill>
                <a:latin typeface="Avenir Book" panose="02000503020000020003" pitchFamily="2" charset="0"/>
              </a:rPr>
              <a:t>The situation is particularly dire for younger generations (70% leave)</a:t>
            </a:r>
          </a:p>
        </p:txBody>
      </p:sp>
    </p:spTree>
    <p:extLst>
      <p:ext uri="{BB962C8B-B14F-4D97-AF65-F5344CB8AC3E}">
        <p14:creationId xmlns:p14="http://schemas.microsoft.com/office/powerpoint/2010/main" val="267863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American Christianity</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6" name="Content Placeholder 4">
            <a:extLst>
              <a:ext uri="{FF2B5EF4-FFF2-40B4-BE49-F238E27FC236}">
                <a16:creationId xmlns:a16="http://schemas.microsoft.com/office/drawing/2014/main" id="{FC40B83F-9EDE-F5A3-4E48-47D4AD20DC2B}"/>
              </a:ext>
            </a:extLst>
          </p:cNvPr>
          <p:cNvSpPr>
            <a:spLocks noGrp="1"/>
          </p:cNvSpPr>
          <p:nvPr>
            <p:ph idx="1"/>
          </p:nvPr>
        </p:nvSpPr>
        <p:spPr>
          <a:xfrm>
            <a:off x="838200" y="1825625"/>
            <a:ext cx="10515600" cy="4351338"/>
          </a:xfrm>
        </p:spPr>
        <p:txBody>
          <a:bodyPr>
            <a:noAutofit/>
          </a:bodyPr>
          <a:lstStyle/>
          <a:p>
            <a:pPr marL="0" indent="0">
              <a:buNone/>
            </a:pPr>
            <a:r>
              <a:rPr lang="en-US" sz="4400" b="1" dirty="0">
                <a:solidFill>
                  <a:srgbClr val="306E5E"/>
                </a:solidFill>
                <a:latin typeface="Avenir Book" panose="02000503020000020003" pitchFamily="2" charset="0"/>
              </a:rPr>
              <a:t>Reasons for decline</a:t>
            </a:r>
          </a:p>
          <a:p>
            <a:pPr>
              <a:buFontTx/>
              <a:buChar char="-"/>
            </a:pPr>
            <a:r>
              <a:rPr lang="en-US" sz="4400" dirty="0">
                <a:solidFill>
                  <a:srgbClr val="306E5E"/>
                </a:solidFill>
                <a:latin typeface="Avenir Book" panose="02000503020000020003" pitchFamily="2" charset="0"/>
              </a:rPr>
              <a:t> Rise of Post-Christianity </a:t>
            </a:r>
          </a:p>
          <a:p>
            <a:pPr>
              <a:buFontTx/>
              <a:buChar char="-"/>
            </a:pPr>
            <a:r>
              <a:rPr lang="en-US" sz="4400" dirty="0">
                <a:solidFill>
                  <a:srgbClr val="306E5E"/>
                </a:solidFill>
                <a:latin typeface="Avenir Book" panose="02000503020000020003" pitchFamily="2" charset="0"/>
              </a:rPr>
              <a:t> Cultural captivity of the church </a:t>
            </a:r>
          </a:p>
          <a:p>
            <a:pPr>
              <a:buFontTx/>
              <a:buChar char="-"/>
            </a:pPr>
            <a:r>
              <a:rPr lang="en-US" sz="4400" dirty="0">
                <a:solidFill>
                  <a:srgbClr val="306E5E"/>
                </a:solidFill>
                <a:latin typeface="Avenir Book" panose="02000503020000020003" pitchFamily="2" charset="0"/>
              </a:rPr>
              <a:t> Economic, social, and political conditions </a:t>
            </a:r>
            <a:endParaRPr lang="en-US" sz="4000" dirty="0">
              <a:solidFill>
                <a:srgbClr val="306E5E"/>
              </a:solidFill>
              <a:latin typeface="Avenir Book" panose="02000503020000020003" pitchFamily="2" charset="0"/>
            </a:endParaRPr>
          </a:p>
        </p:txBody>
      </p:sp>
    </p:spTree>
    <p:extLst>
      <p:ext uri="{BB962C8B-B14F-4D97-AF65-F5344CB8AC3E}">
        <p14:creationId xmlns:p14="http://schemas.microsoft.com/office/powerpoint/2010/main" val="18196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  </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sp>
        <p:nvSpPr>
          <p:cNvPr id="14" name="Rounded Rectangle 7">
            <a:extLst>
              <a:ext uri="{FF2B5EF4-FFF2-40B4-BE49-F238E27FC236}">
                <a16:creationId xmlns:a16="http://schemas.microsoft.com/office/drawing/2014/main" id="{BEBBEB73-E87A-E8C2-F85E-8024957D5B33}"/>
              </a:ext>
            </a:extLst>
          </p:cNvPr>
          <p:cNvSpPr/>
          <p:nvPr/>
        </p:nvSpPr>
        <p:spPr>
          <a:xfrm>
            <a:off x="111512" y="1891410"/>
            <a:ext cx="11968976" cy="4369594"/>
          </a:xfrm>
          <a:prstGeom prst="roundRect">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43E9D61-3CF7-CC58-625D-09467B50E3B9}"/>
              </a:ext>
            </a:extLst>
          </p:cNvPr>
          <p:cNvSpPr txBox="1"/>
          <p:nvPr/>
        </p:nvSpPr>
        <p:spPr>
          <a:xfrm>
            <a:off x="294663" y="1952549"/>
            <a:ext cx="11854890" cy="4247317"/>
          </a:xfrm>
          <a:prstGeom prst="rect">
            <a:avLst/>
          </a:prstGeom>
          <a:noFill/>
        </p:spPr>
        <p:txBody>
          <a:bodyPr wrap="square" rtlCol="0">
            <a:spAutoFit/>
          </a:bodyPr>
          <a:lstStyle/>
          <a:p>
            <a:r>
              <a:rPr lang="en-US" sz="4500" dirty="0">
                <a:solidFill>
                  <a:srgbClr val="E8DDC4"/>
                </a:solidFill>
                <a:latin typeface="Avenir Book" panose="02000503020000020003" pitchFamily="2" charset="0"/>
              </a:rPr>
              <a:t>(Romans 10:14-15) How, then, can they call on the one they have not believed in? And how can they believe in the one of whom they have not heard? And how can they hear without someone preaching to them? And how can anyone preach unless they are sent? </a:t>
            </a:r>
          </a:p>
        </p:txBody>
      </p:sp>
    </p:spTree>
    <p:extLst>
      <p:ext uri="{BB962C8B-B14F-4D97-AF65-F5344CB8AC3E}">
        <p14:creationId xmlns:p14="http://schemas.microsoft.com/office/powerpoint/2010/main" val="39305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  </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pic>
        <p:nvPicPr>
          <p:cNvPr id="10" name="Picture 9">
            <a:extLst>
              <a:ext uri="{FF2B5EF4-FFF2-40B4-BE49-F238E27FC236}">
                <a16:creationId xmlns:a16="http://schemas.microsoft.com/office/drawing/2014/main" id="{255A6E1B-A23C-A216-8D8B-122D5897D481}"/>
              </a:ext>
            </a:extLst>
          </p:cNvPr>
          <p:cNvPicPr>
            <a:picLocks noChangeAspect="1"/>
          </p:cNvPicPr>
          <p:nvPr/>
        </p:nvPicPr>
        <p:blipFill>
          <a:blip r:embed="rId3"/>
          <a:stretch>
            <a:fillRect/>
          </a:stretch>
        </p:blipFill>
        <p:spPr>
          <a:xfrm>
            <a:off x="1625370" y="2304992"/>
            <a:ext cx="8941260" cy="2248016"/>
          </a:xfrm>
          <a:prstGeom prst="rect">
            <a:avLst/>
          </a:prstGeom>
        </p:spPr>
      </p:pic>
      <p:pic>
        <p:nvPicPr>
          <p:cNvPr id="12" name="Picture 11">
            <a:extLst>
              <a:ext uri="{FF2B5EF4-FFF2-40B4-BE49-F238E27FC236}">
                <a16:creationId xmlns:a16="http://schemas.microsoft.com/office/drawing/2014/main" id="{044E932E-DF07-68AB-C391-7E5A11A9CF83}"/>
              </a:ext>
            </a:extLst>
          </p:cNvPr>
          <p:cNvPicPr>
            <a:picLocks noChangeAspect="1"/>
          </p:cNvPicPr>
          <p:nvPr/>
        </p:nvPicPr>
        <p:blipFill>
          <a:blip r:embed="rId4"/>
          <a:stretch>
            <a:fillRect/>
          </a:stretch>
        </p:blipFill>
        <p:spPr>
          <a:xfrm>
            <a:off x="444224" y="1690688"/>
            <a:ext cx="10732052" cy="5131064"/>
          </a:xfrm>
          <a:prstGeom prst="rect">
            <a:avLst/>
          </a:prstGeom>
        </p:spPr>
      </p:pic>
    </p:spTree>
    <p:extLst>
      <p:ext uri="{BB962C8B-B14F-4D97-AF65-F5344CB8AC3E}">
        <p14:creationId xmlns:p14="http://schemas.microsoft.com/office/powerpoint/2010/main" val="20899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ADD3ABA-1100-F03B-3A8A-2D564DB0DBAE}"/>
              </a:ext>
            </a:extLst>
          </p:cNvPr>
          <p:cNvSpPr>
            <a:spLocks noGrp="1"/>
          </p:cNvSpPr>
          <p:nvPr>
            <p:ph type="title"/>
          </p:nvPr>
        </p:nvSpPr>
        <p:spPr/>
        <p:txBody>
          <a:bodyPr>
            <a:normAutofit/>
          </a:bodyPr>
          <a:lstStyle/>
          <a:p>
            <a:r>
              <a:rPr lang="en-US" sz="7000" b="1" spc="600" dirty="0">
                <a:solidFill>
                  <a:srgbClr val="306E5E"/>
                </a:solidFill>
                <a:latin typeface="Aktiv Grotesk Ex" panose="020B0604020203020204" pitchFamily="34" charset="77"/>
                <a:cs typeface="Aktiv Grotesk Ex" panose="020B0604020203020204" pitchFamily="34" charset="77"/>
              </a:rPr>
              <a:t>US church planting  </a:t>
            </a:r>
            <a:endParaRPr lang="en-US" sz="7000" b="1" spc="600" dirty="0">
              <a:solidFill>
                <a:srgbClr val="A29B0F"/>
              </a:solidFill>
              <a:latin typeface="Aktiv Grotesk Ex" panose="020B0604020203020204" pitchFamily="34" charset="77"/>
              <a:cs typeface="Aktiv Grotesk Ex" panose="020B0604020203020204" pitchFamily="34" charset="77"/>
            </a:endParaRPr>
          </a:p>
        </p:txBody>
      </p:sp>
      <p:pic>
        <p:nvPicPr>
          <p:cNvPr id="10" name="Picture 9">
            <a:extLst>
              <a:ext uri="{FF2B5EF4-FFF2-40B4-BE49-F238E27FC236}">
                <a16:creationId xmlns:a16="http://schemas.microsoft.com/office/drawing/2014/main" id="{255A6E1B-A23C-A216-8D8B-122D5897D481}"/>
              </a:ext>
            </a:extLst>
          </p:cNvPr>
          <p:cNvPicPr>
            <a:picLocks noChangeAspect="1"/>
          </p:cNvPicPr>
          <p:nvPr/>
        </p:nvPicPr>
        <p:blipFill>
          <a:blip r:embed="rId3"/>
          <a:stretch>
            <a:fillRect/>
          </a:stretch>
        </p:blipFill>
        <p:spPr>
          <a:xfrm>
            <a:off x="1625370" y="2304992"/>
            <a:ext cx="8941260" cy="2248016"/>
          </a:xfrm>
          <a:prstGeom prst="rect">
            <a:avLst/>
          </a:prstGeom>
        </p:spPr>
      </p:pic>
      <p:pic>
        <p:nvPicPr>
          <p:cNvPr id="12" name="Picture 11">
            <a:extLst>
              <a:ext uri="{FF2B5EF4-FFF2-40B4-BE49-F238E27FC236}">
                <a16:creationId xmlns:a16="http://schemas.microsoft.com/office/drawing/2014/main" id="{044E932E-DF07-68AB-C391-7E5A11A9CF83}"/>
              </a:ext>
            </a:extLst>
          </p:cNvPr>
          <p:cNvPicPr>
            <a:picLocks noChangeAspect="1"/>
          </p:cNvPicPr>
          <p:nvPr/>
        </p:nvPicPr>
        <p:blipFill>
          <a:blip r:embed="rId4"/>
          <a:stretch>
            <a:fillRect/>
          </a:stretch>
        </p:blipFill>
        <p:spPr>
          <a:xfrm>
            <a:off x="112754" y="1899974"/>
            <a:ext cx="10732052" cy="5131064"/>
          </a:xfrm>
          <a:prstGeom prst="rect">
            <a:avLst/>
          </a:prstGeom>
        </p:spPr>
      </p:pic>
      <p:pic>
        <p:nvPicPr>
          <p:cNvPr id="13" name="Picture 12">
            <a:extLst>
              <a:ext uri="{FF2B5EF4-FFF2-40B4-BE49-F238E27FC236}">
                <a16:creationId xmlns:a16="http://schemas.microsoft.com/office/drawing/2014/main" id="{D0D3921D-B877-0704-8ABF-F1A8C6498BF7}"/>
              </a:ext>
            </a:extLst>
          </p:cNvPr>
          <p:cNvPicPr>
            <a:picLocks noChangeAspect="1"/>
          </p:cNvPicPr>
          <p:nvPr/>
        </p:nvPicPr>
        <p:blipFill>
          <a:blip r:embed="rId5"/>
          <a:stretch>
            <a:fillRect/>
          </a:stretch>
        </p:blipFill>
        <p:spPr>
          <a:xfrm>
            <a:off x="3277699" y="179851"/>
            <a:ext cx="8706297" cy="2648086"/>
          </a:xfrm>
          <a:prstGeom prst="rect">
            <a:avLst/>
          </a:prstGeom>
        </p:spPr>
      </p:pic>
    </p:spTree>
    <p:extLst>
      <p:ext uri="{BB962C8B-B14F-4D97-AF65-F5344CB8AC3E}">
        <p14:creationId xmlns:p14="http://schemas.microsoft.com/office/powerpoint/2010/main" val="202174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Autosaved]" id="{9280A579-7AE1-0846-A560-24A5BF6B1517}" vid="{EA5B0DC6-6110-9E47-ACB9-F29AF2197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Josh_Option1</Template>
  <TotalTime>0</TotalTime>
  <Words>1740</Words>
  <Application>Microsoft Office PowerPoint</Application>
  <PresentationFormat>Widescreen</PresentationFormat>
  <Paragraphs>302</Paragraphs>
  <Slides>48</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Aktiv Grotesk</vt:lpstr>
      <vt:lpstr>Aktiv Grotesk Ex</vt:lpstr>
      <vt:lpstr>Arial</vt:lpstr>
      <vt:lpstr>Avenir Black</vt:lpstr>
      <vt:lpstr>Avenir Book</vt:lpstr>
      <vt:lpstr>Calibri</vt:lpstr>
      <vt:lpstr>Calibri Light</vt:lpstr>
      <vt:lpstr>Office Theme</vt:lpstr>
      <vt:lpstr>PowerPoint Presentation</vt:lpstr>
      <vt:lpstr>XSI 2024</vt:lpstr>
      <vt:lpstr>American Christianity</vt:lpstr>
      <vt:lpstr>American Christianity</vt:lpstr>
      <vt:lpstr>American Christianity</vt:lpstr>
      <vt:lpstr>American Christianity</vt:lpstr>
      <vt:lpstr>US church planting  </vt:lpstr>
      <vt:lpstr>US church planting  </vt:lpstr>
      <vt:lpstr>US church planting  </vt:lpstr>
      <vt:lpstr>US church planting  </vt:lpstr>
      <vt:lpstr>US church planting  </vt:lpstr>
      <vt:lpstr>US church planting  </vt:lpstr>
      <vt:lpstr>US church planting  </vt:lpstr>
      <vt:lpstr>US Church Planting</vt:lpstr>
      <vt:lpstr>US Church Planting</vt:lpstr>
      <vt:lpstr>Planting frontiers</vt:lpstr>
      <vt:lpstr>Planting frontiers</vt:lpstr>
      <vt:lpstr>Start-up group</vt:lpstr>
      <vt:lpstr>Start-up mentality</vt:lpstr>
      <vt:lpstr>Start-up methodology</vt:lpstr>
      <vt:lpstr>Start-up methodology</vt:lpstr>
      <vt:lpstr>Start-up methodology</vt:lpstr>
      <vt:lpstr>Start-up methodology</vt:lpstr>
      <vt:lpstr>Start-up methodology</vt:lpstr>
      <vt:lpstr>Start-up methodology</vt:lpstr>
      <vt:lpstr>Start-up methodology</vt:lpstr>
      <vt:lpstr>Start-up methodology</vt:lpstr>
      <vt:lpstr>Missions framework</vt:lpstr>
      <vt:lpstr>Missions framework</vt:lpstr>
      <vt:lpstr>Missions framework</vt:lpstr>
      <vt:lpstr>Missions framework</vt:lpstr>
      <vt:lpstr>Missions framework</vt:lpstr>
      <vt:lpstr>Missions framework</vt:lpstr>
      <vt:lpstr>Missions framework</vt:lpstr>
      <vt:lpstr>Missions framework</vt:lpstr>
      <vt:lpstr>Missions framework</vt:lpstr>
      <vt:lpstr>Missions framework</vt:lpstr>
      <vt:lpstr>Missions framework</vt:lpstr>
      <vt:lpstr>Missions framework</vt:lpstr>
      <vt:lpstr>J.D. Payne</vt:lpstr>
      <vt:lpstr>J.D. Payne</vt:lpstr>
      <vt:lpstr>J.D. Payne</vt:lpstr>
      <vt:lpstr>J.D. Payne</vt:lpstr>
      <vt:lpstr>J.D. Payne</vt:lpstr>
      <vt:lpstr>J.D. Payne</vt:lpstr>
      <vt:lpstr>Final thoughts</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2024-07-25T16:09:06Z</dcterms:created>
  <dcterms:modified xsi:type="dcterms:W3CDTF">2024-07-25T16:09:12Z</dcterms:modified>
</cp:coreProperties>
</file>