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 id="2147483677" r:id="rId4"/>
  </p:sldMasterIdLst>
  <p:notesMasterIdLst>
    <p:notesMasterId r:id="rId63"/>
  </p:notesMasterIdLst>
  <p:sldIdLst>
    <p:sldId id="1561" r:id="rId5"/>
    <p:sldId id="1746" r:id="rId6"/>
    <p:sldId id="1838" r:id="rId7"/>
    <p:sldId id="1826" r:id="rId8"/>
    <p:sldId id="1828" r:id="rId9"/>
    <p:sldId id="1827" r:id="rId10"/>
    <p:sldId id="1753" r:id="rId11"/>
    <p:sldId id="1754" r:id="rId12"/>
    <p:sldId id="1755" r:id="rId13"/>
    <p:sldId id="1829" r:id="rId14"/>
    <p:sldId id="1840" r:id="rId15"/>
    <p:sldId id="1756" r:id="rId16"/>
    <p:sldId id="1757" r:id="rId17"/>
    <p:sldId id="1758" r:id="rId18"/>
    <p:sldId id="1759" r:id="rId19"/>
    <p:sldId id="1760" r:id="rId20"/>
    <p:sldId id="1761" r:id="rId21"/>
    <p:sldId id="1841" r:id="rId22"/>
    <p:sldId id="1762" r:id="rId23"/>
    <p:sldId id="1763" r:id="rId24"/>
    <p:sldId id="1831" r:id="rId25"/>
    <p:sldId id="1764" r:id="rId26"/>
    <p:sldId id="1832" r:id="rId27"/>
    <p:sldId id="1765" r:id="rId28"/>
    <p:sldId id="1766" r:id="rId29"/>
    <p:sldId id="1833" r:id="rId30"/>
    <p:sldId id="1767" r:id="rId31"/>
    <p:sldId id="1768" r:id="rId32"/>
    <p:sldId id="1842" r:id="rId33"/>
    <p:sldId id="1770" r:id="rId34"/>
    <p:sldId id="1771" r:id="rId35"/>
    <p:sldId id="1772" r:id="rId36"/>
    <p:sldId id="1834" r:id="rId37"/>
    <p:sldId id="1843" r:id="rId38"/>
    <p:sldId id="1836" r:id="rId39"/>
    <p:sldId id="1784" r:id="rId40"/>
    <p:sldId id="1785" r:id="rId41"/>
    <p:sldId id="1786" r:id="rId42"/>
    <p:sldId id="1787" r:id="rId43"/>
    <p:sldId id="1788" r:id="rId44"/>
    <p:sldId id="1789" r:id="rId45"/>
    <p:sldId id="1791" r:id="rId46"/>
    <p:sldId id="1792" r:id="rId47"/>
    <p:sldId id="1839" r:id="rId48"/>
    <p:sldId id="1793" r:id="rId49"/>
    <p:sldId id="1844" r:id="rId50"/>
    <p:sldId id="1813" r:id="rId51"/>
    <p:sldId id="1814" r:id="rId52"/>
    <p:sldId id="1837" r:id="rId53"/>
    <p:sldId id="1821" r:id="rId54"/>
    <p:sldId id="1822" r:id="rId55"/>
    <p:sldId id="1823" r:id="rId56"/>
    <p:sldId id="1824" r:id="rId57"/>
    <p:sldId id="1825" r:id="rId58"/>
    <p:sldId id="1387" r:id="rId59"/>
    <p:sldId id="1845" r:id="rId60"/>
    <p:sldId id="1523" r:id="rId61"/>
    <p:sldId id="152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626"/>
    <a:srgbClr val="BD815F"/>
    <a:srgbClr val="FFFF99"/>
    <a:srgbClr val="7E3232"/>
    <a:srgbClr val="F7F4D5"/>
    <a:srgbClr val="F1EBB5"/>
    <a:srgbClr val="E3E39D"/>
    <a:srgbClr val="D8DCA4"/>
    <a:srgbClr val="A8BDC4"/>
    <a:srgbClr val="779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27A96-6609-4E45-88CF-9DAE9335C339}" v="412" dt="2023-03-30T19:58:34.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61" autoAdjust="0"/>
    <p:restoredTop sz="86013" autoAdjust="0"/>
  </p:normalViewPr>
  <p:slideViewPr>
    <p:cSldViewPr>
      <p:cViewPr varScale="1">
        <p:scale>
          <a:sx n="68" d="100"/>
          <a:sy n="68" d="100"/>
        </p:scale>
        <p:origin x="60" y="1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42004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08003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102668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214086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274832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63617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3659972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231974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139363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25483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469764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42423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241033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803154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63193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293955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636901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070622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622348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37286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89608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2513178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3659606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6241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646060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335423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635381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678945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425893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185184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255476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403125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845335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194916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1544642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3848881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1380876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3740229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200080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553868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4288659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1952808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288924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90049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1816662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51</a:t>
            </a:fld>
            <a:endParaRPr lang="en-US"/>
          </a:p>
        </p:txBody>
      </p:sp>
    </p:spTree>
    <p:extLst>
      <p:ext uri="{BB962C8B-B14F-4D97-AF65-F5344CB8AC3E}">
        <p14:creationId xmlns:p14="http://schemas.microsoft.com/office/powerpoint/2010/main" val="1708648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52</a:t>
            </a:fld>
            <a:endParaRPr lang="en-US"/>
          </a:p>
        </p:txBody>
      </p:sp>
    </p:spTree>
    <p:extLst>
      <p:ext uri="{BB962C8B-B14F-4D97-AF65-F5344CB8AC3E}">
        <p14:creationId xmlns:p14="http://schemas.microsoft.com/office/powerpoint/2010/main" val="1624401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53</a:t>
            </a:fld>
            <a:endParaRPr lang="en-US"/>
          </a:p>
        </p:txBody>
      </p:sp>
    </p:spTree>
    <p:extLst>
      <p:ext uri="{BB962C8B-B14F-4D97-AF65-F5344CB8AC3E}">
        <p14:creationId xmlns:p14="http://schemas.microsoft.com/office/powerpoint/2010/main" val="1423762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54</a:t>
            </a:fld>
            <a:endParaRPr lang="en-US"/>
          </a:p>
        </p:txBody>
      </p:sp>
    </p:spTree>
    <p:extLst>
      <p:ext uri="{BB962C8B-B14F-4D97-AF65-F5344CB8AC3E}">
        <p14:creationId xmlns:p14="http://schemas.microsoft.com/office/powerpoint/2010/main" val="42185943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873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3468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256246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36984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68802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116858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377064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964118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2652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954701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5024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0987071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213790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002954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969557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5180799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3065279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7595357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558703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59887991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0451555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0420706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992924079"/>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966783343"/>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0971644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3412581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2909280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4/10/2023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4/10/2023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11876682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4/10/2023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7795753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xmlns="" id="{17D73BB1-9A31-368B-F14F-6AC892D320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40" t="9524" r="5982" b="7144"/>
          <a:stretch/>
        </p:blipFill>
        <p:spPr>
          <a:xfrm>
            <a:off x="3238500" y="3581400"/>
            <a:ext cx="5715000" cy="2667000"/>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(Ex. 32:5) Aaron built an altar in front of the calf and announced, “Tomorrow there will be a festival to the Lord.”</a:t>
            </a:r>
          </a:p>
          <a:p>
            <a:r>
              <a:rPr lang="en-US" sz="4000" b="1" spc="-150" baseline="3000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So the next day the people rose early and sacrificed burnt offerings and presented fellowship offerings.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Afterward they sat down to eat and drink and got up 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indulge in revelry</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04586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(Ex. 32:5) Aaron built an altar in front of the calf and announced, “Tomorrow there will be a festival to the Lord.”</a:t>
            </a:r>
          </a:p>
          <a:p>
            <a:r>
              <a:rPr lang="en-US" sz="4000" b="1" spc="-150" baseline="3000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So the next day the people rose early and sacrificed burnt offerings and presented fellowship offerings.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Afterward they sat down to eat and drink and got up 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indulge in revelry</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2">
            <a:extLst>
              <a:ext uri="{FF2B5EF4-FFF2-40B4-BE49-F238E27FC236}">
                <a16:creationId xmlns:a16="http://schemas.microsoft.com/office/drawing/2014/main" xmlns="" id="{11B21A32-3C93-DD16-7385-23778E5E709F}"/>
              </a:ext>
            </a:extLst>
          </p:cNvPr>
          <p:cNvSpPr/>
          <p:nvPr/>
        </p:nvSpPr>
        <p:spPr>
          <a:xfrm>
            <a:off x="304800" y="304800"/>
            <a:ext cx="10873740" cy="492234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“Revelry” (</a:t>
            </a:r>
            <a:r>
              <a:rPr lang="en-US" sz="4800" b="1" i="1" spc="-150"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ṣāḥaq</a:t>
            </a: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Isaac “caressing” his wife, and Joseph “making sport” of Potiphar’s wife.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Genesis 26:8; </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 39:17</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“Drunken, immoral orgies and sexual play</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(‘conjugal caresses’).”</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C. Kaiser,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Zondervan, 1990), 478.</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Alan Cole,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(Downers Grove, IL: InterVarsity Press, 1973), 226.</a:t>
            </a:r>
          </a:p>
          <a:p>
            <a:pPr marL="45720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 Durham,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(Dallas: Word, Incorporated, 1987), 422.</a:t>
            </a:r>
          </a:p>
        </p:txBody>
      </p:sp>
    </p:spTree>
    <p:extLst>
      <p:ext uri="{BB962C8B-B14F-4D97-AF65-F5344CB8AC3E}">
        <p14:creationId xmlns:p14="http://schemas.microsoft.com/office/powerpoint/2010/main" val="173400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32:7)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 down, because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people, whom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brought up out of Egypt, have become corrupt.”</a:t>
            </a:r>
          </a:p>
        </p:txBody>
      </p:sp>
    </p:spTree>
    <p:extLst>
      <p:ext uri="{BB962C8B-B14F-4D97-AF65-F5344CB8AC3E}">
        <p14:creationId xmlns:p14="http://schemas.microsoft.com/office/powerpoint/2010/main" val="338769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32:10) “Leave me alone so that my anger may burn against them and that I may destroy them. Then I will make you into a great nation.”</a:t>
            </a:r>
          </a:p>
        </p:txBody>
      </p:sp>
    </p:spTree>
    <p:extLst>
      <p:ext uri="{BB962C8B-B14F-4D97-AF65-F5344CB8AC3E}">
        <p14:creationId xmlns:p14="http://schemas.microsoft.com/office/powerpoint/2010/main" val="156970575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6308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32:11) But Moses sought the favor of the Lord his God.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“Lord,” he said, “why should your anger burn against your people, whom you brought out of Egypt with great power and a mighty hand?”</a:t>
            </a:r>
          </a:p>
        </p:txBody>
      </p:sp>
    </p:spTree>
    <p:extLst>
      <p:ext uri="{BB962C8B-B14F-4D97-AF65-F5344CB8AC3E}">
        <p14:creationId xmlns:p14="http://schemas.microsoft.com/office/powerpoint/2010/main" val="3019790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6308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32:12) “Why should the Egyptians say, ‘It was with evil intent that he brought them out, to kill them in the mountains and to wipe them off the face of the earth’?</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Turn from your fierce anger.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Relent and do not bring disaster on your people.”</a:t>
            </a:r>
          </a:p>
        </p:txBody>
      </p:sp>
    </p:spTree>
    <p:extLst>
      <p:ext uri="{BB962C8B-B14F-4D97-AF65-F5344CB8AC3E}">
        <p14:creationId xmlns:p14="http://schemas.microsoft.com/office/powerpoint/2010/main" val="3048426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32:13) “Remember your servants Abraham, Isaac and Israel, to whom you swore by your own self:</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make your descendants as numerous as the stars in the sky.</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give your descendants all this land I promised them, and it will be their inheritance forever.’”</a:t>
            </a:r>
          </a:p>
        </p:txBody>
      </p:sp>
    </p:spTree>
    <p:extLst>
      <p:ext uri="{BB962C8B-B14F-4D97-AF65-F5344CB8AC3E}">
        <p14:creationId xmlns:p14="http://schemas.microsoft.com/office/powerpoint/2010/main" val="4292326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32:14) So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changed His mind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about the harm which He said He would do to His people.</a:t>
            </a:r>
          </a:p>
        </p:txBody>
      </p:sp>
    </p:spTree>
    <p:extLst>
      <p:ext uri="{BB962C8B-B14F-4D97-AF65-F5344CB8AC3E}">
        <p14:creationId xmlns:p14="http://schemas.microsoft.com/office/powerpoint/2010/main" val="250270170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32:14) So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changed His mind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about the harm which He said He would do to His people.</a:t>
            </a:r>
          </a:p>
        </p:txBody>
      </p:sp>
      <p:sp>
        <p:nvSpPr>
          <p:cNvPr id="2" name="Rounded Rectangle 2">
            <a:extLst>
              <a:ext uri="{FF2B5EF4-FFF2-40B4-BE49-F238E27FC236}">
                <a16:creationId xmlns:a16="http://schemas.microsoft.com/office/drawing/2014/main" xmlns="" id="{4028E4E1-82B7-5509-378C-0782607047CF}"/>
              </a:ext>
            </a:extLst>
          </p:cNvPr>
          <p:cNvSpPr/>
          <p:nvPr/>
        </p:nvSpPr>
        <p:spPr>
          <a:xfrm>
            <a:off x="1752600" y="868681"/>
            <a:ext cx="9993086" cy="579864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God change his mind?</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Moses didn’t tell God new information.</a:t>
            </a:r>
          </a:p>
          <a:p>
            <a:pPr marL="228600" marR="0" lvl="0" algn="l" defTabSz="914400" rtl="0" eaLnBrk="1" fontAlgn="auto" latinLnBrk="0" hangingPunct="1">
              <a:lnSpc>
                <a:spcPct val="100000"/>
              </a:lnSpc>
              <a:spcBef>
                <a:spcPts val="0"/>
              </a:spcBef>
              <a:spcAft>
                <a:spcPts val="0"/>
              </a:spcAft>
              <a:buClrTx/>
              <a:buSzTx/>
              <a:buFontTx/>
              <a:buNone/>
              <a:tabLst/>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This wasn’t an immutable decree.</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Amos 7; Jonah 3:4</a:t>
            </a: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anthropomorphic language.</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sun rises at 7:05am” is human-centered language.</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“Changed” (</a:t>
            </a:r>
            <a:r>
              <a:rPr kumimoji="0" lang="en-US" sz="2400" b="1" i="1"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nāḥam</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means “to be sorry, moved to pity, have compassion.” Jonathan Master, “Exodus 32 as an Argument for Traditional Theism.”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JETS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45/4 (December 2002). 595.</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(4) The circumstances changed—not God.</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Attitude toward evil? </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Justice. </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Attitude toward repentance? </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Mercy.</a:t>
            </a:r>
          </a:p>
        </p:txBody>
      </p:sp>
    </p:spTree>
    <p:extLst>
      <p:ext uri="{BB962C8B-B14F-4D97-AF65-F5344CB8AC3E}">
        <p14:creationId xmlns:p14="http://schemas.microsoft.com/office/powerpoint/2010/main" val="34070056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left)">
                                      <p:cBhvr>
                                        <p:cTn id="33" dur="500"/>
                                        <p:tgtEl>
                                          <p:spTgt spid="2">
                                            <p:txEl>
                                              <p:pRg st="5" end="5"/>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left)">
                                      <p:cBhvr>
                                        <p:cTn id="4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32:15) Moses turned and went down the mountain with the two tablets of the covenant law in his hands. They were inscribed on both sides, front and back.</a:t>
            </a:r>
          </a:p>
        </p:txBody>
      </p:sp>
    </p:spTree>
    <p:extLst>
      <p:ext uri="{BB962C8B-B14F-4D97-AF65-F5344CB8AC3E}">
        <p14:creationId xmlns:p14="http://schemas.microsoft.com/office/powerpoint/2010/main" val="165800245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6308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24:14) Moses said to the elders,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“Wait here for us until we come back to you. Aaron and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Hur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are with you, and anyone involved in a dispute can go to them.”</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entered the cloud as he went on up the mountain. And he stayed on the mountain for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forty days.</a:t>
            </a:r>
            <a:endPar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8333913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6640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32:17) When Joshua heard the noise of the people shouting, he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is the sound of war in the camp.”</a:t>
            </a:r>
          </a:p>
        </p:txBody>
      </p:sp>
    </p:spTree>
    <p:extLst>
      <p:ext uri="{BB962C8B-B14F-4D97-AF65-F5344CB8AC3E}">
        <p14:creationId xmlns:p14="http://schemas.microsoft.com/office/powerpoint/2010/main" val="2373383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32:18) Moses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“It is not the sound of victory.</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It is not the sound of defeat.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It is the sound of singing that I hear.”</a:t>
            </a:r>
          </a:p>
        </p:txBody>
      </p:sp>
    </p:spTree>
    <p:extLst>
      <p:ext uri="{BB962C8B-B14F-4D97-AF65-F5344CB8AC3E}">
        <p14:creationId xmlns:p14="http://schemas.microsoft.com/office/powerpoint/2010/main" val="699992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32:19) When Moses approached the camp and saw the calf and the dancing, his anger burned and he threw the tablets out of his hands, breaking them to pieces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foot of the mountain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2">
            <a:extLst>
              <a:ext uri="{FF2B5EF4-FFF2-40B4-BE49-F238E27FC236}">
                <a16:creationId xmlns:a16="http://schemas.microsoft.com/office/drawing/2014/main" xmlns="" id="{CF610419-88EA-1C59-8B06-67C07943D234}"/>
              </a:ext>
            </a:extLst>
          </p:cNvPr>
          <p:cNvSpPr/>
          <p:nvPr/>
        </p:nvSpPr>
        <p:spPr>
          <a:xfrm>
            <a:off x="3200400" y="4038600"/>
            <a:ext cx="6400800" cy="2057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the place where they first met God.</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19:17; Deuteronomy 4:11</a:t>
            </a:r>
          </a:p>
        </p:txBody>
      </p:sp>
    </p:spTree>
    <p:extLst>
      <p:ext uri="{BB962C8B-B14F-4D97-AF65-F5344CB8AC3E}">
        <p14:creationId xmlns:p14="http://schemas.microsoft.com/office/powerpoint/2010/main" val="247264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32:20) He took the calf the people had made and burned it in the fire.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he ground it to powder,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scattered it on the water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made the Israelites drink it.</a:t>
            </a:r>
          </a:p>
        </p:txBody>
      </p:sp>
      <p:sp>
        <p:nvSpPr>
          <p:cNvPr id="2" name="Rounded Rectangle 2">
            <a:extLst>
              <a:ext uri="{FF2B5EF4-FFF2-40B4-BE49-F238E27FC236}">
                <a16:creationId xmlns:a16="http://schemas.microsoft.com/office/drawing/2014/main" xmlns="" id="{117FD889-3FD1-D28C-D1BF-F7670777C977}"/>
              </a:ext>
            </a:extLst>
          </p:cNvPr>
          <p:cNvSpPr/>
          <p:nvPr/>
        </p:nvSpPr>
        <p:spPr>
          <a:xfrm>
            <a:off x="762000" y="3428999"/>
            <a:ext cx="9448800" cy="297180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Moses make them drink it?</a:t>
            </a:r>
          </a:p>
          <a:p>
            <a:pPr marL="228600" marR="0" lvl="0" algn="l" defTabSz="914400" rtl="0" eaLnBrk="1" fontAlgn="auto" latinLnBrk="0" hangingPunct="1">
              <a:lnSpc>
                <a:spcPct val="100000"/>
              </a:lnSpc>
              <a:spcBef>
                <a:spcPts val="0"/>
              </a:spcBef>
              <a:spcAft>
                <a:spcPts val="0"/>
              </a:spcAft>
              <a:buClrTx/>
              <a:buSzTx/>
              <a:buFontTx/>
              <a:buNone/>
              <a:tabLst/>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permanently destroyed</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idol.</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Kings 23:6, 15</a:t>
            </a: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showed the idol was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powerless</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23:24</a:t>
            </a:r>
          </a:p>
        </p:txBody>
      </p:sp>
    </p:spTree>
    <p:extLst>
      <p:ext uri="{BB962C8B-B14F-4D97-AF65-F5344CB8AC3E}">
        <p14:creationId xmlns:p14="http://schemas.microsoft.com/office/powerpoint/2010/main" val="662469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left)">
                                      <p:cBhvr>
                                        <p:cTn id="39" dur="500"/>
                                        <p:tgtEl>
                                          <p:spTgt spid="2">
                                            <p:txEl>
                                              <p:pRg st="3" end="3"/>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left)">
                                      <p:cBhvr>
                                        <p:cTn id="4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32:21) Moses said to Aaron,</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did these people do to you, that you led them into such great sin?”</a:t>
            </a:r>
          </a:p>
        </p:txBody>
      </p:sp>
      <p:sp>
        <p:nvSpPr>
          <p:cNvPr id="2" name="Rounded Rectangle 2">
            <a:extLst>
              <a:ext uri="{FF2B5EF4-FFF2-40B4-BE49-F238E27FC236}">
                <a16:creationId xmlns:a16="http://schemas.microsoft.com/office/drawing/2014/main" xmlns="" id="{E7A9E771-FAD8-14AC-44DB-55FC90DAE235}"/>
              </a:ext>
            </a:extLst>
          </p:cNvPr>
          <p:cNvSpPr/>
          <p:nvPr/>
        </p:nvSpPr>
        <p:spPr>
          <a:xfrm>
            <a:off x="1447800" y="2133600"/>
            <a:ext cx="7086600" cy="1295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 left Aaron in charge!</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24:14</a:t>
            </a:r>
          </a:p>
        </p:txBody>
      </p:sp>
    </p:spTree>
    <p:extLst>
      <p:ext uri="{BB962C8B-B14F-4D97-AF65-F5344CB8AC3E}">
        <p14:creationId xmlns:p14="http://schemas.microsoft.com/office/powerpoint/2010/main" val="47024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32:22) “Do not be angry, my lord,” Aaron answered. “You know how prone these people are to evil.</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23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said to me, ‘Make us gods who will go before us. As for this fellow Moses who brought us up out of Egypt, we don’t know what has happened to him.’”</a:t>
            </a:r>
          </a:p>
        </p:txBody>
      </p:sp>
    </p:spTree>
    <p:extLst>
      <p:ext uri="{BB962C8B-B14F-4D97-AF65-F5344CB8AC3E}">
        <p14:creationId xmlns:p14="http://schemas.microsoft.com/office/powerpoint/2010/main" val="349924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47787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32:24) “So I told them, ‘Whoever has any gold jewelry, take it off.’</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they gave me the gold,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I threw it into the fire,</a:t>
            </a:r>
          </a:p>
          <a:p>
            <a:r>
              <a:rPr lang="en-US" sz="6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6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out came this calf!</a:t>
            </a:r>
            <a:r>
              <a:rPr lang="en-US" sz="6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121310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5546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32:25) Moses saw that the people were running wild and that Aaron had let them get out of control and so become a laughingstock to their enemies.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he stood at the entrance to the camp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“Whoever is for the Lord, come to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All the Levites rallied to him.</a:t>
            </a:r>
          </a:p>
        </p:txBody>
      </p:sp>
    </p:spTree>
    <p:extLst>
      <p:ext uri="{BB962C8B-B14F-4D97-AF65-F5344CB8AC3E}">
        <p14:creationId xmlns:p14="http://schemas.microsoft.com/office/powerpoint/2010/main" val="1187585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32:27) Then he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“This is what the Lord says,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‘Each man strap a sword to his side.</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 back and forth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through the camp from one end to the other,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each killing his brother and friend and neighbor.’”</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Levites did as Moses commanded, and that day about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three thousand of the people died.</a:t>
            </a:r>
          </a:p>
        </p:txBody>
      </p:sp>
    </p:spTree>
    <p:extLst>
      <p:ext uri="{BB962C8B-B14F-4D97-AF65-F5344CB8AC3E}">
        <p14:creationId xmlns:p14="http://schemas.microsoft.com/office/powerpoint/2010/main" val="363442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070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32:27) Then he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“This is what the Lord says,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‘Each man strap a sword to his side.</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 back and forth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through the camp from one end to the other,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each killing his brother and friend and neighbor.’”</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Levites did as Moses commanded, and that day about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three thousand of the people died.</a:t>
            </a:r>
          </a:p>
        </p:txBody>
      </p:sp>
      <p:sp>
        <p:nvSpPr>
          <p:cNvPr id="5" name="Rounded Rectangle 2">
            <a:extLst>
              <a:ext uri="{FF2B5EF4-FFF2-40B4-BE49-F238E27FC236}">
                <a16:creationId xmlns:a16="http://schemas.microsoft.com/office/drawing/2014/main" xmlns="" id="{1A74407F-D7B7-FFDC-C918-8F9BAFD02C93}"/>
              </a:ext>
            </a:extLst>
          </p:cNvPr>
          <p:cNvSpPr/>
          <p:nvPr/>
        </p:nvSpPr>
        <p:spPr>
          <a:xfrm>
            <a:off x="2667000" y="388618"/>
            <a:ext cx="9067800" cy="411480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Killing 3,000 people?</a:t>
            </a:r>
          </a:p>
          <a:p>
            <a:pPr marL="228600" marR="0" lvl="0" algn="l" defTabSz="914400" rtl="0" eaLnBrk="1" fontAlgn="auto" latinLnBrk="0" hangingPunct="1">
              <a:lnSpc>
                <a:spcPct val="100000"/>
              </a:lnSpc>
              <a:spcBef>
                <a:spcPts val="0"/>
              </a:spcBef>
              <a:spcAft>
                <a:spcPts val="0"/>
              </a:spcAft>
              <a:buClrTx/>
              <a:buSzTx/>
              <a:buFontTx/>
              <a:buNone/>
              <a:tabLst/>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only 3,000?</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shows that most changed and were forgiven.</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 great sin these people have committed!” (v.31)</a:t>
            </a:r>
          </a:p>
          <a:p>
            <a:pPr marL="228600" marR="0" lvl="0" algn="l" defTabSz="914400" rtl="0" eaLnBrk="1" fontAlgn="auto" latinLnBrk="0" hangingPunct="1">
              <a:lnSpc>
                <a:spcPct val="100000"/>
              </a:lnSpc>
              <a:spcBef>
                <a:spcPts val="0"/>
              </a:spcBef>
              <a:spcAft>
                <a:spcPts val="0"/>
              </a:spcAft>
              <a:buClrTx/>
              <a:buSzTx/>
              <a:buFontTx/>
              <a:buNone/>
              <a:tabLst/>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hardcore remnant refused to change.</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Douglas K. Stuart,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(2006), 681.</a:t>
            </a: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serious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idolatry?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117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left)">
                                      <p:cBhvr>
                                        <p:cTn id="44" dur="500"/>
                                        <p:tgtEl>
                                          <p:spTgt spid="5">
                                            <p:txEl>
                                              <p:pRg st="2" end="2"/>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wipe(left)">
                                      <p:cBhvr>
                                        <p:cTn id="53" dur="500"/>
                                        <p:tgtEl>
                                          <p:spTgt spid="5">
                                            <p:txEl>
                                              <p:pRg st="4" end="4"/>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wipe(left)">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wipe(left)">
                                      <p:cBhvr>
                                        <p:cTn id="6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32:1) When the people saw that Moses was so long in coming down from the mountain,</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gathered around Aaron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“Come, make us gods who will go before us. As for this fellow Moses who brought us up out of Egypt, we don’t know what has happened to him.”</a:t>
            </a:r>
          </a:p>
        </p:txBody>
      </p:sp>
    </p:spTree>
    <p:extLst>
      <p:ext uri="{BB962C8B-B14F-4D97-AF65-F5344CB8AC3E}">
        <p14:creationId xmlns:p14="http://schemas.microsoft.com/office/powerpoint/2010/main" val="36095699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32:30) The next day Moses said to the people, “You have committed a great sin. But now I will go up to the Lord. Perhaps I can make atonement for your sin.”</a:t>
            </a:r>
          </a:p>
        </p:txBody>
      </p:sp>
    </p:spTree>
    <p:extLst>
      <p:ext uri="{BB962C8B-B14F-4D97-AF65-F5344CB8AC3E}">
        <p14:creationId xmlns:p14="http://schemas.microsoft.com/office/powerpoint/2010/main" val="1601122348"/>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32:31) So Moses went back to the Lord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“Oh, what a great sin these people have committed! They have made themselves gods of gold.</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now, please forgive their sin.</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if not, then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blot me out of the book you have written.”</a:t>
            </a:r>
          </a:p>
        </p:txBody>
      </p:sp>
      <p:sp>
        <p:nvSpPr>
          <p:cNvPr id="2" name="Rounded Rectangle 2">
            <a:extLst>
              <a:ext uri="{FF2B5EF4-FFF2-40B4-BE49-F238E27FC236}">
                <a16:creationId xmlns:a16="http://schemas.microsoft.com/office/drawing/2014/main" xmlns="" id="{1727CA1A-AE0B-4F97-211B-B764D1B11BCE}"/>
              </a:ext>
            </a:extLst>
          </p:cNvPr>
          <p:cNvSpPr/>
          <p:nvPr/>
        </p:nvSpPr>
        <p:spPr>
          <a:xfrm>
            <a:off x="5257800" y="4572000"/>
            <a:ext cx="5715000" cy="163419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God accept Moses as a substitute?</a:t>
            </a:r>
            <a:endPar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956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32:33) The Lord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“Whoever has sinned against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blot out of my book.”</a:t>
            </a:r>
          </a:p>
        </p:txBody>
      </p:sp>
    </p:spTree>
    <p:extLst>
      <p:ext uri="{BB962C8B-B14F-4D97-AF65-F5344CB8AC3E}">
        <p14:creationId xmlns:p14="http://schemas.microsoft.com/office/powerpoint/2010/main" val="339497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32:34) “Now go, lead the people to the place I spoke of, and my angel will go before you. However, when the time comes for me to punish, I will punish them for their sin.”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the Lord struck the people with a plague because of what they did with the calf Aaron had made.</a:t>
            </a:r>
          </a:p>
        </p:txBody>
      </p:sp>
    </p:spTree>
    <p:extLst>
      <p:ext uri="{BB962C8B-B14F-4D97-AF65-F5344CB8AC3E}">
        <p14:creationId xmlns:p14="http://schemas.microsoft.com/office/powerpoint/2010/main" val="2351330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32:34) “Now go, lead the people to the place I spoke of, and my angel will go before you. However, when the time comes for me to punish, I will punish them for their sin.”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the Lord struck the people with a plague because of what they did with the calf Aaron had made.</a:t>
            </a:r>
          </a:p>
        </p:txBody>
      </p:sp>
      <p:sp>
        <p:nvSpPr>
          <p:cNvPr id="3" name="Rounded Rectangle 2">
            <a:extLst>
              <a:ext uri="{FF2B5EF4-FFF2-40B4-BE49-F238E27FC236}">
                <a16:creationId xmlns:a16="http://schemas.microsoft.com/office/drawing/2014/main" xmlns="" id="{4E607AEE-6BC1-6D27-6AFD-3FC7A6381043}"/>
              </a:ext>
            </a:extLst>
          </p:cNvPr>
          <p:cNvSpPr/>
          <p:nvPr/>
        </p:nvSpPr>
        <p:spPr>
          <a:xfrm>
            <a:off x="3997234" y="403860"/>
            <a:ext cx="7783286" cy="548640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led to this serious fall?</a:t>
            </a:r>
          </a:p>
          <a:p>
            <a:pPr marL="228600" marR="0" lvl="0" algn="l" defTabSz="914400" rtl="0" eaLnBrk="1" fontAlgn="auto" latinLnBrk="0" hangingPunct="1">
              <a:lnSpc>
                <a:spcPct val="100000"/>
              </a:lnSpc>
              <a:spcBef>
                <a:spcPts val="0"/>
              </a:spcBef>
              <a:spcAft>
                <a:spcPts val="0"/>
              </a:spcAft>
              <a:buClrTx/>
              <a:buSzTx/>
              <a:buFontTx/>
              <a:buNone/>
              <a:tabLst/>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needed to </a:t>
            </a:r>
            <a:r>
              <a:rPr lang="en-US" sz="4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wait</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waited for 40 days (Ex. 24:18).</a:t>
            </a:r>
          </a:p>
          <a:p>
            <a:pPr marL="228600" marR="0" lvl="0" algn="l" defTabSz="914400" rtl="0" eaLnBrk="1" fontAlgn="auto" latinLnBrk="0" hangingPunct="1">
              <a:lnSpc>
                <a:spcPct val="100000"/>
              </a:lnSpc>
              <a:spcBef>
                <a:spcPts val="0"/>
              </a:spcBef>
              <a:spcAft>
                <a:spcPts val="0"/>
              </a:spcAft>
              <a:buClrTx/>
              <a:buSzTx/>
              <a:buFontTx/>
              <a:buNone/>
              <a:tabLst/>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Waiting raises big questions.</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long do I have to wait?</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should I have to wait?</a:t>
            </a: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 I take matters into my own hands?</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marR="0" lvl="0" algn="l" defTabSz="914400" rtl="0" eaLnBrk="1" fontAlgn="auto" latinLnBrk="0" hangingPunct="1">
              <a:lnSpc>
                <a:spcPct val="100000"/>
              </a:lnSpc>
              <a:spcBef>
                <a:spcPts val="0"/>
              </a:spcBef>
              <a:spcAft>
                <a:spcPts val="0"/>
              </a:spcAft>
              <a:buClrTx/>
              <a:buSzTx/>
              <a:buFontTx/>
              <a:buNone/>
              <a:tabLst/>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changes occur inside us.</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pressure leads to growth.</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Good waiting vs. bad waiting.</a:t>
            </a:r>
          </a:p>
        </p:txBody>
      </p:sp>
    </p:spTree>
    <p:extLst>
      <p:ext uri="{BB962C8B-B14F-4D97-AF65-F5344CB8AC3E}">
        <p14:creationId xmlns:p14="http://schemas.microsoft.com/office/powerpoint/2010/main" val="1614400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left)">
                                      <p:cBhvr>
                                        <p:cTn id="50" dur="500"/>
                                        <p:tgtEl>
                                          <p:spTgt spid="3">
                                            <p:txEl>
                                              <p:pRg st="8" end="8"/>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left)">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32:34) “Now go, lead the people to the place I spoke of, and my angel will go before you. However, when the time comes for me to punish, I will punish them for their sin.”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the Lord struck the people with a plague because of what they did with the calf Aaron had made.</a:t>
            </a:r>
          </a:p>
        </p:txBody>
      </p:sp>
      <p:sp>
        <p:nvSpPr>
          <p:cNvPr id="2" name="Rounded Rectangle 2">
            <a:extLst>
              <a:ext uri="{FF2B5EF4-FFF2-40B4-BE49-F238E27FC236}">
                <a16:creationId xmlns:a16="http://schemas.microsoft.com/office/drawing/2014/main" xmlns="" id="{14C33BC2-E2AC-5D2A-0A23-F4115B39DF9C}"/>
              </a:ext>
            </a:extLst>
          </p:cNvPr>
          <p:cNvSpPr/>
          <p:nvPr/>
        </p:nvSpPr>
        <p:spPr>
          <a:xfrm>
            <a:off x="3997234" y="403860"/>
            <a:ext cx="7783286" cy="548640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refused to wait and got an idol…</a:t>
            </a:r>
          </a:p>
          <a:p>
            <a:pPr lvl="0" algn="ctr">
              <a:defRPr/>
            </a:pPr>
            <a:r>
              <a:rPr kumimoji="0" lang="en-US" sz="6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about those who did choose to wait to see God?</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804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33:7) Now Moses used to take a tent and pitch it outside the camp some distance away, calling it the “tent of meeting.”</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Anyone inquiring of the Lord would go to the tent of meeting outside the camp.</a:t>
            </a:r>
          </a:p>
        </p:txBody>
      </p:sp>
    </p:spTree>
    <p:extLst>
      <p:ext uri="{BB962C8B-B14F-4D97-AF65-F5344CB8AC3E}">
        <p14:creationId xmlns:p14="http://schemas.microsoft.com/office/powerpoint/2010/main" val="2567041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33:8) And whenever Moses went out to the tent, all the people rose and stood at the entrances to their tents, watching Moses until he entered the tent.</a:t>
            </a:r>
          </a:p>
        </p:txBody>
      </p:sp>
    </p:spTree>
    <p:extLst>
      <p:ext uri="{BB962C8B-B14F-4D97-AF65-F5344CB8AC3E}">
        <p14:creationId xmlns:p14="http://schemas.microsoft.com/office/powerpoint/2010/main" val="3171316213"/>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33:9) As Moses went into the tent, the pillar of cloud would come down and stay at the entrance, while the Lord spoke with Moses.</a:t>
            </a:r>
          </a:p>
        </p:txBody>
      </p:sp>
    </p:spTree>
    <p:extLst>
      <p:ext uri="{BB962C8B-B14F-4D97-AF65-F5344CB8AC3E}">
        <p14:creationId xmlns:p14="http://schemas.microsoft.com/office/powerpoint/2010/main" val="3391794385"/>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33:11) The Lord would speak to Moses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face to face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as one speaks to a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friend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86129147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(Ex. 32:1) When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people saw that Moses was so long in coming down from the mountain,</a:t>
            </a:r>
          </a:p>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they gathered around Aaron and said,</a:t>
            </a:r>
          </a:p>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“Come, make us gods who will go before us. As for this fellow Moses who brought us up out of Egypt,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we don’t know what has happened to him.”</a:t>
            </a:r>
          </a:p>
        </p:txBody>
      </p:sp>
      <p:sp>
        <p:nvSpPr>
          <p:cNvPr id="3" name="Rounded Rectangle 2">
            <a:extLst>
              <a:ext uri="{FF2B5EF4-FFF2-40B4-BE49-F238E27FC236}">
                <a16:creationId xmlns:a16="http://schemas.microsoft.com/office/drawing/2014/main" xmlns="" id="{03A88871-FF93-65F5-C9B0-CC7C72053811}"/>
              </a:ext>
            </a:extLst>
          </p:cNvPr>
          <p:cNvSpPr/>
          <p:nvPr/>
        </p:nvSpPr>
        <p:spPr>
          <a:xfrm>
            <a:off x="4267200" y="1524000"/>
            <a:ext cx="5257800" cy="1371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Waiting for 40 days!</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24:18</a:t>
            </a:r>
          </a:p>
        </p:txBody>
      </p:sp>
    </p:spTree>
    <p:extLst>
      <p:ext uri="{BB962C8B-B14F-4D97-AF65-F5344CB8AC3E}">
        <p14:creationId xmlns:p14="http://schemas.microsoft.com/office/powerpoint/2010/main" val="2381155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33:12) Moses said to the Lord,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have been telling me, ‘Lead these people,’ but you have not let me know whom you will send with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have said, ‘I know you by name and you have found favor with me.’</a:t>
            </a:r>
          </a:p>
        </p:txBody>
      </p:sp>
    </p:spTree>
    <p:extLst>
      <p:ext uri="{BB962C8B-B14F-4D97-AF65-F5344CB8AC3E}">
        <p14:creationId xmlns:p14="http://schemas.microsoft.com/office/powerpoint/2010/main" val="2870978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33:13) “If you are pleased with me, teach me your ways so I may know you and continue to find favor with you. Remember that this nation is your people.”</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14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My Presence will go with you</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I will give you rest.”</a:t>
            </a:r>
          </a:p>
        </p:txBody>
      </p:sp>
    </p:spTree>
    <p:extLst>
      <p:ext uri="{BB962C8B-B14F-4D97-AF65-F5344CB8AC3E}">
        <p14:creationId xmlns:p14="http://schemas.microsoft.com/office/powerpoint/2010/main" val="940876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90876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33:17) “I will do the thing you have asked,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because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am pleased with you</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know you by name.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Moses said,</a:t>
            </a:r>
          </a:p>
          <a:p>
            <a:r>
              <a:rPr lang="en-US" sz="48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“Now show me your </a:t>
            </a:r>
            <a:r>
              <a:rPr lang="en-US" sz="48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glory</a:t>
            </a:r>
            <a:r>
              <a:rPr lang="en-US" sz="48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08958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33:19) The Lord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cause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all my goodness to pass in front of you</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I will proclaim my name, the Lord, in your presence.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have mercy on whom I will have mercy, and I will have compassion on whom I will have compassion.”</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20</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“But,” he said, “you cannot see my face, for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 one may see me and live.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41980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062103"/>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33:20) “But,” God said, “you cannot see my face.</a:t>
            </a:r>
          </a:p>
          <a:p>
            <a:r>
              <a:rPr lang="en-US" sz="48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 one may see me and live.</a:t>
            </a:r>
            <a:r>
              <a:rPr lang="en-US" sz="48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89495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33:21) Then the Lord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is a place near me where you may stand on a rock.</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When my glory passes by, I will put you in a cleft in the rock and cover you with my hand until I have passed by.</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23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I will remove my hand and you will see my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back</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my face must not be seen.”</a:t>
            </a:r>
          </a:p>
        </p:txBody>
      </p:sp>
    </p:spTree>
    <p:extLst>
      <p:ext uri="{BB962C8B-B14F-4D97-AF65-F5344CB8AC3E}">
        <p14:creationId xmlns:p14="http://schemas.microsoft.com/office/powerpoint/2010/main" val="34188829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33:21) Then the Lord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is a place near me where you may stand on a rock.</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When my glory passes by, I will put you in a cleft in the rock and cover you with my hand until I have passed by.</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23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I will remove my hand and you will see my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back</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my face must not be seen.”</a:t>
            </a:r>
          </a:p>
        </p:txBody>
      </p:sp>
      <p:sp>
        <p:nvSpPr>
          <p:cNvPr id="2" name="Rounded Rectangle 2">
            <a:extLst>
              <a:ext uri="{FF2B5EF4-FFF2-40B4-BE49-F238E27FC236}">
                <a16:creationId xmlns:a16="http://schemas.microsoft.com/office/drawing/2014/main" xmlns="" id="{01E4E192-C879-8469-12D3-CDED8F24C1C2}"/>
              </a:ext>
            </a:extLst>
          </p:cNvPr>
          <p:cNvSpPr/>
          <p:nvPr/>
        </p:nvSpPr>
        <p:spPr>
          <a:xfrm>
            <a:off x="4907280" y="259080"/>
            <a:ext cx="6248400" cy="4038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“After-effects”</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Kaiser,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Zondervan Publishing House, 1990), 484.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Seeing God’s “back” is to “see virtually nothing.”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Sam</a:t>
            </a:r>
            <a:r>
              <a:rPr kumimoji="0" lang="en-US"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uel</a:t>
            </a: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14:24; Jer</a:t>
            </a:r>
            <a:r>
              <a:rPr kumimoji="0" lang="en-US"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emiah</a:t>
            </a: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18:17</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Douglas Stuart,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(Nashville: Broadman &amp; Holman Publishers, 2006), 709.</a:t>
            </a:r>
          </a:p>
        </p:txBody>
      </p:sp>
    </p:spTree>
    <p:extLst>
      <p:ext uri="{BB962C8B-B14F-4D97-AF65-F5344CB8AC3E}">
        <p14:creationId xmlns:p14="http://schemas.microsoft.com/office/powerpoint/2010/main" val="2861894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left)">
                                      <p:cBhvr>
                                        <p:cTn id="38" dur="500"/>
                                        <p:tgtEl>
                                          <p:spTgt spid="2">
                                            <p:txEl>
                                              <p:pRg st="2" end="2"/>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34:5) Then the Lord came down in the cloud and stood there with him and proclaimed his name, the Lord.</a:t>
            </a:r>
          </a:p>
        </p:txBody>
      </p:sp>
    </p:spTree>
    <p:extLst>
      <p:ext uri="{BB962C8B-B14F-4D97-AF65-F5344CB8AC3E}">
        <p14:creationId xmlns:p14="http://schemas.microsoft.com/office/powerpoint/2010/main" val="1061369578"/>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34:6) God passed in front of Moses, proclaiming,</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the Lord,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compassionate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gracious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God,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slow to anger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abounding in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love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faithfulness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530817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34:7) “He will continue to maintain love to thousands,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forgiving wickedness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rebellion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sin</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Yet he does not leave the guilty unpunished. He punishes the children and their children for the sin of the parents to the third and fourth generation.”</a:t>
            </a:r>
          </a:p>
        </p:txBody>
      </p:sp>
    </p:spTree>
    <p:extLst>
      <p:ext uri="{BB962C8B-B14F-4D97-AF65-F5344CB8AC3E}">
        <p14:creationId xmlns:p14="http://schemas.microsoft.com/office/powerpoint/2010/main" val="2079836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(Ex. 32:1) When the people saw that Moses was so long in coming down from the mountain,</a:t>
            </a:r>
          </a:p>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they gathered around Aaron and said,</a:t>
            </a:r>
          </a:p>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“Come, make us gods who will go before us. As for this fellow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who brought us up out of Egypt, </a:t>
            </a:r>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we don’t know what has happened to him.”</a:t>
            </a:r>
          </a:p>
        </p:txBody>
      </p:sp>
    </p:spTree>
    <p:extLst>
      <p:ext uri="{BB962C8B-B14F-4D97-AF65-F5344CB8AC3E}">
        <p14:creationId xmlns:p14="http://schemas.microsoft.com/office/powerpoint/2010/main" val="2466800986"/>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34:29) When Moses came down from Mount Sinai with the two tablets of the covenant law in his hands,</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he was not aware</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that his face was radiant because he had spoken with the Lord.</a:t>
            </a:r>
          </a:p>
        </p:txBody>
      </p:sp>
    </p:spTree>
    <p:extLst>
      <p:ext uri="{BB962C8B-B14F-4D97-AF65-F5344CB8AC3E}">
        <p14:creationId xmlns:p14="http://schemas.microsoft.com/office/powerpoint/2010/main" val="3228302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34:30) When Aaron and all the Israelites saw Moses,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his face was radiant.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people were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afraid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to come near.</a:t>
            </a:r>
          </a:p>
        </p:txBody>
      </p:sp>
    </p:spTree>
    <p:extLst>
      <p:ext uri="{BB962C8B-B14F-4D97-AF65-F5344CB8AC3E}">
        <p14:creationId xmlns:p14="http://schemas.microsoft.com/office/powerpoint/2010/main" val="949151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34:31) But Moses called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Aaron and all the leaders of the community came back to him, and he spoke to them.</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Afterward all the Israelites came near him, and he gave them all the commands the Lord had given him on Mount Sinai.</a:t>
            </a:r>
          </a:p>
        </p:txBody>
      </p:sp>
    </p:spTree>
    <p:extLst>
      <p:ext uri="{BB962C8B-B14F-4D97-AF65-F5344CB8AC3E}">
        <p14:creationId xmlns:p14="http://schemas.microsoft.com/office/powerpoint/2010/main" val="3977313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34:33) When Moses finished speaking to them, he put a veil over his face.</a:t>
            </a:r>
          </a:p>
        </p:txBody>
      </p:sp>
    </p:spTree>
    <p:extLst>
      <p:ext uri="{BB962C8B-B14F-4D97-AF65-F5344CB8AC3E}">
        <p14:creationId xmlns:p14="http://schemas.microsoft.com/office/powerpoint/2010/main" val="1993805198"/>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6247864"/>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34:34) But whenever he entered the Lord’s presence to speak with him, he removed the veil until he came out.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came out and told the Israelites what he had been commanded.</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35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people saw that his face was radiant. Then Moses would put the veil back over his face until he went in to speak with the Lord.</a:t>
            </a:r>
          </a:p>
        </p:txBody>
      </p:sp>
    </p:spTree>
    <p:extLst>
      <p:ext uri="{BB962C8B-B14F-4D97-AF65-F5344CB8AC3E}">
        <p14:creationId xmlns:p14="http://schemas.microsoft.com/office/powerpoint/2010/main" val="2371395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352225"/>
            <a:ext cx="11946480" cy="5447645"/>
          </a:xfrm>
          <a:prstGeom prst="rect">
            <a:avLst/>
          </a:prstGeom>
        </p:spPr>
        <p:txBody>
          <a:bodyPr wrap="square">
            <a:spAutoFit/>
          </a:bodyPr>
          <a:lstStyle/>
          <a:p>
            <a:pPr lvl="0">
              <a:defRPr/>
            </a:pPr>
            <a:r>
              <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Judgment and atonement</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Moses wanted to make “atonement” (Ex. 32:30) and substitute for the people (Ex. 32:32), but God wouldn’t accept the intercession of a man (Ex. 32:33).</a:t>
            </a:r>
          </a:p>
          <a:p>
            <a:pPr marL="228600">
              <a:defRPr/>
            </a:pPr>
            <a:r>
              <a:rPr lang="en-US" sz="2400" b="1" kern="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d</a:t>
            </a:r>
            <a:r>
              <a:rPr kumimoji="0" lang="en-US" sz="2400" b="1" i="0" u="none" strike="noStrike" kern="0" cap="none" normalizeH="0" baseline="0" noProof="0" dirty="0" err="1">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eserve</a:t>
            </a: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judgment (Ex. 32:10), and God accepts a mediator (Ex. 32:14; 33:17).</a:t>
            </a:r>
          </a:p>
          <a:p>
            <a:pPr lvl="0">
              <a:defRPr/>
            </a:pPr>
            <a:r>
              <a:rPr lang="en-US" sz="4400" b="1" kern="0" spc="-15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Separation</a:t>
            </a:r>
            <a:endPar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God cannot be with the people on their travel (Ex. 33:3), the tent is outside the camp (Ex. 33:7), no one can see God and live (Ex. 33:20), God only shows his back to Moses (Ex. 33:22-23).</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Yet, God promised to go with the people with his presence (Ex. 33:14).</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Moses wants to see God’s “glory” (Ex. 33:18), but no one can see this (Ex. 33:20).</a:t>
            </a:r>
          </a:p>
          <a:p>
            <a:pPr lvl="0">
              <a:defRPr/>
            </a:pPr>
            <a:r>
              <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(3) Love and justice</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God is deeply loving (Ex. 34:6), but deeply just (Ex. 32:27, 34-35; 34:7).</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left)">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352225"/>
            <a:ext cx="11946480" cy="5447645"/>
          </a:xfrm>
          <a:prstGeom prst="rect">
            <a:avLst/>
          </a:prstGeom>
        </p:spPr>
        <p:txBody>
          <a:bodyPr wrap="square">
            <a:spAutoFit/>
          </a:bodyPr>
          <a:lstStyle/>
          <a:p>
            <a:pPr lvl="0">
              <a:defRPr/>
            </a:pPr>
            <a:r>
              <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Judgment and atonement</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Moses wanted to make “atonement” (Ex. 32:30) and substitute for the people (Ex. 32:32), but God wouldn’t accept the intercession of a man (Ex. 32:33).</a:t>
            </a:r>
          </a:p>
          <a:p>
            <a:pPr marL="228600">
              <a:defRPr/>
            </a:pPr>
            <a:r>
              <a:rPr lang="en-US" sz="2400" b="1" kern="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d</a:t>
            </a:r>
            <a:r>
              <a:rPr kumimoji="0" lang="en-US" sz="2400" b="1" i="0" u="none" strike="noStrike" kern="0" cap="none" normalizeH="0" baseline="0" noProof="0" dirty="0" err="1">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eserve</a:t>
            </a: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judgment (Ex. 32:10), and God accepts a mediator (Ex. 32:14; 33:17).</a:t>
            </a:r>
          </a:p>
          <a:p>
            <a:pPr lvl="0">
              <a:defRPr/>
            </a:pPr>
            <a:r>
              <a:rPr lang="en-US" sz="4400" b="1" kern="0" spc="-15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Separation</a:t>
            </a:r>
            <a:endPar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God cannot be with the people on their travel (Ex. 33:3), the tent is outside the camp (Ex. 33:7), no one can see God and live (Ex. 33:20), God only shows his back to Moses (Ex. 33:22-23).</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Yet, God promised to go with the people with his presence (Ex. 33:14).</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Moses wants to see God’s “glory” (Ex. 33:18), but no one can see this (Ex. 33:20).</a:t>
            </a:r>
          </a:p>
          <a:p>
            <a:pPr lvl="0">
              <a:defRPr/>
            </a:pPr>
            <a:r>
              <a:rPr kumimoji="0" lang="en-US" sz="4400" b="1" i="0" u="none" strike="noStrike" kern="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(3) Love and justice</a:t>
            </a:r>
          </a:p>
          <a:p>
            <a:pPr marL="228600" lvl="0">
              <a:defRPr/>
            </a:pPr>
            <a:r>
              <a:rPr kumimoji="0" lang="en-US" sz="2400" b="1" i="0" u="none" strike="noStrike" kern="0" cap="none"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God is deeply loving (Ex. 34:6), but deeply just (Ex. 32:27, 34-35; 34:7).</a:t>
            </a:r>
          </a:p>
        </p:txBody>
      </p:sp>
      <p:sp>
        <p:nvSpPr>
          <p:cNvPr id="3" name="Rounded Rectangle 2">
            <a:extLst>
              <a:ext uri="{FF2B5EF4-FFF2-40B4-BE49-F238E27FC236}">
                <a16:creationId xmlns:a16="http://schemas.microsoft.com/office/drawing/2014/main" xmlns="" id="{DABB725F-C0FB-6D18-429F-9EA1DCD99CA3}"/>
              </a:ext>
            </a:extLst>
          </p:cNvPr>
          <p:cNvSpPr/>
          <p:nvPr/>
        </p:nvSpPr>
        <p:spPr>
          <a:xfrm>
            <a:off x="3048000" y="457200"/>
            <a:ext cx="8610600" cy="524952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(Jn. 1:14) The Word became flesh, and dwelt among us, and we saw His glory. </a:t>
            </a:r>
          </a:p>
          <a:p>
            <a:pPr lvl="0" algn="ctr">
              <a:defRPr/>
            </a:pPr>
            <a:r>
              <a:rPr lang="en-US"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law was given through Moses.</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Grace and truth came through Jesus.</a:t>
            </a:r>
          </a:p>
          <a:p>
            <a:pPr lvl="0" algn="ctr">
              <a:defRPr/>
            </a:pPr>
            <a:r>
              <a:rPr lang="en-US"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has ever seen God, but the one and only Son, who is himself God and is in closest relationship with the Father, has made him known.</a:t>
            </a:r>
          </a:p>
        </p:txBody>
      </p:sp>
    </p:spTree>
    <p:extLst>
      <p:ext uri="{BB962C8B-B14F-4D97-AF65-F5344CB8AC3E}">
        <p14:creationId xmlns:p14="http://schemas.microsoft.com/office/powerpoint/2010/main" val="76879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left)">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par>
                                <p:cTn id="47" presetID="22" presetClass="entr" presetSubtype="8" fill="hold" nodeType="with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wipe(left)">
                                      <p:cBhvr>
                                        <p:cTn id="49" dur="500"/>
                                        <p:tgtEl>
                                          <p:spTgt spid="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wipe(left)">
                                      <p:cBhvr>
                                        <p:cTn id="54" dur="5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left)">
                                      <p:cBhvr>
                                        <p:cTn id="59" dur="5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left)">
                                      <p:cBhvr>
                                        <p:cTn id="6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085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47BA73B7-1738-15A1-765C-55BAF22DD6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50456"/>
            <a:ext cx="6104749" cy="5557087"/>
          </a:xfrm>
          <a:prstGeom prst="rect">
            <a:avLst/>
          </a:prstGeom>
        </p:spPr>
      </p:pic>
    </p:spTree>
    <p:extLst>
      <p:ext uri="{BB962C8B-B14F-4D97-AF65-F5344CB8AC3E}">
        <p14:creationId xmlns:p14="http://schemas.microsoft.com/office/powerpoint/2010/main" val="320075722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5632311"/>
          </a:xfrm>
          <a:prstGeom prst="rect">
            <a:avLst/>
          </a:prstGeom>
          <a:noFill/>
        </p:spPr>
        <p:txBody>
          <a:bodyPr wrap="square" rtlCol="0">
            <a:spAutoFit/>
          </a:bodyPr>
          <a:lstStyle/>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(Ex. 32:1) When the people saw that Moses was so long in coming down from the mountain,</a:t>
            </a:r>
          </a:p>
          <a:p>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they gathered around Aaron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“Come, make us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gods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who will go before us. </a:t>
            </a:r>
            <a:r>
              <a:rPr lang="en-US" sz="4000" b="1" spc="-150" dirty="0">
                <a:solidFill>
                  <a:srgbClr val="BD815F"/>
                </a:solidFill>
                <a:effectLst>
                  <a:outerShdw blurRad="38100" dist="38100" dir="2700000" algn="tl">
                    <a:srgbClr val="000000">
                      <a:alpha val="43137"/>
                    </a:srgbClr>
                  </a:outerShdw>
                </a:effectLst>
                <a:latin typeface="Times New Roman" pitchFamily="18" charset="0"/>
                <a:cs typeface="Times New Roman" pitchFamily="18" charset="0"/>
              </a:rPr>
              <a:t>As for this fellow Moses who brought us up out of Egypt, we don’t know what has happened to him.”</a:t>
            </a:r>
          </a:p>
        </p:txBody>
      </p:sp>
      <p:sp>
        <p:nvSpPr>
          <p:cNvPr id="2" name="Rounded Rectangle 2">
            <a:extLst>
              <a:ext uri="{FF2B5EF4-FFF2-40B4-BE49-F238E27FC236}">
                <a16:creationId xmlns:a16="http://schemas.microsoft.com/office/drawing/2014/main" xmlns="" id="{A04B3C69-FEA3-584D-AD91-EFE81406FA08}"/>
              </a:ext>
            </a:extLst>
          </p:cNvPr>
          <p:cNvSpPr/>
          <p:nvPr/>
        </p:nvSpPr>
        <p:spPr>
          <a:xfrm>
            <a:off x="3886200" y="533400"/>
            <a:ext cx="6400800" cy="2057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“Tomorrow there will be a festival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LORD</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 5</a:t>
            </a:r>
          </a:p>
        </p:txBody>
      </p:sp>
    </p:spTree>
    <p:extLst>
      <p:ext uri="{BB962C8B-B14F-4D97-AF65-F5344CB8AC3E}">
        <p14:creationId xmlns:p14="http://schemas.microsoft.com/office/powerpoint/2010/main" val="1391782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32:2) Aaron answered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“Take off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gold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earrings that your wives, your sons and your daughters are wearing, and bring them to me.”</a:t>
            </a:r>
          </a:p>
        </p:txBody>
      </p:sp>
      <p:sp>
        <p:nvSpPr>
          <p:cNvPr id="2" name="Rounded Rectangle 2">
            <a:extLst>
              <a:ext uri="{FF2B5EF4-FFF2-40B4-BE49-F238E27FC236}">
                <a16:creationId xmlns:a16="http://schemas.microsoft.com/office/drawing/2014/main" xmlns="" id="{FE511117-5BB8-2B31-9344-BE088DA79DA9}"/>
              </a:ext>
            </a:extLst>
          </p:cNvPr>
          <p:cNvSpPr/>
          <p:nvPr/>
        </p:nvSpPr>
        <p:spPr>
          <a:xfrm>
            <a:off x="4495800" y="2699504"/>
            <a:ext cx="2819400" cy="609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12:36</a:t>
            </a:r>
            <a:endParaRPr lang="en-US" sz="16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684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4784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32:4) He took what they handed him and made it into an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idol</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cast in the shape of a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calf</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fashioning it with a tool.</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Then they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These are your gods, Israel,</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who brought you up out of Egypt!”</a:t>
            </a:r>
          </a:p>
        </p:txBody>
      </p:sp>
    </p:spTree>
    <p:extLst>
      <p:ext uri="{BB962C8B-B14F-4D97-AF65-F5344CB8AC3E}">
        <p14:creationId xmlns:p14="http://schemas.microsoft.com/office/powerpoint/2010/main" val="3589786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44959"/>
            <a:ext cx="77832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32:5) Aaron built an altar in front of the calf and announced,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“Tomorrow there will be a festival to the Lord.”</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the next day the people rose early and sacrificed burnt offerings and presented fellowship offerings.</a:t>
            </a:r>
          </a:p>
        </p:txBody>
      </p:sp>
    </p:spTree>
    <p:extLst>
      <p:ext uri="{BB962C8B-B14F-4D97-AF65-F5344CB8AC3E}">
        <p14:creationId xmlns:p14="http://schemas.microsoft.com/office/powerpoint/2010/main" val="448026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3533</Words>
  <Application>Microsoft Office PowerPoint</Application>
  <PresentationFormat>Widescreen</PresentationFormat>
  <Paragraphs>276</Paragraphs>
  <Slides>58</Slides>
  <Notes>57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58</vt:i4>
      </vt:variant>
    </vt:vector>
  </HeadingPairs>
  <TitlesOfParts>
    <vt:vector size="67" baseType="lpstr">
      <vt:lpstr>Arial</vt:lpstr>
      <vt:lpstr>Calibri</vt:lpstr>
      <vt:lpstr>Calibri Light</vt:lpstr>
      <vt:lpstr>Lao UI</vt:lpstr>
      <vt:lpstr>Times New Roman</vt:lpstr>
      <vt:lpstr>Office Theme</vt:lpstr>
      <vt:lpstr>DwellDark</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2023-04-10T15:23:29Z</dcterms:created>
  <dcterms:modified xsi:type="dcterms:W3CDTF">2023-04-10T15:23:37Z</dcterms:modified>
</cp:coreProperties>
</file>