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1273" r:id="rId2"/>
    <p:sldId id="7432" r:id="rId3"/>
    <p:sldId id="7433" r:id="rId4"/>
    <p:sldId id="7322" r:id="rId5"/>
    <p:sldId id="7434" r:id="rId6"/>
    <p:sldId id="7435" r:id="rId7"/>
    <p:sldId id="7436" r:id="rId8"/>
    <p:sldId id="7437" r:id="rId9"/>
    <p:sldId id="7453" r:id="rId10"/>
    <p:sldId id="7454" r:id="rId11"/>
    <p:sldId id="7462" r:id="rId12"/>
    <p:sldId id="7440" r:id="rId13"/>
    <p:sldId id="7441" r:id="rId14"/>
    <p:sldId id="7442" r:id="rId15"/>
    <p:sldId id="7443" r:id="rId16"/>
    <p:sldId id="7444" r:id="rId17"/>
    <p:sldId id="7445" r:id="rId18"/>
    <p:sldId id="7446" r:id="rId19"/>
    <p:sldId id="7447" r:id="rId20"/>
    <p:sldId id="7448" r:id="rId21"/>
    <p:sldId id="7451" r:id="rId22"/>
    <p:sldId id="7452" r:id="rId23"/>
    <p:sldId id="7455" r:id="rId24"/>
    <p:sldId id="7458" r:id="rId25"/>
    <p:sldId id="7459" r:id="rId26"/>
    <p:sldId id="7461" r:id="rId27"/>
    <p:sldId id="7460" r:id="rId28"/>
    <p:sldId id="7463" r:id="rId29"/>
    <p:sldId id="7464" r:id="rId30"/>
    <p:sldId id="7465" r:id="rId31"/>
    <p:sldId id="7449" r:id="rId32"/>
    <p:sldId id="7456" r:id="rId33"/>
    <p:sldId id="7457" r:id="rId34"/>
    <p:sldId id="7466" r:id="rId35"/>
    <p:sldId id="7468" r:id="rId36"/>
    <p:sldId id="7398" r:id="rId37"/>
    <p:sldId id="6665" r:id="rId38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90" autoAdjust="0"/>
    <p:restoredTop sz="90476" autoAdjust="0"/>
  </p:normalViewPr>
  <p:slideViewPr>
    <p:cSldViewPr>
      <p:cViewPr varScale="1">
        <p:scale>
          <a:sx n="80" d="100"/>
          <a:sy n="80" d="100"/>
        </p:scale>
        <p:origin x="60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79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1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60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5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434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29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14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261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555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10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0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9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14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6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889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25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5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36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25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11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13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12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33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Life Without God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4:17-19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Decision of the Will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398" y="114300"/>
            <a:ext cx="9906000" cy="4730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B6D5984-C5F3-0988-900D-8F650E7BC2C9}"/>
              </a:ext>
            </a:extLst>
          </p:cNvPr>
          <p:cNvSpPr/>
          <p:nvPr/>
        </p:nvSpPr>
        <p:spPr bwMode="auto">
          <a:xfrm>
            <a:off x="169334" y="136779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everything God made, they can clearly see his invisible qualities—his eternal power and divine nature.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they have no excuse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1:19-20)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53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Decision of the Will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398" y="114300"/>
            <a:ext cx="9906000" cy="4730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B6D5984-C5F3-0988-900D-8F650E7BC2C9}"/>
              </a:ext>
            </a:extLst>
          </p:cNvPr>
          <p:cNvSpPr/>
          <p:nvPr/>
        </p:nvSpPr>
        <p:spPr bwMode="auto">
          <a:xfrm>
            <a:off x="169334" y="136779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 down, humans know that God is there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God has given us the freedom to reject Him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interview with Jean Paul Sartre…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669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i="1" dirty="0"/>
              <a:t>Interviewer: How did your atheism begin?</a:t>
            </a:r>
          </a:p>
          <a:p>
            <a:r>
              <a:rPr lang="en-US" dirty="0"/>
              <a:t>Sartre: ... I don’t know where the thought came from or how it struck me, </a:t>
            </a:r>
          </a:p>
          <a:p>
            <a:r>
              <a:rPr lang="en-US" dirty="0"/>
              <a:t>yet all at once I said to myself, “But God doesn’t exist!” …</a:t>
            </a:r>
          </a:p>
        </p:txBody>
      </p:sp>
    </p:spTree>
    <p:extLst>
      <p:ext uri="{BB962C8B-B14F-4D97-AF65-F5344CB8AC3E}">
        <p14:creationId xmlns:p14="http://schemas.microsoft.com/office/powerpoint/2010/main" val="18096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I remember very well, it was on that day and in the form of a momentary intuition, that I said to myself “God doesn’t exist.”</a:t>
            </a:r>
          </a:p>
        </p:txBody>
      </p:sp>
    </p:spTree>
    <p:extLst>
      <p:ext uri="{BB962C8B-B14F-4D97-AF65-F5344CB8AC3E}">
        <p14:creationId xmlns:p14="http://schemas.microsoft.com/office/powerpoint/2010/main" val="64791807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It’s striking to reflect that I thought this at the age of eleven</a:t>
            </a:r>
          </a:p>
          <a:p>
            <a:r>
              <a:rPr lang="en-US" dirty="0"/>
              <a:t>and that I never seriously asked myself the question again until today,</a:t>
            </a:r>
          </a:p>
          <a:p>
            <a:r>
              <a:rPr lang="en-US" dirty="0"/>
              <a:t>that is to say for sixty years…</a:t>
            </a:r>
          </a:p>
        </p:txBody>
      </p:sp>
    </p:spTree>
    <p:extLst>
      <p:ext uri="{BB962C8B-B14F-4D97-AF65-F5344CB8AC3E}">
        <p14:creationId xmlns:p14="http://schemas.microsoft.com/office/powerpoint/2010/main" val="23311765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Even if one does not believe in God, there are elements of the idea of God that remain in us…</a:t>
            </a:r>
          </a:p>
          <a:p>
            <a:r>
              <a:rPr lang="en-US" i="1" dirty="0"/>
              <a:t>Interviewer: What, for example?</a:t>
            </a:r>
          </a:p>
        </p:txBody>
      </p:sp>
    </p:spTree>
    <p:extLst>
      <p:ext uri="{BB962C8B-B14F-4D97-AF65-F5344CB8AC3E}">
        <p14:creationId xmlns:p14="http://schemas.microsoft.com/office/powerpoint/2010/main" val="239486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Sartre: ... I don’t see myself as so much dust in the world, but as a being that was expected, prefigured, called forth.</a:t>
            </a:r>
          </a:p>
          <a:p>
            <a:pPr>
              <a:lnSpc>
                <a:spcPct val="85000"/>
              </a:lnSpc>
            </a:pPr>
            <a:r>
              <a:rPr lang="en-US" dirty="0"/>
              <a:t>In short, as a being </a:t>
            </a:r>
            <a:br>
              <a:rPr lang="en-US" dirty="0"/>
            </a:br>
            <a:r>
              <a:rPr lang="en-US" dirty="0"/>
              <a:t>that could, it seems, </a:t>
            </a:r>
            <a:br>
              <a:rPr lang="en-US" dirty="0"/>
            </a:br>
            <a:r>
              <a:rPr lang="en-US" dirty="0"/>
              <a:t>come </a:t>
            </a:r>
            <a:r>
              <a:rPr lang="en-US" u="sng" dirty="0"/>
              <a:t>only from a creator</a:t>
            </a:r>
            <a:r>
              <a:rPr lang="en-US" dirty="0"/>
              <a:t>;</a:t>
            </a:r>
          </a:p>
          <a:p>
            <a:pPr>
              <a:lnSpc>
                <a:spcPct val="85000"/>
              </a:lnSpc>
            </a:pPr>
            <a:r>
              <a:rPr lang="en-US" dirty="0"/>
              <a:t>and this idea of a creating hand that created me refers me back to God …</a:t>
            </a:r>
          </a:p>
        </p:txBody>
      </p:sp>
    </p:spTree>
    <p:extLst>
      <p:ext uri="{BB962C8B-B14F-4D97-AF65-F5344CB8AC3E}">
        <p14:creationId xmlns:p14="http://schemas.microsoft.com/office/powerpoint/2010/main" val="261980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(This idea) </a:t>
            </a:r>
            <a:r>
              <a:rPr lang="en-US" u="sng" dirty="0"/>
              <a:t>contradicts</a:t>
            </a:r>
            <a:r>
              <a:rPr lang="en-US" dirty="0"/>
              <a:t> many of my other ideas; </a:t>
            </a:r>
          </a:p>
          <a:p>
            <a:r>
              <a:rPr lang="en-US" dirty="0"/>
              <a:t>but it is there, </a:t>
            </a:r>
            <a:br>
              <a:rPr lang="en-US" dirty="0"/>
            </a:br>
            <a:r>
              <a:rPr lang="en-US" u="sng" dirty="0"/>
              <a:t>floating vaguely</a:t>
            </a:r>
            <a:r>
              <a:rPr lang="en-US" dirty="0"/>
              <a:t>. </a:t>
            </a:r>
          </a:p>
          <a:p>
            <a:r>
              <a:rPr lang="en-US" dirty="0"/>
              <a:t>And when I think of myself I often think rather in this way, </a:t>
            </a:r>
          </a:p>
          <a:p>
            <a:r>
              <a:rPr lang="en-US" u="sng" dirty="0"/>
              <a:t>for want of being able to think otherwise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134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i="1" dirty="0"/>
              <a:t>Interviewer: (Then) what is the benefit to you of not believing in God?</a:t>
            </a:r>
          </a:p>
          <a:p>
            <a:r>
              <a:rPr lang="en-US" dirty="0"/>
              <a:t>Sartre: It has strengthened my freedom … </a:t>
            </a:r>
          </a:p>
          <a:p>
            <a:r>
              <a:rPr lang="en-US" dirty="0"/>
              <a:t>for the discovery of myself and to give me what I ask of myself…</a:t>
            </a:r>
          </a:p>
        </p:txBody>
      </p:sp>
    </p:spTree>
    <p:extLst>
      <p:ext uri="{BB962C8B-B14F-4D97-AF65-F5344CB8AC3E}">
        <p14:creationId xmlns:p14="http://schemas.microsoft.com/office/powerpoint/2010/main" val="534191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This life owes nothing to God;</a:t>
            </a:r>
          </a:p>
          <a:p>
            <a:r>
              <a:rPr lang="en-US" dirty="0"/>
              <a:t>it was what I wanted it to be.</a:t>
            </a:r>
          </a:p>
        </p:txBody>
      </p:sp>
    </p:spTree>
    <p:extLst>
      <p:ext uri="{BB962C8B-B14F-4D97-AF65-F5344CB8AC3E}">
        <p14:creationId xmlns:p14="http://schemas.microsoft.com/office/powerpoint/2010/main" val="2636113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C65BAF-7B6B-7D6B-707D-3D14CC8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2B2AA4-D39E-33B2-0856-BDB1E30D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Ephesians, Paul first shares all the great blessings Christians receive “in Christ.”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3498C04-6D23-AF48-87B5-E3C6999FE2B8}"/>
              </a:ext>
            </a:extLst>
          </p:cNvPr>
          <p:cNvSpPr/>
          <p:nvPr/>
        </p:nvSpPr>
        <p:spPr bwMode="auto">
          <a:xfrm>
            <a:off x="127000" y="3319570"/>
            <a:ext cx="9906000" cy="7571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a manner worthy of your calling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B43643-BDD1-2B05-55D9-EEAA49BC6DEB}"/>
              </a:ext>
            </a:extLst>
          </p:cNvPr>
          <p:cNvSpPr/>
          <p:nvPr/>
        </p:nvSpPr>
        <p:spPr bwMode="auto">
          <a:xfrm>
            <a:off x="127000" y="4268772"/>
            <a:ext cx="9906000" cy="12557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this I say, and affirm together with the Lord,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you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longer just as the Gentiles also walk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9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39A968F-7F9B-1A15-51B0-43675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99" y="5219700"/>
            <a:ext cx="3865034" cy="406114"/>
          </a:xfrm>
        </p:spPr>
        <p:txBody>
          <a:bodyPr/>
          <a:lstStyle/>
          <a:p>
            <a:r>
              <a:rPr lang="en-US" sz="1200" dirty="0"/>
              <a:t>"A Conversation about Death and God," Harper's, February, 1984, p. 39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493FC66-E65D-7B13-4ACA-1D5F9268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This life owes nothing to God;</a:t>
            </a:r>
          </a:p>
          <a:p>
            <a:r>
              <a:rPr lang="en-US" dirty="0"/>
              <a:t>it was what I wanted it to be.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C7A1E8DC-FD74-F44A-BF45-3F86A0B81197}"/>
              </a:ext>
            </a:extLst>
          </p:cNvPr>
          <p:cNvSpPr/>
          <p:nvPr/>
        </p:nvSpPr>
        <p:spPr bwMode="auto">
          <a:xfrm>
            <a:off x="131234" y="2364379"/>
            <a:ext cx="5901266" cy="308392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made a choice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couldn’t give reasons for it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hadn’t revisited that choice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knew it didn’t fit his worldview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it “frees” him from God</a:t>
            </a:r>
          </a:p>
        </p:txBody>
      </p:sp>
    </p:spTree>
    <p:extLst>
      <p:ext uri="{BB962C8B-B14F-4D97-AF65-F5344CB8AC3E}">
        <p14:creationId xmlns:p14="http://schemas.microsoft.com/office/powerpoint/2010/main" val="788258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in the futility of their mind,</a:t>
            </a:r>
          </a:p>
          <a:p>
            <a:r>
              <a:rPr lang="en-US" dirty="0"/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/>
              <a:t>because</a:t>
            </a:r>
            <a:r>
              <a:rPr lang="en-US" dirty="0"/>
              <a:t> of the ignorance that is in them,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hardness of their heart</a:t>
            </a:r>
          </a:p>
        </p:txBody>
      </p:sp>
    </p:spTree>
    <p:extLst>
      <p:ext uri="{BB962C8B-B14F-4D97-AF65-F5344CB8AC3E}">
        <p14:creationId xmlns:p14="http://schemas.microsoft.com/office/powerpoint/2010/main" val="27816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in the futility of their mind,</a:t>
            </a:r>
          </a:p>
          <a:p>
            <a:r>
              <a:rPr lang="en-US" dirty="0"/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/>
              <a:t>because</a:t>
            </a:r>
            <a:r>
              <a:rPr lang="en-US" dirty="0"/>
              <a:t> of the ignorance that is in them,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hardness of their heart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4D1A064-0EE9-1EB1-7BC7-84465BEAFE85}"/>
              </a:ext>
            </a:extLst>
          </p:cNvPr>
          <p:cNvSpPr/>
          <p:nvPr/>
        </p:nvSpPr>
        <p:spPr bwMode="auto">
          <a:xfrm>
            <a:off x="148167" y="2571750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began to think up foolish ideas of what God was like.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result, their minds became dark and confused.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Claiming to be wise, they instead became utter fools.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1:21-22)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24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When you start with the conclusion that God isn’t there, you can’t think clearly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52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When you start with the conclusion that God isn’t there, you can’t think clearly</a:t>
            </a:r>
          </a:p>
          <a:p>
            <a:r>
              <a:rPr lang="en-US" dirty="0"/>
              <a:t>“They are always learning and never able to come to the knowledge of the truth” </a:t>
            </a:r>
            <a:r>
              <a:rPr lang="en-US" sz="1600" i="1" dirty="0"/>
              <a:t>(2 Timothy 3:7)</a:t>
            </a:r>
            <a:endParaRPr lang="en-US" i="1" dirty="0"/>
          </a:p>
          <a:p>
            <a:r>
              <a:rPr lang="en-US" dirty="0"/>
              <a:t>With no other reference point, you are forced to reason outward from yourself.</a:t>
            </a:r>
          </a:p>
        </p:txBody>
      </p:sp>
    </p:spTree>
    <p:extLst>
      <p:ext uri="{BB962C8B-B14F-4D97-AF65-F5344CB8AC3E}">
        <p14:creationId xmlns:p14="http://schemas.microsoft.com/office/powerpoint/2010/main" val="28433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Good or evil?</a:t>
            </a:r>
          </a:p>
          <a:p>
            <a:r>
              <a:rPr lang="en-US" dirty="0"/>
              <a:t>Big or small?</a:t>
            </a:r>
          </a:p>
          <a:p>
            <a:r>
              <a:rPr lang="en-US" dirty="0"/>
              <a:t>Significant, or not?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81A72FC-5C9C-4B28-FBB3-DA0098F21770}"/>
              </a:ext>
            </a:extLst>
          </p:cNvPr>
          <p:cNvSpPr txBox="1">
            <a:spLocks/>
          </p:cNvSpPr>
          <p:nvPr/>
        </p:nvSpPr>
        <p:spPr bwMode="auto">
          <a:xfrm>
            <a:off x="3701102" y="2838450"/>
            <a:ext cx="1226498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1500" kern="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39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eader's Choice Awards: Why We Love Chicago, the Best Large City in America  | Condé Nast Traveler">
            <a:extLst>
              <a:ext uri="{FF2B5EF4-FFF2-40B4-BE49-F238E27FC236}">
                <a16:creationId xmlns:a16="http://schemas.microsoft.com/office/drawing/2014/main" xmlns="" id="{49B873E6-2A6B-231B-7E72-2F544C70B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0000" y="3009900"/>
            <a:ext cx="381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Darkening of the Mind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Good or evil?</a:t>
            </a:r>
          </a:p>
          <a:p>
            <a:r>
              <a:rPr lang="en-US" dirty="0"/>
              <a:t>Big or small?</a:t>
            </a:r>
          </a:p>
          <a:p>
            <a:r>
              <a:rPr lang="en-US" dirty="0"/>
              <a:t>Significant, or not?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DDBF68D-5A55-4153-6989-3E381C60C454}"/>
              </a:ext>
            </a:extLst>
          </p:cNvPr>
          <p:cNvSpPr txBox="1">
            <a:spLocks/>
          </p:cNvSpPr>
          <p:nvPr/>
        </p:nvSpPr>
        <p:spPr bwMode="auto">
          <a:xfrm>
            <a:off x="2693859" y="2857500"/>
            <a:ext cx="1226498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1500" kern="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46C70EC-A659-CF44-D489-B37714EFB3BC}"/>
              </a:ext>
            </a:extLst>
          </p:cNvPr>
          <p:cNvSpPr/>
          <p:nvPr/>
        </p:nvSpPr>
        <p:spPr bwMode="auto">
          <a:xfrm>
            <a:off x="3708400" y="342900"/>
            <a:ext cx="6317301" cy="5276850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950E3FB-D1F2-814A-1CC3-6618294CBCCC}"/>
              </a:ext>
            </a:extLst>
          </p:cNvPr>
          <p:cNvSpPr/>
          <p:nvPr/>
        </p:nvSpPr>
        <p:spPr bwMode="auto">
          <a:xfrm>
            <a:off x="4161950" y="1937962"/>
            <a:ext cx="5410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an infinite reference point we can’t answer the most basic questions about life</a:t>
            </a:r>
          </a:p>
        </p:txBody>
      </p:sp>
    </p:spTree>
    <p:extLst>
      <p:ext uri="{BB962C8B-B14F-4D97-AF65-F5344CB8AC3E}">
        <p14:creationId xmlns:p14="http://schemas.microsoft.com/office/powerpoint/2010/main" val="22098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3. Cut Off From The Life of God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/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hardness of their heart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416B864-62B7-352A-BE73-2C0C17C7A7BF}"/>
              </a:ext>
            </a:extLst>
          </p:cNvPr>
          <p:cNvSpPr/>
          <p:nvPr/>
        </p:nvSpPr>
        <p:spPr bwMode="auto">
          <a:xfrm>
            <a:off x="4546600" y="342900"/>
            <a:ext cx="5291666" cy="8402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God abandoned them…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1:24, 26, 28)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528E865-0E6E-5345-7BBF-48613EF0ED09}"/>
              </a:ext>
            </a:extLst>
          </p:cNvPr>
          <p:cNvSpPr/>
          <p:nvPr/>
        </p:nvSpPr>
        <p:spPr bwMode="auto">
          <a:xfrm>
            <a:off x="2441465" y="3390900"/>
            <a:ext cx="529166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 came that they may have life, and have it abundantly.”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3. Cut Off From The Life of God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Jesus is offering you life</a:t>
            </a:r>
          </a:p>
          <a:p>
            <a:pPr marL="571500" indent="-571500">
              <a:buFontTx/>
              <a:buChar char="-"/>
            </a:pPr>
            <a:r>
              <a:rPr lang="en-US" dirty="0"/>
              <a:t>A plant without water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best party ever</a:t>
            </a:r>
          </a:p>
          <a:p>
            <a:pPr marL="571500" indent="-571500">
              <a:buFontTx/>
              <a:buChar char="-"/>
            </a:pPr>
            <a:r>
              <a:rPr lang="en-US" dirty="0"/>
              <a:t>A power cord…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“God-shaped hole”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980CC602-D151-AA5A-1765-5B6EEC7D605B}"/>
              </a:ext>
            </a:extLst>
          </p:cNvPr>
          <p:cNvSpPr/>
          <p:nvPr/>
        </p:nvSpPr>
        <p:spPr bwMode="auto">
          <a:xfrm>
            <a:off x="2441465" y="3390900"/>
            <a:ext cx="529166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 came that they may have life, and have it abundantly.”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4. Calloused Self-Indulgence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95250"/>
            <a:ext cx="9906000" cy="4730750"/>
          </a:xfrm>
        </p:spPr>
        <p:txBody>
          <a:bodyPr/>
          <a:lstStyle/>
          <a:p>
            <a:r>
              <a:rPr lang="en-US" dirty="0"/>
              <a:t>and they, having become </a:t>
            </a:r>
            <a:r>
              <a:rPr lang="en-US" u="sng" dirty="0"/>
              <a:t>callous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have </a:t>
            </a:r>
            <a:r>
              <a:rPr lang="en-US" u="sng" dirty="0"/>
              <a:t>given themselves over</a:t>
            </a:r>
            <a:r>
              <a:rPr lang="en-US" dirty="0"/>
              <a:t> to sensuality for the practice of every kind of impurity with greediness. </a:t>
            </a:r>
            <a:r>
              <a:rPr lang="en-US" sz="1800" i="1" dirty="0"/>
              <a:t>(Ephesians 4:19)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82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C65BAF-7B6B-7D6B-707D-3D14CC8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2B2AA4-D39E-33B2-0856-BDB1E30DC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has a new way for us to live, and he will teach us how to do it</a:t>
            </a:r>
          </a:p>
          <a:p>
            <a:r>
              <a:rPr lang="en-US" dirty="0"/>
              <a:t>But we’ll need a critique of the old way</a:t>
            </a:r>
          </a:p>
          <a:p>
            <a:r>
              <a:rPr lang="en-US" dirty="0"/>
              <a:t>The old way follows a basic four-step pattern…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C3498C04-6D23-AF48-87B5-E3C6999FE2B8}"/>
              </a:ext>
            </a:extLst>
          </p:cNvPr>
          <p:cNvSpPr/>
          <p:nvPr/>
        </p:nvSpPr>
        <p:spPr bwMode="auto">
          <a:xfrm>
            <a:off x="127000" y="3319570"/>
            <a:ext cx="9906000" cy="7571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a manner worthy of your calling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FB43643-BDD1-2B05-55D9-EEAA49BC6DEB}"/>
              </a:ext>
            </a:extLst>
          </p:cNvPr>
          <p:cNvSpPr/>
          <p:nvPr/>
        </p:nvSpPr>
        <p:spPr bwMode="auto">
          <a:xfrm>
            <a:off x="127000" y="4268772"/>
            <a:ext cx="9906000" cy="12557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this I say, and affirm together with the Lord,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you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walk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longer just as the Gentiles also walk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4:17)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50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221B5D8-284C-6C5F-FD31-4175AC6A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4. Calloused Self-Indulgence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167" y="190500"/>
            <a:ext cx="9906000" cy="4730750"/>
          </a:xfrm>
        </p:spPr>
        <p:txBody>
          <a:bodyPr/>
          <a:lstStyle/>
          <a:p>
            <a:r>
              <a:rPr lang="en-US" dirty="0"/>
              <a:t>We feel empty and we try to fill that hole with whatever we can.</a:t>
            </a:r>
          </a:p>
          <a:p>
            <a:r>
              <a:rPr lang="en-US" dirty="0"/>
              <a:t>Our methods cause pain</a:t>
            </a:r>
          </a:p>
          <a:p>
            <a:r>
              <a:rPr lang="en-US" dirty="0"/>
              <a:t>So we naturally build up callouses</a:t>
            </a:r>
          </a:p>
          <a:p>
            <a:r>
              <a:rPr lang="en-US" dirty="0"/>
              <a:t>Callouses can block out the pain… but can leave us insensitive to good feelings too</a:t>
            </a:r>
          </a:p>
          <a:p>
            <a:r>
              <a:rPr lang="en-US" dirty="0"/>
              <a:t>Constant craving requires more and more with diminishing returns</a:t>
            </a:r>
          </a:p>
        </p:txBody>
      </p:sp>
    </p:spTree>
    <p:extLst>
      <p:ext uri="{BB962C8B-B14F-4D97-AF65-F5344CB8AC3E}">
        <p14:creationId xmlns:p14="http://schemas.microsoft.com/office/powerpoint/2010/main" val="1385076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6EE0BCC-1AD2-495A-A6EB-20BD99FC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NYU Professor of Social Psychology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D2B17CF-4582-4D63-9E2B-19B8D73A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We are all stuck on what has been called the “hedonic treadmill.”</a:t>
            </a:r>
          </a:p>
          <a:p>
            <a:pPr>
              <a:lnSpc>
                <a:spcPct val="85000"/>
              </a:lnSpc>
            </a:pPr>
            <a:r>
              <a:rPr lang="en-US" dirty="0"/>
              <a:t>On an exercise treadmill you can increase the speed all you want, but you stay in the same place…</a:t>
            </a:r>
          </a:p>
          <a:p>
            <a:pPr>
              <a:lnSpc>
                <a:spcPct val="85000"/>
              </a:lnSpc>
            </a:pPr>
            <a:r>
              <a:rPr lang="en-US" dirty="0"/>
              <a:t>Always wanting more than we have, we run and run and run, like hamsters on a wheel.</a:t>
            </a:r>
          </a:p>
        </p:txBody>
      </p:sp>
    </p:spTree>
    <p:extLst>
      <p:ext uri="{BB962C8B-B14F-4D97-AF65-F5344CB8AC3E}">
        <p14:creationId xmlns:p14="http://schemas.microsoft.com/office/powerpoint/2010/main" val="14093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6886D-2AAD-42AA-92AC-6D2C366B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67" y="5143500"/>
            <a:ext cx="3416565" cy="482314"/>
          </a:xfrm>
        </p:spPr>
        <p:txBody>
          <a:bodyPr/>
          <a:lstStyle/>
          <a:p>
            <a:r>
              <a:rPr lang="en-US" sz="1600" i="1" dirty="0"/>
              <a:t>John Lennon, quoted in Alcorn, Happiness, p.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1BA4CEF-A631-4A60-88EE-22C1D080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 the height of his success, Lennon wrote a personal letter to a Christian.</a:t>
            </a:r>
          </a:p>
          <a:p>
            <a:r>
              <a:rPr lang="en-US" dirty="0"/>
              <a:t>After quoting a line from a Beatles song, “Money can’t buy me love,” he said,</a:t>
            </a:r>
          </a:p>
          <a:p>
            <a:r>
              <a:rPr lang="en-US" dirty="0"/>
              <a:t>“It’s true.</a:t>
            </a:r>
          </a:p>
        </p:txBody>
      </p:sp>
    </p:spTree>
    <p:extLst>
      <p:ext uri="{BB962C8B-B14F-4D97-AF65-F5344CB8AC3E}">
        <p14:creationId xmlns:p14="http://schemas.microsoft.com/office/powerpoint/2010/main" val="31453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1BA4CEF-A631-4A60-88EE-22C1D080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point is this, I want happiness.</a:t>
            </a:r>
          </a:p>
          <a:p>
            <a:r>
              <a:rPr lang="en-US" dirty="0"/>
              <a:t>I don’t want to keep on with drugs. . . .</a:t>
            </a:r>
          </a:p>
          <a:p>
            <a:r>
              <a:rPr lang="en-US" dirty="0"/>
              <a:t>Explain to me what Christianity can do for me. </a:t>
            </a:r>
          </a:p>
          <a:p>
            <a:r>
              <a:rPr lang="en-US" dirty="0"/>
              <a:t>Is it </a:t>
            </a:r>
            <a:r>
              <a:rPr lang="en-US" dirty="0" err="1"/>
              <a:t>phoney</a:t>
            </a:r>
            <a:r>
              <a:rPr lang="en-US" dirty="0"/>
              <a:t>?</a:t>
            </a:r>
          </a:p>
          <a:p>
            <a:r>
              <a:rPr lang="en-US" dirty="0"/>
              <a:t>Can He love me?</a:t>
            </a:r>
          </a:p>
          <a:p>
            <a:r>
              <a:rPr lang="en-US" dirty="0"/>
              <a:t>I want out of hell.”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885DAED-AB81-4A2B-94E0-B7A54E9E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67" y="5143500"/>
            <a:ext cx="3416565" cy="482314"/>
          </a:xfrm>
        </p:spPr>
        <p:txBody>
          <a:bodyPr/>
          <a:lstStyle/>
          <a:p>
            <a:r>
              <a:rPr lang="en-US" sz="1600" i="1" dirty="0"/>
              <a:t>John Lennon, quoted in Alcorn, Happiness, p. 5</a:t>
            </a:r>
          </a:p>
        </p:txBody>
      </p:sp>
    </p:spTree>
    <p:extLst>
      <p:ext uri="{BB962C8B-B14F-4D97-AF65-F5344CB8AC3E}">
        <p14:creationId xmlns:p14="http://schemas.microsoft.com/office/powerpoint/2010/main" val="1453715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81BA88-23AB-4739-88CF-8F2BE4BF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7" y="5143500"/>
            <a:ext cx="3331635" cy="482314"/>
          </a:xfrm>
        </p:spPr>
        <p:txBody>
          <a:bodyPr/>
          <a:lstStyle/>
          <a:p>
            <a:r>
              <a:rPr lang="en-US" sz="1200" dirty="0"/>
              <a:t>C. S. Lewis, “Hope,” in Mere Christianity (New York: HarperCollins, 2001), pp. 135-37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15715E-106A-4D6A-BE91-5A4CE4A86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Most people, if they really learn how to look into their own hearts, would know that they want something that cannot be had in this world. </a:t>
            </a:r>
          </a:p>
          <a:p>
            <a:r>
              <a:rPr lang="en-US" dirty="0"/>
              <a:t>There are all sorts of things in this world that offer to give it to you, but they never keep their promise… </a:t>
            </a:r>
          </a:p>
          <a:p>
            <a:r>
              <a:rPr lang="en-US" i="1" u="sng" dirty="0"/>
              <a:t>Something</a:t>
            </a:r>
            <a:r>
              <a:rPr lang="en-US" dirty="0"/>
              <a:t> has evaded us…</a:t>
            </a:r>
          </a:p>
        </p:txBody>
      </p:sp>
    </p:spTree>
    <p:extLst>
      <p:ext uri="{BB962C8B-B14F-4D97-AF65-F5344CB8AC3E}">
        <p14:creationId xmlns:p14="http://schemas.microsoft.com/office/powerpoint/2010/main" val="37107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81BA88-23AB-4739-88CF-8F2BE4BF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7" y="5143500"/>
            <a:ext cx="3331635" cy="482314"/>
          </a:xfrm>
        </p:spPr>
        <p:txBody>
          <a:bodyPr/>
          <a:lstStyle/>
          <a:p>
            <a:r>
              <a:rPr lang="en-US" sz="1200" dirty="0"/>
              <a:t>C. S. Lewis, “Hope,” in Mere Christianity (New York: HarperCollins, 2001), pp. 135-37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115715E-106A-4D6A-BE91-5A4CE4A86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If I find in myself a desire which no experience in this world can satisfy,</a:t>
            </a:r>
          </a:p>
          <a:p>
            <a:r>
              <a:rPr lang="en-US" dirty="0"/>
              <a:t>the most probable explanation is that I was made for another world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D0D063B-7B89-FCC3-FC3F-A9508D066380}"/>
              </a:ext>
            </a:extLst>
          </p:cNvPr>
          <p:cNvSpPr/>
          <p:nvPr/>
        </p:nvSpPr>
        <p:spPr bwMode="auto">
          <a:xfrm>
            <a:off x="702734" y="3326507"/>
            <a:ext cx="52916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we put God back in the center we can enjoy the other good things he has made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9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Augustine: “You have made us for yourself, O Lord, and our hearts are restless until they rest in you”</a:t>
            </a:r>
          </a:p>
          <a:p>
            <a:pPr marL="228600" indent="-228600"/>
            <a:r>
              <a:rPr lang="en-US" dirty="0"/>
              <a:t>Invite God to fill that God-shaped hole in your life and allow him to show you the true path to fulfillment</a:t>
            </a:r>
          </a:p>
          <a:p>
            <a:pPr marL="228600" indent="-228600"/>
            <a:r>
              <a:rPr lang="en-US" dirty="0"/>
              <a:t>Come back next time and learn how spiritual growth works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4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Ephesians 4:20-28 – Putting On The New You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4:17-18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futility of their mind,</a:t>
            </a:r>
          </a:p>
          <a:p>
            <a:r>
              <a:rPr lang="en-US" dirty="0"/>
              <a:t>being darkened in their understanding,</a:t>
            </a:r>
          </a:p>
          <a:p>
            <a:r>
              <a:rPr lang="en-US" dirty="0"/>
              <a:t>excluded from the life of God</a:t>
            </a:r>
          </a:p>
          <a:p>
            <a:r>
              <a:rPr lang="en-US" u="sng" dirty="0"/>
              <a:t>because</a:t>
            </a:r>
            <a:r>
              <a:rPr lang="en-US" dirty="0"/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4:17-18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905E890-B8B3-320D-F921-852E07C9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Decision of the Will</a:t>
            </a:r>
          </a:p>
        </p:txBody>
      </p:sp>
    </p:spTree>
    <p:extLst>
      <p:ext uri="{BB962C8B-B14F-4D97-AF65-F5344CB8AC3E}">
        <p14:creationId xmlns:p14="http://schemas.microsoft.com/office/powerpoint/2010/main" val="34634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4:17-18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futility of their mind,</a:t>
            </a:r>
          </a:p>
          <a:p>
            <a:r>
              <a:rPr lang="en-US" dirty="0"/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/>
              <a:t>because</a:t>
            </a:r>
            <a:r>
              <a:rPr lang="en-US" dirty="0"/>
              <a:t> of the ignorance that is in them,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hardness of their heart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905E890-B8B3-320D-F921-852E07C9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Darkening of the Mind</a:t>
            </a:r>
          </a:p>
        </p:txBody>
      </p:sp>
    </p:spTree>
    <p:extLst>
      <p:ext uri="{BB962C8B-B14F-4D97-AF65-F5344CB8AC3E}">
        <p14:creationId xmlns:p14="http://schemas.microsoft.com/office/powerpoint/2010/main" val="33569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4:17-18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/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hardness of their heart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905E890-B8B3-320D-F921-852E07C9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Cut Off From God’s “Life”</a:t>
            </a:r>
          </a:p>
        </p:txBody>
      </p:sp>
    </p:spTree>
    <p:extLst>
      <p:ext uri="{BB962C8B-B14F-4D97-AF65-F5344CB8AC3E}">
        <p14:creationId xmlns:p14="http://schemas.microsoft.com/office/powerpoint/2010/main" val="28018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/>
              <a:t>1. Decision of the Will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398" y="114300"/>
            <a:ext cx="9906000" cy="4730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</p:spTree>
    <p:extLst>
      <p:ext uri="{BB962C8B-B14F-4D97-AF65-F5344CB8AC3E}">
        <p14:creationId xmlns:p14="http://schemas.microsoft.com/office/powerpoint/2010/main" val="2683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00" y="5067300"/>
            <a:ext cx="9990667" cy="55245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Decision of the Will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398" y="114300"/>
            <a:ext cx="9906000" cy="4730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futility of their mind,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darkened in their understanding,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excluded from the life of God</a:t>
            </a:r>
          </a:p>
          <a:p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ignorance that is in them,</a:t>
            </a:r>
          </a:p>
          <a:p>
            <a:r>
              <a:rPr lang="en-US" u="sng" dirty="0"/>
              <a:t>because</a:t>
            </a:r>
            <a:r>
              <a:rPr lang="en-US" dirty="0"/>
              <a:t> of the hardness of their heart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1E70CA6-6339-649D-A969-8E932B2A64A0}"/>
              </a:ext>
            </a:extLst>
          </p:cNvPr>
          <p:cNvSpPr/>
          <p:nvPr/>
        </p:nvSpPr>
        <p:spPr bwMode="auto">
          <a:xfrm>
            <a:off x="169334" y="136779"/>
            <a:ext cx="9821332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suppress the truth…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know the truth about God because he has made it obvious to them.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ever since the world was created, people have seen the earth and sky.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1:19-20)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3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1829</Words>
  <Application>Microsoft Office PowerPoint</Application>
  <PresentationFormat>Custom</PresentationFormat>
  <Paragraphs>224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Life Without God</vt:lpstr>
      <vt:lpstr>Ephesians 4</vt:lpstr>
      <vt:lpstr>Ephesians 4</vt:lpstr>
      <vt:lpstr>Ephesians 4:17-18</vt:lpstr>
      <vt:lpstr>Ephesians 4:17-18</vt:lpstr>
      <vt:lpstr>Ephesians 4:17-18</vt:lpstr>
      <vt:lpstr>Ephesians 4:17-18</vt:lpstr>
      <vt:lpstr>1. Decision of the Will</vt:lpstr>
      <vt:lpstr>1. Decision of the Will</vt:lpstr>
      <vt:lpstr>1. Decision of the Will</vt:lpstr>
      <vt:lpstr>1. Decision of the Will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"A Conversation about Death and God," Harper's, February, 1984, p. 39</vt:lpstr>
      <vt:lpstr>2. Darkening of the Mind</vt:lpstr>
      <vt:lpstr>2. Darkening of the Mind</vt:lpstr>
      <vt:lpstr>2. Darkening of the Mind</vt:lpstr>
      <vt:lpstr>2. Darkening of the Mind</vt:lpstr>
      <vt:lpstr>2. Darkening of the Mind</vt:lpstr>
      <vt:lpstr>2. Darkening of the Mind</vt:lpstr>
      <vt:lpstr>3. Cut Off From The Life of God</vt:lpstr>
      <vt:lpstr>3. Cut Off From The Life of God</vt:lpstr>
      <vt:lpstr>4. Calloused Self-Indulgence</vt:lpstr>
      <vt:lpstr>4. Calloused Self-Indulgence</vt:lpstr>
      <vt:lpstr>NYU Professor of Social Psychology</vt:lpstr>
      <vt:lpstr>John Lennon, quoted in Alcorn, Happiness, p. 5</vt:lpstr>
      <vt:lpstr>John Lennon, quoted in Alcorn, Happiness, p. 5</vt:lpstr>
      <vt:lpstr>C. S. Lewis, “Hope,” in Mere Christianity (New York: HarperCollins, 2001), pp. 135-37</vt:lpstr>
      <vt:lpstr>C. S. Lewis, “Hope,” in Mere Christianity (New York: HarperCollins, 2001), pp. 135-37</vt:lpstr>
      <vt:lpstr>Conclusions</vt:lpstr>
      <vt:lpstr>Ephesians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2022-09-18T21:23:52Z</dcterms:modified>
</cp:coreProperties>
</file>