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sldIdLst>
    <p:sldId id="1273" r:id="rId2"/>
    <p:sldId id="7405" r:id="rId3"/>
    <p:sldId id="7438" r:id="rId4"/>
    <p:sldId id="7435" r:id="rId5"/>
    <p:sldId id="7436" r:id="rId6"/>
    <p:sldId id="7437" r:id="rId7"/>
    <p:sldId id="7432" r:id="rId8"/>
    <p:sldId id="7433" r:id="rId9"/>
    <p:sldId id="7434" r:id="rId10"/>
    <p:sldId id="7439" r:id="rId11"/>
    <p:sldId id="7440" r:id="rId12"/>
    <p:sldId id="7441" r:id="rId13"/>
    <p:sldId id="7442" r:id="rId14"/>
    <p:sldId id="7443" r:id="rId15"/>
    <p:sldId id="7444" r:id="rId16"/>
    <p:sldId id="7445" r:id="rId17"/>
    <p:sldId id="7447" r:id="rId18"/>
    <p:sldId id="7448" r:id="rId19"/>
    <p:sldId id="7449" r:id="rId20"/>
    <p:sldId id="7450" r:id="rId21"/>
    <p:sldId id="7451" r:id="rId22"/>
    <p:sldId id="7452" r:id="rId23"/>
    <p:sldId id="7453" r:id="rId24"/>
    <p:sldId id="7454" r:id="rId25"/>
    <p:sldId id="7457" r:id="rId26"/>
    <p:sldId id="7459" r:id="rId27"/>
    <p:sldId id="7466" r:id="rId28"/>
    <p:sldId id="7467" r:id="rId29"/>
    <p:sldId id="7464" r:id="rId30"/>
    <p:sldId id="7468" r:id="rId31"/>
    <p:sldId id="7470" r:id="rId32"/>
    <p:sldId id="7462" r:id="rId33"/>
    <p:sldId id="7472" r:id="rId34"/>
    <p:sldId id="7473" r:id="rId35"/>
    <p:sldId id="7471" r:id="rId36"/>
    <p:sldId id="7475" r:id="rId37"/>
    <p:sldId id="7474" r:id="rId38"/>
    <p:sldId id="7477" r:id="rId39"/>
    <p:sldId id="7461" r:id="rId40"/>
    <p:sldId id="7398" r:id="rId41"/>
    <p:sldId id="7476" r:id="rId42"/>
    <p:sldId id="6665" r:id="rId43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41" autoAdjust="0"/>
    <p:restoredTop sz="90476" autoAdjust="0"/>
  </p:normalViewPr>
  <p:slideViewPr>
    <p:cSldViewPr>
      <p:cViewPr varScale="1">
        <p:scale>
          <a:sx n="80" d="100"/>
          <a:sy n="80" d="100"/>
        </p:scale>
        <p:origin x="64" y="23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36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850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130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210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370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000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230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07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233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311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864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88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8298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987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056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85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699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858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643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429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1266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129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372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622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130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810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548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5756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0328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93584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245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7984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10451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74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69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85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37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015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038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00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ea typeface="ＭＳ Ｐゴシック" pitchFamily="34" charset="-128"/>
              </a:rPr>
              <a:t>The Value of Hard Work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2 Thessalonians 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“Work” in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God is a God who works </a:t>
            </a:r>
            <a:r>
              <a:rPr lang="en-US" sz="1800" i="1" dirty="0"/>
              <a:t>(cf. Genesis 1-2)</a:t>
            </a:r>
            <a:endParaRPr lang="en-US" i="1" dirty="0"/>
          </a:p>
          <a:p>
            <a:pPr marL="0" indent="0"/>
            <a:endParaRPr lang="en-US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21D055FC-1E96-0860-DC3E-59B953705634}"/>
              </a:ext>
            </a:extLst>
          </p:cNvPr>
          <p:cNvSpPr/>
          <p:nvPr/>
        </p:nvSpPr>
        <p:spPr bwMode="auto">
          <a:xfrm>
            <a:off x="584200" y="16383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since the world began, no ear has heard and no eye has seen a God like you,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those who wait for him!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64:4)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“Work” in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God is a God who works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Jesus came to earth to accomplish a great work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489AADF-943C-0E1E-65BC-AA250C7DC9D0}"/>
              </a:ext>
            </a:extLst>
          </p:cNvPr>
          <p:cNvSpPr/>
          <p:nvPr/>
        </p:nvSpPr>
        <p:spPr bwMode="auto">
          <a:xfrm>
            <a:off x="1841500" y="2453771"/>
            <a:ext cx="6477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“My Father is working until now,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I Myself am working.”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5:17)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C3971B8-340B-AE2C-0864-3A4F10C237FF}"/>
              </a:ext>
            </a:extLst>
          </p:cNvPr>
          <p:cNvSpPr/>
          <p:nvPr/>
        </p:nvSpPr>
        <p:spPr bwMode="auto">
          <a:xfrm>
            <a:off x="1193800" y="3771900"/>
            <a:ext cx="7772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Son of Man came not to be served but to serve others and to give his life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a ransom for many.”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10:45; cf. John 19:30)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309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“Work” in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God is a God who works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Jesus came to earth to accomplish a great work</a:t>
            </a:r>
          </a:p>
          <a:p>
            <a:pPr marL="0" indent="0"/>
            <a:r>
              <a:rPr lang="en-US" dirty="0"/>
              <a:t>God designed humans to work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4186D992-8626-218D-68A7-6640F0FB2244}"/>
              </a:ext>
            </a:extLst>
          </p:cNvPr>
          <p:cNvSpPr/>
          <p:nvPr/>
        </p:nvSpPr>
        <p:spPr bwMode="auto">
          <a:xfrm>
            <a:off x="736600" y="2910971"/>
            <a:ext cx="8686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Lord God placed the man in the Garden of Eden to tend and watch over it.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2:15)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37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“Work” in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/>
            <a:r>
              <a:rPr lang="en-US" dirty="0"/>
              <a:t>God is a God who works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Jesus came to earth to accomplish a great work</a:t>
            </a:r>
          </a:p>
          <a:p>
            <a:pPr marL="233363" indent="-233363"/>
            <a:r>
              <a:rPr lang="en-US" dirty="0"/>
              <a:t>God designed humans to work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“fall” of humans made work a lot harder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4C969FEB-CD8A-DDE3-16DD-B31671337E8B}"/>
              </a:ext>
            </a:extLst>
          </p:cNvPr>
          <p:cNvSpPr/>
          <p:nvPr/>
        </p:nvSpPr>
        <p:spPr bwMode="auto">
          <a:xfrm>
            <a:off x="313267" y="3469674"/>
            <a:ext cx="95334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ground is cursed because of you. All your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life you will struggle to scratch a living from it…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the sweat of your brow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you have food to eat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3:17-19)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5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“Work” in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/>
            <a:r>
              <a:rPr lang="en-US" dirty="0"/>
              <a:t>God is a God who works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Jesus came to earth to accomplish a great work</a:t>
            </a:r>
          </a:p>
          <a:p>
            <a:pPr marL="233363" indent="-233363"/>
            <a:r>
              <a:rPr lang="en-US" dirty="0"/>
              <a:t>God designed humans to work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“fall” of humans made work a lot harder</a:t>
            </a:r>
          </a:p>
          <a:p>
            <a:pPr marL="571500" indent="-571500">
              <a:buFontTx/>
              <a:buChar char="-"/>
            </a:pPr>
            <a:r>
              <a:rPr lang="en-US" dirty="0"/>
              <a:t>In the afterlife, we will do work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3BD1E21C-D87B-EEE1-463C-1249EF8CD345}"/>
              </a:ext>
            </a:extLst>
          </p:cNvPr>
          <p:cNvSpPr/>
          <p:nvPr/>
        </p:nvSpPr>
        <p:spPr bwMode="auto">
          <a:xfrm>
            <a:off x="1651000" y="4130171"/>
            <a:ext cx="6858000" cy="13665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longer will there be any curse…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his servants will serve him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22:3; cf. Luke 19:17; Isaiah 2:4)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686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“Work” in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/>
            <a:r>
              <a:rPr lang="en-US" dirty="0"/>
              <a:t>God is a God who works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Jesus came to earth to accomplish a great work</a:t>
            </a:r>
          </a:p>
          <a:p>
            <a:pPr marL="233363" indent="-233363"/>
            <a:r>
              <a:rPr lang="en-US" dirty="0"/>
              <a:t>God designed humans to work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“fall” of humans made work a lot harder</a:t>
            </a:r>
          </a:p>
          <a:p>
            <a:pPr marL="571500" indent="-571500">
              <a:buFontTx/>
              <a:buChar char="-"/>
            </a:pPr>
            <a:r>
              <a:rPr lang="en-US" dirty="0"/>
              <a:t>In the afterlife, we will do work</a:t>
            </a:r>
          </a:p>
          <a:p>
            <a:pPr marL="571500" indent="-571500">
              <a:buFontTx/>
              <a:buChar char="-"/>
            </a:pPr>
            <a:r>
              <a:rPr lang="en-US" dirty="0"/>
              <a:t>God has a special kind of work for you to do now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59D89582-5B83-0115-79ED-B1808BBF96ED}"/>
              </a:ext>
            </a:extLst>
          </p:cNvPr>
          <p:cNvSpPr/>
          <p:nvPr/>
        </p:nvSpPr>
        <p:spPr bwMode="auto">
          <a:xfrm>
            <a:off x="169334" y="2171700"/>
            <a:ext cx="9821332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God’s masterpiece.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created us anew in Christ Jesus, so we can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the good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he planned for us long ago.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2:10)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537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“Work” in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/>
            <a:r>
              <a:rPr lang="en-US" dirty="0"/>
              <a:t>When we refuse to work, we go against our design</a:t>
            </a:r>
          </a:p>
          <a:p>
            <a:pPr marL="233363" indent="-233363"/>
            <a:r>
              <a:rPr lang="en-US" dirty="0"/>
              <a:t>The book of Proverbs has a lot to say about </a:t>
            </a:r>
            <a:br>
              <a:rPr lang="en-US" dirty="0"/>
            </a:br>
            <a:r>
              <a:rPr lang="en-US" dirty="0"/>
              <a:t>the lazy person</a:t>
            </a:r>
          </a:p>
          <a:p>
            <a:pPr marL="233363" indent="-23336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17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“Sluggard”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Sleeps a lot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79899BC-B2FE-55FB-6872-DEA0ABAA1450}"/>
              </a:ext>
            </a:extLst>
          </p:cNvPr>
          <p:cNvSpPr/>
          <p:nvPr/>
        </p:nvSpPr>
        <p:spPr bwMode="auto">
          <a:xfrm>
            <a:off x="169334" y="1790700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a door swings back and forth on its hinges, so the lazy person turns over in bed.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26:14)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6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“Sluggard”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Sleeps a lot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79899BC-B2FE-55FB-6872-DEA0ABAA1450}"/>
              </a:ext>
            </a:extLst>
          </p:cNvPr>
          <p:cNvSpPr/>
          <p:nvPr/>
        </p:nvSpPr>
        <p:spPr bwMode="auto">
          <a:xfrm>
            <a:off x="584200" y="1638300"/>
            <a:ext cx="8991600" cy="29177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you, lazybones, how long will you sleep? When will you wake up?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little extra sleep, a little more slumber,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little folding of the hands to rest—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poverty will pounce on you like a bandit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6:9-11)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60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“Sluggard”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Sleeps a lot</a:t>
            </a:r>
          </a:p>
          <a:p>
            <a:pPr marL="0" indent="0"/>
            <a:r>
              <a:rPr lang="en-US" dirty="0"/>
              <a:t>Often depressed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998025B2-0BFC-DBEC-4130-99D2BAB624F1}"/>
              </a:ext>
            </a:extLst>
          </p:cNvPr>
          <p:cNvSpPr/>
          <p:nvPr/>
        </p:nvSpPr>
        <p:spPr bwMode="auto">
          <a:xfrm>
            <a:off x="431800" y="2225171"/>
            <a:ext cx="9296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soul of the sluggard craves and gets nothing, But the soul of the diligent is satisfied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13:4)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54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Instruction regarding the end times</a:t>
            </a:r>
          </a:p>
          <a:p>
            <a:pPr marL="742950" indent="-742950">
              <a:buAutoNum type="arabicPeriod"/>
            </a:pPr>
            <a:r>
              <a:rPr lang="en-US" dirty="0"/>
              <a:t>Exhortation regarding some problematic behaviors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“Sluggard”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Sleeps a lot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 depressed</a:t>
            </a:r>
          </a:p>
          <a:p>
            <a:pPr marL="0" indent="0"/>
            <a:r>
              <a:rPr lang="en-US" dirty="0"/>
              <a:t>Financial problems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998025B2-0BFC-DBEC-4130-99D2BAB624F1}"/>
              </a:ext>
            </a:extLst>
          </p:cNvPr>
          <p:cNvSpPr/>
          <p:nvPr/>
        </p:nvSpPr>
        <p:spPr bwMode="auto">
          <a:xfrm>
            <a:off x="1193800" y="2987171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Lazy hands make for poverty,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diligent hands bring wealth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10:4)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785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“Sluggard”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Sleeps a lot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 depressed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problems</a:t>
            </a:r>
          </a:p>
          <a:p>
            <a:pPr marL="0" indent="0"/>
            <a:r>
              <a:rPr lang="en-US" dirty="0"/>
              <a:t>A master of excuses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998025B2-0BFC-DBEC-4130-99D2BAB624F1}"/>
              </a:ext>
            </a:extLst>
          </p:cNvPr>
          <p:cNvSpPr/>
          <p:nvPr/>
        </p:nvSpPr>
        <p:spPr bwMode="auto">
          <a:xfrm>
            <a:off x="431800" y="3543300"/>
            <a:ext cx="9296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lazy person claims,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“There’s a lion on the road!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Yes, I’m sure there’s a lion out there!”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26:13)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43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“Sluggard”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Sleeps a lot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 depressed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problems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master of excuses</a:t>
            </a:r>
          </a:p>
          <a:p>
            <a:pPr marL="0" indent="0"/>
            <a:r>
              <a:rPr lang="en-US" dirty="0"/>
              <a:t>Cannot follow through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998025B2-0BFC-DBEC-4130-99D2BAB624F1}"/>
              </a:ext>
            </a:extLst>
          </p:cNvPr>
          <p:cNvSpPr/>
          <p:nvPr/>
        </p:nvSpPr>
        <p:spPr bwMode="auto">
          <a:xfrm>
            <a:off x="4394200" y="1028700"/>
            <a:ext cx="553562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sluggard buries his hand in the dish;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 too lazy to bring it back to his mouth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26:15)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“Sluggard”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Sleeps a lot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 depressed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problems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master of excuses</a:t>
            </a:r>
          </a:p>
          <a:p>
            <a:pPr marL="0" indent="0"/>
            <a:r>
              <a:rPr lang="en-US" dirty="0"/>
              <a:t>Cannot follow through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998025B2-0BFC-DBEC-4130-99D2BAB624F1}"/>
              </a:ext>
            </a:extLst>
          </p:cNvPr>
          <p:cNvSpPr/>
          <p:nvPr/>
        </p:nvSpPr>
        <p:spPr bwMode="auto">
          <a:xfrm>
            <a:off x="4394200" y="1028700"/>
            <a:ext cx="553562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lazy person’s way is blocked with briers,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the path of the upright is an open highway.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15:19)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74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“Sluggard”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Sleeps a lot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 depressed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problems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master of excuses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Cannot follow through</a:t>
            </a:r>
          </a:p>
          <a:p>
            <a:pPr marL="0" indent="0"/>
            <a:r>
              <a:rPr lang="en-US" dirty="0"/>
              <a:t>Arrogant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998025B2-0BFC-DBEC-4130-99D2BAB624F1}"/>
              </a:ext>
            </a:extLst>
          </p:cNvPr>
          <p:cNvSpPr/>
          <p:nvPr/>
        </p:nvSpPr>
        <p:spPr bwMode="auto">
          <a:xfrm>
            <a:off x="4394200" y="1028700"/>
            <a:ext cx="5535624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Lazy people consider themselves smarter than seven wise counselors.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26:16)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978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“Sluggard”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Sleeps a lot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 depressed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problems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master of excuses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Cannot follow through</a:t>
            </a:r>
          </a:p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Arrogant</a:t>
            </a:r>
          </a:p>
          <a:p>
            <a:pPr marL="0" indent="0"/>
            <a:r>
              <a:rPr lang="en-US" dirty="0"/>
              <a:t>Mentally lazy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31E81BF-C4A7-F1CA-EEF7-B57A832F689E}"/>
              </a:ext>
            </a:extLst>
          </p:cNvPr>
          <p:cNvSpPr/>
          <p:nvPr/>
        </p:nvSpPr>
        <p:spPr bwMode="auto">
          <a:xfrm>
            <a:off x="4394200" y="1028700"/>
            <a:ext cx="553562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Drifting to what is easiest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Never stopping to reflect or process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Never seeking God’s truth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43557812-8B59-9066-BA40-16BF7C0D0EAB}"/>
              </a:ext>
            </a:extLst>
          </p:cNvPr>
          <p:cNvSpPr/>
          <p:nvPr/>
        </p:nvSpPr>
        <p:spPr bwMode="auto">
          <a:xfrm>
            <a:off x="4394200" y="3539190"/>
            <a:ext cx="553562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Tune your ears to wisdom,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and concentrate on understanding.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2:4)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068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7 </a:t>
            </a:r>
            <a:r>
              <a:rPr lang="en-US" dirty="0"/>
              <a:t>For you yourselves know how </a:t>
            </a:r>
            <a:br>
              <a:rPr lang="en-US" dirty="0"/>
            </a:br>
            <a:r>
              <a:rPr lang="en-US" dirty="0"/>
              <a:t>you ought to follow </a:t>
            </a:r>
            <a:r>
              <a:rPr lang="en-US" u="sng" dirty="0"/>
              <a:t>our example</a:t>
            </a:r>
            <a:r>
              <a:rPr lang="en-US" dirty="0"/>
              <a:t>.</a:t>
            </a:r>
          </a:p>
          <a:p>
            <a:r>
              <a:rPr lang="en-US" dirty="0"/>
              <a:t>We were not idle when we were with you,</a:t>
            </a:r>
          </a:p>
          <a:p>
            <a:r>
              <a:rPr lang="en-US" baseline="30000" dirty="0"/>
              <a:t>8 </a:t>
            </a:r>
            <a:r>
              <a:rPr lang="en-US" dirty="0"/>
              <a:t>nor did we eat anyone’s food without paying for it.</a:t>
            </a:r>
          </a:p>
          <a:p>
            <a:r>
              <a:rPr lang="en-US" dirty="0"/>
              <a:t>On the contrary, we worked night and day, </a:t>
            </a:r>
            <a:br>
              <a:rPr lang="en-US" dirty="0"/>
            </a:br>
            <a:r>
              <a:rPr lang="en-US" dirty="0"/>
              <a:t>laboring and toiling</a:t>
            </a:r>
          </a:p>
          <a:p>
            <a:r>
              <a:rPr lang="en-US" dirty="0"/>
              <a:t>so that we would </a:t>
            </a:r>
            <a:r>
              <a:rPr lang="en-US" u="sng" dirty="0"/>
              <a:t>not be a burden</a:t>
            </a:r>
            <a:r>
              <a:rPr lang="en-US" dirty="0"/>
              <a:t> to any of you. </a:t>
            </a:r>
            <a:br>
              <a:rPr lang="en-US" dirty="0"/>
            </a:br>
            <a:r>
              <a:rPr lang="en-US" sz="2000" i="1" dirty="0"/>
              <a:t>(compare 1 Thessalonians 2:9)</a:t>
            </a:r>
            <a:endParaRPr lang="en-US" i="1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F57F151-22CC-48FE-6B69-FEAB3AD0C7B5}"/>
              </a:ext>
            </a:extLst>
          </p:cNvPr>
          <p:cNvSpPr/>
          <p:nvPr/>
        </p:nvSpPr>
        <p:spPr bwMode="auto">
          <a:xfrm>
            <a:off x="4927600" y="4434971"/>
            <a:ext cx="503412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Paul worked hard so he had something to give</a:t>
            </a:r>
          </a:p>
        </p:txBody>
      </p:sp>
    </p:spTree>
    <p:extLst>
      <p:ext uri="{BB962C8B-B14F-4D97-AF65-F5344CB8AC3E}">
        <p14:creationId xmlns:p14="http://schemas.microsoft.com/office/powerpoint/2010/main" val="36688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9 </a:t>
            </a:r>
            <a:r>
              <a:rPr lang="en-US" dirty="0"/>
              <a:t>We did this, not because we </a:t>
            </a:r>
            <a:br>
              <a:rPr lang="en-US" dirty="0"/>
            </a:br>
            <a:r>
              <a:rPr lang="en-US" dirty="0"/>
              <a:t>do not have the right to such help,</a:t>
            </a:r>
          </a:p>
          <a:p>
            <a:r>
              <a:rPr lang="en-US" dirty="0"/>
              <a:t>but in order to offer ourselves </a:t>
            </a:r>
            <a:br>
              <a:rPr lang="en-US" dirty="0"/>
            </a:br>
            <a:r>
              <a:rPr lang="en-US" dirty="0"/>
              <a:t>as </a:t>
            </a:r>
            <a:r>
              <a:rPr lang="en-US" u="sng" dirty="0"/>
              <a:t>a model for you to imitate</a:t>
            </a:r>
            <a:r>
              <a:rPr lang="en-US" dirty="0"/>
              <a:t>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FBE4FACE-53D5-A7BA-4E74-E997C25E2B71}"/>
              </a:ext>
            </a:extLst>
          </p:cNvPr>
          <p:cNvSpPr/>
          <p:nvPr/>
        </p:nvSpPr>
        <p:spPr bwMode="auto">
          <a:xfrm>
            <a:off x="508000" y="2628900"/>
            <a:ext cx="9372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Paul worked hard to give them an example</a:t>
            </a:r>
          </a:p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example of hard work and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laying down his rights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10:7)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he didn’t say: “We worked hard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find our significance and ultimate fulfillment”</a:t>
            </a:r>
          </a:p>
        </p:txBody>
      </p:sp>
    </p:spTree>
    <p:extLst>
      <p:ext uri="{BB962C8B-B14F-4D97-AF65-F5344CB8AC3E}">
        <p14:creationId xmlns:p14="http://schemas.microsoft.com/office/powerpoint/2010/main" val="322976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9 </a:t>
            </a:r>
            <a:r>
              <a:rPr lang="en-US" dirty="0"/>
              <a:t>We did this, not because we </a:t>
            </a:r>
            <a:br>
              <a:rPr lang="en-US" dirty="0"/>
            </a:br>
            <a:r>
              <a:rPr lang="en-US" dirty="0"/>
              <a:t>do not have the right to such help,</a:t>
            </a:r>
          </a:p>
          <a:p>
            <a:r>
              <a:rPr lang="en-US" dirty="0"/>
              <a:t>but in order to offer ourselves </a:t>
            </a:r>
            <a:br>
              <a:rPr lang="en-US" dirty="0"/>
            </a:br>
            <a:r>
              <a:rPr lang="en-US" dirty="0"/>
              <a:t>as </a:t>
            </a:r>
            <a:r>
              <a:rPr lang="en-US" u="sng" dirty="0"/>
              <a:t>a model for you to imitate</a:t>
            </a:r>
            <a:r>
              <a:rPr lang="en-US" dirty="0"/>
              <a:t>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FBE4FACE-53D5-A7BA-4E74-E997C25E2B71}"/>
              </a:ext>
            </a:extLst>
          </p:cNvPr>
          <p:cNvSpPr/>
          <p:nvPr/>
        </p:nvSpPr>
        <p:spPr bwMode="auto">
          <a:xfrm>
            <a:off x="508000" y="2628900"/>
            <a:ext cx="9372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Anyone who has been stealing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must steal no longer, but must work, </a:t>
            </a:r>
          </a:p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doing something useful with their own hands, </a:t>
            </a:r>
          </a:p>
          <a:p>
            <a:pPr marL="233363" indent="-233363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they may have something to share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those in need.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478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10 </a:t>
            </a:r>
            <a:r>
              <a:rPr lang="en-US" dirty="0"/>
              <a:t>For even when we were with you, </a:t>
            </a:r>
            <a:br>
              <a:rPr lang="en-US" dirty="0"/>
            </a:br>
            <a:r>
              <a:rPr lang="en-US" dirty="0"/>
              <a:t>we gave you this rule: </a:t>
            </a:r>
          </a:p>
          <a:p>
            <a:r>
              <a:rPr lang="en-US" dirty="0"/>
              <a:t>	“The one who is unwilling to work shall not eat.” </a:t>
            </a:r>
          </a:p>
        </p:txBody>
      </p:sp>
    </p:spTree>
    <p:extLst>
      <p:ext uri="{BB962C8B-B14F-4D97-AF65-F5344CB8AC3E}">
        <p14:creationId xmlns:p14="http://schemas.microsoft.com/office/powerpoint/2010/main" val="31553850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Background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Confusion about “end times” teaching</a:t>
            </a:r>
          </a:p>
          <a:p>
            <a:pPr marL="742950" indent="-742950">
              <a:buAutoNum type="arabicPeriod"/>
            </a:pPr>
            <a:r>
              <a:rPr lang="en-US" dirty="0"/>
              <a:t>Persecution</a:t>
            </a:r>
          </a:p>
          <a:p>
            <a:pPr marL="742950" indent="-742950">
              <a:buAutoNum type="arabicPeriod"/>
            </a:pPr>
            <a:r>
              <a:rPr lang="en-US" dirty="0"/>
              <a:t>Famines under Claudius </a:t>
            </a:r>
            <a:r>
              <a:rPr lang="en-US" sz="2000" dirty="0"/>
              <a:t>(49 </a:t>
            </a:r>
            <a:r>
              <a:rPr lang="en-US" sz="1200" dirty="0"/>
              <a:t>C.E.</a:t>
            </a:r>
            <a:r>
              <a:rPr lang="en-US" sz="2000" dirty="0"/>
              <a:t>, 51 </a:t>
            </a:r>
            <a:r>
              <a:rPr lang="en-US" sz="1200" dirty="0"/>
              <a:t>C.E.</a:t>
            </a:r>
            <a:r>
              <a:rPr lang="en-US" sz="2000" dirty="0"/>
              <a:t>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may have led to higher unemployment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F6DDDBA-ABFF-44B5-044A-A34ABED08552}"/>
              </a:ext>
            </a:extLst>
          </p:cNvPr>
          <p:cNvSpPr/>
          <p:nvPr/>
        </p:nvSpPr>
        <p:spPr bwMode="auto">
          <a:xfrm>
            <a:off x="279400" y="3467100"/>
            <a:ext cx="9601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 they gathered some troublemakers from the marketplace to form a mob and start a riot”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17:5)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00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10 </a:t>
            </a:r>
            <a:r>
              <a:rPr lang="en-US" dirty="0"/>
              <a:t>For even when we were with you, </a:t>
            </a:r>
            <a:br>
              <a:rPr lang="en-US" dirty="0"/>
            </a:br>
            <a:r>
              <a:rPr lang="en-US" dirty="0"/>
              <a:t>we gave you this rule: </a:t>
            </a:r>
          </a:p>
          <a:p>
            <a:r>
              <a:rPr lang="en-US" dirty="0"/>
              <a:t>	“The one who is </a:t>
            </a:r>
            <a:r>
              <a:rPr lang="en-US" u="sng" dirty="0"/>
              <a:t>unwilling to work</a:t>
            </a:r>
            <a:r>
              <a:rPr lang="en-US" dirty="0"/>
              <a:t> shall not eat.”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244E5109-DCFA-BE7F-C298-E293B7050E31}"/>
              </a:ext>
            </a:extLst>
          </p:cNvPr>
          <p:cNvSpPr/>
          <p:nvPr/>
        </p:nvSpPr>
        <p:spPr bwMode="auto">
          <a:xfrm>
            <a:off x="812800" y="2247900"/>
            <a:ext cx="85344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“Unwilling to work” vs “Unable to work”</a:t>
            </a:r>
          </a:p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someone is able to work, you must love them enough to stop bailing them out</a:t>
            </a:r>
          </a:p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need to learn to associate “eating” and “having money” with “working”</a:t>
            </a:r>
          </a:p>
        </p:txBody>
      </p:sp>
    </p:spTree>
    <p:extLst>
      <p:ext uri="{BB962C8B-B14F-4D97-AF65-F5344CB8AC3E}">
        <p14:creationId xmlns:p14="http://schemas.microsoft.com/office/powerpoint/2010/main" val="2688982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10 </a:t>
            </a:r>
            <a:r>
              <a:rPr lang="en-US" dirty="0"/>
              <a:t>For even when we were with you, </a:t>
            </a:r>
            <a:br>
              <a:rPr lang="en-US" dirty="0"/>
            </a:br>
            <a:r>
              <a:rPr lang="en-US" dirty="0"/>
              <a:t>we gave you this rule: </a:t>
            </a:r>
          </a:p>
          <a:p>
            <a:r>
              <a:rPr lang="en-US" dirty="0"/>
              <a:t>	“The one who is </a:t>
            </a:r>
            <a:r>
              <a:rPr lang="en-US" u="sng" dirty="0"/>
              <a:t>unwilling to work</a:t>
            </a:r>
            <a:r>
              <a:rPr lang="en-US" dirty="0"/>
              <a:t> shall not eat.”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244E5109-DCFA-BE7F-C298-E293B7050E31}"/>
              </a:ext>
            </a:extLst>
          </p:cNvPr>
          <p:cNvSpPr/>
          <p:nvPr/>
        </p:nvSpPr>
        <p:spPr bwMode="auto">
          <a:xfrm>
            <a:off x="812800" y="2247900"/>
            <a:ext cx="85344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early church set up programs to care for those who were poor and unable to work </a:t>
            </a:r>
          </a:p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they had standards, and the aid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 delivered carefully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6; 1 Timothy 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helping hurts…</a:t>
            </a:r>
          </a:p>
        </p:txBody>
      </p:sp>
    </p:spTree>
    <p:extLst>
      <p:ext uri="{BB962C8B-B14F-4D97-AF65-F5344CB8AC3E}">
        <p14:creationId xmlns:p14="http://schemas.microsoft.com/office/powerpoint/2010/main" val="31265606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11 </a:t>
            </a:r>
            <a:r>
              <a:rPr lang="en-US" dirty="0"/>
              <a:t>We hear that some among you </a:t>
            </a:r>
            <a:br>
              <a:rPr lang="en-US" dirty="0"/>
            </a:br>
            <a:r>
              <a:rPr lang="en-US" dirty="0"/>
              <a:t>are idle and disruptive.</a:t>
            </a:r>
          </a:p>
          <a:p>
            <a:r>
              <a:rPr lang="en-US" dirty="0"/>
              <a:t>They are not busy; they are busybodies.</a:t>
            </a:r>
          </a:p>
        </p:txBody>
      </p:sp>
    </p:spTree>
    <p:extLst>
      <p:ext uri="{BB962C8B-B14F-4D97-AF65-F5344CB8AC3E}">
        <p14:creationId xmlns:p14="http://schemas.microsoft.com/office/powerpoint/2010/main" val="1829346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7C85E13-1FAA-969E-30AA-19ED0FE3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997" y="5143500"/>
            <a:ext cx="3511835" cy="482314"/>
          </a:xfrm>
        </p:spPr>
        <p:txBody>
          <a:bodyPr/>
          <a:lstStyle/>
          <a:p>
            <a:r>
              <a:rPr lang="en-US" sz="1400" i="1" dirty="0"/>
              <a:t>Ben </a:t>
            </a:r>
            <a:r>
              <a:rPr lang="en-US" sz="1400" i="1" dirty="0" err="1"/>
              <a:t>Witheington</a:t>
            </a:r>
            <a:r>
              <a:rPr lang="en-US" sz="1400" i="1" dirty="0"/>
              <a:t>, 1 and 2 Thessalonians: A Socio-Rhetorical Commentary, 265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1AEBB84-A501-849B-1CE5-5067D7061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People with too much time on their hands often end up doing very selfish and self-seeking things </a:t>
            </a:r>
          </a:p>
          <a:p>
            <a:r>
              <a:rPr lang="en-US" dirty="0"/>
              <a:t>in their search for a way beyond boredom.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3BAF4E-28A1-AAEF-802B-B61FCF55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64" y="114300"/>
            <a:ext cx="3511835" cy="50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7C85E13-1FAA-969E-30AA-19ED0FE3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997" y="5143500"/>
            <a:ext cx="3511835" cy="482314"/>
          </a:xfrm>
        </p:spPr>
        <p:txBody>
          <a:bodyPr/>
          <a:lstStyle/>
          <a:p>
            <a:r>
              <a:rPr lang="en-US" sz="1400" i="1" dirty="0"/>
              <a:t>Ben </a:t>
            </a:r>
            <a:r>
              <a:rPr lang="en-US" sz="1400" i="1" dirty="0" err="1"/>
              <a:t>Witheington</a:t>
            </a:r>
            <a:r>
              <a:rPr lang="en-US" sz="1400" i="1" dirty="0"/>
              <a:t>, 1 and 2 Thessalonians: A Socio-Rhetorical Commentary, 265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1AEBB84-A501-849B-1CE5-5067D7061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Boredom is almost always the attitude of a person who does not have something to do </a:t>
            </a:r>
          </a:p>
          <a:p>
            <a:r>
              <a:rPr lang="en-US" dirty="0"/>
              <a:t>about which they </a:t>
            </a:r>
            <a:br>
              <a:rPr lang="en-US" dirty="0"/>
            </a:br>
            <a:r>
              <a:rPr lang="en-US" dirty="0"/>
              <a:t>are passionate and </a:t>
            </a:r>
            <a:br>
              <a:rPr lang="en-US" dirty="0"/>
            </a:br>
            <a:r>
              <a:rPr lang="en-US" dirty="0"/>
              <a:t>to which they have committed their whole selves.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3BAF4E-28A1-AAEF-802B-B61FCF55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64" y="114300"/>
            <a:ext cx="3511835" cy="50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7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12 </a:t>
            </a:r>
            <a:r>
              <a:rPr lang="en-US" dirty="0"/>
              <a:t>Such people </a:t>
            </a:r>
            <a:r>
              <a:rPr lang="en-US" u="sng" dirty="0"/>
              <a:t>we command and urge </a:t>
            </a:r>
            <a:br>
              <a:rPr lang="en-US" u="sng" dirty="0"/>
            </a:br>
            <a:r>
              <a:rPr lang="en-US" u="sng" dirty="0"/>
              <a:t>in the Lord Jesus Christ</a:t>
            </a:r>
            <a:r>
              <a:rPr lang="en-US" dirty="0"/>
              <a:t> to settle down </a:t>
            </a:r>
            <a:br>
              <a:rPr lang="en-US" dirty="0"/>
            </a:br>
            <a:r>
              <a:rPr lang="en-US" dirty="0"/>
              <a:t>and earn the food they eat.</a:t>
            </a:r>
          </a:p>
          <a:p>
            <a:r>
              <a:rPr lang="en-US" baseline="30000" dirty="0"/>
              <a:t>13 </a:t>
            </a:r>
            <a:r>
              <a:rPr lang="en-US" dirty="0"/>
              <a:t>And as for you, brothers and sisters, </a:t>
            </a:r>
            <a:br>
              <a:rPr lang="en-US" dirty="0"/>
            </a:br>
            <a:r>
              <a:rPr lang="en-US" dirty="0"/>
              <a:t>never tire of doing what is good.</a:t>
            </a:r>
          </a:p>
        </p:txBody>
      </p:sp>
    </p:spTree>
    <p:extLst>
      <p:ext uri="{BB962C8B-B14F-4D97-AF65-F5344CB8AC3E}">
        <p14:creationId xmlns:p14="http://schemas.microsoft.com/office/powerpoint/2010/main" val="10335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14 </a:t>
            </a:r>
            <a:r>
              <a:rPr lang="en-US" dirty="0"/>
              <a:t>Take special note of anyone</a:t>
            </a:r>
            <a:br>
              <a:rPr lang="en-US" dirty="0"/>
            </a:br>
            <a:r>
              <a:rPr lang="en-US" dirty="0"/>
              <a:t>who does not obey our instruction in this letter.</a:t>
            </a:r>
          </a:p>
          <a:p>
            <a:r>
              <a:rPr lang="en-US" dirty="0"/>
              <a:t>Do not associate with them,</a:t>
            </a:r>
            <a:br>
              <a:rPr lang="en-US" dirty="0"/>
            </a:br>
            <a:r>
              <a:rPr lang="en-US" dirty="0"/>
              <a:t>in order that they may feel ashamed.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AB67048-D9A1-C9E0-5083-498094975A0C}"/>
              </a:ext>
            </a:extLst>
          </p:cNvPr>
          <p:cNvSpPr/>
          <p:nvPr/>
        </p:nvSpPr>
        <p:spPr bwMode="auto">
          <a:xfrm>
            <a:off x="279400" y="2435192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shunning the person,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drawing a firm boundary in love.</a:t>
            </a:r>
          </a:p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“We aren’t going to keep bailing you out.”</a:t>
            </a:r>
          </a:p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 can’t keep showing up and taking.”</a:t>
            </a:r>
          </a:p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the person sits there, alone,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begins to dawn on them: I have a problem</a:t>
            </a:r>
          </a:p>
        </p:txBody>
      </p:sp>
    </p:spTree>
    <p:extLst>
      <p:ext uri="{BB962C8B-B14F-4D97-AF65-F5344CB8AC3E}">
        <p14:creationId xmlns:p14="http://schemas.microsoft.com/office/powerpoint/2010/main" val="3174155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15 </a:t>
            </a:r>
            <a:r>
              <a:rPr lang="en-US" dirty="0"/>
              <a:t>Yet do not regard them </a:t>
            </a:r>
            <a:r>
              <a:rPr lang="en-US" u="sng" dirty="0"/>
              <a:t>as an enemy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but warn them as you would </a:t>
            </a:r>
            <a:r>
              <a:rPr lang="en-US" u="sng" dirty="0"/>
              <a:t>a brother or sister</a:t>
            </a:r>
            <a:r>
              <a:rPr lang="en-US" dirty="0"/>
              <a:t>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4DDBAC8-9BF6-B46D-F2AA-BA516E67FC68}"/>
              </a:ext>
            </a:extLst>
          </p:cNvPr>
          <p:cNvSpPr/>
          <p:nvPr/>
        </p:nvSpPr>
        <p:spPr bwMode="auto">
          <a:xfrm>
            <a:off x="279400" y="1333500"/>
            <a:ext cx="9601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it possible that some of us need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draw a firm boundary in love?</a:t>
            </a:r>
          </a:p>
        </p:txBody>
      </p:sp>
    </p:spTree>
    <p:extLst>
      <p:ext uri="{BB962C8B-B14F-4D97-AF65-F5344CB8AC3E}">
        <p14:creationId xmlns:p14="http://schemas.microsoft.com/office/powerpoint/2010/main" val="1978649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15 </a:t>
            </a:r>
            <a:r>
              <a:rPr lang="en-US" dirty="0"/>
              <a:t>Yet do not regard them </a:t>
            </a:r>
            <a:r>
              <a:rPr lang="en-US" u="sng" dirty="0"/>
              <a:t>as an enemy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but warn them as you would </a:t>
            </a:r>
            <a:r>
              <a:rPr lang="en-US" u="sng" dirty="0"/>
              <a:t>a brother or sister</a:t>
            </a:r>
            <a:r>
              <a:rPr lang="en-US" dirty="0"/>
              <a:t>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4DDBAC8-9BF6-B46D-F2AA-BA516E67FC68}"/>
              </a:ext>
            </a:extLst>
          </p:cNvPr>
          <p:cNvSpPr/>
          <p:nvPr/>
        </p:nvSpPr>
        <p:spPr bwMode="auto">
          <a:xfrm>
            <a:off x="279400" y="1333500"/>
            <a:ext cx="9601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it possible that some of us need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draw a firm boundary in love?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A59CB53-F45A-C14F-F3AC-D0774392DC98}"/>
              </a:ext>
            </a:extLst>
          </p:cNvPr>
          <p:cNvSpPr/>
          <p:nvPr/>
        </p:nvSpPr>
        <p:spPr bwMode="auto">
          <a:xfrm>
            <a:off x="279400" y="2516779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about those of who struggle with laziness?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 on the difference between God’s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 for you, and how you are actually living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Believe in the power of God’s word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 some goals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Seek outside help</a:t>
            </a:r>
          </a:p>
        </p:txBody>
      </p:sp>
    </p:spTree>
    <p:extLst>
      <p:ext uri="{BB962C8B-B14F-4D97-AF65-F5344CB8AC3E}">
        <p14:creationId xmlns:p14="http://schemas.microsoft.com/office/powerpoint/2010/main" val="3518376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5291B-C03E-F8D0-7106-C2A1332D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6CF33A-8AB8-F35B-54BC-99FA67C2B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16 </a:t>
            </a:r>
            <a:r>
              <a:rPr lang="en-US" dirty="0"/>
              <a:t>Now may the Lord of peace himself </a:t>
            </a:r>
            <a:br>
              <a:rPr lang="en-US" dirty="0"/>
            </a:br>
            <a:r>
              <a:rPr lang="en-US" dirty="0"/>
              <a:t>give you peace at all times and in every way. </a:t>
            </a:r>
          </a:p>
          <a:p>
            <a:r>
              <a:rPr lang="en-US" dirty="0"/>
              <a:t>	The Lord be with all of you.</a:t>
            </a:r>
          </a:p>
          <a:p>
            <a:r>
              <a:rPr lang="en-US" baseline="30000" dirty="0"/>
              <a:t>17 </a:t>
            </a:r>
            <a:r>
              <a:rPr lang="en-US" dirty="0"/>
              <a:t>I, Paul, write this greeting in my own hand, </a:t>
            </a:r>
            <a:br>
              <a:rPr lang="en-US" dirty="0"/>
            </a:br>
            <a:r>
              <a:rPr lang="en-US" dirty="0"/>
              <a:t>which is the distinguishing mark in all my letters. This is how I write.</a:t>
            </a:r>
          </a:p>
          <a:p>
            <a:r>
              <a:rPr lang="en-US" baseline="30000" dirty="0"/>
              <a:t>18 </a:t>
            </a:r>
            <a:r>
              <a:rPr lang="en-US" dirty="0"/>
              <a:t>The grace of our Lord Jesus Christ be with you all.</a:t>
            </a:r>
          </a:p>
        </p:txBody>
      </p:sp>
    </p:spTree>
    <p:extLst>
      <p:ext uri="{BB962C8B-B14F-4D97-AF65-F5344CB8AC3E}">
        <p14:creationId xmlns:p14="http://schemas.microsoft.com/office/powerpoint/2010/main" val="33142591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Background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Many in this city were used to not working, instead becoming “clients” of wealthy “patrons”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E95B64A1-2146-C4E6-72E3-8D047D57FE97}"/>
              </a:ext>
            </a:extLst>
          </p:cNvPr>
          <p:cNvSpPr/>
          <p:nvPr/>
        </p:nvSpPr>
        <p:spPr bwMode="auto">
          <a:xfrm>
            <a:off x="279400" y="2247900"/>
            <a:ext cx="96012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of lower classes would attach themselves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a wealthy “patron” of a higher class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wealthy patrons gave money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other assistance to their clients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Having more clients was viewed as a status symbol</a:t>
            </a:r>
          </a:p>
        </p:txBody>
      </p:sp>
    </p:spTree>
    <p:extLst>
      <p:ext uri="{BB962C8B-B14F-4D97-AF65-F5344CB8AC3E}">
        <p14:creationId xmlns:p14="http://schemas.microsoft.com/office/powerpoint/2010/main" val="921124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indent="-287338"/>
            <a:r>
              <a:rPr lang="en-US" dirty="0"/>
              <a:t>This is a counter-cultural way to live:</a:t>
            </a:r>
          </a:p>
          <a:p>
            <a:pPr marL="287338" indent="-287338"/>
            <a:r>
              <a:rPr lang="en-US" dirty="0"/>
              <a:t>	Learning to enjoy a good day’s work – not doing </a:t>
            </a:r>
            <a:br>
              <a:rPr lang="en-US" dirty="0"/>
            </a:br>
            <a:r>
              <a:rPr lang="en-US" dirty="0"/>
              <a:t>the bare minimum or complaining the whole time</a:t>
            </a:r>
          </a:p>
          <a:p>
            <a:pPr marL="287338" indent="-287338"/>
            <a:r>
              <a:rPr lang="en-US" dirty="0"/>
              <a:t>	Working hard so I can meet my needs and give – </a:t>
            </a:r>
            <a:br>
              <a:rPr lang="en-US" dirty="0"/>
            </a:br>
            <a:r>
              <a:rPr lang="en-US" dirty="0"/>
              <a:t>not to gain personal significance, </a:t>
            </a:r>
            <a:br>
              <a:rPr lang="en-US" dirty="0"/>
            </a:br>
            <a:r>
              <a:rPr lang="en-US" dirty="0"/>
              <a:t>find ultimate fulfillment, or get rich</a:t>
            </a:r>
          </a:p>
          <a:p>
            <a:pPr marL="287338" indent="-287338"/>
            <a:r>
              <a:rPr lang="en-US" dirty="0"/>
              <a:t>	Loving others enough </a:t>
            </a:r>
            <a:br>
              <a:rPr lang="en-US" dirty="0"/>
            </a:br>
            <a:r>
              <a:rPr lang="en-US" dirty="0"/>
              <a:t>to compassionately take a stand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indent="-287338"/>
            <a:r>
              <a:rPr lang="en-US" dirty="0"/>
              <a:t>This is a counter-cultural way to live:</a:t>
            </a:r>
          </a:p>
          <a:p>
            <a:pPr marL="287338" indent="-287338"/>
            <a:r>
              <a:rPr lang="en-US" dirty="0"/>
              <a:t>	Seeking to do the good works </a:t>
            </a:r>
            <a:br>
              <a:rPr lang="en-US" dirty="0"/>
            </a:br>
            <a:r>
              <a:rPr lang="en-US" dirty="0"/>
              <a:t>God has prepared for me</a:t>
            </a:r>
          </a:p>
          <a:p>
            <a:pPr marL="287338" indent="-287338"/>
            <a:r>
              <a:rPr lang="en-US" dirty="0"/>
              <a:t>	All because I’ve experienced </a:t>
            </a:r>
            <a:br>
              <a:rPr lang="en-US" dirty="0"/>
            </a:br>
            <a:r>
              <a:rPr lang="en-US" dirty="0"/>
              <a:t>the finished work of Christ</a:t>
            </a:r>
          </a:p>
        </p:txBody>
      </p:sp>
    </p:spTree>
    <p:extLst>
      <p:ext uri="{BB962C8B-B14F-4D97-AF65-F5344CB8AC3E}">
        <p14:creationId xmlns:p14="http://schemas.microsoft.com/office/powerpoint/2010/main" val="709067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540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Value of Hard Work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000" i="1" dirty="0">
                <a:ea typeface="ＭＳ Ｐゴシック" pitchFamily="34" charset="-128"/>
              </a:rPr>
              <a:t>2 Thessalonians 3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The Call of Samuel	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Samuel 1-3)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Background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Many in this city were used to not working, instead becoming “clients” of wealthy “patrons”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E95B64A1-2146-C4E6-72E3-8D047D57FE97}"/>
              </a:ext>
            </a:extLst>
          </p:cNvPr>
          <p:cNvSpPr/>
          <p:nvPr/>
        </p:nvSpPr>
        <p:spPr bwMode="auto">
          <a:xfrm>
            <a:off x="279400" y="2247900"/>
            <a:ext cx="96012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return, clients would be loyal to their patrons, advocate for them, and do favors for them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client’s loyalty could compromise his faith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offering sacrifice at a Greco-Roman temple)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may have suspected this would be a problem</a:t>
            </a:r>
          </a:p>
        </p:txBody>
      </p:sp>
    </p:spTree>
    <p:extLst>
      <p:ext uri="{BB962C8B-B14F-4D97-AF65-F5344CB8AC3E}">
        <p14:creationId xmlns:p14="http://schemas.microsoft.com/office/powerpoint/2010/main" val="3024830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07650-36EB-82C2-6DBC-6B98999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for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7174F-EACE-FF1D-070B-5E9094FD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Some of us have a problem with laziness</a:t>
            </a:r>
          </a:p>
          <a:p>
            <a:pPr marL="742950" indent="-742950">
              <a:buAutoNum type="arabicPeriod"/>
            </a:pPr>
            <a:r>
              <a:rPr lang="en-US" dirty="0"/>
              <a:t>Others go to the opposite extreme: </a:t>
            </a:r>
            <a:br>
              <a:rPr lang="en-US" dirty="0"/>
            </a:br>
            <a:r>
              <a:rPr lang="en-US" dirty="0"/>
              <a:t>I define myself by my work</a:t>
            </a:r>
          </a:p>
          <a:p>
            <a:pPr marL="742950" indent="-742950">
              <a:buAutoNum type="arabicPeriod"/>
            </a:pPr>
            <a:r>
              <a:rPr lang="en-US" dirty="0"/>
              <a:t>Some of us aren’t sure how to help</a:t>
            </a:r>
            <a:br>
              <a:rPr lang="en-US" dirty="0"/>
            </a:br>
            <a:r>
              <a:rPr lang="en-US" dirty="0"/>
              <a:t>friends who are struggling in this area</a:t>
            </a:r>
          </a:p>
        </p:txBody>
      </p:sp>
    </p:spTree>
    <p:extLst>
      <p:ext uri="{BB962C8B-B14F-4D97-AF65-F5344CB8AC3E}">
        <p14:creationId xmlns:p14="http://schemas.microsoft.com/office/powerpoint/2010/main" val="37669004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Now we command you, brethren, </a:t>
            </a:r>
            <a:br>
              <a:rPr lang="en-US" dirty="0"/>
            </a:br>
            <a:r>
              <a:rPr lang="en-US" dirty="0"/>
              <a:t>in the name of our Lord Jesus Christ,</a:t>
            </a:r>
          </a:p>
          <a:p>
            <a:r>
              <a:rPr lang="en-US" dirty="0"/>
              <a:t>that you keep away from </a:t>
            </a:r>
            <a:br>
              <a:rPr lang="en-US" dirty="0"/>
            </a:br>
            <a:r>
              <a:rPr lang="en-US" dirty="0"/>
              <a:t>every brother who leads an unruly life </a:t>
            </a:r>
            <a:br>
              <a:rPr lang="en-US" dirty="0"/>
            </a:br>
            <a:r>
              <a:rPr lang="en-US" dirty="0"/>
              <a:t>and not according to the teaching </a:t>
            </a:r>
            <a:br>
              <a:rPr lang="en-US" dirty="0"/>
            </a:br>
            <a:r>
              <a:rPr lang="en-US" dirty="0"/>
              <a:t>which you received from us. </a:t>
            </a:r>
          </a:p>
        </p:txBody>
      </p:sp>
    </p:spTree>
    <p:extLst>
      <p:ext uri="{BB962C8B-B14F-4D97-AF65-F5344CB8AC3E}">
        <p14:creationId xmlns:p14="http://schemas.microsoft.com/office/powerpoint/2010/main" val="9843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</a:t>
            </a:r>
            <a:r>
              <a:rPr lang="en-US" u="sng" dirty="0"/>
              <a:t>we command you, brethren, </a:t>
            </a:r>
            <a:br>
              <a:rPr lang="en-US" u="sng" dirty="0"/>
            </a:br>
            <a:r>
              <a:rPr lang="en-US" u="sng" dirty="0"/>
              <a:t>in the name of our Lord Jesus Christ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you keep away from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brother who leads an unruly life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not according to </a:t>
            </a:r>
            <a:r>
              <a:rPr lang="en-US" u="sng" dirty="0"/>
              <a:t>the teaching </a:t>
            </a:r>
            <a:br>
              <a:rPr lang="en-US" u="sng" dirty="0"/>
            </a:br>
            <a:r>
              <a:rPr lang="en-US" u="sng" dirty="0"/>
              <a:t>which you received from 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592CA80-56A2-00EF-860E-C006A2E6D9F1}"/>
              </a:ext>
            </a:extLst>
          </p:cNvPr>
          <p:cNvSpPr/>
          <p:nvPr/>
        </p:nvSpPr>
        <p:spPr bwMode="auto">
          <a:xfrm>
            <a:off x="595086" y="3924300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writes with authority from God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view this as Scripture, applicable to us too</a:t>
            </a:r>
          </a:p>
        </p:txBody>
      </p:sp>
    </p:spTree>
    <p:extLst>
      <p:ext uri="{BB962C8B-B14F-4D97-AF65-F5344CB8AC3E}">
        <p14:creationId xmlns:p14="http://schemas.microsoft.com/office/powerpoint/2010/main" val="5615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61C4698-3CE6-581C-2B07-08A2AD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97D4FEA-E1A4-C40D-D85C-30C751C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command you, brethren,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name of our Lord Jesus Christ,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you keep away from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u="sng" dirty="0"/>
              <a:t>every brother who leads an unruly life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not according to the teaching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you received from us. 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DFF82E70-7B31-5128-85D6-B9FAC33C961D}"/>
              </a:ext>
            </a:extLst>
          </p:cNvPr>
          <p:cNvSpPr/>
          <p:nvPr/>
        </p:nvSpPr>
        <p:spPr bwMode="auto">
          <a:xfrm>
            <a:off x="736600" y="3479173"/>
            <a:ext cx="8686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hear that some among you are leading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undisciplined life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doing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work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all,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acting like busybodies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Thessalonians 3:11)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255EA36E-32C0-E88E-E2C4-86A2FB9B934B}"/>
              </a:ext>
            </a:extLst>
          </p:cNvPr>
          <p:cNvSpPr/>
          <p:nvPr/>
        </p:nvSpPr>
        <p:spPr bwMode="auto">
          <a:xfrm>
            <a:off x="736600" y="419100"/>
            <a:ext cx="8686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did not act in an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undisciplined manner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among you…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Thessalonians 3:7)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94844AB9-84F5-E572-B8ED-B6D097842294}"/>
              </a:ext>
            </a:extLst>
          </p:cNvPr>
          <p:cNvSpPr/>
          <p:nvPr/>
        </p:nvSpPr>
        <p:spPr bwMode="auto">
          <a:xfrm>
            <a:off x="736600" y="2615196"/>
            <a:ext cx="8686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anyone is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willing to work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Thessalonians 3:10)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1206</Words>
  <Application>Microsoft Office PowerPoint</Application>
  <PresentationFormat>Custom</PresentationFormat>
  <Paragraphs>265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The Value of Hard Work</vt:lpstr>
      <vt:lpstr>Purpose of the Letter</vt:lpstr>
      <vt:lpstr>Key Background Factors</vt:lpstr>
      <vt:lpstr>Key Background Factors</vt:lpstr>
      <vt:lpstr>Key Background Factors</vt:lpstr>
      <vt:lpstr>Relevance for us?</vt:lpstr>
      <vt:lpstr>2 Thessalonians 3</vt:lpstr>
      <vt:lpstr>2 Thessalonians 3</vt:lpstr>
      <vt:lpstr>2 Thessalonians 3</vt:lpstr>
      <vt:lpstr>“Work” in the Bible</vt:lpstr>
      <vt:lpstr>“Work” in the Bible</vt:lpstr>
      <vt:lpstr>“Work” in the Bible</vt:lpstr>
      <vt:lpstr>“Work” in the Bible</vt:lpstr>
      <vt:lpstr>“Work” in the Bible</vt:lpstr>
      <vt:lpstr>“Work” in the Bible</vt:lpstr>
      <vt:lpstr>“Work” in the Bible</vt:lpstr>
      <vt:lpstr>The “Sluggard”</vt:lpstr>
      <vt:lpstr>The “Sluggard”</vt:lpstr>
      <vt:lpstr>The “Sluggard”</vt:lpstr>
      <vt:lpstr>The “Sluggard”</vt:lpstr>
      <vt:lpstr>The “Sluggard”</vt:lpstr>
      <vt:lpstr>The “Sluggard”</vt:lpstr>
      <vt:lpstr>The “Sluggard”</vt:lpstr>
      <vt:lpstr>The “Sluggard”</vt:lpstr>
      <vt:lpstr>The “Sluggard”</vt:lpstr>
      <vt:lpstr>2 Thessalonians 3</vt:lpstr>
      <vt:lpstr>2 Thessalonians 3</vt:lpstr>
      <vt:lpstr>2 Thessalonians 3</vt:lpstr>
      <vt:lpstr>2 Thessalonians 3</vt:lpstr>
      <vt:lpstr>2 Thessalonians 3</vt:lpstr>
      <vt:lpstr>2 Thessalonians 3</vt:lpstr>
      <vt:lpstr>2 Thessalonians 3</vt:lpstr>
      <vt:lpstr>Ben Witheington, 1 and 2 Thessalonians: A Socio-Rhetorical Commentary, 265</vt:lpstr>
      <vt:lpstr>Ben Witheington, 1 and 2 Thessalonians: A Socio-Rhetorical Commentary, 265</vt:lpstr>
      <vt:lpstr>2 Thessalonians 3</vt:lpstr>
      <vt:lpstr>2 Thessalonians 3</vt:lpstr>
      <vt:lpstr>2 Thessalonians 3</vt:lpstr>
      <vt:lpstr>2 Thessalonians 3</vt:lpstr>
      <vt:lpstr>2 Thessalonians 3</vt:lpstr>
      <vt:lpstr>Conclusions</vt:lpstr>
      <vt:lpstr>Conclusions</vt:lpstr>
      <vt:lpstr>The Value of Hard Work 2 Thessalonians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2023-08-28T19:20:47Z</dcterms:modified>
</cp:coreProperties>
</file>