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43" r:id="rId2"/>
  </p:sldMasterIdLst>
  <p:sldIdLst>
    <p:sldId id="256" r:id="rId3"/>
    <p:sldId id="262" r:id="rId4"/>
    <p:sldId id="263" r:id="rId5"/>
    <p:sldId id="269" r:id="rId6"/>
    <p:sldId id="268" r:id="rId7"/>
    <p:sldId id="299" r:id="rId8"/>
    <p:sldId id="300" r:id="rId9"/>
    <p:sldId id="313" r:id="rId10"/>
    <p:sldId id="314" r:id="rId11"/>
    <p:sldId id="301" r:id="rId12"/>
    <p:sldId id="265" r:id="rId13"/>
    <p:sldId id="258" r:id="rId14"/>
    <p:sldId id="272" r:id="rId15"/>
    <p:sldId id="266" r:id="rId16"/>
    <p:sldId id="273" r:id="rId17"/>
    <p:sldId id="274" r:id="rId18"/>
    <p:sldId id="259" r:id="rId19"/>
    <p:sldId id="302" r:id="rId20"/>
    <p:sldId id="306" r:id="rId21"/>
    <p:sldId id="307" r:id="rId22"/>
    <p:sldId id="308" r:id="rId23"/>
    <p:sldId id="309" r:id="rId24"/>
    <p:sldId id="311" r:id="rId25"/>
    <p:sldId id="312" r:id="rId26"/>
    <p:sldId id="276" r:id="rId27"/>
    <p:sldId id="293" r:id="rId28"/>
    <p:sldId id="294" r:id="rId29"/>
    <p:sldId id="295" r:id="rId30"/>
    <p:sldId id="296" r:id="rId31"/>
    <p:sldId id="275" r:id="rId32"/>
    <p:sldId id="297" r:id="rId33"/>
    <p:sldId id="277" r:id="rId34"/>
    <p:sldId id="298" r:id="rId35"/>
    <p:sldId id="317" r:id="rId36"/>
    <p:sldId id="280" r:id="rId37"/>
    <p:sldId id="281" r:id="rId38"/>
    <p:sldId id="282" r:id="rId39"/>
    <p:sldId id="283" r:id="rId40"/>
    <p:sldId id="284" r:id="rId41"/>
    <p:sldId id="279" r:id="rId42"/>
    <p:sldId id="315" r:id="rId43"/>
    <p:sldId id="316" r:id="rId44"/>
    <p:sldId id="288" r:id="rId45"/>
    <p:sldId id="287" r:id="rId46"/>
    <p:sldId id="289" r:id="rId47"/>
    <p:sldId id="290" r:id="rId48"/>
    <p:sldId id="292" r:id="rId49"/>
    <p:sldId id="291" r:id="rId50"/>
    <p:sldId id="26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BD91E-73AD-4D75-BBE1-A53D90CE141B}" v="393" dt="2023-04-30T12:20:23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3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6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3000"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6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100" cap="all" baseline="0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5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304667"/>
            <a:ext cx="9912355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2" y="606426"/>
            <a:ext cx="9912355" cy="3299778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72DB2B"/>
                </a:solidFill>
              </a:defRPr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8D1CE-07FB-430D-97BF-0A3220819CBC}" type="datetimeFigureOut">
              <a:rPr lang="en-US" smtClean="0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E3FA-23FB-42BA-96DC-51EE4C9596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78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4419602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8D1CE-07FB-430D-97BF-0A3220819CBC}" type="datetimeFigureOut">
              <a:rPr lang="en-US" smtClean="0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E3FA-23FB-42BA-96DC-51EE4C9596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93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2"/>
            <a:ext cx="9302752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8D1CE-07FB-430D-97BF-0A3220819CBC}" type="datetimeFigureOut">
              <a:rPr lang="en-US" smtClean="0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E3FA-23FB-42BA-96DC-51EE4C95968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1" y="2764972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249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134044"/>
            <a:ext cx="99060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6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rgbClr val="72DB2B"/>
                </a:solidFill>
              </a:defRPr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8D1CE-07FB-430D-97BF-0A3220819CBC}" type="datetimeFigureOut">
              <a:rPr lang="en-US" smtClean="0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E3FA-23FB-42BA-96DC-51EE4C9596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50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rgbClr val="72DB2B"/>
                </a:solidFill>
              </a:defRPr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21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17" indent="0">
              <a:buNone/>
              <a:defRPr sz="900"/>
            </a:lvl2pPr>
            <a:lvl3pPr marL="685835" indent="0">
              <a:buNone/>
              <a:defRPr sz="750"/>
            </a:lvl3pPr>
            <a:lvl4pPr marL="1028752" indent="0">
              <a:buNone/>
              <a:defRPr sz="675"/>
            </a:lvl4pPr>
            <a:lvl5pPr marL="1371668" indent="0">
              <a:buNone/>
              <a:defRPr sz="675"/>
            </a:lvl5pPr>
            <a:lvl6pPr marL="1714586" indent="0">
              <a:buNone/>
              <a:defRPr sz="675"/>
            </a:lvl6pPr>
            <a:lvl7pPr marL="2057503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9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rgbClr val="72DB2B"/>
                </a:solidFill>
              </a:defRPr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17" indent="0">
              <a:buNone/>
              <a:defRPr sz="900"/>
            </a:lvl2pPr>
            <a:lvl3pPr marL="685835" indent="0">
              <a:buNone/>
              <a:defRPr sz="750"/>
            </a:lvl3pPr>
            <a:lvl4pPr marL="1028752" indent="0">
              <a:buNone/>
              <a:defRPr sz="675"/>
            </a:lvl4pPr>
            <a:lvl5pPr marL="1371668" indent="0">
              <a:buNone/>
              <a:defRPr sz="675"/>
            </a:lvl5pPr>
            <a:lvl6pPr marL="1714586" indent="0">
              <a:buNone/>
              <a:defRPr sz="675"/>
            </a:lvl6pPr>
            <a:lvl7pPr marL="2057503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rgbClr val="72DB2B"/>
                </a:solidFill>
              </a:defRPr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17" indent="0">
              <a:buNone/>
              <a:defRPr sz="900"/>
            </a:lvl2pPr>
            <a:lvl3pPr marL="685835" indent="0">
              <a:buNone/>
              <a:defRPr sz="750"/>
            </a:lvl3pPr>
            <a:lvl4pPr marL="1028752" indent="0">
              <a:buNone/>
              <a:defRPr sz="675"/>
            </a:lvl4pPr>
            <a:lvl5pPr marL="1371668" indent="0">
              <a:buNone/>
              <a:defRPr sz="675"/>
            </a:lvl5pPr>
            <a:lvl6pPr marL="1714586" indent="0">
              <a:buNone/>
              <a:defRPr sz="675"/>
            </a:lvl6pPr>
            <a:lvl7pPr marL="2057503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8D1CE-07FB-430D-97BF-0A3220819CBC}" type="datetimeFigureOut">
              <a:rPr lang="en-US" smtClean="0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E3FA-23FB-42BA-96DC-51EE4C9596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390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rgbClr val="72DB2B"/>
                </a:solidFill>
              </a:defRPr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1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17" indent="0">
              <a:buNone/>
              <a:defRPr sz="900"/>
            </a:lvl2pPr>
            <a:lvl3pPr marL="685835" indent="0">
              <a:buNone/>
              <a:defRPr sz="750"/>
            </a:lvl3pPr>
            <a:lvl4pPr marL="1028752" indent="0">
              <a:buNone/>
              <a:defRPr sz="675"/>
            </a:lvl4pPr>
            <a:lvl5pPr marL="1371668" indent="0">
              <a:buNone/>
              <a:defRPr sz="675"/>
            </a:lvl5pPr>
            <a:lvl6pPr marL="1714586" indent="0">
              <a:buNone/>
              <a:defRPr sz="675"/>
            </a:lvl6pPr>
            <a:lvl7pPr marL="2057503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rgbClr val="72DB2B"/>
                </a:solidFill>
              </a:defRPr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4" y="2666998"/>
            <a:ext cx="31989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8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17" indent="0">
              <a:buNone/>
              <a:defRPr sz="900"/>
            </a:lvl2pPr>
            <a:lvl3pPr marL="685835" indent="0">
              <a:buNone/>
              <a:defRPr sz="750"/>
            </a:lvl3pPr>
            <a:lvl4pPr marL="1028752" indent="0">
              <a:buNone/>
              <a:defRPr sz="675"/>
            </a:lvl4pPr>
            <a:lvl5pPr marL="1371668" indent="0">
              <a:buNone/>
              <a:defRPr sz="675"/>
            </a:lvl5pPr>
            <a:lvl6pPr marL="1714586" indent="0">
              <a:buNone/>
              <a:defRPr sz="675"/>
            </a:lvl6pPr>
            <a:lvl7pPr marL="2057503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6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rgbClr val="72DB2B"/>
                </a:solidFill>
              </a:defRPr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5" y="2666998"/>
            <a:ext cx="3194969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17" indent="0">
              <a:buNone/>
              <a:defRPr sz="900"/>
            </a:lvl2pPr>
            <a:lvl3pPr marL="685835" indent="0">
              <a:buNone/>
              <a:defRPr sz="750"/>
            </a:lvl3pPr>
            <a:lvl4pPr marL="1028752" indent="0">
              <a:buNone/>
              <a:defRPr sz="675"/>
            </a:lvl4pPr>
            <a:lvl5pPr marL="1371668" indent="0">
              <a:buNone/>
              <a:defRPr sz="675"/>
            </a:lvl5pPr>
            <a:lvl6pPr marL="1714586" indent="0">
              <a:buNone/>
              <a:defRPr sz="675"/>
            </a:lvl6pPr>
            <a:lvl7pPr marL="2057503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8D1CE-07FB-430D-97BF-0A3220819CBC}" type="datetimeFigureOut">
              <a:rPr lang="en-US" smtClean="0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E3FA-23FB-42BA-96DC-51EE4C9596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71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109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6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6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rgbClr val="03272D"/>
                </a:solidFill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4"/>
            <a:ext cx="27432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4"/>
            <a:ext cx="512488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3" y="5410202"/>
            <a:ext cx="771089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17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62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9"/>
            <a:ext cx="99060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rgbClr val="03272D"/>
                </a:solidFill>
              </a:defRPr>
            </a:lvl1pPr>
            <a:lvl2pPr marL="34291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9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3" y="618518"/>
            <a:ext cx="11798135" cy="1478570"/>
          </a:xfrm>
        </p:spPr>
        <p:txBody>
          <a:bodyPr>
            <a:normAutofit/>
          </a:bodyPr>
          <a:lstStyle>
            <a:lvl1pPr>
              <a:defRPr sz="4050">
                <a:solidFill>
                  <a:schemeClr val="accent5">
                    <a:lumMod val="7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3" y="2249488"/>
            <a:ext cx="11798135" cy="4466009"/>
          </a:xfrm>
        </p:spPr>
        <p:txBody>
          <a:bodyPr/>
          <a:lstStyle>
            <a:lvl1pPr>
              <a:defRPr sz="3300"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defRPr sz="2700"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defRPr sz="2400"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defRPr sz="2100"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defRPr sz="1800"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51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2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9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2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rgbClr val="03272D"/>
                </a:solidFill>
              </a:defRPr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3" y="3073400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rgbClr val="03272D"/>
                </a:solidFill>
              </a:defRPr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400"/>
            <a:ext cx="487521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1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33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72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7" y="609601"/>
            <a:ext cx="3856037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2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7" y="2249486"/>
            <a:ext cx="3856037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47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5934508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4"/>
            <a:ext cx="3666691" cy="5181599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2249486"/>
            <a:ext cx="5934511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90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304667"/>
            <a:ext cx="9912355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2" y="606426"/>
            <a:ext cx="9912355" cy="3299778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0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4419602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22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2"/>
            <a:ext cx="9302752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1" y="2764972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0121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134044"/>
            <a:ext cx="99060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6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9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9"/>
            <a:ext cx="99060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rgbClr val="72DB2B"/>
                </a:solidFill>
              </a:defRPr>
            </a:lvl1pPr>
            <a:lvl2pPr marL="34291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DFAF81-6373-4164-95E9-3A871BA6E336}" type="datetimeFigureOut">
              <a:rPr lang="en-US" smtClean="0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F5C3-7BA0-4E8A-9323-BEB05F0F52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59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rgbClr val="03272D"/>
                </a:solidFill>
              </a:defRPr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21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17" indent="0">
              <a:buNone/>
              <a:defRPr sz="900"/>
            </a:lvl2pPr>
            <a:lvl3pPr marL="685835" indent="0">
              <a:buNone/>
              <a:defRPr sz="750"/>
            </a:lvl3pPr>
            <a:lvl4pPr marL="1028752" indent="0">
              <a:buNone/>
              <a:defRPr sz="675"/>
            </a:lvl4pPr>
            <a:lvl5pPr marL="1371668" indent="0">
              <a:buNone/>
              <a:defRPr sz="675"/>
            </a:lvl5pPr>
            <a:lvl6pPr marL="1714586" indent="0">
              <a:buNone/>
              <a:defRPr sz="675"/>
            </a:lvl6pPr>
            <a:lvl7pPr marL="2057503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9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rgbClr val="03272D"/>
                </a:solidFill>
              </a:defRPr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17" indent="0">
              <a:buNone/>
              <a:defRPr sz="900"/>
            </a:lvl2pPr>
            <a:lvl3pPr marL="685835" indent="0">
              <a:buNone/>
              <a:defRPr sz="750"/>
            </a:lvl3pPr>
            <a:lvl4pPr marL="1028752" indent="0">
              <a:buNone/>
              <a:defRPr sz="675"/>
            </a:lvl4pPr>
            <a:lvl5pPr marL="1371668" indent="0">
              <a:buNone/>
              <a:defRPr sz="675"/>
            </a:lvl5pPr>
            <a:lvl6pPr marL="1714586" indent="0">
              <a:buNone/>
              <a:defRPr sz="675"/>
            </a:lvl6pPr>
            <a:lvl7pPr marL="2057503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rgbClr val="03272D"/>
                </a:solidFill>
              </a:defRPr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17" indent="0">
              <a:buNone/>
              <a:defRPr sz="900"/>
            </a:lvl2pPr>
            <a:lvl3pPr marL="685835" indent="0">
              <a:buNone/>
              <a:defRPr sz="750"/>
            </a:lvl3pPr>
            <a:lvl4pPr marL="1028752" indent="0">
              <a:buNone/>
              <a:defRPr sz="675"/>
            </a:lvl4pPr>
            <a:lvl5pPr marL="1371668" indent="0">
              <a:buNone/>
              <a:defRPr sz="675"/>
            </a:lvl5pPr>
            <a:lvl6pPr marL="1714586" indent="0">
              <a:buNone/>
              <a:defRPr sz="675"/>
            </a:lvl6pPr>
            <a:lvl7pPr marL="2057503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27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rgbClr val="03272D"/>
                </a:solidFill>
              </a:defRPr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1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17" indent="0">
              <a:buNone/>
              <a:defRPr sz="900"/>
            </a:lvl2pPr>
            <a:lvl3pPr marL="685835" indent="0">
              <a:buNone/>
              <a:defRPr sz="750"/>
            </a:lvl3pPr>
            <a:lvl4pPr marL="1028752" indent="0">
              <a:buNone/>
              <a:defRPr sz="675"/>
            </a:lvl4pPr>
            <a:lvl5pPr marL="1371668" indent="0">
              <a:buNone/>
              <a:defRPr sz="675"/>
            </a:lvl5pPr>
            <a:lvl6pPr marL="1714586" indent="0">
              <a:buNone/>
              <a:defRPr sz="675"/>
            </a:lvl6pPr>
            <a:lvl7pPr marL="2057503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rgbClr val="03272D"/>
                </a:solidFill>
              </a:defRPr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4" y="2666998"/>
            <a:ext cx="31989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8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17" indent="0">
              <a:buNone/>
              <a:defRPr sz="900"/>
            </a:lvl2pPr>
            <a:lvl3pPr marL="685835" indent="0">
              <a:buNone/>
              <a:defRPr sz="750"/>
            </a:lvl3pPr>
            <a:lvl4pPr marL="1028752" indent="0">
              <a:buNone/>
              <a:defRPr sz="675"/>
            </a:lvl4pPr>
            <a:lvl5pPr marL="1371668" indent="0">
              <a:buNone/>
              <a:defRPr sz="675"/>
            </a:lvl5pPr>
            <a:lvl6pPr marL="1714586" indent="0">
              <a:buNone/>
              <a:defRPr sz="675"/>
            </a:lvl6pPr>
            <a:lvl7pPr marL="2057503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6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rgbClr val="03272D"/>
                </a:solidFill>
              </a:defRPr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5" y="2666998"/>
            <a:ext cx="3194969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17" indent="0">
              <a:buNone/>
              <a:defRPr sz="900"/>
            </a:lvl2pPr>
            <a:lvl3pPr marL="685835" indent="0">
              <a:buNone/>
              <a:defRPr sz="750"/>
            </a:lvl3pPr>
            <a:lvl4pPr marL="1028752" indent="0">
              <a:buNone/>
              <a:defRPr sz="675"/>
            </a:lvl4pPr>
            <a:lvl5pPr marL="1371668" indent="0">
              <a:buNone/>
              <a:defRPr sz="675"/>
            </a:lvl5pPr>
            <a:lvl6pPr marL="1714586" indent="0">
              <a:buNone/>
              <a:defRPr sz="675"/>
            </a:lvl6pPr>
            <a:lvl7pPr marL="2057503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4EDD30-B303-479E-98A0-BA6D24C4B8F3}" type="datetimeFigureOut">
              <a:rPr lang="en-US" smtClean="0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B61B-3DCA-4E52-88BF-BC6728C886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75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9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2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rgbClr val="72DB2B"/>
                </a:solidFill>
              </a:defRPr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3" y="3073400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rgbClr val="72DB2B"/>
                </a:solidFill>
              </a:defRPr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400"/>
            <a:ext cx="487521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4CBBCE-0F50-4C67-BAD1-FEC8DDD6466B}" type="datetimeFigureOut">
              <a:rPr lang="en-US" smtClean="0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4B7-74B1-4A9D-8645-7417DB1EDF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9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E78FC9-F3E3-4DC6-80CF-F2F9A150EB88}" type="datetimeFigureOut">
              <a:rPr lang="en-US" smtClean="0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ED0C-A1F6-40FA-A11F-F50546EA56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77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EF7656-D4E2-4407-B9D0-36B6DA5B146A}" type="datetimeFigureOut">
              <a:rPr lang="en-US" smtClean="0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947F-83D4-41F4-A4C5-7A318311AA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49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7" y="609601"/>
            <a:ext cx="3856037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2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7" y="2249486"/>
            <a:ext cx="3856037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FBD29-BCB0-45C4-B633-D7DCB47F5884}" type="datetimeFigureOut">
              <a:rPr lang="en-US" smtClean="0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E83D-FE21-4D8F-BAE3-0B8938104B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37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5934508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4"/>
            <a:ext cx="3666691" cy="5181599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2249486"/>
            <a:ext cx="5934511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FF9C87-F295-4577-9989-35EEF650E24B}" type="datetimeFigureOut">
              <a:rPr lang="en-US" smtClean="0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2F69-EE69-46B9-9551-9B7658D176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36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E8D1CE-07FB-430D-97BF-0A3220819CBC}" type="datetimeFigureOut">
              <a:rPr lang="en-US" smtClean="0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8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4" y="5883277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BE3FA-23FB-42BA-96DC-51EE4C9596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500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685835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685835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indent="-171458" algn="l" defTabSz="685835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3" indent="-171458" algn="l" defTabSz="685835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0" indent="-171458" algn="l" defTabSz="685835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27" indent="-171458" algn="l" defTabSz="685835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5" indent="-171458" algn="l" defTabSz="685835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indent="-171458" algn="l" defTabSz="685835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8" indent="-171458" algn="l" defTabSz="685835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8" algn="l" defTabSz="685835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2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8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03272D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8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rgbClr val="03272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4" y="5883277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03272D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83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</p:sldLayoutIdLst>
  <p:txStyles>
    <p:titleStyle>
      <a:lvl1pPr algn="l" defTabSz="685835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rgbClr val="03272D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685835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rgbClr val="03272D"/>
          </a:solidFill>
          <a:latin typeface="+mn-lt"/>
          <a:ea typeface="+mn-ea"/>
          <a:cs typeface="+mn-cs"/>
        </a:defRPr>
      </a:lvl1pPr>
      <a:lvl2pPr marL="514376" indent="-171458" algn="l" defTabSz="685835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rgbClr val="03272D"/>
          </a:solidFill>
          <a:latin typeface="+mn-lt"/>
          <a:ea typeface="+mn-ea"/>
          <a:cs typeface="+mn-cs"/>
        </a:defRPr>
      </a:lvl2pPr>
      <a:lvl3pPr marL="857293" indent="-171458" algn="l" defTabSz="685835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rgbClr val="03272D"/>
          </a:solidFill>
          <a:latin typeface="+mn-lt"/>
          <a:ea typeface="+mn-ea"/>
          <a:cs typeface="+mn-cs"/>
        </a:defRPr>
      </a:lvl3pPr>
      <a:lvl4pPr marL="1200210" indent="-171458" algn="l" defTabSz="685835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rgbClr val="03272D"/>
          </a:solidFill>
          <a:latin typeface="+mn-lt"/>
          <a:ea typeface="+mn-ea"/>
          <a:cs typeface="+mn-cs"/>
        </a:defRPr>
      </a:lvl4pPr>
      <a:lvl5pPr marL="1543127" indent="-171458" algn="l" defTabSz="685835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rgbClr val="03272D"/>
          </a:solidFill>
          <a:latin typeface="+mn-lt"/>
          <a:ea typeface="+mn-ea"/>
          <a:cs typeface="+mn-cs"/>
        </a:defRPr>
      </a:lvl5pPr>
      <a:lvl6pPr marL="1886045" indent="-171458" algn="l" defTabSz="685835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indent="-171458" algn="l" defTabSz="685835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8" indent="-171458" algn="l" defTabSz="685835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8" algn="l" defTabSz="685835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2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8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B6F5AE-F474-6436-71EA-CE3153D6E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/>
              <a:t>1 Corinthians 9</a:t>
            </a:r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xmlns="" id="{C4113584-6291-05F2-2A2B-3D8A345B57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Using Freedom for Love part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2E7F4-BF31-6156-ABA7-6AAEAD24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rights!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43F5E7-B27B-7B1E-03ED-9C5A1470A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God’s perspective</a:t>
            </a:r>
          </a:p>
          <a:p>
            <a:pPr lvl="1"/>
            <a:r>
              <a:rPr lang="en-US" sz="3600" dirty="0"/>
              <a:t>Yes, you do have rights</a:t>
            </a:r>
          </a:p>
          <a:p>
            <a:pPr lvl="1"/>
            <a:r>
              <a:rPr lang="en-US" sz="3600" dirty="0"/>
              <a:t>Yes, you do have freedom</a:t>
            </a:r>
          </a:p>
          <a:p>
            <a:pPr lvl="1"/>
            <a:r>
              <a:rPr lang="en-US" sz="3600" dirty="0"/>
              <a:t>How will you use them?</a:t>
            </a:r>
          </a:p>
          <a:p>
            <a:pPr marL="342918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92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FFF246BE-1F8C-32D5-C1E4-322A47C8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A81F473F-E0A3-6510-3978-9D5F57010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 dirty="0"/>
              <a:t>19</a:t>
            </a:r>
            <a:r>
              <a:rPr lang="en-US" altLang="en-US" sz="4000" dirty="0"/>
              <a:t> For though I am free from all </a:t>
            </a:r>
            <a:r>
              <a:rPr lang="en-US" altLang="en-US" sz="4000" i="1" dirty="0"/>
              <a:t>men, </a:t>
            </a:r>
            <a:r>
              <a:rPr lang="en-US" altLang="en-US" sz="4000" dirty="0"/>
              <a:t>I have made myself a slave to all, so that I may win more. </a:t>
            </a:r>
          </a:p>
          <a:p>
            <a:pPr eaLnBrk="1" hangingPunct="1"/>
            <a:r>
              <a:rPr lang="en-US" altLang="en-US" sz="3600" dirty="0"/>
              <a:t>I willingly subjugate myself to others SO THAT I can “win” them?</a:t>
            </a:r>
          </a:p>
          <a:p>
            <a:pPr lvl="1" eaLnBrk="1" hangingPunct="1"/>
            <a:r>
              <a:rPr lang="en-US" altLang="en-US" sz="3600" dirty="0"/>
              <a:t>We have to examine this MUCH more closely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5FF71E24-18D7-30DA-7F11-45789BE5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xmlns="" id="{AE585694-17C9-E943-41C5-6EA2A6545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/>
              <a:t>20 </a:t>
            </a:r>
            <a:r>
              <a:rPr lang="en-US" altLang="en-US" sz="4000"/>
              <a:t>To the Jews I became as a Jew, so that I might win Jews; </a:t>
            </a:r>
            <a:r>
              <a:rPr lang="en-US" altLang="en-US" sz="4000" u="sng"/>
              <a:t>to those who are under the Law, as under the Law though not being myself under the Law</a:t>
            </a:r>
            <a:r>
              <a:rPr lang="en-US" altLang="en-US" sz="4000"/>
              <a:t>, so that I might win those who are under the Law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2465C52E-4168-9CD2-0703-18E993BA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A3185C8B-0454-2631-0747-54E7EA529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 dirty="0"/>
              <a:t>20 </a:t>
            </a:r>
            <a:r>
              <a:rPr lang="en-US" altLang="en-US" sz="4000" dirty="0"/>
              <a:t>To the Jews I became as a Jew, so that I might win Jews; </a:t>
            </a:r>
            <a:r>
              <a:rPr lang="en-US" altLang="en-US" sz="4000" u="sng" dirty="0"/>
              <a:t>to those who are under the Law, as under the Law though not being myself under the Law</a:t>
            </a:r>
            <a:r>
              <a:rPr lang="en-US" altLang="en-US" sz="4000" dirty="0"/>
              <a:t>, so that I might win those who are under the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36A0FA-179E-C138-FD28-21A6E8A55C81}"/>
              </a:ext>
            </a:extLst>
          </p:cNvPr>
          <p:cNvSpPr txBox="1"/>
          <p:nvPr/>
        </p:nvSpPr>
        <p:spPr>
          <a:xfrm>
            <a:off x="533400" y="2286000"/>
            <a:ext cx="640080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/>
              <a:t>I’m free to live how I want, but I use my freedom so as not to unnecessarily offend others.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C0A62DEA-912C-8A5A-1FC0-ED7CC76C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xmlns="" id="{DC0CDF89-958E-53DD-C82E-A99F4560F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 dirty="0"/>
              <a:t>21 </a:t>
            </a:r>
            <a:r>
              <a:rPr lang="en-US" altLang="en-US" sz="4000" dirty="0"/>
              <a:t>to those who are without law, as without law, </a:t>
            </a:r>
            <a:r>
              <a:rPr lang="en-US" altLang="en-US" sz="4000" u="sng" dirty="0"/>
              <a:t>though not being without the law of God but under the law of Christ</a:t>
            </a:r>
            <a:r>
              <a:rPr lang="en-US" altLang="en-US" sz="4000" dirty="0"/>
              <a:t>, so that I might win those who are without law.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xmlns="" id="{E192C9B8-1A01-0CDB-F2DF-90B62BFA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xmlns="" id="{BD52691B-42AA-DEFC-4DF5-6BA3ADEBC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 dirty="0"/>
              <a:t>21 </a:t>
            </a:r>
            <a:r>
              <a:rPr lang="en-US" altLang="en-US" sz="4000" dirty="0"/>
              <a:t>to those who are without law, as without law, </a:t>
            </a:r>
            <a:r>
              <a:rPr lang="en-US" altLang="en-US" sz="4000" u="sng" dirty="0"/>
              <a:t>though not being without the law of God but under the law of Christ</a:t>
            </a:r>
            <a:r>
              <a:rPr lang="en-US" altLang="en-US" sz="4000" dirty="0"/>
              <a:t>, so that I might win those who are without law.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EE3CE1-9542-C772-0F4F-D3394555F452}"/>
              </a:ext>
            </a:extLst>
          </p:cNvPr>
          <p:cNvSpPr txBox="1"/>
          <p:nvPr/>
        </p:nvSpPr>
        <p:spPr>
          <a:xfrm>
            <a:off x="1828800" y="1905001"/>
            <a:ext cx="5257800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/>
              <a:t>Not betraying God’s ways, but not LORDING it over those who don’t follow God.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829A1173-3DAF-ED5E-FC6E-6F8EA4B9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xmlns="" id="{BCC4B9A7-881F-8C31-0979-CCA0EE8E7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 dirty="0"/>
              <a:t>21 </a:t>
            </a:r>
            <a:r>
              <a:rPr lang="en-US" altLang="en-US" sz="4000" dirty="0"/>
              <a:t>to those who are without law, as without law, </a:t>
            </a:r>
            <a:r>
              <a:rPr lang="en-US" altLang="en-US" sz="4000" u="sng" dirty="0"/>
              <a:t>though not being without the law of God but under the law of Christ</a:t>
            </a:r>
            <a:r>
              <a:rPr lang="en-US" altLang="en-US" sz="4000" dirty="0"/>
              <a:t>, so that I might win those who are without law.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52601D-E29A-BDCA-23E6-78C3DE8958A3}"/>
              </a:ext>
            </a:extLst>
          </p:cNvPr>
          <p:cNvSpPr txBox="1"/>
          <p:nvPr/>
        </p:nvSpPr>
        <p:spPr>
          <a:xfrm>
            <a:off x="1828800" y="1905001"/>
            <a:ext cx="37338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/>
              <a:t>What is “the law of Christ” anyway?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0B876F-65EB-3A7F-9311-74321656A647}"/>
              </a:ext>
            </a:extLst>
          </p:cNvPr>
          <p:cNvSpPr/>
          <p:nvPr/>
        </p:nvSpPr>
        <p:spPr>
          <a:xfrm>
            <a:off x="1905000" y="3581401"/>
            <a:ext cx="8458200" cy="25545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/>
              <a:t>Jn.13:34 “A new commandment I give to you, that you love one another, even as I have loved you, that you also love one another.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xmlns="" id="{323B04F8-8968-68F6-34EA-B8CFCA34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xmlns="" id="{C768EE87-7213-87D7-05DB-88EBBCFE2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 dirty="0"/>
              <a:t>22</a:t>
            </a:r>
            <a:r>
              <a:rPr lang="en-US" altLang="en-US" sz="4000" dirty="0"/>
              <a:t> To the weak I became weak, that I might win the weak; I have become all things to all men, so that I may by all means save some…</a:t>
            </a:r>
          </a:p>
          <a:p>
            <a:pPr eaLnBrk="1" hangingPunct="1"/>
            <a:r>
              <a:rPr lang="en-US" altLang="en-US" sz="4000" dirty="0"/>
              <a:t>Is this spiritual sucking up?</a:t>
            </a:r>
          </a:p>
          <a:p>
            <a:pPr eaLnBrk="1" hangingPunct="1"/>
            <a:r>
              <a:rPr lang="en-US" altLang="en-US" sz="4000" dirty="0"/>
              <a:t>Is Paul advocating deception/manipulation?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FE85C-7855-A6A6-0DB5-521101D5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this in the modern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1DAEED-DFFA-1085-8308-31A9C7B27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our culture</a:t>
            </a:r>
          </a:p>
          <a:p>
            <a:pPr lvl="1"/>
            <a:r>
              <a:rPr lang="en-US" sz="3200" dirty="0"/>
              <a:t>You are your ideas, your thoughts, your preferences</a:t>
            </a:r>
          </a:p>
          <a:p>
            <a:pPr lvl="1"/>
            <a:r>
              <a:rPr lang="en-US" sz="3200" dirty="0"/>
              <a:t>You are the God of your own life</a:t>
            </a:r>
          </a:p>
          <a:p>
            <a:pPr lvl="1"/>
            <a:r>
              <a:rPr lang="en-US" sz="3200" dirty="0"/>
              <a:t>Those who don’t fit your profile are of lesser value</a:t>
            </a:r>
          </a:p>
          <a:p>
            <a:pPr lvl="1"/>
            <a:r>
              <a:rPr lang="en-US" sz="3200" dirty="0"/>
              <a:t>To subjugate yourself to the will of another is at best weak at worst enslavement</a:t>
            </a:r>
          </a:p>
        </p:txBody>
      </p:sp>
    </p:spTree>
    <p:extLst>
      <p:ext uri="{BB962C8B-B14F-4D97-AF65-F5344CB8AC3E}">
        <p14:creationId xmlns:p14="http://schemas.microsoft.com/office/powerpoint/2010/main" val="17260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FE85C-7855-A6A6-0DB5-521101D5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this in the Biblical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1DAEED-DFFA-1085-8308-31A9C7B27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In the Bible</a:t>
            </a:r>
          </a:p>
          <a:p>
            <a:pPr lvl="1"/>
            <a:r>
              <a:rPr lang="en-US" sz="3200" dirty="0"/>
              <a:t>God is owner and creator of all things</a:t>
            </a:r>
          </a:p>
          <a:p>
            <a:pPr lvl="1"/>
            <a:r>
              <a:rPr lang="en-US" sz="3200" dirty="0"/>
              <a:t>His will, His thoughts, His morals, supersede all others</a:t>
            </a:r>
          </a:p>
          <a:p>
            <a:pPr lvl="1"/>
            <a:r>
              <a:rPr lang="en-US" sz="3200" dirty="0"/>
              <a:t>Yet we are free to agree with Him or disagree</a:t>
            </a:r>
          </a:p>
          <a:p>
            <a:pPr lvl="1"/>
            <a:r>
              <a:rPr lang="en-US" sz="3200" dirty="0"/>
              <a:t>All people have the same value regardless of their beliefs</a:t>
            </a:r>
          </a:p>
          <a:p>
            <a:pPr lvl="1"/>
            <a:r>
              <a:rPr lang="en-US" sz="3200" dirty="0"/>
              <a:t>To subjugate yourself to Him, is to find real purpose, real meaning, and a path to a fulfilled life</a:t>
            </a:r>
          </a:p>
          <a:p>
            <a:pPr marL="342918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059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6F0AAD96-A2F9-9AF5-A500-E9F4A8E8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Context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xmlns="" id="{E9BEF6F1-00C0-7889-A8CC-0C5D8F8D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3" y="1905000"/>
            <a:ext cx="11798135" cy="4466009"/>
          </a:xfrm>
        </p:spPr>
        <p:txBody>
          <a:bodyPr>
            <a:normAutofit lnSpcReduction="10000"/>
          </a:bodyPr>
          <a:lstStyle/>
          <a:p>
            <a:pPr lvl="1" eaLnBrk="1" hangingPunct="1"/>
            <a:r>
              <a:rPr lang="en-US" altLang="en-US" sz="4000" dirty="0"/>
              <a:t>Tremendous freedom in Christ</a:t>
            </a:r>
          </a:p>
          <a:p>
            <a:pPr lvl="2" eaLnBrk="1" hangingPunct="1"/>
            <a:r>
              <a:rPr lang="en-US" altLang="en-US" sz="4000" dirty="0"/>
              <a:t>All things are permissible but not all things profitable</a:t>
            </a:r>
          </a:p>
          <a:p>
            <a:pPr lvl="2" eaLnBrk="1" hangingPunct="1"/>
            <a:r>
              <a:rPr lang="en-US" altLang="en-US" sz="4000" dirty="0"/>
              <a:t>Using our freedom to help others</a:t>
            </a:r>
          </a:p>
          <a:p>
            <a:pPr lvl="2" eaLnBrk="1" hangingPunct="1"/>
            <a:r>
              <a:rPr lang="en-US" altLang="en-US" sz="4000" dirty="0"/>
              <a:t>Limiting our freedom if necessary so we don’t harm others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FE85C-7855-A6A6-0DB5-521101D5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become a servant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1DAEED-DFFA-1085-8308-31A9C7B27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/>
              <a:t>It changes your grid</a:t>
            </a:r>
          </a:p>
          <a:p>
            <a:pPr lvl="1"/>
            <a:r>
              <a:rPr lang="en-US" sz="3200" dirty="0"/>
              <a:t>What is important?</a:t>
            </a:r>
          </a:p>
          <a:p>
            <a:pPr lvl="2"/>
            <a:r>
              <a:rPr lang="en-US" sz="2800" dirty="0"/>
              <a:t>Comfort? Experiences? Or things of eternal consequences?</a:t>
            </a:r>
          </a:p>
          <a:p>
            <a:pPr lvl="2"/>
            <a:r>
              <a:rPr lang="en-US" sz="2800" dirty="0"/>
              <a:t>Food, music, philosophy, art, politics? Or the eternal destination of our family and friends?</a:t>
            </a:r>
          </a:p>
          <a:p>
            <a:pPr lvl="1"/>
            <a:r>
              <a:rPr lang="en-US" sz="3200" dirty="0"/>
              <a:t>We should become more flexible in the things that matter less, so we can focus on the things that are eternally significant.</a:t>
            </a:r>
          </a:p>
        </p:txBody>
      </p:sp>
    </p:spTree>
    <p:extLst>
      <p:ext uri="{BB962C8B-B14F-4D97-AF65-F5344CB8AC3E}">
        <p14:creationId xmlns:p14="http://schemas.microsoft.com/office/powerpoint/2010/main" val="290387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FE85C-7855-A6A6-0DB5-521101D5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become a servant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1DAEED-DFFA-1085-8308-31A9C7B27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Paul says “I’m a cultural chameleon” </a:t>
            </a:r>
          </a:p>
          <a:p>
            <a:pPr lvl="1"/>
            <a:r>
              <a:rPr lang="en-US" sz="2800" dirty="0"/>
              <a:t>When I’m with Jews I adapt</a:t>
            </a:r>
          </a:p>
          <a:p>
            <a:pPr lvl="1"/>
            <a:r>
              <a:rPr lang="en-US" sz="2800" dirty="0"/>
              <a:t>When I’m with Greeks I adapt</a:t>
            </a:r>
          </a:p>
          <a:p>
            <a:pPr lvl="1"/>
            <a:r>
              <a:rPr lang="en-US" sz="2800" dirty="0"/>
              <a:t>“I become all things to all men”</a:t>
            </a:r>
          </a:p>
          <a:p>
            <a:pPr lvl="1"/>
            <a:r>
              <a:rPr lang="en-US" sz="2800" dirty="0"/>
              <a:t>“SO THAT BY ALL MEANS I MAY SAVE SOME”</a:t>
            </a:r>
          </a:p>
        </p:txBody>
      </p:sp>
    </p:spTree>
    <p:extLst>
      <p:ext uri="{BB962C8B-B14F-4D97-AF65-F5344CB8AC3E}">
        <p14:creationId xmlns:p14="http://schemas.microsoft.com/office/powerpoint/2010/main" val="11376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85098-B417-57C7-E23F-B16AF5AD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modern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4A6106-1775-A032-D629-D08B61AA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3" y="1828800"/>
            <a:ext cx="11798135" cy="4886697"/>
          </a:xfrm>
        </p:spPr>
        <p:txBody>
          <a:bodyPr/>
          <a:lstStyle/>
          <a:p>
            <a:r>
              <a:rPr lang="en-US" dirty="0"/>
              <a:t>Would Paul</a:t>
            </a:r>
          </a:p>
          <a:p>
            <a:pPr lvl="1"/>
            <a:r>
              <a:rPr lang="en-US" dirty="0"/>
              <a:t>Put controversial/political lawn signs in front of his house?</a:t>
            </a:r>
          </a:p>
          <a:p>
            <a:pPr lvl="1"/>
            <a:r>
              <a:rPr lang="en-US" dirty="0"/>
              <a:t>Would he start a fight over pronoun use? </a:t>
            </a:r>
          </a:p>
          <a:p>
            <a:pPr lvl="1"/>
            <a:r>
              <a:rPr lang="en-US" dirty="0"/>
              <a:t>Would he post clips from Tucker Carlson OR Don Lemmon on social media? </a:t>
            </a:r>
          </a:p>
          <a:p>
            <a:pPr lvl="1"/>
            <a:r>
              <a:rPr lang="en-US" dirty="0"/>
              <a:t>It’s not that none of these things matter or have any importance.</a:t>
            </a:r>
          </a:p>
          <a:p>
            <a:pPr lvl="1"/>
            <a:r>
              <a:rPr lang="en-US" dirty="0"/>
              <a:t>It’s that there are issues of eternal importance that have far greater weight</a:t>
            </a:r>
          </a:p>
        </p:txBody>
      </p:sp>
    </p:spTree>
    <p:extLst>
      <p:ext uri="{BB962C8B-B14F-4D97-AF65-F5344CB8AC3E}">
        <p14:creationId xmlns:p14="http://schemas.microsoft.com/office/powerpoint/2010/main" val="64304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85098-B417-57C7-E23F-B16AF5AD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modern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4A6106-1775-A032-D629-D08B61AA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3" y="1828800"/>
            <a:ext cx="11798135" cy="4886697"/>
          </a:xfrm>
        </p:spPr>
        <p:txBody>
          <a:bodyPr/>
          <a:lstStyle/>
          <a:p>
            <a:r>
              <a:rPr lang="en-US" dirty="0"/>
              <a:t>So, I’m a bad person if I want to use my freedom to do these things?</a:t>
            </a:r>
          </a:p>
          <a:p>
            <a:pPr lvl="1"/>
            <a:r>
              <a:rPr lang="en-US" dirty="0"/>
              <a:t>No, you are free</a:t>
            </a:r>
          </a:p>
          <a:p>
            <a:pPr lvl="1"/>
            <a:r>
              <a:rPr lang="en-US" dirty="0"/>
              <a:t>But we should consider the importance of Paul’s example</a:t>
            </a:r>
          </a:p>
          <a:p>
            <a:pPr marL="0" indent="0">
              <a:buNone/>
            </a:pPr>
            <a:r>
              <a:rPr lang="en-US" altLang="en-US" sz="3600" dirty="0"/>
              <a:t>I have become all things to all men, so that I may by all means save some…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85098-B417-57C7-E23F-B16AF5AD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modern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4A6106-1775-A032-D629-D08B61AA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3" y="1828800"/>
            <a:ext cx="11798135" cy="4886697"/>
          </a:xfrm>
        </p:spPr>
        <p:txBody>
          <a:bodyPr/>
          <a:lstStyle/>
          <a:p>
            <a:r>
              <a:rPr lang="en-US" dirty="0"/>
              <a:t>I’m sure Paul had strong personal opinions on things not directly related to faith</a:t>
            </a:r>
          </a:p>
          <a:p>
            <a:r>
              <a:rPr lang="en-US" altLang="en-US" sz="3600" dirty="0"/>
              <a:t>He just didn’t see them as needing to get in the way of the mission</a:t>
            </a:r>
          </a:p>
          <a:p>
            <a:r>
              <a:rPr lang="en-US" altLang="en-US" sz="3600" dirty="0"/>
              <a:t>Isn’t this manipulative or at least deceptive?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53678FAB-0D05-5A62-D1E4-D52C9750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 depends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FE1A16E-421A-D6AF-A922-9A34BCA03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110545"/>
              </p:ext>
            </p:extLst>
          </p:nvPr>
        </p:nvGraphicFramePr>
        <p:xfrm>
          <a:off x="533400" y="1660525"/>
          <a:ext cx="10972800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Sucking up/manipulation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Being all things to all 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xmlns="" id="{8CE46716-5B30-8D75-4D38-3C262D17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 depends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ED0843C-A281-5954-9E71-07B042DD9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45826"/>
              </p:ext>
            </p:extLst>
          </p:nvPr>
        </p:nvGraphicFramePr>
        <p:xfrm>
          <a:off x="533400" y="1660526"/>
          <a:ext cx="11049000" cy="19669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2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7874">
                <a:tc>
                  <a:txBody>
                    <a:bodyPr/>
                    <a:lstStyle/>
                    <a:p>
                      <a:r>
                        <a:rPr lang="en-US" sz="3600" dirty="0"/>
                        <a:t>Sucking up/manipulation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Being all things to all men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9038">
                <a:tc>
                  <a:txBody>
                    <a:bodyPr/>
                    <a:lstStyle/>
                    <a:p>
                      <a:r>
                        <a:rPr lang="en-US" sz="3600" dirty="0"/>
                        <a:t>If you are being disingenuous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4DEDD5E8-F9C8-3FD0-D817-60B2382A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 depends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A7199CA-C250-7F2F-3C5B-7DBCBFED3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544200"/>
              </p:ext>
            </p:extLst>
          </p:nvPr>
        </p:nvGraphicFramePr>
        <p:xfrm>
          <a:off x="304800" y="1660526"/>
          <a:ext cx="11353800" cy="18446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76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6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5474">
                <a:tc>
                  <a:txBody>
                    <a:bodyPr/>
                    <a:lstStyle/>
                    <a:p>
                      <a:r>
                        <a:rPr lang="en-US" sz="3600" dirty="0"/>
                        <a:t>Sucking up/manipulation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Being all things to all men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4604">
                <a:tc>
                  <a:txBody>
                    <a:bodyPr/>
                    <a:lstStyle/>
                    <a:p>
                      <a:r>
                        <a:rPr lang="en-US" sz="3600" dirty="0"/>
                        <a:t>If you are being disingenuous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Being</a:t>
                      </a:r>
                      <a:r>
                        <a:rPr lang="en-US" sz="3600" baseline="0" dirty="0"/>
                        <a:t> sensitive about other’s views and feelings</a:t>
                      </a:r>
                      <a:endParaRPr lang="en-US" sz="36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xmlns="" id="{6DFC24B4-6B3D-6B5C-5F31-DA22C301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 depends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71637C1-CD6E-7EDF-14E7-21CB20412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300023"/>
              </p:ext>
            </p:extLst>
          </p:nvPr>
        </p:nvGraphicFramePr>
        <p:xfrm>
          <a:off x="304800" y="1660525"/>
          <a:ext cx="11353800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76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6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Sucking up/manipulation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Being all things to all 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If you are being disingenuous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Being</a:t>
                      </a:r>
                      <a:r>
                        <a:rPr lang="en-US" sz="3600" baseline="0" dirty="0"/>
                        <a:t> sensitive about other’s views and feelings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Avoiding</a:t>
                      </a:r>
                      <a:r>
                        <a:rPr lang="en-US" sz="3600" baseline="0" dirty="0"/>
                        <a:t> or unwilling to offend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14A71F20-CE90-19E5-25B5-AC24010C6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 depends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B76EB81-2A99-D600-4C6A-90EFC374E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155661"/>
              </p:ext>
            </p:extLst>
          </p:nvPr>
        </p:nvGraphicFramePr>
        <p:xfrm>
          <a:off x="304800" y="1660527"/>
          <a:ext cx="11353800" cy="33692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2044">
                <a:tc>
                  <a:txBody>
                    <a:bodyPr/>
                    <a:lstStyle/>
                    <a:p>
                      <a:r>
                        <a:rPr lang="en-US" sz="3600" dirty="0"/>
                        <a:t>Sucking up/manipulation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Being all things to all men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3827">
                <a:tc>
                  <a:txBody>
                    <a:bodyPr/>
                    <a:lstStyle/>
                    <a:p>
                      <a:r>
                        <a:rPr lang="en-US" sz="3600" dirty="0"/>
                        <a:t>If you are being disingenuous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Being</a:t>
                      </a:r>
                      <a:r>
                        <a:rPr lang="en-US" sz="3600" baseline="0" dirty="0"/>
                        <a:t> sensitive about other’s views and feelings</a:t>
                      </a:r>
                      <a:endParaRPr lang="en-US" sz="36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0403">
                <a:tc>
                  <a:txBody>
                    <a:bodyPr/>
                    <a:lstStyle/>
                    <a:p>
                      <a:r>
                        <a:rPr lang="en-US" sz="3600" dirty="0"/>
                        <a:t>Avoiding</a:t>
                      </a:r>
                      <a:r>
                        <a:rPr lang="en-US" sz="3600" baseline="0" dirty="0"/>
                        <a:t> or unwilling to offend</a:t>
                      </a:r>
                      <a:endParaRPr lang="en-US" sz="3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Willing to risk offense if the</a:t>
                      </a:r>
                      <a:r>
                        <a:rPr lang="en-US" sz="3600" baseline="0" dirty="0"/>
                        <a:t> situation calls for it</a:t>
                      </a:r>
                      <a:endParaRPr lang="en-US" sz="36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6FF62B12-18C5-E6C9-5452-FBD5B9A1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Context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xmlns="" id="{4741BF6A-8D74-E1CC-D437-B9BE292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3" y="1905000"/>
            <a:ext cx="11798135" cy="4466009"/>
          </a:xfrm>
        </p:spPr>
        <p:txBody>
          <a:bodyPr>
            <a:normAutofit lnSpcReduction="10000"/>
          </a:bodyPr>
          <a:lstStyle/>
          <a:p>
            <a:pPr lvl="1" eaLnBrk="1" hangingPunct="1"/>
            <a:r>
              <a:rPr lang="en-US" altLang="en-US" sz="4000" dirty="0"/>
              <a:t>Tremendous freedom in Christ</a:t>
            </a:r>
          </a:p>
          <a:p>
            <a:pPr lvl="2" eaLnBrk="1" hangingPunct="1"/>
            <a:r>
              <a:rPr lang="en-US" altLang="en-US" sz="4000" dirty="0"/>
              <a:t>All things are permissible but not all things profitable</a:t>
            </a:r>
          </a:p>
          <a:p>
            <a:pPr lvl="2" eaLnBrk="1" hangingPunct="1"/>
            <a:r>
              <a:rPr lang="en-US" altLang="en-US" sz="4000" dirty="0"/>
              <a:t>Using our freedom to help others</a:t>
            </a:r>
          </a:p>
          <a:p>
            <a:pPr lvl="2" eaLnBrk="1" hangingPunct="1"/>
            <a:r>
              <a:rPr lang="en-US" altLang="en-US" sz="4000" dirty="0"/>
              <a:t>Limiting our freedom if necessary so we don’t harm others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1F35AE-9CC0-514B-0863-3724958EFB5F}"/>
              </a:ext>
            </a:extLst>
          </p:cNvPr>
          <p:cNvSpPr txBox="1"/>
          <p:nvPr/>
        </p:nvSpPr>
        <p:spPr>
          <a:xfrm>
            <a:off x="3124200" y="3276600"/>
            <a:ext cx="5867400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dirty="0"/>
              <a:t>Why would I EVER limit my personal freedoms?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xmlns="" id="{721943F3-8D5A-10BC-2E4D-7B29666B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 depends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332FC31-79EF-C06F-8B27-A95E2D22C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240177"/>
              </p:ext>
            </p:extLst>
          </p:nvPr>
        </p:nvGraphicFramePr>
        <p:xfrm>
          <a:off x="457200" y="1676400"/>
          <a:ext cx="11125200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Sucking up/manipulation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Being all things to all 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Love bombing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xmlns="" id="{D1B32CC1-4BA2-5E4B-04B9-CFEC4EA3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 depends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A428CF5-5D97-7212-0678-8A0391A28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176444"/>
              </p:ext>
            </p:extLst>
          </p:nvPr>
        </p:nvGraphicFramePr>
        <p:xfrm>
          <a:off x="457200" y="1752600"/>
          <a:ext cx="11134600" cy="30622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67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7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6109">
                <a:tc>
                  <a:txBody>
                    <a:bodyPr/>
                    <a:lstStyle/>
                    <a:p>
                      <a:r>
                        <a:rPr lang="en-US" sz="3600" dirty="0"/>
                        <a:t>Sucking up/manipulation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Being all things to all men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2204">
                <a:tc>
                  <a:txBody>
                    <a:bodyPr/>
                    <a:lstStyle/>
                    <a:p>
                      <a:r>
                        <a:rPr lang="en-US" sz="3600" dirty="0"/>
                        <a:t>Love bombing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Being friends with people and showing</a:t>
                      </a:r>
                      <a:r>
                        <a:rPr lang="en-US" sz="3600" baseline="0" dirty="0"/>
                        <a:t> them love, whether they are spiritually interested or not</a:t>
                      </a:r>
                      <a:endParaRPr lang="en-US" sz="3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xmlns="" id="{EAA644E2-015E-F429-FCD8-98DA5B77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 depends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FD1E730-9249-EB5A-4752-6C9EC5C1A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06811"/>
              </p:ext>
            </p:extLst>
          </p:nvPr>
        </p:nvGraphicFramePr>
        <p:xfrm>
          <a:off x="457200" y="1752600"/>
          <a:ext cx="11125200" cy="24229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r>
                        <a:rPr lang="en-US" sz="3600" dirty="0"/>
                        <a:t>Sucking up/manipulation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Being all things to all men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7172">
                <a:tc>
                  <a:txBody>
                    <a:bodyPr/>
                    <a:lstStyle/>
                    <a:p>
                      <a:r>
                        <a:rPr lang="en-US" sz="3600" dirty="0"/>
                        <a:t>Selfishly</a:t>
                      </a:r>
                      <a:r>
                        <a:rPr lang="en-US" sz="3600" baseline="0" dirty="0"/>
                        <a:t> seeking to accomplish your own goals</a:t>
                      </a:r>
                      <a:endParaRPr lang="en-US" sz="3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xmlns="" id="{B36C3332-7AAB-1801-11D7-1CB43834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 depends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E118E41-F3AB-BABC-1576-B9C9F74E9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77184"/>
              </p:ext>
            </p:extLst>
          </p:nvPr>
        </p:nvGraphicFramePr>
        <p:xfrm>
          <a:off x="485900" y="1772008"/>
          <a:ext cx="11277600" cy="29717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r>
                        <a:rPr lang="en-US" sz="3600" dirty="0"/>
                        <a:t>Sucking up/manipulation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Being all things to all men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3600" dirty="0"/>
                        <a:t>Selfishly</a:t>
                      </a:r>
                      <a:r>
                        <a:rPr lang="en-US" sz="3600" baseline="0" dirty="0"/>
                        <a:t> seeking to accomplish your own goals</a:t>
                      </a:r>
                      <a:endParaRPr lang="en-US" sz="3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Seeking</a:t>
                      </a:r>
                      <a:r>
                        <a:rPr lang="en-US" sz="3600" baseline="0" dirty="0"/>
                        <a:t> to expose others to God’s ways out of concern for them and obedience to God’s word</a:t>
                      </a:r>
                      <a:endParaRPr lang="en-US" sz="3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xmlns="" id="{C3CFE9BE-5916-A57D-2237-AF208E84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xmlns="" id="{73A2D245-30A3-5414-ACE5-DFFE14A32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 dirty="0"/>
              <a:t>23 </a:t>
            </a:r>
            <a:r>
              <a:rPr lang="en-US" altLang="en-US" sz="4000" dirty="0"/>
              <a:t>I do all things for the sake of the </a:t>
            </a:r>
            <a:r>
              <a:rPr lang="en-US" altLang="en-US" sz="4000" u="sng" dirty="0"/>
              <a:t>good news</a:t>
            </a:r>
            <a:r>
              <a:rPr lang="en-US" altLang="en-US" sz="4000" dirty="0"/>
              <a:t>, so that I may become a fellow partaker of it.</a:t>
            </a:r>
          </a:p>
        </p:txBody>
      </p:sp>
    </p:spTree>
    <p:extLst>
      <p:ext uri="{BB962C8B-B14F-4D97-AF65-F5344CB8AC3E}">
        <p14:creationId xmlns:p14="http://schemas.microsoft.com/office/powerpoint/2010/main" val="3228201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xmlns="" id="{C3CFE9BE-5916-A57D-2237-AF208E84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xmlns="" id="{73A2D245-30A3-5414-ACE5-DFFE14A32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 dirty="0"/>
              <a:t>23 </a:t>
            </a:r>
            <a:r>
              <a:rPr lang="en-US" altLang="en-US" sz="4000" dirty="0"/>
              <a:t>I do all things for the sake of the </a:t>
            </a:r>
            <a:r>
              <a:rPr lang="en-US" altLang="en-US" sz="4000" u="sng" dirty="0"/>
              <a:t>good news</a:t>
            </a:r>
            <a:r>
              <a:rPr lang="en-US" altLang="en-US" sz="4000" dirty="0"/>
              <a:t>, so that I may become a fellow partaker of it.</a:t>
            </a:r>
          </a:p>
          <a:p>
            <a:pPr eaLnBrk="1" hangingPunct="1"/>
            <a:r>
              <a:rPr lang="el-GR" altLang="en-US" sz="4000" b="1" dirty="0"/>
              <a:t>Εὐαγγέλιον</a:t>
            </a:r>
            <a:r>
              <a:rPr lang="en-US" altLang="en-US" sz="4000" b="1" dirty="0"/>
              <a:t> (before the Bible)</a:t>
            </a:r>
          </a:p>
          <a:p>
            <a:pPr lvl="1" eaLnBrk="1" hangingPunct="1"/>
            <a:r>
              <a:rPr lang="en-US" altLang="en-US" sz="3700" b="1" dirty="0"/>
              <a:t>A Herald would go forth and proclaim</a:t>
            </a:r>
          </a:p>
          <a:p>
            <a:pPr lvl="2" eaLnBrk="1" hangingPunct="1"/>
            <a:r>
              <a:rPr lang="en-US" altLang="en-US" sz="3600" b="1" dirty="0"/>
              <a:t>A declaration of victory in battle</a:t>
            </a:r>
          </a:p>
          <a:p>
            <a:pPr lvl="2" eaLnBrk="1" hangingPunct="1"/>
            <a:r>
              <a:rPr lang="en-US" altLang="en-US" sz="3600" b="1" dirty="0"/>
              <a:t>A call to change you allegiances </a:t>
            </a:r>
            <a:endParaRPr lang="en-US" alt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3257451-A3C9-E341-F6D9-6104572C0260}"/>
              </a:ext>
            </a:extLst>
          </p:cNvPr>
          <p:cNvSpPr/>
          <p:nvPr/>
        </p:nvSpPr>
        <p:spPr>
          <a:xfrm>
            <a:off x="2209800" y="914401"/>
            <a:ext cx="5486400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4000" b="1" dirty="0"/>
              <a:t>εὐαγγέλιον</a:t>
            </a:r>
            <a:r>
              <a:rPr lang="en-US" sz="4000" dirty="0"/>
              <a:t> [</a:t>
            </a:r>
            <a:r>
              <a:rPr lang="en-US" sz="4000" i="1" dirty="0" err="1"/>
              <a:t>euaggelion</a:t>
            </a:r>
            <a:r>
              <a:rPr lang="en-US" sz="4000" dirty="0"/>
              <a:t> /</a:t>
            </a:r>
            <a:r>
              <a:rPr lang="en-US" sz="4000" dirty="0" err="1"/>
              <a:t>yoo·ang·</a:t>
            </a:r>
            <a:r>
              <a:rPr lang="en-US" sz="4000" b="1" dirty="0" err="1"/>
              <a:t>ghel</a:t>
            </a:r>
            <a:r>
              <a:rPr lang="en-US" sz="4000" dirty="0" err="1"/>
              <a:t>·ee·on</a:t>
            </a:r>
            <a:r>
              <a:rPr lang="en-US" sz="4000" dirty="0"/>
              <a:t>/]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D3910765-0DC0-A90B-FC9D-10AA96A6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xmlns="" id="{CA12636F-765A-0C08-B0B3-699C5B926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/>
              <a:t>23 </a:t>
            </a:r>
            <a:r>
              <a:rPr lang="en-US" altLang="en-US" sz="4000"/>
              <a:t>I do all things for the sake of the </a:t>
            </a:r>
            <a:r>
              <a:rPr lang="en-US" altLang="en-US" sz="4000" u="sng"/>
              <a:t>good news</a:t>
            </a:r>
            <a:r>
              <a:rPr lang="en-US" altLang="en-US" sz="4000"/>
              <a:t>, so that I may become a fellow partaker of it.</a:t>
            </a:r>
          </a:p>
          <a:p>
            <a:pPr eaLnBrk="1" hangingPunct="1"/>
            <a:r>
              <a:rPr lang="el-GR" altLang="en-US" sz="4000" b="1"/>
              <a:t>Εὐαγγέλιον</a:t>
            </a:r>
            <a:r>
              <a:rPr lang="en-US" altLang="en-US" sz="4000" b="1"/>
              <a:t> (In the Bible)</a:t>
            </a:r>
          </a:p>
          <a:p>
            <a:pPr lvl="1" eaLnBrk="1" hangingPunct="1"/>
            <a:r>
              <a:rPr lang="en-US" altLang="en-US" sz="3700" b="1"/>
              <a:t>A declaration of God’s victory over death and sin</a:t>
            </a:r>
            <a:endParaRPr lang="en-US" altLang="en-US" sz="4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xmlns="" id="{7656E9A1-A1F2-AD11-B99A-70AA9057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xmlns="" id="{56E11A71-9353-C2B4-47E7-FABF03AC8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/>
              <a:t>23 </a:t>
            </a:r>
            <a:r>
              <a:rPr lang="en-US" altLang="en-US" sz="4000"/>
              <a:t>I do all things for the sake of the </a:t>
            </a:r>
            <a:r>
              <a:rPr lang="en-US" altLang="en-US" sz="4000" u="sng"/>
              <a:t>good news</a:t>
            </a:r>
            <a:r>
              <a:rPr lang="en-US" altLang="en-US" sz="4000"/>
              <a:t>, so that I may become a fellow partaker of it.</a:t>
            </a:r>
          </a:p>
          <a:p>
            <a:pPr eaLnBrk="1" hangingPunct="1"/>
            <a:r>
              <a:rPr lang="el-GR" altLang="en-US" sz="4000" b="1"/>
              <a:t>Εὐαγγέλιον</a:t>
            </a:r>
            <a:r>
              <a:rPr lang="en-US" altLang="en-US" sz="4000" b="1"/>
              <a:t> (In the Bible)</a:t>
            </a:r>
          </a:p>
          <a:p>
            <a:pPr lvl="1" eaLnBrk="1" hangingPunct="1"/>
            <a:r>
              <a:rPr lang="en-US" altLang="en-US" sz="3700" b="1"/>
              <a:t>A declaration of victory over death</a:t>
            </a:r>
            <a:endParaRPr lang="en-US" altLang="en-US" sz="4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5A3D96-54C6-FB09-0C7F-BAF308237E32}"/>
              </a:ext>
            </a:extLst>
          </p:cNvPr>
          <p:cNvSpPr/>
          <p:nvPr/>
        </p:nvSpPr>
        <p:spPr>
          <a:xfrm>
            <a:off x="2209800" y="914401"/>
            <a:ext cx="5486400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4000" b="1" dirty="0"/>
              <a:t>εὐαγγέλιον</a:t>
            </a:r>
            <a:r>
              <a:rPr lang="en-US" sz="4000" dirty="0"/>
              <a:t> [</a:t>
            </a:r>
            <a:r>
              <a:rPr lang="en-US" sz="4000" i="1" dirty="0" err="1"/>
              <a:t>euaggelion</a:t>
            </a:r>
            <a:r>
              <a:rPr lang="en-US" sz="4000" dirty="0"/>
              <a:t> /</a:t>
            </a:r>
            <a:r>
              <a:rPr lang="en-US" sz="4000" dirty="0" err="1"/>
              <a:t>yoo·ang·</a:t>
            </a:r>
            <a:r>
              <a:rPr lang="en-US" sz="4000" b="1" dirty="0" err="1"/>
              <a:t>ghel</a:t>
            </a:r>
            <a:r>
              <a:rPr lang="en-US" sz="4000" dirty="0" err="1"/>
              <a:t>·ee·on</a:t>
            </a:r>
            <a:r>
              <a:rPr lang="en-US" sz="4000" dirty="0"/>
              <a:t>/]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F5E1B2-3B46-B4EC-3690-C2E97DAC1AEB}"/>
              </a:ext>
            </a:extLst>
          </p:cNvPr>
          <p:cNvSpPr/>
          <p:nvPr/>
        </p:nvSpPr>
        <p:spPr>
          <a:xfrm>
            <a:off x="381000" y="228601"/>
            <a:ext cx="11353800" cy="50783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/>
              <a:t>2 Tim 1:8 Therefore do not be ashamed of the testimony of our Lord or of me His prisoner, but join with </a:t>
            </a:r>
            <a:r>
              <a:rPr lang="en-US" sz="3600" i="1" dirty="0"/>
              <a:t>me </a:t>
            </a:r>
            <a:r>
              <a:rPr lang="en-US" sz="3600" dirty="0"/>
              <a:t>in suffering for the gospel according to the power of God, </a:t>
            </a:r>
            <a:r>
              <a:rPr lang="en-US" sz="3600" b="1" dirty="0"/>
              <a:t>9</a:t>
            </a:r>
            <a:r>
              <a:rPr lang="en-US" sz="3600" dirty="0"/>
              <a:t> who has saved us and called us with a holy calling, not according to our works, but according to His own purpose and grace which was granted us in Christ Jesus from all eternity, </a:t>
            </a:r>
            <a:r>
              <a:rPr lang="en-US" sz="3600" b="1" dirty="0"/>
              <a:t>10</a:t>
            </a:r>
            <a:r>
              <a:rPr lang="en-US" sz="3600" dirty="0"/>
              <a:t> but now has been revealed by the appearing of our Savior Christ Jesus, who abolished death and brought life and immortality to light through the gospel,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xmlns="" id="{4F8F8F02-2E1D-6B3D-56BD-19457FA1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xmlns="" id="{84B54DBC-B440-3584-FC38-4A85EEBAE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/>
              <a:t>23 </a:t>
            </a:r>
            <a:r>
              <a:rPr lang="en-US" altLang="en-US" sz="4000"/>
              <a:t>I do all things for the sake of the </a:t>
            </a:r>
            <a:r>
              <a:rPr lang="en-US" altLang="en-US" sz="4000" u="sng"/>
              <a:t>good news</a:t>
            </a:r>
            <a:r>
              <a:rPr lang="en-US" altLang="en-US" sz="4000"/>
              <a:t>, so that I may become a fellow partaker of it.</a:t>
            </a:r>
          </a:p>
          <a:p>
            <a:pPr eaLnBrk="1" hangingPunct="1"/>
            <a:r>
              <a:rPr lang="el-GR" altLang="en-US" sz="4000" b="1"/>
              <a:t>Εὐαγγέλιον</a:t>
            </a:r>
            <a:r>
              <a:rPr lang="en-US" altLang="en-US" sz="4000" b="1"/>
              <a:t> (In the Bible)</a:t>
            </a:r>
          </a:p>
          <a:p>
            <a:pPr lvl="1" eaLnBrk="1" hangingPunct="1"/>
            <a:r>
              <a:rPr lang="en-US" altLang="en-US" sz="3700" b="1"/>
              <a:t>A declaration of God’s victory over death and sin</a:t>
            </a:r>
          </a:p>
          <a:p>
            <a:pPr lvl="1" eaLnBrk="1" hangingPunct="1"/>
            <a:r>
              <a:rPr lang="en-US" altLang="en-US" sz="3700" b="1"/>
              <a:t>A call to give your allegiance to God</a:t>
            </a:r>
            <a:endParaRPr lang="en-US" altLang="en-US" sz="4000"/>
          </a:p>
        </p:txBody>
      </p:sp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xmlns="" id="{E28EAFD9-5369-D12D-0112-521BCD42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xmlns="" id="{967B88A8-1F7C-1351-67DE-83DB34B41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/>
              <a:t>23 </a:t>
            </a:r>
            <a:r>
              <a:rPr lang="en-US" altLang="en-US" sz="4000"/>
              <a:t>I do all things for the sake of the </a:t>
            </a:r>
            <a:r>
              <a:rPr lang="en-US" altLang="en-US" sz="4000" u="sng"/>
              <a:t>good news</a:t>
            </a:r>
            <a:r>
              <a:rPr lang="en-US" altLang="en-US" sz="4000"/>
              <a:t>, so that I may become a fellow partaker of it.</a:t>
            </a:r>
          </a:p>
          <a:p>
            <a:pPr eaLnBrk="1" hangingPunct="1"/>
            <a:r>
              <a:rPr lang="el-GR" altLang="en-US" sz="4000" b="1"/>
              <a:t>Εὐαγγέλιον</a:t>
            </a:r>
            <a:r>
              <a:rPr lang="en-US" altLang="en-US" sz="4000" b="1"/>
              <a:t> (In the Bible)</a:t>
            </a:r>
          </a:p>
          <a:p>
            <a:pPr lvl="1" eaLnBrk="1" hangingPunct="1"/>
            <a:r>
              <a:rPr lang="en-US" altLang="en-US" sz="3700" b="1"/>
              <a:t>A declaration of God’s victory over death and sin</a:t>
            </a:r>
          </a:p>
          <a:p>
            <a:pPr lvl="1" eaLnBrk="1" hangingPunct="1"/>
            <a:r>
              <a:rPr lang="en-US" altLang="en-US" sz="3700" b="1"/>
              <a:t>A call to give your allegiance to God</a:t>
            </a:r>
            <a:endParaRPr lang="en-US" altLang="en-US" sz="4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D879C5-3DAE-AFAA-C1CB-54CC93264518}"/>
              </a:ext>
            </a:extLst>
          </p:cNvPr>
          <p:cNvSpPr/>
          <p:nvPr/>
        </p:nvSpPr>
        <p:spPr>
          <a:xfrm>
            <a:off x="2057400" y="1219200"/>
            <a:ext cx="6477000" cy="378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/>
              <a:t>2 Cor. 5:20</a:t>
            </a:r>
            <a:r>
              <a:rPr lang="en-US" sz="4000" dirty="0"/>
              <a:t> Therefore, we are ambassadors for Christ, as though God were making an appeal through us; we beg you on behalf of Christ, be </a:t>
            </a:r>
            <a:r>
              <a:rPr lang="en-US" sz="4000" u="sng" dirty="0"/>
              <a:t>reconciled to God</a:t>
            </a:r>
            <a:r>
              <a:rPr lang="en-US" sz="4000" dirty="0"/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F93B87E7-0F26-76BF-5EF5-23C070971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 HAVE RIGHTS!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xmlns="" id="{4D1F01D8-0DD4-CCB7-D40C-FA2FD07FF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600" dirty="0"/>
              <a:t>I have the freedom to surround myself with the people I like</a:t>
            </a:r>
          </a:p>
          <a:p>
            <a:r>
              <a:rPr lang="en-US" altLang="en-US" sz="4600" dirty="0"/>
              <a:t>I have the freedom to do what I like to do with my time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xmlns="" id="{A8052FA4-E39B-C473-D7D8-BD3963D8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xmlns="" id="{60D5AED9-6F2C-566C-EB4B-46BD0AE7A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/>
              <a:t>23 </a:t>
            </a:r>
            <a:r>
              <a:rPr lang="en-US" altLang="en-US" sz="4000"/>
              <a:t>I do all things for the sake of the good news, so that I may become a </a:t>
            </a:r>
            <a:r>
              <a:rPr lang="en-US" altLang="en-US" sz="4000" u="sng"/>
              <a:t>fellow partaker </a:t>
            </a:r>
            <a:r>
              <a:rPr lang="en-US" altLang="en-US" sz="4000"/>
              <a:t>of it.</a:t>
            </a:r>
          </a:p>
          <a:p>
            <a:pPr eaLnBrk="1" hangingPunct="1"/>
            <a:r>
              <a:rPr lang="en-US" altLang="en-US" sz="4000"/>
              <a:t>Being a part of the good news?</a:t>
            </a:r>
          </a:p>
          <a:p>
            <a:pPr lvl="1" eaLnBrk="1" hangingPunct="1"/>
            <a:r>
              <a:rPr lang="en-US" altLang="en-US" sz="3700"/>
              <a:t>Accepting the good news</a:t>
            </a:r>
          </a:p>
          <a:p>
            <a:pPr lvl="1" eaLnBrk="1" hangingPunct="1"/>
            <a:r>
              <a:rPr lang="en-US" altLang="en-US" sz="3700"/>
              <a:t>Living the good news</a:t>
            </a:r>
          </a:p>
          <a:p>
            <a:pPr lvl="1" eaLnBrk="1" hangingPunct="1"/>
            <a:r>
              <a:rPr lang="en-US" altLang="en-US" sz="3700"/>
              <a:t>Sharing the good news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xmlns="" id="{B6FF60F4-F65D-0333-08DA-A4D7EBF1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xmlns="" id="{2E6AC709-A605-4379-BBC9-4B420F37B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/>
              <a:t>23 </a:t>
            </a:r>
            <a:r>
              <a:rPr lang="en-US" altLang="en-US" sz="4000"/>
              <a:t>I do all things for the sake of the good news, so that I may become a </a:t>
            </a:r>
            <a:r>
              <a:rPr lang="en-US" altLang="en-US" sz="4000" u="sng"/>
              <a:t>fellow partaker </a:t>
            </a:r>
            <a:r>
              <a:rPr lang="en-US" altLang="en-US" sz="4000"/>
              <a:t>of it.</a:t>
            </a:r>
          </a:p>
          <a:p>
            <a:pPr eaLnBrk="1" hangingPunct="1"/>
            <a:r>
              <a:rPr lang="en-US" altLang="en-US" sz="4000"/>
              <a:t>Being a part of the good news?</a:t>
            </a:r>
          </a:p>
          <a:p>
            <a:pPr lvl="1" eaLnBrk="1" hangingPunct="1"/>
            <a:r>
              <a:rPr lang="en-US" altLang="en-US" sz="3700"/>
              <a:t>Accepting the good news</a:t>
            </a:r>
          </a:p>
          <a:p>
            <a:pPr lvl="1" eaLnBrk="1" hangingPunct="1"/>
            <a:r>
              <a:rPr lang="en-US" altLang="en-US" sz="3700"/>
              <a:t>Living the good news</a:t>
            </a:r>
          </a:p>
          <a:p>
            <a:pPr lvl="1" eaLnBrk="1" hangingPunct="1"/>
            <a:r>
              <a:rPr lang="en-US" altLang="en-US" sz="3700"/>
              <a:t>Sharing the good news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89ED02-CFD4-9009-F829-4A596A5DE12B}"/>
              </a:ext>
            </a:extLst>
          </p:cNvPr>
          <p:cNvSpPr/>
          <p:nvPr/>
        </p:nvSpPr>
        <p:spPr>
          <a:xfrm>
            <a:off x="233253" y="2362200"/>
            <a:ext cx="108966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/>
              <a:t>Are you republican? Democrat? Conservative? Liberal? Libertarian?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50065654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xmlns="" id="{B6FF60F4-F65D-0333-08DA-A4D7EBF1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xmlns="" id="{2E6AC709-A605-4379-BBC9-4B420F37B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/>
              <a:t>23 </a:t>
            </a:r>
            <a:r>
              <a:rPr lang="en-US" altLang="en-US" sz="4000"/>
              <a:t>I do all things for the sake of the good news, so that I may become a </a:t>
            </a:r>
            <a:r>
              <a:rPr lang="en-US" altLang="en-US" sz="4000" u="sng"/>
              <a:t>fellow partaker </a:t>
            </a:r>
            <a:r>
              <a:rPr lang="en-US" altLang="en-US" sz="4000"/>
              <a:t>of it.</a:t>
            </a:r>
          </a:p>
          <a:p>
            <a:pPr eaLnBrk="1" hangingPunct="1"/>
            <a:r>
              <a:rPr lang="en-US" altLang="en-US" sz="4000"/>
              <a:t>Being a part of the good news?</a:t>
            </a:r>
          </a:p>
          <a:p>
            <a:pPr lvl="1" eaLnBrk="1" hangingPunct="1"/>
            <a:r>
              <a:rPr lang="en-US" altLang="en-US" sz="3700"/>
              <a:t>Accepting the good news</a:t>
            </a:r>
          </a:p>
          <a:p>
            <a:pPr lvl="1" eaLnBrk="1" hangingPunct="1"/>
            <a:r>
              <a:rPr lang="en-US" altLang="en-US" sz="3700"/>
              <a:t>Living the good news</a:t>
            </a:r>
          </a:p>
          <a:p>
            <a:pPr lvl="1" eaLnBrk="1" hangingPunct="1"/>
            <a:r>
              <a:rPr lang="en-US" altLang="en-US" sz="3700"/>
              <a:t>Sharing the good news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89ED02-CFD4-9009-F829-4A596A5DE12B}"/>
              </a:ext>
            </a:extLst>
          </p:cNvPr>
          <p:cNvSpPr/>
          <p:nvPr/>
        </p:nvSpPr>
        <p:spPr>
          <a:xfrm>
            <a:off x="304800" y="2590800"/>
            <a:ext cx="108966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8000" b="1" dirty="0"/>
              <a:t>I identify as child of God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483475455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xmlns="" id="{B6FF60F4-F65D-0333-08DA-A4D7EBF1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xmlns="" id="{2E6AC709-A605-4379-BBC9-4B420F37B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/>
              <a:t>23 </a:t>
            </a:r>
            <a:r>
              <a:rPr lang="en-US" altLang="en-US" sz="4000"/>
              <a:t>I do all things for the sake of the good news, so that I may become a </a:t>
            </a:r>
            <a:r>
              <a:rPr lang="en-US" altLang="en-US" sz="4000" u="sng"/>
              <a:t>fellow partaker </a:t>
            </a:r>
            <a:r>
              <a:rPr lang="en-US" altLang="en-US" sz="4000"/>
              <a:t>of it.</a:t>
            </a:r>
          </a:p>
          <a:p>
            <a:pPr eaLnBrk="1" hangingPunct="1"/>
            <a:r>
              <a:rPr lang="en-US" altLang="en-US" sz="4000"/>
              <a:t>Being a part of the good news?</a:t>
            </a:r>
          </a:p>
          <a:p>
            <a:pPr lvl="1" eaLnBrk="1" hangingPunct="1"/>
            <a:r>
              <a:rPr lang="en-US" altLang="en-US" sz="3700"/>
              <a:t>Accepting the good news</a:t>
            </a:r>
          </a:p>
          <a:p>
            <a:pPr lvl="1" eaLnBrk="1" hangingPunct="1"/>
            <a:r>
              <a:rPr lang="en-US" altLang="en-US" sz="3700"/>
              <a:t>Living the good news</a:t>
            </a:r>
          </a:p>
          <a:p>
            <a:pPr lvl="1" eaLnBrk="1" hangingPunct="1"/>
            <a:r>
              <a:rPr lang="en-US" altLang="en-US" sz="3700"/>
              <a:t>Sharing the good news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89ED02-CFD4-9009-F829-4A596A5DE12B}"/>
              </a:ext>
            </a:extLst>
          </p:cNvPr>
          <p:cNvSpPr/>
          <p:nvPr/>
        </p:nvSpPr>
        <p:spPr>
          <a:xfrm>
            <a:off x="2667000" y="2667000"/>
            <a:ext cx="4876800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/>
              <a:t>So we come back to our original question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xmlns="" id="{6F1B298B-EA6B-DEB7-8DC3-E49F3DC66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xmlns="" id="{3F4AD09C-16A2-E3CB-9DFA-D4CDF6D60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/>
              <a:t>19</a:t>
            </a:r>
            <a:r>
              <a:rPr lang="en-US" altLang="en-US" sz="4000"/>
              <a:t> For though I am free from all </a:t>
            </a:r>
            <a:r>
              <a:rPr lang="en-US" altLang="en-US" sz="4000" i="1"/>
              <a:t>men, </a:t>
            </a:r>
            <a:r>
              <a:rPr lang="en-US" altLang="en-US" sz="4000"/>
              <a:t>I have made myself a slave to all, so that I may win more. </a:t>
            </a:r>
          </a:p>
          <a:p>
            <a:pPr eaLnBrk="1" hangingPunct="1"/>
            <a:r>
              <a:rPr lang="en-US" altLang="en-US" sz="4000"/>
              <a:t>Why would I EVER limit my personal freedoms?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xmlns="" id="{EA021CBA-058C-A089-0DAC-27F8FEEB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xmlns="" id="{F1D302A2-6EE0-B478-7E6B-92EC9F37E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 dirty="0"/>
              <a:t>19</a:t>
            </a:r>
            <a:r>
              <a:rPr lang="en-US" altLang="en-US" sz="4000" dirty="0"/>
              <a:t> For though I am free from all </a:t>
            </a:r>
            <a:r>
              <a:rPr lang="en-US" altLang="en-US" sz="4000" i="1" dirty="0"/>
              <a:t>men, </a:t>
            </a:r>
            <a:r>
              <a:rPr lang="en-US" altLang="en-US" sz="4000" dirty="0"/>
              <a:t>I have made myself a slave to all, so that I may win more. </a:t>
            </a:r>
          </a:p>
          <a:p>
            <a:pPr eaLnBrk="1" hangingPunct="1"/>
            <a:r>
              <a:rPr lang="en-US" altLang="en-US" sz="4000" dirty="0"/>
              <a:t>Why would I EVER limit my personal freedoms?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80DA60-DF39-90A5-0328-CF5DEFD8CB25}"/>
              </a:ext>
            </a:extLst>
          </p:cNvPr>
          <p:cNvSpPr/>
          <p:nvPr/>
        </p:nvSpPr>
        <p:spPr>
          <a:xfrm>
            <a:off x="381000" y="1981200"/>
            <a:ext cx="7315200" cy="280076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/>
              <a:t>Because the good news is more important than my freedom, my desires, or any other potential </a:t>
            </a:r>
            <a:r>
              <a:rPr lang="en-US" sz="4400" dirty="0" smtClean="0"/>
              <a:t>affiliation</a:t>
            </a:r>
            <a:endParaRPr lang="en-US" sz="4400" dirty="0"/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xmlns="" id="{345EE90D-5954-05D6-CC9F-89ECEE86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xmlns="" id="{F4C65854-12B9-8D07-4F98-66AADD7B3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/>
              <a:t>19</a:t>
            </a:r>
            <a:r>
              <a:rPr lang="en-US" altLang="en-US" sz="4000"/>
              <a:t> For though I am free from all </a:t>
            </a:r>
            <a:r>
              <a:rPr lang="en-US" altLang="en-US" sz="4000" i="1"/>
              <a:t>men, </a:t>
            </a:r>
            <a:r>
              <a:rPr lang="en-US" altLang="en-US" sz="4000"/>
              <a:t>I have made myself a slave to all, so that I may win more. </a:t>
            </a:r>
          </a:p>
          <a:p>
            <a:pPr eaLnBrk="1" hangingPunct="1"/>
            <a:r>
              <a:rPr lang="en-US" altLang="en-US" sz="4000"/>
              <a:t>Why would I EVER limit my personal freedoms?</a:t>
            </a:r>
          </a:p>
          <a:p>
            <a:pPr eaLnBrk="1" hangingPunct="1"/>
            <a:r>
              <a:rPr lang="en-US" altLang="en-US" sz="4000"/>
              <a:t>Willingly subjugate yourself to others SO THAT I can “win” them?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230EA-AC3B-1EF7-7750-4FAB69EA6AB4}"/>
              </a:ext>
            </a:extLst>
          </p:cNvPr>
          <p:cNvSpPr/>
          <p:nvPr/>
        </p:nvSpPr>
        <p:spPr>
          <a:xfrm>
            <a:off x="381000" y="1905000"/>
            <a:ext cx="922020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/>
              <a:t>Because so many people remain un-reconciled to God, and ignorant of His love and victory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xmlns="" id="{67869A27-AF8E-7D89-AD39-0664D0FB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do you love?		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xmlns="" id="{B8E9B6A4-D729-49C0-982D-00361F425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4000" dirty="0"/>
              <a:t>Playing it safe?</a:t>
            </a:r>
          </a:p>
          <a:p>
            <a:pPr eaLnBrk="1" hangingPunct="1"/>
            <a:r>
              <a:rPr lang="en-US" altLang="en-US" sz="4000" dirty="0"/>
              <a:t>An easy life?</a:t>
            </a:r>
          </a:p>
          <a:p>
            <a:pPr eaLnBrk="1" hangingPunct="1"/>
            <a:r>
              <a:rPr lang="en-US" altLang="en-US" sz="4000" dirty="0"/>
              <a:t>Using your freedom for yourself?</a:t>
            </a:r>
          </a:p>
          <a:p>
            <a:pPr eaLnBrk="1" hangingPunct="1"/>
            <a:r>
              <a:rPr lang="en-US" altLang="en-US" sz="4000" dirty="0"/>
              <a:t>Being on the “right” team</a:t>
            </a:r>
          </a:p>
          <a:p>
            <a:pPr lvl="1" eaLnBrk="1" hangingPunct="1"/>
            <a:r>
              <a:rPr lang="en-US" altLang="en-US" sz="3700" dirty="0"/>
              <a:t>Then why concern yourself with the needs of others?</a:t>
            </a:r>
            <a:endParaRPr lang="en-US" altLang="en-US" sz="4000" dirty="0"/>
          </a:p>
          <a:p>
            <a:pPr eaLnBrk="1" hangingPunct="1"/>
            <a:r>
              <a:rPr lang="en-US" altLang="en-US" sz="4000" dirty="0"/>
              <a:t>OR…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xmlns="" id="{6779DFFF-8290-F420-3BF5-35079684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Become a herald of the good news	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xmlns="" id="{07B21AEE-90C8-B33F-9204-BA5AE12C3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The good news is worthy of our sacrifice</a:t>
            </a:r>
          </a:p>
          <a:p>
            <a:pPr eaLnBrk="1" hangingPunct="1"/>
            <a:r>
              <a:rPr lang="en-US" altLang="en-US" sz="4000" dirty="0"/>
              <a:t>Our fellow man is in desperate need</a:t>
            </a:r>
          </a:p>
          <a:p>
            <a:pPr eaLnBrk="1" hangingPunct="1"/>
            <a:r>
              <a:rPr lang="en-US" altLang="en-US" sz="4000" dirty="0"/>
              <a:t>If we don’t lay aside our petty preferences, we can’t be free</a:t>
            </a:r>
            <a:endParaRPr lang="en-US" altLang="en-US" sz="3700" dirty="0"/>
          </a:p>
          <a:p>
            <a:pPr eaLnBrk="1" hangingPunct="1"/>
            <a:endParaRPr lang="en-US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xmlns="" id="{BBBBDE0C-5BCB-F626-C93E-231B75B91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 9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xmlns="" id="{56679EA9-DA2C-0190-5EA2-199CC3296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/>
              <a:t>24</a:t>
            </a:r>
            <a:r>
              <a:rPr lang="en-US" altLang="en-US" sz="4000"/>
              <a:t> Do you not know that those who run in a race all run, but </a:t>
            </a:r>
            <a:r>
              <a:rPr lang="en-US" altLang="en-US" sz="4000" i="1"/>
              <a:t>only </a:t>
            </a:r>
            <a:r>
              <a:rPr lang="en-US" altLang="en-US" sz="4000"/>
              <a:t>one receives the prize? Run in such a way that you may win.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40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/>
              <a:t>NEXT WEEK- Paul’s dedication to being a part of God’s plan to reach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D1B91D3E-63F9-7672-326C-475BDFB1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 HAVE RIGHTS!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xmlns="" id="{B71DB218-BB20-BC87-D8CF-405BDE7B0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600" dirty="0"/>
              <a:t>My music, My food, My entertainment, MY way of life, My body, My identity!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D1B91D3E-63F9-7672-326C-475BDFB1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 HAVE RIGHTS!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xmlns="" id="{B71DB218-BB20-BC87-D8CF-405BDE7B0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600" dirty="0"/>
              <a:t>My music, My food, My entertainment, MY way of life, My body, My identity! </a:t>
            </a:r>
          </a:p>
          <a:p>
            <a:pPr marL="0" indent="0">
              <a:buNone/>
            </a:pPr>
            <a:endParaRPr lang="en-US" altLang="en-US" sz="4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19FE63-B059-600B-8B66-388B10EB0C6A}"/>
              </a:ext>
            </a:extLst>
          </p:cNvPr>
          <p:cNvSpPr/>
          <p:nvPr/>
        </p:nvSpPr>
        <p:spPr>
          <a:xfrm>
            <a:off x="3810000" y="3105835"/>
            <a:ext cx="457200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/>
              <a:t>IF you try to limit my freedoms YOU are an oppressor</a:t>
            </a:r>
          </a:p>
        </p:txBody>
      </p:sp>
    </p:spTree>
    <p:extLst>
      <p:ext uri="{BB962C8B-B14F-4D97-AF65-F5344CB8AC3E}">
        <p14:creationId xmlns:p14="http://schemas.microsoft.com/office/powerpoint/2010/main" val="136670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2E7F4-BF31-6156-ABA7-6AAEAD24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rights!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43F5E7-B27B-7B1E-03ED-9C5A1470A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“Rugged Individualism”</a:t>
            </a:r>
          </a:p>
          <a:p>
            <a:pPr marL="342918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04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2E7F4-BF31-6156-ABA7-6AAEAD24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rights!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43F5E7-B27B-7B1E-03ED-9C5A1470A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“Rugged Individualism”</a:t>
            </a:r>
          </a:p>
          <a:p>
            <a:pPr marL="342918" lvl="1" indent="0">
              <a:buNone/>
            </a:pP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AD1B8F-965B-AD11-73FF-6B12B7976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" r="3226"/>
          <a:stretch/>
        </p:blipFill>
        <p:spPr>
          <a:xfrm>
            <a:off x="2971800" y="3352800"/>
            <a:ext cx="4495800" cy="307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2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4629C-5462-7CB7-AB07-28D2145D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3D63E-0151-DA4E-82CB-898A3EE25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"Individualism is a calm and considered feeling which disposes each citizen to isolate himself from the mass of his fellows and withdraw into the circle of family and friends; with this little society formed to his taste, he gladly leaves the greater society to look after itself." </a:t>
            </a:r>
          </a:p>
          <a:p>
            <a:pPr marL="0" indent="0">
              <a:buNone/>
            </a:pPr>
            <a:r>
              <a:rPr lang="en-US" sz="1800" dirty="0"/>
              <a:t>(Alexis de Tocqueville: “Democracy in America“ Volume II, Part 2, Chapter 2; written in 1835)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79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well-Theme">
  <a:themeElements>
    <a:clrScheme name="Dwell">
      <a:dk1>
        <a:sysClr val="windowText" lastClr="000000"/>
      </a:dk1>
      <a:lt1>
        <a:sysClr val="window" lastClr="FFFFFF"/>
      </a:lt1>
      <a:dk2>
        <a:srgbClr val="03272D"/>
      </a:dk2>
      <a:lt2>
        <a:srgbClr val="FFFFFF"/>
      </a:lt2>
      <a:accent1>
        <a:srgbClr val="72DB2B"/>
      </a:accent1>
      <a:accent2>
        <a:srgbClr val="07841B"/>
      </a:accent2>
      <a:accent3>
        <a:srgbClr val="515E61"/>
      </a:accent3>
      <a:accent4>
        <a:srgbClr val="FFFFFF"/>
      </a:accent4>
      <a:accent5>
        <a:srgbClr val="72DB2B"/>
      </a:accent5>
      <a:accent6>
        <a:srgbClr val="07841B"/>
      </a:accent6>
      <a:hlink>
        <a:srgbClr val="72DB2B"/>
      </a:hlink>
      <a:folHlink>
        <a:srgbClr val="07841B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ADF8B05-EAE8-4921-A314-FA6A15E56CEC}" vid="{0530C1E6-F8D8-4B61-A478-76B233D9ABC6}"/>
    </a:ext>
  </a:extLst>
</a:theme>
</file>

<file path=ppt/theme/theme2.xml><?xml version="1.0" encoding="utf-8"?>
<a:theme xmlns:a="http://schemas.openxmlformats.org/drawingml/2006/main" name="Dwell-Light-Theme">
  <a:themeElements>
    <a:clrScheme name="Dwell">
      <a:dk1>
        <a:sysClr val="windowText" lastClr="000000"/>
      </a:dk1>
      <a:lt1>
        <a:sysClr val="window" lastClr="FFFFFF"/>
      </a:lt1>
      <a:dk2>
        <a:srgbClr val="03272D"/>
      </a:dk2>
      <a:lt2>
        <a:srgbClr val="FFFFFF"/>
      </a:lt2>
      <a:accent1>
        <a:srgbClr val="72DB2B"/>
      </a:accent1>
      <a:accent2>
        <a:srgbClr val="07841B"/>
      </a:accent2>
      <a:accent3>
        <a:srgbClr val="515E61"/>
      </a:accent3>
      <a:accent4>
        <a:srgbClr val="FFFFFF"/>
      </a:accent4>
      <a:accent5>
        <a:srgbClr val="72DB2B"/>
      </a:accent5>
      <a:accent6>
        <a:srgbClr val="07841B"/>
      </a:accent6>
      <a:hlink>
        <a:srgbClr val="72DB2B"/>
      </a:hlink>
      <a:folHlink>
        <a:srgbClr val="07841B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ADF8B05-EAE8-4921-A314-FA6A15E56CEC}" vid="{586AD5A8-CAD1-4A83-A9F4-732EBC0F50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dwell</Template>
  <TotalTime>2879</TotalTime>
  <Words>1856</Words>
  <Application>Microsoft Office PowerPoint</Application>
  <PresentationFormat>Widescreen</PresentationFormat>
  <Paragraphs>223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Lao UI</vt:lpstr>
      <vt:lpstr>Trebuchet MS</vt:lpstr>
      <vt:lpstr>Tw Cen MT</vt:lpstr>
      <vt:lpstr>Wingdings</vt:lpstr>
      <vt:lpstr>Dwell-Theme</vt:lpstr>
      <vt:lpstr>Dwell-Light-Theme</vt:lpstr>
      <vt:lpstr>1 Corinthians 9</vt:lpstr>
      <vt:lpstr>Context</vt:lpstr>
      <vt:lpstr>Context</vt:lpstr>
      <vt:lpstr>I HAVE RIGHTS!</vt:lpstr>
      <vt:lpstr>I HAVE RIGHTS!</vt:lpstr>
      <vt:lpstr>I HAVE RIGHTS!</vt:lpstr>
      <vt:lpstr>I have rights!</vt:lpstr>
      <vt:lpstr>I have rights!</vt:lpstr>
      <vt:lpstr>Individualism</vt:lpstr>
      <vt:lpstr>I have rights!</vt:lpstr>
      <vt:lpstr>1 Corinthians 9</vt:lpstr>
      <vt:lpstr>1 Corinthians 9</vt:lpstr>
      <vt:lpstr>1 Corinthians 9</vt:lpstr>
      <vt:lpstr>1 Corinthians 9</vt:lpstr>
      <vt:lpstr>1 Corinthians 9</vt:lpstr>
      <vt:lpstr>1 Corinthians 9</vt:lpstr>
      <vt:lpstr>1 Corinthians 9</vt:lpstr>
      <vt:lpstr>Think of this in the modern context</vt:lpstr>
      <vt:lpstr>Think of this in the Biblical context</vt:lpstr>
      <vt:lpstr>When you become a servant of god</vt:lpstr>
      <vt:lpstr>When you become a servant of god</vt:lpstr>
      <vt:lpstr>The modern Context</vt:lpstr>
      <vt:lpstr>The modern Context</vt:lpstr>
      <vt:lpstr>The modern Context</vt:lpstr>
      <vt:lpstr>It depends</vt:lpstr>
      <vt:lpstr>It depends</vt:lpstr>
      <vt:lpstr>It depends</vt:lpstr>
      <vt:lpstr>It depends</vt:lpstr>
      <vt:lpstr>It depends</vt:lpstr>
      <vt:lpstr>It depends</vt:lpstr>
      <vt:lpstr>It depends</vt:lpstr>
      <vt:lpstr>It depends</vt:lpstr>
      <vt:lpstr>It depends</vt:lpstr>
      <vt:lpstr>1 Corinthians 9</vt:lpstr>
      <vt:lpstr>1 Corinthians 9</vt:lpstr>
      <vt:lpstr>1 Corinthians 9</vt:lpstr>
      <vt:lpstr>1 Corinthians 9</vt:lpstr>
      <vt:lpstr>1 Corinthians 9</vt:lpstr>
      <vt:lpstr>1 Corinthians 9</vt:lpstr>
      <vt:lpstr>1 Corinthians 9</vt:lpstr>
      <vt:lpstr>1 Corinthians 9</vt:lpstr>
      <vt:lpstr>1 Corinthians 9</vt:lpstr>
      <vt:lpstr>1 Corinthians 9</vt:lpstr>
      <vt:lpstr>1 Corinthians 9</vt:lpstr>
      <vt:lpstr>1 Corinthians 9</vt:lpstr>
      <vt:lpstr>1 Corinthians 9</vt:lpstr>
      <vt:lpstr>What do you love?  </vt:lpstr>
      <vt:lpstr>Become a herald of the good news </vt:lpstr>
      <vt:lpstr>1 Corinthians 9</vt:lpstr>
    </vt:vector>
  </TitlesOfParts>
  <Company>Xenos Christian Fellowship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Corinthians 9</dc:title>
  <dc:creator>Ryan Lowery</dc:creator>
  <cp:lastModifiedBy>DoddH</cp:lastModifiedBy>
  <cp:revision>97</cp:revision>
  <dcterms:created xsi:type="dcterms:W3CDTF">2010-04-22T16:31:38Z</dcterms:created>
  <dcterms:modified xsi:type="dcterms:W3CDTF">2023-05-11T15:07:26Z</dcterms:modified>
</cp:coreProperties>
</file>