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5683" r:id="rId4"/>
  </p:sldMasterIdLst>
  <p:notesMasterIdLst>
    <p:notesMasterId r:id="rId37"/>
  </p:notesMasterIdLst>
  <p:sldIdLst>
    <p:sldId id="8541" r:id="rId5"/>
    <p:sldId id="9720" r:id="rId6"/>
    <p:sldId id="9721" r:id="rId7"/>
    <p:sldId id="9709" r:id="rId8"/>
    <p:sldId id="9710" r:id="rId9"/>
    <p:sldId id="9722" r:id="rId10"/>
    <p:sldId id="9724" r:id="rId11"/>
    <p:sldId id="9725" r:id="rId12"/>
    <p:sldId id="9726" r:id="rId13"/>
    <p:sldId id="9711" r:id="rId14"/>
    <p:sldId id="9712" r:id="rId15"/>
    <p:sldId id="9727" r:id="rId16"/>
    <p:sldId id="9728" r:id="rId17"/>
    <p:sldId id="9729" r:id="rId18"/>
    <p:sldId id="9730" r:id="rId19"/>
    <p:sldId id="9731" r:id="rId20"/>
    <p:sldId id="9732" r:id="rId21"/>
    <p:sldId id="9733" r:id="rId22"/>
    <p:sldId id="9734" r:id="rId23"/>
    <p:sldId id="9735" r:id="rId24"/>
    <p:sldId id="9736" r:id="rId25"/>
    <p:sldId id="9713" r:id="rId26"/>
    <p:sldId id="9714" r:id="rId27"/>
    <p:sldId id="9715" r:id="rId28"/>
    <p:sldId id="9737" r:id="rId29"/>
    <p:sldId id="9717" r:id="rId30"/>
    <p:sldId id="9738" r:id="rId31"/>
    <p:sldId id="9716" r:id="rId32"/>
    <p:sldId id="9719" r:id="rId33"/>
    <p:sldId id="9739" r:id="rId34"/>
    <p:sldId id="8872" r:id="rId35"/>
    <p:sldId id="9551" r:id="rId3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4038"/>
    <a:srgbClr val="586676"/>
    <a:srgbClr val="5286C4"/>
    <a:srgbClr val="393939"/>
    <a:srgbClr val="254061"/>
    <a:srgbClr val="D3E6FF"/>
    <a:srgbClr val="B0E4CD"/>
    <a:srgbClr val="35A5C2"/>
    <a:srgbClr val="385D8A"/>
    <a:srgbClr val="3862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42103B-13E4-614E-AF40-AF65DF2D8EB1}" v="670" dt="2024-03-08T00:08:28.44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51"/>
    <p:restoredTop sz="62685"/>
  </p:normalViewPr>
  <p:slideViewPr>
    <p:cSldViewPr snapToGrid="0" snapToObjects="1">
      <p:cViewPr varScale="1">
        <p:scale>
          <a:sx n="46" d="100"/>
          <a:sy n="46" d="100"/>
        </p:scale>
        <p:origin x="1776"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51619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34723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11430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33932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61552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60607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10144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11969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08819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85766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5813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214934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77797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9144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73013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9144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7567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 typeface="Times New Roman" panose="02020603050405020304" pitchFamily="18" charset="0"/>
              <a:buNone/>
              <a:tabLst>
                <a:tab pos="9144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63763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785710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323272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555148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05133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78729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479671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917901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34683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32</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1399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50279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19273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41468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11430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33949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11430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03969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3/11/2024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3/11/2024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3/11/2024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3/11/2024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3/11/2024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3/11/2024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3/11/2024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3/11/2024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3/11/2024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3/11/2024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3/11/2024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3/11/2024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Then Jesus said to him, “Get up! Pick up your mat and walk.”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At once the man was cured; he picked up his mat and walked. </a:t>
            </a:r>
          </a:p>
          <a:p>
            <a:pPr marL="581025" indent="-581025">
              <a:lnSpc>
                <a:spcPct val="90000"/>
              </a:lnSpc>
            </a:pPr>
            <a:r>
              <a:rPr lang="en-US" sz="3800" dirty="0">
                <a:solidFill>
                  <a:schemeClr val="bg1"/>
                </a:solidFill>
                <a:latin typeface="Calibri Light" panose="020F0302020204030204" pitchFamily="34" charset="0"/>
                <a:cs typeface="Calibri Light" panose="020F0302020204030204" pitchFamily="34" charset="0"/>
              </a:rPr>
              <a:t>	The day on which this took place was a Sabbath.</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129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So the Jewish leaders said to the man who had been healed, “It is the Sabbath;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046897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3570208"/>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What does it mean to “work?”</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Mishnah Shabbat</a:t>
            </a:r>
          </a:p>
          <a:p>
            <a:pPr marL="1373188" lvl="4" indent="-450850">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 tailor shall not go out with his needle when it is nearly dark on Friday, lest he forget and go out (carrying it about with him) after dark; nor a scribe with his pen; nor shall one search for vermin in his garments or read before the lamp-light (Friday night). </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5462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309931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What does it mean to “work?”</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Mishnah Shabbat</a:t>
            </a:r>
          </a:p>
          <a:p>
            <a:pPr marL="1323975" lvl="4" indent="-449263">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“In a similar manner it is said that one afflicted with gonorrhea should not eat from the same plate with a woman that has the same disease, lest they become accustomed to one another and come to sin” (1:3) </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680586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3570208"/>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What does it mean to “work?”</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Mishnah Shabbat</a:t>
            </a:r>
          </a:p>
          <a:p>
            <a:pPr marL="1323975" lvl="4" indent="-449263">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“One who carries out anything in the right or in the left hand or on his chest or on his shoulder is guilty…But one who carries something on the back of his hand or with his foot, with his mouth, with his elbow, with his ear, with his hair, with his waist bag [fanny pack]…</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014417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21575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What does it mean to “work?”</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Mishnah Shabbat</a:t>
            </a:r>
          </a:p>
          <a:p>
            <a:pPr marL="1323975" lvl="4" indent="-449263">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“Or between his belt and his shirt…is not culpable, because he carries it in an unusual manner.” (10:3).  </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057611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273305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What does it mean to “work?”</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Jewish authorities must have recognized this man.</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sparked a collision between man-made religion and a genuine work of God.</a:t>
            </a:r>
          </a:p>
          <a:p>
            <a:pPr marL="981075" lvl="3" indent="-500063">
              <a:lnSpc>
                <a:spcPct val="90000"/>
              </a:lnSpc>
              <a:spcBef>
                <a:spcPts val="0"/>
              </a:spcBef>
              <a:spcAft>
                <a:spcPts val="60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wanted to expose the hypocrisy of these Jewish leaders. </a:t>
            </a:r>
          </a:p>
        </p:txBody>
      </p:sp>
    </p:spTree>
    <p:extLst>
      <p:ext uri="{BB962C8B-B14F-4D97-AF65-F5344CB8AC3E}">
        <p14:creationId xmlns:p14="http://schemas.microsoft.com/office/powerpoint/2010/main" val="99577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405495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was exposing the flaws of “religious thinking.” </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Emphasizes superficial outward compliance over having the right heart attitude.</a:t>
            </a:r>
          </a:p>
          <a:p>
            <a:pPr marL="1381125" lvl="3">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23:23-24: “Woe to you, teachers of the law and Pharisees, you hypocrites! You give a tenth of your spices—mint, dill and cumin. But you have neglected the more important matters of the law—justice, mercy and faithfulness. </a:t>
            </a:r>
          </a:p>
        </p:txBody>
      </p:sp>
    </p:spTree>
    <p:extLst>
      <p:ext uri="{BB962C8B-B14F-4D97-AF65-F5344CB8AC3E}">
        <p14:creationId xmlns:p14="http://schemas.microsoft.com/office/powerpoint/2010/main" val="238576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311316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was exposing the flaws of “religious thinking.” </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Emphasizes superficial outward compliance over having the right heart attitude.</a:t>
            </a:r>
          </a:p>
          <a:p>
            <a:pPr marL="1381125" lvl="3">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23:23-24: “You should have practiced the latter, without neglecting the former. You blind guides! You strain out a gnat but swallow a camel.” </a:t>
            </a:r>
          </a:p>
        </p:txBody>
      </p:sp>
    </p:spTree>
    <p:extLst>
      <p:ext uri="{BB962C8B-B14F-4D97-AF65-F5344CB8AC3E}">
        <p14:creationId xmlns:p14="http://schemas.microsoft.com/office/powerpoint/2010/main" val="2845825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3584058"/>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was exposing the flaws of “religious thinking.” </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Focusing on the finer details of the law is a way to justify serious moral failure.</a:t>
            </a:r>
          </a:p>
          <a:p>
            <a:pPr marL="1381125" lvl="3">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7:6-9: “You hypocrites! Isaiah was right when he prophesied about you, for he wrote, ‘These people honor me with their lips, but their hearts are far from me. </a:t>
            </a:r>
          </a:p>
        </p:txBody>
      </p:sp>
    </p:spTree>
    <p:extLst>
      <p:ext uri="{BB962C8B-B14F-4D97-AF65-F5344CB8AC3E}">
        <p14:creationId xmlns:p14="http://schemas.microsoft.com/office/powerpoint/2010/main" val="181991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Now there is in Jerusalem near the Sheep Gate a pool, which in Aramaic is called Bethesda and which is surrounded by five covered colonnades.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405495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was exposing the flaws of “religious thinking.” </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Focusing on the finer details of the law is a way to justify serious moral failure.</a:t>
            </a:r>
          </a:p>
          <a:p>
            <a:pPr marL="1381125" lvl="3">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7:6-9: “Their worship is a farce, for they teach man-made ideas as commands from God.’ For you ignore God’s law and substitute your own tradition…You skillfully sidestep God’s law in order to hold on to your own tradition.” </a:t>
            </a:r>
          </a:p>
        </p:txBody>
      </p:sp>
    </p:spTree>
    <p:extLst>
      <p:ext uri="{BB962C8B-B14F-4D97-AF65-F5344CB8AC3E}">
        <p14:creationId xmlns:p14="http://schemas.microsoft.com/office/powerpoint/2010/main" val="374801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the Jewish leaders said to the man who had been healed, “</a:t>
            </a:r>
            <a:r>
              <a:rPr lang="en-US" sz="3800" dirty="0">
                <a:solidFill>
                  <a:schemeClr val="bg1"/>
                </a:solidFill>
                <a:latin typeface="Calibri Light" panose="020F0302020204030204" pitchFamily="34" charset="0"/>
                <a:cs typeface="Calibri Light" panose="020F0302020204030204" pitchFamily="34" charset="0"/>
              </a:rPr>
              <a:t>It is the Sabbath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law forbids you to carry your mat.”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E891F29-CF68-D869-88F7-83908A5828A4}"/>
              </a:ext>
            </a:extLst>
          </p:cNvPr>
          <p:cNvSpPr>
            <a:spLocks noChangeArrowheads="1"/>
          </p:cNvSpPr>
          <p:nvPr/>
        </p:nvSpPr>
        <p:spPr bwMode="auto">
          <a:xfrm>
            <a:off x="381000" y="2425138"/>
            <a:ext cx="11537430" cy="420426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45A9102-63B2-FBF0-2679-A343686E5A66}"/>
              </a:ext>
            </a:extLst>
          </p:cNvPr>
          <p:cNvSpPr txBox="1">
            <a:spLocks noChangeArrowheads="1"/>
          </p:cNvSpPr>
          <p:nvPr/>
        </p:nvSpPr>
        <p:spPr bwMode="auto">
          <a:xfrm>
            <a:off x="423034" y="2561847"/>
            <a:ext cx="11438715" cy="21852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was exposing the flaws of “religious thinking.” </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Focusing on the finer details of the law is a way to justify serious moral failure.</a:t>
            </a:r>
          </a:p>
          <a:p>
            <a:pPr marL="915988" lvl="3" indent="-45085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aim: Avoid admitting your need for God’s grace.</a:t>
            </a:r>
          </a:p>
        </p:txBody>
      </p:sp>
    </p:spTree>
    <p:extLst>
      <p:ext uri="{BB962C8B-B14F-4D97-AF65-F5344CB8AC3E}">
        <p14:creationId xmlns:p14="http://schemas.microsoft.com/office/powerpoint/2010/main" val="993459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So the Jewish leaders said to the man who had been healed, “It is the Sabbath; the law forbids you to carry your mat.” </a:t>
            </a:r>
            <a:endParaRPr lang="en-US" sz="3800" baseline="30000" dirty="0">
              <a:solidFill>
                <a:schemeClr val="bg1"/>
              </a:solidFill>
              <a:latin typeface="Calibri Light" panose="020F0302020204030204" pitchFamily="34" charset="0"/>
              <a:cs typeface="Calibri Light" panose="020F0302020204030204" pitchFamily="34" charset="0"/>
            </a:endParaRP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But he replied, “The man who made me well said to me, ‘Pick up your mat and walk.’ ”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So they asked him, “Who is this fellow who told you to pick it up and walk?”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13 	</a:t>
            </a:r>
            <a:r>
              <a:rPr lang="en-US" sz="3800" dirty="0">
                <a:solidFill>
                  <a:schemeClr val="bg1"/>
                </a:solidFill>
                <a:latin typeface="Calibri Light" panose="020F0302020204030204" pitchFamily="34" charset="0"/>
                <a:cs typeface="Calibri Light" panose="020F0302020204030204" pitchFamily="34" charset="0"/>
              </a:rPr>
              <a:t>The man who was healed had no idea who it was, for Jesus had slipped away into the crowd that was there.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2B1B1357-415A-A493-1D5D-2CBC605EC906}"/>
              </a:ext>
            </a:extLst>
          </p:cNvPr>
          <p:cNvSpPr>
            <a:spLocks noChangeArrowheads="1"/>
          </p:cNvSpPr>
          <p:nvPr/>
        </p:nvSpPr>
        <p:spPr bwMode="auto">
          <a:xfrm>
            <a:off x="304800" y="5030044"/>
            <a:ext cx="11537430" cy="11106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FD8AF1A-6E1D-18E7-A206-0E6F50C284C8}"/>
              </a:ext>
            </a:extLst>
          </p:cNvPr>
          <p:cNvSpPr txBox="1">
            <a:spLocks noChangeArrowheads="1"/>
          </p:cNvSpPr>
          <p:nvPr/>
        </p:nvSpPr>
        <p:spPr bwMode="auto">
          <a:xfrm>
            <a:off x="365884" y="5210975"/>
            <a:ext cx="11438715"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People who have a victim mindset feel entitled. </a:t>
            </a:r>
          </a:p>
        </p:txBody>
      </p:sp>
    </p:spTree>
    <p:extLst>
      <p:ext uri="{BB962C8B-B14F-4D97-AF65-F5344CB8AC3E}">
        <p14:creationId xmlns:p14="http://schemas.microsoft.com/office/powerpoint/2010/main" val="404827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Later Jesus found him at the temple and said to him, “See, you are well again. Stop sinning or something worse may happen to you.”</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211109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Later Jesus found him at the temple and said to him, “See, you are well again. Stop sinning or something worse may happen to you.”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The man went away and told the Jewish leaders that it was Jesus who had made him well.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7246D37-E073-93F3-6B33-4926D28BE210}"/>
              </a:ext>
            </a:extLst>
          </p:cNvPr>
          <p:cNvSpPr>
            <a:spLocks noChangeArrowheads="1"/>
          </p:cNvSpPr>
          <p:nvPr/>
        </p:nvSpPr>
        <p:spPr bwMode="auto">
          <a:xfrm>
            <a:off x="381000" y="4009012"/>
            <a:ext cx="11537430" cy="272382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7AA5AD6-0008-740D-1543-5B87FF80CF69}"/>
              </a:ext>
            </a:extLst>
          </p:cNvPr>
          <p:cNvSpPr txBox="1">
            <a:spLocks noChangeArrowheads="1"/>
          </p:cNvSpPr>
          <p:nvPr/>
        </p:nvSpPr>
        <p:spPr bwMode="auto">
          <a:xfrm>
            <a:off x="423034" y="4145721"/>
            <a:ext cx="11438715" cy="21852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He went back and snitched on Jesus! </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“Wait! That’s not how the story is supposed to end.” </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It’s clear, he didn’t run into the Jewish leaders, he went to them. </a:t>
            </a:r>
            <a:endPar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65970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Later Jesus found him at the temple and said to him, “See, you are well again. Stop sinning or something worse may happen to you.”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The man went away and told the Jewish leaders that it was Jesus who had made him well.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7246D37-E073-93F3-6B33-4926D28BE210}"/>
              </a:ext>
            </a:extLst>
          </p:cNvPr>
          <p:cNvSpPr>
            <a:spLocks noChangeArrowheads="1"/>
          </p:cNvSpPr>
          <p:nvPr/>
        </p:nvSpPr>
        <p:spPr bwMode="auto">
          <a:xfrm>
            <a:off x="381000" y="4009012"/>
            <a:ext cx="11537430" cy="272382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7AA5AD6-0008-740D-1543-5B87FF80CF69}"/>
              </a:ext>
            </a:extLst>
          </p:cNvPr>
          <p:cNvSpPr txBox="1">
            <a:spLocks noChangeArrowheads="1"/>
          </p:cNvSpPr>
          <p:nvPr/>
        </p:nvSpPr>
        <p:spPr bwMode="auto">
          <a:xfrm>
            <a:off x="423034" y="4145721"/>
            <a:ext cx="11438715" cy="1061829"/>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Of all the people Jesus could have picked at the pool, he comes and heals this guy.</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7624473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Later Jesus found him at the temple and said to him, “See, you are well again. Stop sinning or something worse may happen to you.”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The man went away and told the Jewish leaders that it was Jesus who had made him well.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So, because Jesus was doing these things on the Sabbath, the Jewish leaders began to persecute him.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In his defense Jesus said to them, “My Father is always at his work to this very day, and I too am working.”</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486406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Later Jesus found him at the temple and said to him, “See, you are well again. Stop sinning or something worse may happen to you.” </a:t>
            </a:r>
          </a:p>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man went away and told the Jewish leaders that it was Jesus who had made him well. </a:t>
            </a:r>
          </a:p>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because Jesus was doing these things on the Sabbath, the Jewish leaders began to persecute him. </a:t>
            </a:r>
          </a:p>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In his defense Jesus said to them, </a:t>
            </a:r>
            <a:r>
              <a:rPr lang="en-US" sz="3800" dirty="0">
                <a:solidFill>
                  <a:schemeClr val="bg1"/>
                </a:solidFill>
                <a:latin typeface="Calibri Light" panose="020F0302020204030204" pitchFamily="34" charset="0"/>
                <a:cs typeface="Calibri Light" panose="020F0302020204030204" pitchFamily="34" charset="0"/>
              </a:rPr>
              <a:t>“My Father is always at his work to this very day, and I too am working.”</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2367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For this reason they tried all the more to kill him; not only was he breaking the Sabbath, but he was even calling God his own Father, making himself equal with God.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Jesus gave them this answer: “Very truly I tell you, the Son can do nothing by himself; he can do only what he sees his Father doing, because whatever the Father does the Son also does.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6875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For just as the Father raises the dead and gives them life, even so the Son gives life to whom he is pleased to give it.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Whoever does not honor the Son does not honor the Father, who sent him.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24 	</a:t>
            </a:r>
            <a:r>
              <a:rPr lang="en-US" sz="3800" dirty="0">
                <a:solidFill>
                  <a:schemeClr val="bg1"/>
                </a:solidFill>
                <a:latin typeface="Calibri Light" panose="020F0302020204030204" pitchFamily="34" charset="0"/>
                <a:cs typeface="Calibri Light" panose="020F0302020204030204" pitchFamily="34" charset="0"/>
              </a:rPr>
              <a:t>“Very truly I tell you, whoever hears my word and believes him who sent me has eternal life and will not be judged but has crossed over from death to life</a:t>
            </a:r>
          </a:p>
          <a:p>
            <a:pPr marL="581025" indent="-581025">
              <a:lnSpc>
                <a:spcPct val="90000"/>
              </a:lnSpc>
            </a:pPr>
            <a:r>
              <a:rPr lang="en-US" sz="3800" dirty="0">
                <a:solidFill>
                  <a:schemeClr val="bg1"/>
                </a:solidFill>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234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Now there is in Jerusalem near the Sheep Gate a pool, which in Aramaic is called Bethesda and which is surrounded by five covered colonnades.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D5D4039E-3FA8-4F11-36ED-3E15D8FE21BF}"/>
              </a:ext>
            </a:extLst>
          </p:cNvPr>
          <p:cNvSpPr>
            <a:spLocks noChangeArrowheads="1"/>
          </p:cNvSpPr>
          <p:nvPr/>
        </p:nvSpPr>
        <p:spPr bwMode="auto">
          <a:xfrm>
            <a:off x="349973" y="3004453"/>
            <a:ext cx="11568457" cy="302079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FCD0C7C4-C4E9-C692-996D-042E1781EBB9}"/>
              </a:ext>
            </a:extLst>
          </p:cNvPr>
          <p:cNvSpPr txBox="1">
            <a:spLocks noChangeArrowheads="1"/>
          </p:cNvSpPr>
          <p:nvPr/>
        </p:nvSpPr>
        <p:spPr bwMode="auto">
          <a:xfrm>
            <a:off x="387245" y="3124152"/>
            <a:ext cx="11469476" cy="272382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Elder: “Little by little, one city after another, one civilization after another, one culture after another, whose memories were enshrined only in the Bible, were restored to their proper places in ancient history by the studies of archaeologists.”  </a:t>
            </a:r>
          </a:p>
        </p:txBody>
      </p:sp>
    </p:spTree>
    <p:extLst>
      <p:ext uri="{BB962C8B-B14F-4D97-AF65-F5344CB8AC3E}">
        <p14:creationId xmlns:p14="http://schemas.microsoft.com/office/powerpoint/2010/main" val="170312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For just as the Father raises the dead and gives them life, even so the Son gives life to whom he is pleased to give it. </a:t>
            </a:r>
          </a:p>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Whoever does not honor the Son does not honor the Father, who sent him. </a:t>
            </a:r>
          </a:p>
          <a:p>
            <a:pPr marL="581025" indent="-581025">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“Very truly I tell you, </a:t>
            </a:r>
            <a:r>
              <a:rPr lang="en-US" sz="3800" dirty="0">
                <a:solidFill>
                  <a:schemeClr val="bg1"/>
                </a:solidFill>
                <a:latin typeface="Calibri Light" panose="020F0302020204030204" pitchFamily="34" charset="0"/>
                <a:cs typeface="Calibri Light" panose="020F0302020204030204" pitchFamily="34" charset="0"/>
              </a:rPr>
              <a:t>whoever hears my word and believes him who sent me has eternal life and will not be judged but has crossed over from death to life.</a:t>
            </a:r>
          </a:p>
          <a:p>
            <a:pPr marL="581025" indent="-581025">
              <a:lnSpc>
                <a:spcPct val="90000"/>
              </a:lnSpc>
            </a:pPr>
            <a:r>
              <a:rPr lang="en-US" sz="3800" dirty="0">
                <a:solidFill>
                  <a:schemeClr val="bg1"/>
                </a:solidFill>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1214757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Conclusion</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Jesus came to expose the falsehood of “religious thinking.”</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He wants you to realize that you need God’s grace like anyone else.</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Jesus wants to know: “Do you want to be healed?”</a:t>
            </a:r>
          </a:p>
          <a:p>
            <a:pPr marL="465138" indent="-465138">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a:p>
            <a:pPr marL="465138" indent="-465138">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57552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Now there is in Jerusalem near the Sheep Gate a pool, which in Aramaic is called Bethesda and which is surrounded by five covered colonnades.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Here a great number of disabled people used to lie—the blind, the lame, the paralyzed.</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i="1" dirty="0">
                <a:solidFill>
                  <a:schemeClr val="bg1"/>
                </a:solidFill>
                <a:latin typeface="Calibri Light" panose="020F0302020204030204" pitchFamily="34" charset="0"/>
                <a:cs typeface="Calibri Light" panose="020F0302020204030204" pitchFamily="34" charset="0"/>
              </a:rPr>
              <a:t>[From time to time an angel of the Lord would come down and stir up the waters. The first one into the pool after each such disturbance would be cured of whatever disease they had.]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074CB0C-A61C-E749-0959-604276F49DD5}"/>
              </a:ext>
            </a:extLst>
          </p:cNvPr>
          <p:cNvSpPr>
            <a:spLocks noChangeArrowheads="1"/>
          </p:cNvSpPr>
          <p:nvPr/>
        </p:nvSpPr>
        <p:spPr bwMode="auto">
          <a:xfrm>
            <a:off x="304800" y="5062703"/>
            <a:ext cx="11537430" cy="14523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B12EB9-527F-79B6-7CAF-FC8953DBB956}"/>
              </a:ext>
            </a:extLst>
          </p:cNvPr>
          <p:cNvSpPr txBox="1">
            <a:spLocks noChangeArrowheads="1"/>
          </p:cNvSpPr>
          <p:nvPr/>
        </p:nvSpPr>
        <p:spPr bwMode="auto">
          <a:xfrm>
            <a:off x="365884" y="5194647"/>
            <a:ext cx="11438715"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have no one to help me into the pool when the water is stirred” (v7). </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53262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One who was there had been paralyzed for thirty-eight years. </a:t>
            </a:r>
          </a:p>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When Jesus saw him lying there and learned that he had been in this condition for a long time, he asked him, “Do you want to get well?”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095833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“Sir,” the paralyzed man replied, “I have no one to help me into the pool when the water is stirred. While I am trying to get in, someone else goes down ahead of me.”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555B8AF-8A38-B1AC-2B13-3FC4CF96F9E9}"/>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42EB34C-87CA-A62F-7250-3466546EBE5D}"/>
              </a:ext>
            </a:extLst>
          </p:cNvPr>
          <p:cNvSpPr txBox="1">
            <a:spLocks noChangeArrowheads="1"/>
          </p:cNvSpPr>
          <p:nvPr/>
        </p:nvSpPr>
        <p:spPr bwMode="auto">
          <a:xfrm>
            <a:off x="423034" y="3100696"/>
            <a:ext cx="11438715" cy="319010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are not sure what happened to cause this man’s condition. </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But whatever happened to him, it caused him to grow bitter.</a:t>
            </a:r>
          </a:p>
          <a:p>
            <a:pPr marL="915988" lvl="3" indent="-450850">
              <a:lnSpc>
                <a:spcPct val="90000"/>
              </a:lnSpc>
              <a:spcBef>
                <a:spcPts val="0"/>
              </a:spcBef>
              <a:spcAft>
                <a:spcPts val="60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That’s why he was complaining.</a:t>
            </a:r>
          </a:p>
          <a:p>
            <a:pPr marL="915988" lvl="3" indent="-450850">
              <a:lnSpc>
                <a:spcPct val="90000"/>
              </a:lnSpc>
              <a:spcBef>
                <a:spcPts val="0"/>
              </a:spcBef>
              <a:spcAft>
                <a:spcPts val="60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thought people owed him something because he had a hard life. </a:t>
            </a:r>
          </a:p>
        </p:txBody>
      </p:sp>
    </p:spTree>
    <p:extLst>
      <p:ext uri="{BB962C8B-B14F-4D97-AF65-F5344CB8AC3E}">
        <p14:creationId xmlns:p14="http://schemas.microsoft.com/office/powerpoint/2010/main" val="212622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“Sir,” the paralyzed man replied, “I have no one to help me into the pool when the water is stirred. While I am trying to get in, someone else goes down ahead of me.”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555B8AF-8A38-B1AC-2B13-3FC4CF96F9E9}"/>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42EB34C-87CA-A62F-7250-3466546EBE5D}"/>
              </a:ext>
            </a:extLst>
          </p:cNvPr>
          <p:cNvSpPr txBox="1">
            <a:spLocks noChangeArrowheads="1"/>
          </p:cNvSpPr>
          <p:nvPr/>
        </p:nvSpPr>
        <p:spPr bwMode="auto">
          <a:xfrm>
            <a:off x="423034" y="3100696"/>
            <a:ext cx="11438715" cy="319010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are not sure what happened to cause this man’s condition. </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But whatever happened to him, it caused him to grow bitter.</a:t>
            </a:r>
          </a:p>
          <a:p>
            <a:pPr marL="915988" lvl="3" indent="-450850">
              <a:lnSpc>
                <a:spcPct val="90000"/>
              </a:lnSpc>
              <a:spcBef>
                <a:spcPts val="0"/>
              </a:spcBef>
              <a:spcAft>
                <a:spcPts val="60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discover that this guy viewed himself as a victim.</a:t>
            </a:r>
          </a:p>
          <a:p>
            <a:pPr marL="915988" lvl="3" indent="-450850">
              <a:lnSpc>
                <a:spcPct val="90000"/>
              </a:lnSpc>
              <a:spcBef>
                <a:spcPts val="0"/>
              </a:spcBef>
              <a:spcAft>
                <a:spcPts val="60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wonder nobody wanted to help this guy get into the pool. </a:t>
            </a:r>
          </a:p>
        </p:txBody>
      </p:sp>
    </p:spTree>
    <p:extLst>
      <p:ext uri="{BB962C8B-B14F-4D97-AF65-F5344CB8AC3E}">
        <p14:creationId xmlns:p14="http://schemas.microsoft.com/office/powerpoint/2010/main" val="292475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“Sir,” the paralyzed man replied, “I have no one to help me into the pool when the water is stirred. While I am trying to get in, someone else goes down ahead of me.”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555B8AF-8A38-B1AC-2B13-3FC4CF96F9E9}"/>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42EB34C-87CA-A62F-7250-3466546EBE5D}"/>
              </a:ext>
            </a:extLst>
          </p:cNvPr>
          <p:cNvSpPr txBox="1">
            <a:spLocks noChangeArrowheads="1"/>
          </p:cNvSpPr>
          <p:nvPr/>
        </p:nvSpPr>
        <p:spPr bwMode="auto">
          <a:xfrm>
            <a:off x="423034" y="3100696"/>
            <a:ext cx="11438715" cy="2669962"/>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are not sure what happened to cause this man’s condition. </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But whatever happened to him, it caused him to grow bitter.</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Some of us use the tragic events in our life, as a reason to resist God’s offer of healing. </a:t>
            </a:r>
          </a:p>
        </p:txBody>
      </p:sp>
    </p:spTree>
    <p:extLst>
      <p:ext uri="{BB962C8B-B14F-4D97-AF65-F5344CB8AC3E}">
        <p14:creationId xmlns:p14="http://schemas.microsoft.com/office/powerpoint/2010/main" val="852090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“Sir,” the paralyzed man replied, “I have no one to help me into the pool when the water is stirred. While I am trying to get in, someone else goes down ahead of me.”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555B8AF-8A38-B1AC-2B13-3FC4CF96F9E9}"/>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42EB34C-87CA-A62F-7250-3466546EBE5D}"/>
              </a:ext>
            </a:extLst>
          </p:cNvPr>
          <p:cNvSpPr txBox="1">
            <a:spLocks noChangeArrowheads="1"/>
          </p:cNvSpPr>
          <p:nvPr/>
        </p:nvSpPr>
        <p:spPr bwMode="auto">
          <a:xfrm>
            <a:off x="423034" y="3100696"/>
            <a:ext cx="11438715" cy="1061829"/>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man may not have been eager for his condition to change.</a:t>
            </a:r>
          </a:p>
        </p:txBody>
      </p:sp>
    </p:spTree>
    <p:extLst>
      <p:ext uri="{BB962C8B-B14F-4D97-AF65-F5344CB8AC3E}">
        <p14:creationId xmlns:p14="http://schemas.microsoft.com/office/powerpoint/2010/main" val="1812435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CAE15BC24320841B732EA1C620706F1" ma:contentTypeVersion="13" ma:contentTypeDescription="Create a new document." ma:contentTypeScope="" ma:versionID="581c0934c9164dd76d9082214434c48c">
  <xsd:schema xmlns:xsd="http://www.w3.org/2001/XMLSchema" xmlns:xs="http://www.w3.org/2001/XMLSchema" xmlns:p="http://schemas.microsoft.com/office/2006/metadata/properties" xmlns:ns3="369b7a70-faf7-49ad-93f7-50be65527ab7" xmlns:ns4="ff815424-4e70-49c6-b287-782c85bc6f8e" targetNamespace="http://schemas.microsoft.com/office/2006/metadata/properties" ma:root="true" ma:fieldsID="e09e129f1aa0b73a08a9e58b1ff9de78" ns3:_="" ns4:_="">
    <xsd:import namespace="369b7a70-faf7-49ad-93f7-50be65527ab7"/>
    <xsd:import namespace="ff815424-4e70-49c6-b287-782c85bc6f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b7a70-faf7-49ad-93f7-50be65527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815424-4e70-49c6-b287-782c85bc6f8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2760A6-F761-4C5E-BD8C-9B89D0C666C6}">
  <ds:schemaRefs>
    <ds:schemaRef ds:uri="ff815424-4e70-49c6-b287-782c85bc6f8e"/>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369b7a70-faf7-49ad-93f7-50be65527ab7"/>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5325CAD-493D-4420-99CF-615174C39033}">
  <ds:schemaRefs>
    <ds:schemaRef ds:uri="http://schemas.microsoft.com/sharepoint/v3/contenttype/forms"/>
  </ds:schemaRefs>
</ds:datastoreItem>
</file>

<file path=customXml/itemProps3.xml><?xml version="1.0" encoding="utf-8"?>
<ds:datastoreItem xmlns:ds="http://schemas.openxmlformats.org/officeDocument/2006/customXml" ds:itemID="{E100AA60-8A43-4548-B7E5-E21A21801B54}">
  <ds:schemaRefs>
    <ds:schemaRef ds:uri="369b7a70-faf7-49ad-93f7-50be65527ab7"/>
    <ds:schemaRef ds:uri="ff815424-4e70-49c6-b287-782c85bc6f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6260</TotalTime>
  <Words>221</Words>
  <Application>Microsoft Office PowerPoint</Application>
  <PresentationFormat>Widescreen</PresentationFormat>
  <Paragraphs>171</Paragraphs>
  <Slides>32</Slides>
  <Notes>32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ＭＳ Ｐゴシック</vt:lpstr>
      <vt:lpstr>Arial</vt:lpstr>
      <vt:lpstr>Calibri</vt:lpstr>
      <vt:lpstr>Calibri Light</vt:lpstr>
      <vt:lpstr>Cambria</vt:lpstr>
      <vt:lpstr>Century Gothic</vt:lpstr>
      <vt:lpstr>Times New Roman</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dc:title>
  <dc:creator>Conrad Hilario</dc:creator>
  <cp:lastModifiedBy>DoddH</cp:lastModifiedBy>
  <cp:revision>5</cp:revision>
  <dcterms:created xsi:type="dcterms:W3CDTF">2019-11-11T23:15:35Z</dcterms:created>
  <dcterms:modified xsi:type="dcterms:W3CDTF">2024-03-11T16:44:29Z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0x0101001CAE15BC24320841B732EA1C620706F1</vt:lpwstr>
  </property>
</Properties>
</file>