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6"/>
  </p:notesMasterIdLst>
  <p:sldIdLst>
    <p:sldId id="6226" r:id="rId2"/>
    <p:sldId id="6030" r:id="rId3"/>
    <p:sldId id="6274" r:id="rId4"/>
    <p:sldId id="6276" r:id="rId5"/>
    <p:sldId id="6236" r:id="rId6"/>
    <p:sldId id="6279" r:id="rId7"/>
    <p:sldId id="6280" r:id="rId8"/>
    <p:sldId id="6261" r:id="rId9"/>
    <p:sldId id="6281" r:id="rId10"/>
    <p:sldId id="6282" r:id="rId11"/>
    <p:sldId id="6284" r:id="rId12"/>
    <p:sldId id="6285" r:id="rId13"/>
    <p:sldId id="6286" r:id="rId14"/>
    <p:sldId id="6287" r:id="rId15"/>
    <p:sldId id="6289" r:id="rId16"/>
    <p:sldId id="6288" r:id="rId17"/>
    <p:sldId id="6290" r:id="rId18"/>
    <p:sldId id="6291" r:id="rId19"/>
    <p:sldId id="6292" r:id="rId20"/>
    <p:sldId id="6293" r:id="rId21"/>
    <p:sldId id="6262" r:id="rId22"/>
    <p:sldId id="6263" r:id="rId23"/>
    <p:sldId id="6264" r:id="rId24"/>
    <p:sldId id="6297" r:id="rId25"/>
    <p:sldId id="6298" r:id="rId26"/>
    <p:sldId id="6299" r:id="rId27"/>
    <p:sldId id="6300" r:id="rId28"/>
    <p:sldId id="6301" r:id="rId29"/>
    <p:sldId id="6265" r:id="rId30"/>
    <p:sldId id="6266" r:id="rId31"/>
    <p:sldId id="6267" r:id="rId32"/>
    <p:sldId id="6268" r:id="rId33"/>
    <p:sldId id="6269" r:id="rId34"/>
    <p:sldId id="6270" r:id="rId35"/>
    <p:sldId id="6271" r:id="rId36"/>
    <p:sldId id="6272" r:id="rId37"/>
    <p:sldId id="6302" r:id="rId38"/>
    <p:sldId id="6273" r:id="rId39"/>
    <p:sldId id="6251" r:id="rId40"/>
    <p:sldId id="6306" r:id="rId41"/>
    <p:sldId id="6304" r:id="rId42"/>
    <p:sldId id="6209" r:id="rId43"/>
    <p:sldId id="6307" r:id="rId44"/>
    <p:sldId id="6305"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4C22"/>
    <a:srgbClr val="6C2008"/>
    <a:srgbClr val="A732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DB69A2-ABE2-4579-A976-9BE26E1D7F63}" v="4130" dt="2024-02-26T22:15:22.2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2424" autoAdjust="0"/>
    <p:restoredTop sz="89165" autoAdjust="0"/>
  </p:normalViewPr>
  <p:slideViewPr>
    <p:cSldViewPr snapToGrid="0">
      <p:cViewPr varScale="1">
        <p:scale>
          <a:sx n="55" d="100"/>
          <a:sy n="55" d="100"/>
        </p:scale>
        <p:origin x="48" y="372"/>
      </p:cViewPr>
      <p:guideLst/>
    </p:cSldViewPr>
  </p:slideViewPr>
  <p:notesTextViewPr>
    <p:cViewPr>
      <p:scale>
        <a:sx n="1" d="1"/>
        <a:sy n="1" d="1"/>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3/4/2024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9170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B22138-B2C5-28F2-E6F5-CBBBFD4BC2AF}"/>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20E6B60-0F41-C25B-A544-65DC014AEB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2B00982-F995-F103-EB27-DA8334E7C9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D03AEFAD-24CF-1B2C-DE83-23F6744D32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15910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A74BE8-3A47-4FCC-64D2-7DD43672DE50}"/>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92AFF15-8774-03B4-7879-734564E0AA8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0297458-5076-120D-B5EF-C0C4865DFD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E0FB18E5-86F7-FDEE-2B61-05A3746AE2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872762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A038E6-C088-975E-3341-EF451962F177}"/>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55099E9-57ED-CEF1-6F0B-7297EDB1FE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6AE52D30-F7D1-68AE-4E45-61368F045C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A104941F-11B3-BBF1-6CA3-EBA8B272B5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833887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D79008-B623-72D9-2D28-BAC178466D02}"/>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FAF56A13-D782-436B-A668-91C6DAB026E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6555E38-2BAA-D619-4820-B779E39B15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2D933064-3FF2-B69C-1E71-8400ACC109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0621163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1A1CEE-EE15-BADC-8576-84665D78E488}"/>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EA78630-7C2B-371D-FF41-33AA8390C3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02EDD5F5-4EE7-1ADD-5B3D-8E8C8845AC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35868BC2-6857-2216-7B13-3F502B37C6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0700833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331355-CCB5-D65E-1030-ECE457D233CF}"/>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A62CB4F1-9953-C62A-A624-76F8FE4A44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2E93D5EB-0D3C-26F4-8699-BFF6B8FDBC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09209321-267A-40BE-FBFE-195595D0EB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2909973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72D65F-BD86-1F38-121A-68CC52F35A35}"/>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2AA3ACF-149A-2760-6B27-F6779D426A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89C32324-772B-BDFC-5D9E-963106489E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6A1B315D-7B2F-67E8-26D1-8A614A7DD90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0005274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F2FEF3-DEB9-D048-F4A0-C822F00803C3}"/>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BAEA6E30-6EBD-5DF6-FB35-AC1C16F4FE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68E306F5-29D4-3239-1E2F-4B8B6245A6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48A442AC-329E-AB6E-DC5F-D51C5A91549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912234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A01010-2918-1380-3D0B-65C7381678BE}"/>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1A4C71A-27A4-DFE4-41E5-DDF2DCA79A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21E348A7-512B-8B33-2516-F7F0379151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25F9B672-75B0-13FF-AC59-F40ABE1A92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7902520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2216D1-F67A-CAE1-433D-58DC8B366BB5}"/>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BC241487-7F92-2591-04C7-A3ECFF218F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DEB1862F-8B07-F6A6-2686-16C81863E0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34300774-12CF-E68B-65A3-400E64C3F1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650459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111831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4165EC-AF20-9111-D88A-8E14E64B5052}"/>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7E92981-8BB9-E8FC-8C42-534E794D4D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BEBC5A0E-1CD7-ED0B-0C81-DE937E3C81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D237B8CF-BDC5-C6DD-406A-7B6E4E55E02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544654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D6C9D-63A2-E76C-A798-804429B71F19}"/>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1E144867-3CA0-C244-598C-D6926337C5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171F2F3-69E0-C8C5-81DE-6DF579B8FE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3381F1E3-577D-69F8-5472-E1456859C95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3955759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1D251F-4117-A34C-5344-362E5D463084}"/>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36A5F2F3-0F81-F4D8-CD7D-720054A475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D74F45E-BD20-2A59-6073-06C9BA77F7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346B168D-92FD-1DA9-60A2-6383B3D930F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5632916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0BC5ED-E33C-E332-2CA9-A468D148BCCB}"/>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39DD333-B6D4-B076-88B8-3A58283607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8CC1979-E3F2-9F7B-0E4C-2574DA76F8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6DC556AC-6B99-FA10-8F0D-DC6DA9281A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976421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0D5076-99FB-6EA2-C617-DA598FF5E74E}"/>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6FF25EE2-0B46-A78B-FA39-4E189CD38B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E1A4DA51-B3DC-9B48-5425-207B3D095A2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1718153A-E6E9-16B7-EDFD-CCFA19D2DB5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8803926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963D25-2BE6-48F5-16DB-D73F3C6173FD}"/>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612E464C-78C4-4F08-837E-0755C40A181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23AB6383-AD76-2DD9-807F-698EB0ED2E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E9EFCB63-35B8-D905-39C9-4470401778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1489442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EC2E1D-44C6-86F0-1ACF-1A7D6EEC7AFB}"/>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13824DB9-9C56-6941-810C-2DC3A4B346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93DCD4B-099D-7724-E7BE-853170ABE9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86831082-EE48-7609-D1AD-5106BD0342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0470077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B9A527-0D77-4142-B325-8E581C047B0B}"/>
            </a:ext>
          </a:extLst>
        </p:cNvPr>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048CF2F5-978D-A61E-D37C-999BE5D9BD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4187C956-71E0-75A5-A82F-4FAF3D8938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a:extLst>
              <a:ext uri="{FF2B5EF4-FFF2-40B4-BE49-F238E27FC236}">
                <a16:creationId xmlns:a16="http://schemas.microsoft.com/office/drawing/2014/main" id="{D28831D3-CAAA-EEF9-16B2-883EE6C983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25918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FDF12-8DCA-1893-65CF-3EEABB1369E1}"/>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EFBAEA7C-4481-632E-CDA1-19A235E47CD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209F9687-D375-FDF6-E460-269AF5A6A8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899DB1E4-EA94-12F5-6C90-391E34198F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98316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D0D4E6-C1C8-91F3-DC85-EE6F9A48D428}"/>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C5BF467B-977C-CF09-21B6-39F843C9EB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2C33E93A-9301-65D0-6E64-290AB178A10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97B93619-7227-5A26-98B2-9CA074135B9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875188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B7D88B-A7F8-6FF5-D7A9-BEDA4354843C}"/>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A1D8E9B6-E32C-2736-6EC5-6108CCDF9C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88331059-F916-667B-1462-0E6B30FC19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CBFC6DDB-CAF0-713E-C313-595A265F078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02075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502270-4650-4E3C-2249-0533D2204128}"/>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E4C31C90-D712-4346-4ACC-6D47CF081E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40A301A0-7F66-53D0-196B-623FA80F3BF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3A69EE0C-CEB0-3777-3FB1-282C7C9F1B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569441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1318B2-A33B-4F02-2959-E4B90637FE31}"/>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ADC9F19B-9AD5-6704-9A6C-5C58DC3FDCA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1026F040-FAF0-70D5-91CF-89DAC7BD0D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518E6844-8C74-1F44-0ECA-12963460BB1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793964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F6A6BD-26E5-7FCF-9AE4-0DEE9E0B0BD0}"/>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802EFDB0-7631-0F90-2237-340521F4E9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CA0A14F-2C08-E159-E9E9-5E890FCCAB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3E96E19A-958C-88CF-CCBE-371D20EE6D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64124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20C7EC-AEAC-F12F-6FDA-DCA0E6942AA8}"/>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AB48EF60-05E5-B8E2-06CC-D155574BC87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6D5E8D46-AC60-A455-21D8-0B08072D75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D121EB31-77A6-A677-6F8B-498E202F74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1396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3/4/2024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3/4/2024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3/4/2024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7800" b="1">
                <a:latin typeface="Perpetua" panose="02020502060401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800">
                <a:latin typeface="Perpetua" panose="02020502060401020303" pitchFamily="18" charset="0"/>
              </a:defRPr>
            </a:lvl1pPr>
            <a:lvl2pPr>
              <a:defRPr sz="3800">
                <a:latin typeface="Perpetua" panose="02020502060401020303" pitchFamily="18" charset="0"/>
              </a:defRPr>
            </a:lvl2pPr>
            <a:lvl3pPr>
              <a:defRPr sz="3500">
                <a:latin typeface="Perpetua" panose="02020502060401020303" pitchFamily="18" charset="0"/>
              </a:defRPr>
            </a:lvl3pPr>
            <a:lvl4pPr>
              <a:defRPr>
                <a:latin typeface="Perpetua" panose="02020502060401020303" pitchFamily="18" charset="0"/>
              </a:defRPr>
            </a:lvl4pPr>
            <a:lvl5pPr>
              <a:defRPr>
                <a:latin typeface="Perpetua" panose="02020502060401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3/4/2024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3/4/2024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3/4/2024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3/4/2024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3/4/2024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3/4/2024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3/4/2024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3/4/2024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3/4/2024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9900" dirty="0">
                <a:latin typeface="Haettenschweiler" panose="020B0706040902060204" pitchFamily="34" charset="0"/>
              </a:rPr>
              <a:t>JOHN 5:1-24</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2209800" y="3997051"/>
            <a:ext cx="77724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When God Offers to Heal You…Say Yes</a:t>
            </a:r>
          </a:p>
        </p:txBody>
      </p:sp>
    </p:spTree>
    <p:extLst>
      <p:ext uri="{BB962C8B-B14F-4D97-AF65-F5344CB8AC3E}">
        <p14:creationId xmlns:p14="http://schemas.microsoft.com/office/powerpoint/2010/main" val="40764479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2D91A-6EE6-15FC-2718-B87924859764}"/>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CAAE9AA9-DCC6-D100-F426-309AA923F0FE}"/>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89E7CDB1-BDFD-1F0D-62D1-EB35D934BF31}"/>
              </a:ext>
            </a:extLst>
          </p:cNvPr>
          <p:cNvSpPr txBox="1"/>
          <p:nvPr/>
        </p:nvSpPr>
        <p:spPr>
          <a:xfrm>
            <a:off x="1317170" y="1915886"/>
            <a:ext cx="6075031" cy="3785652"/>
          </a:xfrm>
          <a:prstGeom prst="rect">
            <a:avLst/>
          </a:prstGeom>
          <a:noFill/>
          <a:ln w="25400">
            <a:noFill/>
          </a:ln>
        </p:spPr>
        <p:txBody>
          <a:bodyPr wrap="square" rtlCol="0">
            <a:spAutoFit/>
          </a:bodyPr>
          <a:lstStyle/>
          <a:p>
            <a:r>
              <a:rPr lang="en-US" sz="4000" dirty="0">
                <a:latin typeface="Garamond" pitchFamily="18" charset="0"/>
              </a:rPr>
              <a:t>At best, we’ve all read a bad translation – a translation of translations of translations of hand-copied copies of copies of copies of copies, and on and on, hundreds of times.</a:t>
            </a:r>
          </a:p>
        </p:txBody>
      </p:sp>
      <p:sp>
        <p:nvSpPr>
          <p:cNvPr id="7" name="TextBox 6">
            <a:extLst>
              <a:ext uri="{FF2B5EF4-FFF2-40B4-BE49-F238E27FC236}">
                <a16:creationId xmlns:a16="http://schemas.microsoft.com/office/drawing/2014/main" id="{93A6412F-18E1-FDAC-2CD1-D4D22EDC38A6}"/>
              </a:ext>
            </a:extLst>
          </p:cNvPr>
          <p:cNvSpPr txBox="1"/>
          <p:nvPr/>
        </p:nvSpPr>
        <p:spPr>
          <a:xfrm>
            <a:off x="293298" y="35996"/>
            <a:ext cx="5900673" cy="1538883"/>
          </a:xfrm>
          <a:prstGeom prst="rect">
            <a:avLst/>
          </a:prstGeom>
          <a:noFill/>
          <a:ln w="25400">
            <a:noFill/>
          </a:ln>
        </p:spPr>
        <p:txBody>
          <a:bodyPr wrap="square" rtlCol="0">
            <a:spAutoFit/>
          </a:bodyPr>
          <a:lstStyle/>
          <a:p>
            <a:r>
              <a:rPr lang="en-US" sz="5000" dirty="0">
                <a:latin typeface="Perpetua" panose="02020502060401020303" pitchFamily="18" charset="0"/>
              </a:rPr>
              <a:t>Kurt Eichenwald</a:t>
            </a:r>
          </a:p>
          <a:p>
            <a:r>
              <a:rPr lang="en-US" sz="2400" dirty="0">
                <a:latin typeface="Perpetua" panose="02020502060401020303" pitchFamily="18" charset="0"/>
              </a:rPr>
              <a:t>(Journalist &amp; author)</a:t>
            </a:r>
            <a:br>
              <a:rPr lang="en-US" sz="5000" dirty="0">
                <a:latin typeface="Perpetua" panose="02020502060401020303" pitchFamily="18" charset="0"/>
              </a:rPr>
            </a:br>
            <a:r>
              <a:rPr lang="en-US" sz="2000" dirty="0">
                <a:latin typeface="Perpetua" panose="02020502060401020303" pitchFamily="18" charset="0"/>
              </a:rPr>
              <a:t>“The Bible: So Misunderstood It’s a Sin”, </a:t>
            </a:r>
            <a:r>
              <a:rPr lang="en-US" sz="2000" i="1" dirty="0">
                <a:latin typeface="Perpetua" panose="02020502060401020303" pitchFamily="18" charset="0"/>
              </a:rPr>
              <a:t>Newsweek, </a:t>
            </a:r>
            <a:r>
              <a:rPr lang="en-US" sz="2000" dirty="0">
                <a:latin typeface="Perpetua" panose="02020502060401020303" pitchFamily="18" charset="0"/>
              </a:rPr>
              <a:t>Jan. 2015</a:t>
            </a:r>
            <a:endParaRPr lang="en-US" sz="5000" dirty="0">
              <a:latin typeface="Perpetua" panose="02020502060401020303" pitchFamily="18" charset="0"/>
            </a:endParaRPr>
          </a:p>
        </p:txBody>
      </p:sp>
    </p:spTree>
    <p:extLst>
      <p:ext uri="{BB962C8B-B14F-4D97-AF65-F5344CB8AC3E}">
        <p14:creationId xmlns:p14="http://schemas.microsoft.com/office/powerpoint/2010/main" val="2816934340"/>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DDB9EAC-DE92-CF9F-3856-472AAE0E3731}"/>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34679CEF-E1D5-A3DE-1160-04102954106F}"/>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Textual Transmission</a:t>
            </a:r>
          </a:p>
        </p:txBody>
      </p:sp>
      <p:sp>
        <p:nvSpPr>
          <p:cNvPr id="3" name="Content Placeholder 2">
            <a:extLst>
              <a:ext uri="{FF2B5EF4-FFF2-40B4-BE49-F238E27FC236}">
                <a16:creationId xmlns:a16="http://schemas.microsoft.com/office/drawing/2014/main" id="{FBA5BDD6-110A-4953-F73C-49E176F13430}"/>
              </a:ext>
            </a:extLst>
          </p:cNvPr>
          <p:cNvSpPr>
            <a:spLocks noGrp="1"/>
          </p:cNvSpPr>
          <p:nvPr>
            <p:ph idx="1"/>
          </p:nvPr>
        </p:nvSpPr>
        <p:spPr>
          <a:xfrm>
            <a:off x="852668" y="2332037"/>
            <a:ext cx="10972800" cy="4525963"/>
          </a:xfrm>
        </p:spPr>
        <p:txBody>
          <a:bodyPr/>
          <a:lstStyle/>
          <a:p>
            <a:r>
              <a:rPr lang="en-US" dirty="0"/>
              <a:t>Two important factors for determining reliability:</a:t>
            </a:r>
          </a:p>
          <a:p>
            <a:pPr marL="1200150" lvl="1" indent="-742950">
              <a:buFont typeface="+mj-lt"/>
              <a:buAutoNum type="arabicPeriod"/>
            </a:pPr>
            <a:r>
              <a:rPr lang="en-US" dirty="0">
                <a:latin typeface="Perpetua" panose="02020502060401020303" pitchFamily="18" charset="0"/>
              </a:rPr>
              <a:t>Number of Manuscripts</a:t>
            </a:r>
          </a:p>
          <a:p>
            <a:pPr marL="1600200" lvl="2" indent="-742950">
              <a:buFont typeface="Wingdings" panose="05000000000000000000" pitchFamily="2" charset="2"/>
              <a:buChar char="§"/>
            </a:pPr>
            <a:r>
              <a:rPr lang="en-US" dirty="0"/>
              <a:t>We have 5,856 copies of the New Testament</a:t>
            </a:r>
            <a:endParaRPr lang="en-US" dirty="0">
              <a:latin typeface="Perpetua" panose="02020502060401020303" pitchFamily="18" charset="0"/>
            </a:endParaRPr>
          </a:p>
        </p:txBody>
      </p:sp>
    </p:spTree>
    <p:extLst>
      <p:ext uri="{BB962C8B-B14F-4D97-AF65-F5344CB8AC3E}">
        <p14:creationId xmlns:p14="http://schemas.microsoft.com/office/powerpoint/2010/main" val="274389378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2825D-0EB4-2F9A-31B3-A3EC2BAE39E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4EEB550-36E1-4C28-25C6-5736660829E8}"/>
              </a:ext>
            </a:extLst>
          </p:cNvPr>
          <p:cNvSpPr>
            <a:spLocks noGrp="1"/>
          </p:cNvSpPr>
          <p:nvPr>
            <p:ph idx="1"/>
          </p:nvPr>
        </p:nvSpPr>
        <p:spPr/>
        <p:txBody>
          <a:bodyPr/>
          <a:lstStyle/>
          <a:p>
            <a:endParaRPr lang="en-US"/>
          </a:p>
        </p:txBody>
      </p:sp>
      <p:pic>
        <p:nvPicPr>
          <p:cNvPr id="7170" name="Picture 2">
            <a:extLst>
              <a:ext uri="{FF2B5EF4-FFF2-40B4-BE49-F238E27FC236}">
                <a16:creationId xmlns:a16="http://schemas.microsoft.com/office/drawing/2014/main" id="{D1D8DECC-636C-0641-30B7-861F58FED6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2603159"/>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F7B3F1E-5AA9-5244-D376-2837DDA2F77B}"/>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662D143D-79EB-A0B3-6C51-57EC8034DD3A}"/>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Textual Transmission</a:t>
            </a:r>
          </a:p>
        </p:txBody>
      </p:sp>
      <p:sp>
        <p:nvSpPr>
          <p:cNvPr id="3" name="Content Placeholder 2">
            <a:extLst>
              <a:ext uri="{FF2B5EF4-FFF2-40B4-BE49-F238E27FC236}">
                <a16:creationId xmlns:a16="http://schemas.microsoft.com/office/drawing/2014/main" id="{9F67ED45-5E69-F604-1933-AA133176C583}"/>
              </a:ext>
            </a:extLst>
          </p:cNvPr>
          <p:cNvSpPr>
            <a:spLocks noGrp="1"/>
          </p:cNvSpPr>
          <p:nvPr>
            <p:ph idx="1"/>
          </p:nvPr>
        </p:nvSpPr>
        <p:spPr>
          <a:xfrm>
            <a:off x="633663" y="1600201"/>
            <a:ext cx="10972800" cy="4525963"/>
          </a:xfrm>
        </p:spPr>
        <p:txBody>
          <a:bodyPr/>
          <a:lstStyle/>
          <a:p>
            <a:r>
              <a:rPr lang="en-US" dirty="0"/>
              <a:t>Two important factors for determining reliability:</a:t>
            </a:r>
          </a:p>
          <a:p>
            <a:pPr marL="1200150" lvl="1" indent="-742950">
              <a:buFont typeface="+mj-lt"/>
              <a:buAutoNum type="arabicPeriod"/>
            </a:pPr>
            <a:r>
              <a:rPr lang="en-US" dirty="0">
                <a:latin typeface="Perpetua" panose="02020502060401020303" pitchFamily="18" charset="0"/>
              </a:rPr>
              <a:t>Number of Manuscripts </a:t>
            </a:r>
            <a:r>
              <a:rPr lang="en-US" sz="2800" dirty="0">
                <a:latin typeface="Perpetua" panose="02020502060401020303" pitchFamily="18" charset="0"/>
              </a:rPr>
              <a:t>(2.5 million pages)</a:t>
            </a:r>
            <a:endParaRPr lang="en-US" dirty="0">
              <a:latin typeface="Perpetua" panose="02020502060401020303" pitchFamily="18" charset="0"/>
            </a:endParaRPr>
          </a:p>
          <a:p>
            <a:pPr marL="1200150" lvl="1" indent="-742950">
              <a:buFont typeface="+mj-lt"/>
              <a:buAutoNum type="arabicPeriod"/>
            </a:pPr>
            <a:r>
              <a:rPr lang="en-US" dirty="0"/>
              <a:t>Date of Manuscripts </a:t>
            </a:r>
          </a:p>
          <a:p>
            <a:pPr marL="1600200" lvl="2" indent="-742950">
              <a:buFont typeface="Wingdings" panose="05000000000000000000" pitchFamily="2" charset="2"/>
              <a:buChar char="§"/>
            </a:pPr>
            <a:r>
              <a:rPr lang="en-US" dirty="0">
                <a:latin typeface="Perpetua" panose="02020502060401020303" pitchFamily="18" charset="0"/>
              </a:rPr>
              <a:t>Full NT as early as AD 325. Fragments ~AD 125</a:t>
            </a:r>
          </a:p>
          <a:p>
            <a:pPr marL="1600200" lvl="2" indent="-742950">
              <a:buFont typeface="Wingdings" panose="05000000000000000000" pitchFamily="2" charset="2"/>
              <a:buChar char="§"/>
            </a:pPr>
            <a:endParaRPr lang="en-US" dirty="0">
              <a:latin typeface="Perpetua" panose="02020502060401020303" pitchFamily="18" charset="0"/>
            </a:endParaRPr>
          </a:p>
        </p:txBody>
      </p:sp>
    </p:spTree>
    <p:extLst>
      <p:ext uri="{BB962C8B-B14F-4D97-AF65-F5344CB8AC3E}">
        <p14:creationId xmlns:p14="http://schemas.microsoft.com/office/powerpoint/2010/main" val="14337371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DC960-8404-A218-AFE1-C2098949803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8C192F1-6CB1-A617-E9AC-D4FD9486A3DE}"/>
              </a:ext>
            </a:extLst>
          </p:cNvPr>
          <p:cNvSpPr>
            <a:spLocks noGrp="1"/>
          </p:cNvSpPr>
          <p:nvPr>
            <p:ph idx="1"/>
          </p:nvPr>
        </p:nvSpPr>
        <p:spPr/>
        <p:txBody>
          <a:bodyPr/>
          <a:lstStyle/>
          <a:p>
            <a:endParaRPr lang="en-US"/>
          </a:p>
        </p:txBody>
      </p:sp>
      <p:pic>
        <p:nvPicPr>
          <p:cNvPr id="9218" name="Picture 2">
            <a:extLst>
              <a:ext uri="{FF2B5EF4-FFF2-40B4-BE49-F238E27FC236}">
                <a16:creationId xmlns:a16="http://schemas.microsoft.com/office/drawing/2014/main" id="{467FDF5F-E851-6BD3-501B-8725F8DC94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1320517"/>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5EAC7-2958-0D99-63EC-F7D4117EE4D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EA14947-B17B-BC17-3541-0828A97128F4}"/>
              </a:ext>
            </a:extLst>
          </p:cNvPr>
          <p:cNvSpPr>
            <a:spLocks noGrp="1"/>
          </p:cNvSpPr>
          <p:nvPr>
            <p:ph idx="1"/>
          </p:nvPr>
        </p:nvSpPr>
        <p:spPr/>
        <p:txBody>
          <a:bodyPr/>
          <a:lstStyle/>
          <a:p>
            <a:endParaRPr lang="en-US"/>
          </a:p>
        </p:txBody>
      </p:sp>
      <p:pic>
        <p:nvPicPr>
          <p:cNvPr id="10242" name="Picture 2">
            <a:extLst>
              <a:ext uri="{FF2B5EF4-FFF2-40B4-BE49-F238E27FC236}">
                <a16:creationId xmlns:a16="http://schemas.microsoft.com/office/drawing/2014/main" id="{9517AA56-3EDD-BE9F-E591-F2C0D4B88A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528324"/>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24373E-4614-8640-D327-D123303BDBB2}"/>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867A28C-F79C-FA8F-1A3D-3C9D9E0FD17C}"/>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19F8D571-13B4-63C2-3A91-82F99824BEE5}"/>
              </a:ext>
            </a:extLst>
          </p:cNvPr>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3</a:t>
            </a:r>
            <a:r>
              <a:rPr lang="en-US" sz="3800" dirty="0">
                <a:latin typeface="Perpetua" panose="02020502060401020303" pitchFamily="18" charset="0"/>
              </a:rPr>
              <a:t>Here a great number of disabled people used to lie – the blind, the lame, the paralyzed </a:t>
            </a:r>
            <a:r>
              <a:rPr lang="en-US" sz="3800" i="1" dirty="0">
                <a:latin typeface="Perpetua" panose="02020502060401020303" pitchFamily="18" charset="0"/>
              </a:rPr>
              <a:t>– </a:t>
            </a:r>
          </a:p>
          <a:p>
            <a:pPr marL="0" indent="0">
              <a:buNone/>
            </a:pPr>
            <a:r>
              <a:rPr lang="en-US" sz="3800" i="1" dirty="0">
                <a:latin typeface="Perpetua" panose="02020502060401020303" pitchFamily="18" charset="0"/>
              </a:rPr>
              <a:t>and they waited for the moving of the waters.</a:t>
            </a:r>
          </a:p>
          <a:p>
            <a:pPr marL="0" indent="0">
              <a:buNone/>
            </a:pPr>
            <a:r>
              <a:rPr lang="en-US" i="1" baseline="30000" dirty="0"/>
              <a:t>4</a:t>
            </a:r>
            <a:r>
              <a:rPr lang="en-US" i="1" dirty="0"/>
              <a:t>From time to time an angel of the Lord would come down and stir up the waters. The first one into the pool after each such disturbance would be cured of whatever disease they had. </a:t>
            </a:r>
            <a:endParaRPr lang="en-US" sz="3800" i="1" baseline="30000" dirty="0">
              <a:latin typeface="Perpetua" panose="02020502060401020303" pitchFamily="18" charset="0"/>
            </a:endParaRPr>
          </a:p>
        </p:txBody>
      </p:sp>
      <p:sp>
        <p:nvSpPr>
          <p:cNvPr id="2" name="TextBox 1">
            <a:extLst>
              <a:ext uri="{FF2B5EF4-FFF2-40B4-BE49-F238E27FC236}">
                <a16:creationId xmlns:a16="http://schemas.microsoft.com/office/drawing/2014/main" id="{7CD72589-D55E-F62D-B9F0-DA19D73D87AB}"/>
              </a:ext>
            </a:extLst>
          </p:cNvPr>
          <p:cNvSpPr txBox="1"/>
          <p:nvPr/>
        </p:nvSpPr>
        <p:spPr>
          <a:xfrm>
            <a:off x="1738008" y="5449056"/>
            <a:ext cx="8715983" cy="677108"/>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dirty="0">
                <a:latin typeface="Perpetua" panose="02020502060401020303" pitchFamily="18" charset="0"/>
              </a:rPr>
              <a:t>“Earliest manuscripts don’t contain these verses”</a:t>
            </a:r>
          </a:p>
        </p:txBody>
      </p:sp>
    </p:spTree>
    <p:extLst>
      <p:ext uri="{BB962C8B-B14F-4D97-AF65-F5344CB8AC3E}">
        <p14:creationId xmlns:p14="http://schemas.microsoft.com/office/powerpoint/2010/main" val="4070235837"/>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69391-A636-01D1-F9C7-91C955BC253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CD3952-C9B8-BC6F-15A7-7AD6876EBC52}"/>
              </a:ext>
            </a:extLst>
          </p:cNvPr>
          <p:cNvSpPr>
            <a:spLocks noGrp="1"/>
          </p:cNvSpPr>
          <p:nvPr>
            <p:ph idx="1"/>
          </p:nvPr>
        </p:nvSpPr>
        <p:spPr/>
        <p:txBody>
          <a:bodyPr/>
          <a:lstStyle/>
          <a:p>
            <a:endParaRPr lang="en-US"/>
          </a:p>
        </p:txBody>
      </p:sp>
      <p:pic>
        <p:nvPicPr>
          <p:cNvPr id="11266" name="Picture 2">
            <a:extLst>
              <a:ext uri="{FF2B5EF4-FFF2-40B4-BE49-F238E27FC236}">
                <a16:creationId xmlns:a16="http://schemas.microsoft.com/office/drawing/2014/main" id="{94CC7FD7-8760-1718-9384-C727683E92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2256872"/>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C5FB7-02AC-44AD-FB60-F6A1FE42C5D2}"/>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80D5EB28-A9E5-C646-63A4-B4AF37405B06}"/>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4F0BB632-78C7-8CC7-FEBC-DA6A44EE452C}"/>
              </a:ext>
            </a:extLst>
          </p:cNvPr>
          <p:cNvSpPr txBox="1"/>
          <p:nvPr/>
        </p:nvSpPr>
        <p:spPr>
          <a:xfrm>
            <a:off x="1317170" y="1915886"/>
            <a:ext cx="6075031" cy="2554545"/>
          </a:xfrm>
          <a:prstGeom prst="rect">
            <a:avLst/>
          </a:prstGeom>
          <a:noFill/>
          <a:ln w="25400">
            <a:noFill/>
          </a:ln>
        </p:spPr>
        <p:txBody>
          <a:bodyPr wrap="square" rtlCol="0">
            <a:spAutoFit/>
          </a:bodyPr>
          <a:lstStyle/>
          <a:p>
            <a:r>
              <a:rPr lang="en-US" sz="4000" dirty="0">
                <a:latin typeface="Garamond" pitchFamily="18" charset="0"/>
              </a:rPr>
              <a:t>To be sure, of all the hundreds of thousands of textual changes found among our manuscripts, </a:t>
            </a:r>
          </a:p>
        </p:txBody>
      </p:sp>
      <p:sp>
        <p:nvSpPr>
          <p:cNvPr id="7" name="TextBox 6">
            <a:extLst>
              <a:ext uri="{FF2B5EF4-FFF2-40B4-BE49-F238E27FC236}">
                <a16:creationId xmlns:a16="http://schemas.microsoft.com/office/drawing/2014/main" id="{E3FB20FB-BECE-7F1D-C89F-2D14688F6F67}"/>
              </a:ext>
            </a:extLst>
          </p:cNvPr>
          <p:cNvSpPr txBox="1"/>
          <p:nvPr/>
        </p:nvSpPr>
        <p:spPr>
          <a:xfrm>
            <a:off x="293298" y="35996"/>
            <a:ext cx="5900673" cy="1538883"/>
          </a:xfrm>
          <a:prstGeom prst="rect">
            <a:avLst/>
          </a:prstGeom>
          <a:noFill/>
          <a:ln w="25400">
            <a:noFill/>
          </a:ln>
        </p:spPr>
        <p:txBody>
          <a:bodyPr wrap="square" rtlCol="0">
            <a:spAutoFit/>
          </a:bodyPr>
          <a:lstStyle/>
          <a:p>
            <a:r>
              <a:rPr lang="en-US" sz="5000" dirty="0">
                <a:latin typeface="Perpetua" panose="02020502060401020303" pitchFamily="18" charset="0"/>
              </a:rPr>
              <a:t>Bart </a:t>
            </a:r>
            <a:r>
              <a:rPr lang="en-US" sz="5000" dirty="0" err="1">
                <a:latin typeface="Perpetua" panose="02020502060401020303" pitchFamily="18" charset="0"/>
              </a:rPr>
              <a:t>Ehrman</a:t>
            </a:r>
            <a:endParaRPr lang="en-US" sz="5000" dirty="0">
              <a:latin typeface="Perpetua" panose="02020502060401020303" pitchFamily="18" charset="0"/>
            </a:endParaRPr>
          </a:p>
          <a:p>
            <a:r>
              <a:rPr lang="en-US" sz="2400" dirty="0">
                <a:latin typeface="Perpetua" panose="02020502060401020303" pitchFamily="18" charset="0"/>
              </a:rPr>
              <a:t>(New Testament Textual Critic)</a:t>
            </a:r>
            <a:br>
              <a:rPr lang="en-US" sz="5000" dirty="0">
                <a:latin typeface="Perpetua" panose="02020502060401020303" pitchFamily="18" charset="0"/>
              </a:rPr>
            </a:br>
            <a:r>
              <a:rPr lang="en-US" sz="2000" i="1" dirty="0">
                <a:latin typeface="Perpetua" panose="02020502060401020303" pitchFamily="18" charset="0"/>
              </a:rPr>
              <a:t>Misquoting Jesus</a:t>
            </a:r>
            <a:endParaRPr lang="en-US" sz="5000" dirty="0">
              <a:latin typeface="Perpetua" panose="02020502060401020303" pitchFamily="18" charset="0"/>
            </a:endParaRPr>
          </a:p>
        </p:txBody>
      </p:sp>
    </p:spTree>
    <p:extLst>
      <p:ext uri="{BB962C8B-B14F-4D97-AF65-F5344CB8AC3E}">
        <p14:creationId xmlns:p14="http://schemas.microsoft.com/office/powerpoint/2010/main" val="3289967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A4A361-FA42-2B7C-EAC7-F9FBB2D964EC}"/>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74C4B573-75EF-1219-7915-DAE179842BE5}"/>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65F1B1C0-87E6-0EF1-668E-7BF25A2E3F94}"/>
              </a:ext>
            </a:extLst>
          </p:cNvPr>
          <p:cNvSpPr txBox="1"/>
          <p:nvPr/>
        </p:nvSpPr>
        <p:spPr>
          <a:xfrm>
            <a:off x="1317170" y="1915886"/>
            <a:ext cx="6075031" cy="4401205"/>
          </a:xfrm>
          <a:prstGeom prst="rect">
            <a:avLst/>
          </a:prstGeom>
          <a:noFill/>
          <a:ln w="25400">
            <a:noFill/>
          </a:ln>
        </p:spPr>
        <p:txBody>
          <a:bodyPr wrap="square" rtlCol="0">
            <a:spAutoFit/>
          </a:bodyPr>
          <a:lstStyle/>
          <a:p>
            <a:r>
              <a:rPr lang="en-US" sz="4000" dirty="0">
                <a:latin typeface="Garamond" pitchFamily="18" charset="0"/>
              </a:rPr>
              <a:t>most of them are completely insignificant, immaterial, of no real importance for anything other than showing that scribes could not spell or keep focused any better than any of the rest of us…</a:t>
            </a:r>
          </a:p>
        </p:txBody>
      </p:sp>
      <p:sp>
        <p:nvSpPr>
          <p:cNvPr id="7" name="TextBox 6">
            <a:extLst>
              <a:ext uri="{FF2B5EF4-FFF2-40B4-BE49-F238E27FC236}">
                <a16:creationId xmlns:a16="http://schemas.microsoft.com/office/drawing/2014/main" id="{E01D14D3-801A-00C3-E688-0D7595278CBC}"/>
              </a:ext>
            </a:extLst>
          </p:cNvPr>
          <p:cNvSpPr txBox="1"/>
          <p:nvPr/>
        </p:nvSpPr>
        <p:spPr>
          <a:xfrm>
            <a:off x="293298" y="35996"/>
            <a:ext cx="5900673" cy="1538883"/>
          </a:xfrm>
          <a:prstGeom prst="rect">
            <a:avLst/>
          </a:prstGeom>
          <a:noFill/>
          <a:ln w="25400">
            <a:noFill/>
          </a:ln>
        </p:spPr>
        <p:txBody>
          <a:bodyPr wrap="square" rtlCol="0">
            <a:spAutoFit/>
          </a:bodyPr>
          <a:lstStyle/>
          <a:p>
            <a:r>
              <a:rPr lang="en-US" sz="5000" dirty="0">
                <a:latin typeface="Perpetua" panose="02020502060401020303" pitchFamily="18" charset="0"/>
              </a:rPr>
              <a:t>Bart </a:t>
            </a:r>
            <a:r>
              <a:rPr lang="en-US" sz="5000" dirty="0" err="1">
                <a:latin typeface="Perpetua" panose="02020502060401020303" pitchFamily="18" charset="0"/>
              </a:rPr>
              <a:t>Ehrman</a:t>
            </a:r>
            <a:endParaRPr lang="en-US" sz="5000" dirty="0">
              <a:latin typeface="Perpetua" panose="02020502060401020303" pitchFamily="18" charset="0"/>
            </a:endParaRPr>
          </a:p>
          <a:p>
            <a:r>
              <a:rPr lang="en-US" sz="2400" dirty="0">
                <a:latin typeface="Perpetua" panose="02020502060401020303" pitchFamily="18" charset="0"/>
              </a:rPr>
              <a:t>(New Testament Textual Critic)</a:t>
            </a:r>
            <a:br>
              <a:rPr lang="en-US" sz="5000" dirty="0">
                <a:latin typeface="Perpetua" panose="02020502060401020303" pitchFamily="18" charset="0"/>
              </a:rPr>
            </a:br>
            <a:r>
              <a:rPr lang="en-US" sz="2000" i="1" dirty="0">
                <a:latin typeface="Perpetua" panose="02020502060401020303" pitchFamily="18" charset="0"/>
              </a:rPr>
              <a:t>Misquoting Jesus</a:t>
            </a:r>
            <a:endParaRPr lang="en-US" sz="5000" dirty="0">
              <a:latin typeface="Perpetua" panose="02020502060401020303" pitchFamily="18" charset="0"/>
            </a:endParaRPr>
          </a:p>
        </p:txBody>
      </p:sp>
    </p:spTree>
    <p:extLst>
      <p:ext uri="{BB962C8B-B14F-4D97-AF65-F5344CB8AC3E}">
        <p14:creationId xmlns:p14="http://schemas.microsoft.com/office/powerpoint/2010/main" val="448746713"/>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1</a:t>
            </a:r>
            <a:r>
              <a:rPr lang="en-US" sz="3800" dirty="0">
                <a:latin typeface="Perpetua" panose="02020502060401020303" pitchFamily="18" charset="0"/>
              </a:rPr>
              <a:t>Some time later, Jesus went up to Jerusalem for one of the Jewish festivals.</a:t>
            </a:r>
          </a:p>
        </p:txBody>
      </p:sp>
      <p:sp>
        <p:nvSpPr>
          <p:cNvPr id="2" name="TextBox 1">
            <a:extLst>
              <a:ext uri="{FF2B5EF4-FFF2-40B4-BE49-F238E27FC236}">
                <a16:creationId xmlns:a16="http://schemas.microsoft.com/office/drawing/2014/main" id="{355654B9-63D5-D295-076A-A3CF11798804}"/>
              </a:ext>
            </a:extLst>
          </p:cNvPr>
          <p:cNvSpPr txBox="1"/>
          <p:nvPr/>
        </p:nvSpPr>
        <p:spPr>
          <a:xfrm>
            <a:off x="633663" y="3609474"/>
            <a:ext cx="7143550"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Wingdings" panose="05000000000000000000" pitchFamily="2" charset="2"/>
              <a:buChar char="§"/>
            </a:pPr>
            <a:r>
              <a:rPr lang="en-US" sz="3800" dirty="0">
                <a:latin typeface="Perpetua" panose="02020502060401020303" pitchFamily="18" charset="0"/>
              </a:rPr>
              <a:t>John repeatedly ties his narrative to Jewish feasts </a:t>
            </a:r>
            <a:r>
              <a:rPr lang="en-US" sz="2800" dirty="0">
                <a:latin typeface="Perpetua" panose="02020502060401020303" pitchFamily="18" charset="0"/>
              </a:rPr>
              <a:t>(2:13; 6:4; 7:2; 10:22; 11:55)</a:t>
            </a:r>
          </a:p>
          <a:p>
            <a:pPr marL="571500" indent="-571500" algn="l">
              <a:buFont typeface="Wingdings" panose="05000000000000000000" pitchFamily="2" charset="2"/>
              <a:buChar char="§"/>
            </a:pPr>
            <a:r>
              <a:rPr lang="en-US" sz="3800" dirty="0">
                <a:latin typeface="Perpetua" panose="02020502060401020303" pitchFamily="18" charset="0"/>
              </a:rPr>
              <a:t>This is the only one not identified</a:t>
            </a:r>
          </a:p>
        </p:txBody>
      </p:sp>
    </p:spTree>
    <p:extLst>
      <p:ext uri="{BB962C8B-B14F-4D97-AF65-F5344CB8AC3E}">
        <p14:creationId xmlns:p14="http://schemas.microsoft.com/office/powerpoint/2010/main" val="23495489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wipe(left)">
                                      <p:cBhvr>
                                        <p:cTn id="20"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C8103-A804-3FB9-6652-4703083E6DD8}"/>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CED157B4-D43D-B48C-B00E-C38938CAB571}"/>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9E6E3D6E-2F04-68A6-A871-6B40EA2B5126}"/>
              </a:ext>
            </a:extLst>
          </p:cNvPr>
          <p:cNvSpPr txBox="1"/>
          <p:nvPr/>
        </p:nvSpPr>
        <p:spPr>
          <a:xfrm>
            <a:off x="1317170" y="1915886"/>
            <a:ext cx="6075031" cy="3785652"/>
          </a:xfrm>
          <a:prstGeom prst="rect">
            <a:avLst/>
          </a:prstGeom>
          <a:noFill/>
          <a:ln w="25400">
            <a:noFill/>
          </a:ln>
        </p:spPr>
        <p:txBody>
          <a:bodyPr wrap="square" rtlCol="0">
            <a:spAutoFit/>
          </a:bodyPr>
          <a:lstStyle/>
          <a:p>
            <a:r>
              <a:rPr lang="en-US" sz="4000" dirty="0">
                <a:latin typeface="Garamond" pitchFamily="18" charset="0"/>
              </a:rPr>
              <a:t>This oldest form of the text is no doubt closely (very closely) related to what the author originally wrote, and so it is the basis for our interpretation of his teaching.</a:t>
            </a:r>
          </a:p>
        </p:txBody>
      </p:sp>
      <p:sp>
        <p:nvSpPr>
          <p:cNvPr id="7" name="TextBox 6">
            <a:extLst>
              <a:ext uri="{FF2B5EF4-FFF2-40B4-BE49-F238E27FC236}">
                <a16:creationId xmlns:a16="http://schemas.microsoft.com/office/drawing/2014/main" id="{9F55D562-2C3D-368B-479C-6459848FFD3F}"/>
              </a:ext>
            </a:extLst>
          </p:cNvPr>
          <p:cNvSpPr txBox="1"/>
          <p:nvPr/>
        </p:nvSpPr>
        <p:spPr>
          <a:xfrm>
            <a:off x="293298" y="35996"/>
            <a:ext cx="5900673" cy="1538883"/>
          </a:xfrm>
          <a:prstGeom prst="rect">
            <a:avLst/>
          </a:prstGeom>
          <a:noFill/>
          <a:ln w="25400">
            <a:noFill/>
          </a:ln>
        </p:spPr>
        <p:txBody>
          <a:bodyPr wrap="square" rtlCol="0">
            <a:spAutoFit/>
          </a:bodyPr>
          <a:lstStyle/>
          <a:p>
            <a:r>
              <a:rPr lang="en-US" sz="5000" dirty="0">
                <a:latin typeface="Perpetua" panose="02020502060401020303" pitchFamily="18" charset="0"/>
              </a:rPr>
              <a:t>Bart </a:t>
            </a:r>
            <a:r>
              <a:rPr lang="en-US" sz="5000" dirty="0" err="1">
                <a:latin typeface="Perpetua" panose="02020502060401020303" pitchFamily="18" charset="0"/>
              </a:rPr>
              <a:t>Ehrman</a:t>
            </a:r>
            <a:endParaRPr lang="en-US" sz="5000" dirty="0">
              <a:latin typeface="Perpetua" panose="02020502060401020303" pitchFamily="18" charset="0"/>
            </a:endParaRPr>
          </a:p>
          <a:p>
            <a:r>
              <a:rPr lang="en-US" sz="2400" dirty="0">
                <a:latin typeface="Perpetua" panose="02020502060401020303" pitchFamily="18" charset="0"/>
              </a:rPr>
              <a:t>(New Testament Textual Critic)</a:t>
            </a:r>
            <a:br>
              <a:rPr lang="en-US" sz="5000" dirty="0">
                <a:latin typeface="Perpetua" panose="02020502060401020303" pitchFamily="18" charset="0"/>
              </a:rPr>
            </a:br>
            <a:r>
              <a:rPr lang="en-US" sz="2000" i="1" dirty="0">
                <a:latin typeface="Perpetua" panose="02020502060401020303" pitchFamily="18" charset="0"/>
              </a:rPr>
              <a:t>Misquoting Jesus</a:t>
            </a:r>
            <a:endParaRPr lang="en-US" sz="5000" dirty="0">
              <a:latin typeface="Perpetua" panose="02020502060401020303" pitchFamily="18" charset="0"/>
            </a:endParaRPr>
          </a:p>
        </p:txBody>
      </p:sp>
    </p:spTree>
    <p:extLst>
      <p:ext uri="{BB962C8B-B14F-4D97-AF65-F5344CB8AC3E}">
        <p14:creationId xmlns:p14="http://schemas.microsoft.com/office/powerpoint/2010/main" val="1658924242"/>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F03B5D-0015-AE24-3A6A-F6DCEADCBFB4}"/>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3EA95620-F327-9DDE-09E7-295ABD562C35}"/>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41181B6A-37E7-D734-5EB8-86E623A80E27}"/>
              </a:ext>
            </a:extLst>
          </p:cNvPr>
          <p:cNvSpPr>
            <a:spLocks noGrp="1"/>
          </p:cNvSpPr>
          <p:nvPr>
            <p:ph idx="1"/>
          </p:nvPr>
        </p:nvSpPr>
        <p:spPr>
          <a:xfrm>
            <a:off x="633663" y="1600201"/>
            <a:ext cx="10972800" cy="4525963"/>
          </a:xfrm>
        </p:spPr>
        <p:txBody>
          <a:bodyPr/>
          <a:lstStyle/>
          <a:p>
            <a:pPr marL="0" indent="0">
              <a:buNone/>
            </a:pPr>
            <a:r>
              <a:rPr lang="en-US" baseline="30000" dirty="0"/>
              <a:t>5</a:t>
            </a:r>
            <a:r>
              <a:rPr lang="en-US" sz="3800" dirty="0">
                <a:latin typeface="Perpetua" panose="02020502060401020303" pitchFamily="18" charset="0"/>
              </a:rPr>
              <a:t>One who was there had been sick for thirty-eight years. </a:t>
            </a:r>
          </a:p>
        </p:txBody>
      </p:sp>
    </p:spTree>
    <p:extLst>
      <p:ext uri="{BB962C8B-B14F-4D97-AF65-F5344CB8AC3E}">
        <p14:creationId xmlns:p14="http://schemas.microsoft.com/office/powerpoint/2010/main" val="4054760058"/>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1E167C-00AF-6EE0-9E1B-744632F63754}"/>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49B9D45D-2544-1101-1D8A-6017393EA1D0}"/>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AD6E0D73-C968-42EA-CF10-AB5B8E03F448}"/>
              </a:ext>
            </a:extLst>
          </p:cNvPr>
          <p:cNvSpPr>
            <a:spLocks noGrp="1"/>
          </p:cNvSpPr>
          <p:nvPr>
            <p:ph idx="1"/>
          </p:nvPr>
        </p:nvSpPr>
        <p:spPr>
          <a:xfrm>
            <a:off x="633663" y="1600201"/>
            <a:ext cx="10972800" cy="4525963"/>
          </a:xfrm>
        </p:spPr>
        <p:txBody>
          <a:bodyPr/>
          <a:lstStyle/>
          <a:p>
            <a:pPr marL="0" indent="0">
              <a:buNone/>
            </a:pPr>
            <a:r>
              <a:rPr lang="en-US" baseline="30000" dirty="0"/>
              <a:t>6</a:t>
            </a:r>
            <a:r>
              <a:rPr lang="en-US" dirty="0"/>
              <a:t>When Jesus saw him lying there and learned that he had been in this condition for a long time, he asked him, “Do you want to get well?” </a:t>
            </a:r>
          </a:p>
          <a:p>
            <a:pPr marL="0" indent="0">
              <a:buNone/>
            </a:pPr>
            <a:r>
              <a:rPr lang="en-US" sz="3800" baseline="30000" dirty="0">
                <a:latin typeface="Perpetua" panose="02020502060401020303" pitchFamily="18" charset="0"/>
              </a:rPr>
              <a:t>7</a:t>
            </a:r>
            <a:r>
              <a:rPr lang="en-US" sz="3800" dirty="0">
                <a:latin typeface="Perpetua" panose="02020502060401020303" pitchFamily="18" charset="0"/>
              </a:rPr>
              <a:t>“Sir,” he replied, “I have no one to help me into the pool when the water is stirred. While I am trying to get in, someone else goes down ahead of me.” </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16431698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C059A6-53CD-8951-E060-816CBB7FA513}"/>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98BBF20F-44FC-62DB-A463-EBA675F185E9}"/>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8185CCEF-920B-6FBA-A1D1-291F20AE85C2}"/>
              </a:ext>
            </a:extLst>
          </p:cNvPr>
          <p:cNvSpPr>
            <a:spLocks noGrp="1"/>
          </p:cNvSpPr>
          <p:nvPr>
            <p:ph idx="1"/>
          </p:nvPr>
        </p:nvSpPr>
        <p:spPr>
          <a:xfrm>
            <a:off x="633663" y="1600201"/>
            <a:ext cx="10972800" cy="4525963"/>
          </a:xfrm>
        </p:spPr>
        <p:txBody>
          <a:bodyPr/>
          <a:lstStyle/>
          <a:p>
            <a:pPr marL="0" indent="0">
              <a:buNone/>
            </a:pPr>
            <a:r>
              <a:rPr lang="en-US" baseline="30000" dirty="0"/>
              <a:t>8</a:t>
            </a:r>
            <a:r>
              <a:rPr lang="en-US" dirty="0"/>
              <a:t>Then Jesus said to him, “Get up! Pick up your mat and walk.” </a:t>
            </a:r>
          </a:p>
          <a:p>
            <a:pPr marL="0" indent="0">
              <a:buNone/>
            </a:pPr>
            <a:r>
              <a:rPr lang="en-US" sz="3800" baseline="30000" dirty="0">
                <a:latin typeface="Perpetua" panose="02020502060401020303" pitchFamily="18" charset="0"/>
              </a:rPr>
              <a:t>9</a:t>
            </a:r>
            <a:r>
              <a:rPr lang="en-US" sz="3800" dirty="0">
                <a:latin typeface="Perpetua" panose="02020502060401020303" pitchFamily="18" charset="0"/>
              </a:rPr>
              <a:t>At once the man was cured; he picke</a:t>
            </a:r>
            <a:r>
              <a:rPr lang="en-US" dirty="0"/>
              <a:t>d up his mat and walked.</a:t>
            </a:r>
          </a:p>
          <a:p>
            <a:pPr marL="0" indent="0">
              <a:buNone/>
            </a:pPr>
            <a:endParaRPr lang="en-US" dirty="0"/>
          </a:p>
        </p:txBody>
      </p:sp>
      <p:sp>
        <p:nvSpPr>
          <p:cNvPr id="4" name="TextBox 3">
            <a:extLst>
              <a:ext uri="{FF2B5EF4-FFF2-40B4-BE49-F238E27FC236}">
                <a16:creationId xmlns:a16="http://schemas.microsoft.com/office/drawing/2014/main" id="{68BC8783-FF84-4648-39B9-1244682DBAD8}"/>
              </a:ext>
            </a:extLst>
          </p:cNvPr>
          <p:cNvSpPr txBox="1"/>
          <p:nvPr/>
        </p:nvSpPr>
        <p:spPr>
          <a:xfrm>
            <a:off x="633663" y="3609474"/>
            <a:ext cx="5815263" cy="677108"/>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Wingdings" panose="05000000000000000000" pitchFamily="2" charset="2"/>
              <a:buChar char="§"/>
            </a:pPr>
            <a:r>
              <a:rPr lang="en-US" sz="3800" dirty="0">
                <a:latin typeface="Perpetua" panose="02020502060401020303" pitchFamily="18" charset="0"/>
              </a:rPr>
              <a:t>Note that no faith is involved </a:t>
            </a:r>
          </a:p>
        </p:txBody>
      </p:sp>
    </p:spTree>
    <p:extLst>
      <p:ext uri="{BB962C8B-B14F-4D97-AF65-F5344CB8AC3E}">
        <p14:creationId xmlns:p14="http://schemas.microsoft.com/office/powerpoint/2010/main" val="28863977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518EF7-41C6-BC32-98B4-8A932D072E12}"/>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20064A45-D43A-6C65-1088-5B35B0C22BA3}"/>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B8BDFB56-978A-E645-3A12-57AFED2F0CFC}"/>
              </a:ext>
            </a:extLst>
          </p:cNvPr>
          <p:cNvSpPr>
            <a:spLocks noGrp="1"/>
          </p:cNvSpPr>
          <p:nvPr>
            <p:ph idx="1"/>
          </p:nvPr>
        </p:nvSpPr>
        <p:spPr>
          <a:xfrm>
            <a:off x="633663" y="1600201"/>
            <a:ext cx="10972800" cy="4525963"/>
          </a:xfrm>
        </p:spPr>
        <p:txBody>
          <a:bodyPr/>
          <a:lstStyle/>
          <a:p>
            <a:pPr marL="0" indent="0">
              <a:buNone/>
            </a:pPr>
            <a:r>
              <a:rPr lang="en-US" baseline="30000" dirty="0"/>
              <a:t>9</a:t>
            </a:r>
            <a:r>
              <a:rPr lang="en-US" dirty="0"/>
              <a:t>The day on which this took place was a Sabbath</a:t>
            </a:r>
            <a:endParaRPr lang="en-US" sz="3800" dirty="0">
              <a:latin typeface="Perpetua" panose="02020502060401020303" pitchFamily="18" charset="0"/>
            </a:endParaRPr>
          </a:p>
        </p:txBody>
      </p:sp>
      <p:sp>
        <p:nvSpPr>
          <p:cNvPr id="2" name="TextBox 1">
            <a:extLst>
              <a:ext uri="{FF2B5EF4-FFF2-40B4-BE49-F238E27FC236}">
                <a16:creationId xmlns:a16="http://schemas.microsoft.com/office/drawing/2014/main" id="{37655B96-FA75-C480-C8B6-51982B7B0674}"/>
              </a:ext>
            </a:extLst>
          </p:cNvPr>
          <p:cNvSpPr txBox="1"/>
          <p:nvPr/>
        </p:nvSpPr>
        <p:spPr>
          <a:xfrm>
            <a:off x="633663" y="2739856"/>
            <a:ext cx="9023230" cy="3016210"/>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Exodus 20:10 – but the seventh day is a sabbath to the LORD your God. On it you shall do no work, neither you, nor your son or daughter, nor your male or female servant, nor your animals, nor any foreigner residing in your town.</a:t>
            </a:r>
          </a:p>
        </p:txBody>
      </p:sp>
    </p:spTree>
    <p:extLst>
      <p:ext uri="{BB962C8B-B14F-4D97-AF65-F5344CB8AC3E}">
        <p14:creationId xmlns:p14="http://schemas.microsoft.com/office/powerpoint/2010/main" val="40360175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FD433D-5DFF-2E10-6111-383BDCF22CCD}"/>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C7026CA3-345C-5243-C0E7-F134D27D48F7}"/>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971EFF63-A312-4FFF-3F92-7BBF3D3A2B9B}"/>
              </a:ext>
            </a:extLst>
          </p:cNvPr>
          <p:cNvSpPr>
            <a:spLocks noGrp="1"/>
          </p:cNvSpPr>
          <p:nvPr>
            <p:ph idx="1"/>
          </p:nvPr>
        </p:nvSpPr>
        <p:spPr>
          <a:xfrm>
            <a:off x="633663" y="1600201"/>
            <a:ext cx="10972800" cy="4525963"/>
          </a:xfrm>
        </p:spPr>
        <p:txBody>
          <a:bodyPr/>
          <a:lstStyle/>
          <a:p>
            <a:pPr marL="0" indent="0">
              <a:buNone/>
            </a:pPr>
            <a:r>
              <a:rPr lang="en-US" baseline="30000" dirty="0"/>
              <a:t>9</a:t>
            </a:r>
            <a:r>
              <a:rPr lang="en-US" dirty="0"/>
              <a:t>The day on which this took place was a Sabbath</a:t>
            </a:r>
            <a:endParaRPr lang="en-US" sz="3800" dirty="0">
              <a:latin typeface="Perpetua" panose="02020502060401020303" pitchFamily="18" charset="0"/>
            </a:endParaRPr>
          </a:p>
        </p:txBody>
      </p:sp>
      <p:sp>
        <p:nvSpPr>
          <p:cNvPr id="4" name="TextBox 3">
            <a:extLst>
              <a:ext uri="{FF2B5EF4-FFF2-40B4-BE49-F238E27FC236}">
                <a16:creationId xmlns:a16="http://schemas.microsoft.com/office/drawing/2014/main" id="{0905AC12-BC05-C26C-5D53-BF37DB2A9B34}"/>
              </a:ext>
            </a:extLst>
          </p:cNvPr>
          <p:cNvSpPr txBox="1"/>
          <p:nvPr/>
        </p:nvSpPr>
        <p:spPr>
          <a:xfrm>
            <a:off x="633663" y="2656164"/>
            <a:ext cx="6739903" cy="3600986"/>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u="sng" dirty="0">
                <a:latin typeface="Perpetua" panose="02020502060401020303" pitchFamily="18" charset="0"/>
              </a:rPr>
              <a:t>Sabbath Laws</a:t>
            </a:r>
            <a:endParaRPr lang="en-US" sz="3800" dirty="0">
              <a:latin typeface="Perpetua" panose="02020502060401020303" pitchFamily="18" charset="0"/>
            </a:endParaRPr>
          </a:p>
          <a:p>
            <a:pPr marL="571500" indent="-571500" algn="l">
              <a:buFont typeface="Wingdings" panose="05000000000000000000" pitchFamily="2" charset="2"/>
              <a:buChar char="§"/>
            </a:pPr>
            <a:r>
              <a:rPr lang="en-US" sz="3800" dirty="0">
                <a:latin typeface="Perpetua" panose="02020502060401020303" pitchFamily="18" charset="0"/>
              </a:rPr>
              <a:t>39 categories of work</a:t>
            </a:r>
          </a:p>
          <a:p>
            <a:pPr marL="571500" indent="-571500" algn="l">
              <a:buFont typeface="Wingdings" panose="05000000000000000000" pitchFamily="2" charset="2"/>
              <a:buChar char="§"/>
            </a:pPr>
            <a:r>
              <a:rPr lang="en-US" sz="3800" dirty="0">
                <a:latin typeface="Perpetua" panose="02020502060401020303" pitchFamily="18" charset="0"/>
              </a:rPr>
              <a:t>Traveling?</a:t>
            </a:r>
          </a:p>
          <a:p>
            <a:pPr marL="571500" indent="-571500" algn="l">
              <a:buFont typeface="Wingdings" panose="05000000000000000000" pitchFamily="2" charset="2"/>
              <a:buChar char="§"/>
            </a:pPr>
            <a:r>
              <a:rPr lang="en-US" sz="3800" dirty="0">
                <a:latin typeface="Perpetua" panose="02020502060401020303" pitchFamily="18" charset="0"/>
              </a:rPr>
              <a:t>Bearing a burden? Plowing fields?</a:t>
            </a:r>
          </a:p>
          <a:p>
            <a:pPr marL="571500" indent="-571500" algn="l">
              <a:buFont typeface="Wingdings" panose="05000000000000000000" pitchFamily="2" charset="2"/>
              <a:buChar char="§"/>
            </a:pPr>
            <a:r>
              <a:rPr lang="en-US" sz="3800" dirty="0">
                <a:latin typeface="Perpetua" panose="02020502060401020303" pitchFamily="18" charset="0"/>
              </a:rPr>
              <a:t>Criminal offense…</a:t>
            </a:r>
          </a:p>
          <a:p>
            <a:pPr marL="571500" indent="-571500" algn="l">
              <a:buFont typeface="Wingdings" panose="05000000000000000000" pitchFamily="2" charset="2"/>
              <a:buChar char="§"/>
            </a:pPr>
            <a:r>
              <a:rPr lang="en-US" sz="3800" dirty="0">
                <a:latin typeface="Perpetua" panose="02020502060401020303" pitchFamily="18" charset="0"/>
              </a:rPr>
              <a:t>…but would find loopholes</a:t>
            </a:r>
          </a:p>
        </p:txBody>
      </p:sp>
    </p:spTree>
    <p:extLst>
      <p:ext uri="{BB962C8B-B14F-4D97-AF65-F5344CB8AC3E}">
        <p14:creationId xmlns:p14="http://schemas.microsoft.com/office/powerpoint/2010/main" val="75655050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left)">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wipe(left)">
                                      <p:cBhvr>
                                        <p:cTn id="2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041802-EDBA-D8B7-1A7B-5586684FB1B2}"/>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37CE3914-5CE5-EA4D-FB6C-598887728F55}"/>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314C7904-E0AA-46BE-400C-4AC279DA61B0}"/>
              </a:ext>
            </a:extLst>
          </p:cNvPr>
          <p:cNvSpPr>
            <a:spLocks noGrp="1"/>
          </p:cNvSpPr>
          <p:nvPr>
            <p:ph idx="1"/>
          </p:nvPr>
        </p:nvSpPr>
        <p:spPr>
          <a:xfrm>
            <a:off x="633663" y="1600201"/>
            <a:ext cx="10972800" cy="4525963"/>
          </a:xfrm>
        </p:spPr>
        <p:txBody>
          <a:bodyPr/>
          <a:lstStyle/>
          <a:p>
            <a:pPr marL="0" indent="0">
              <a:buNone/>
            </a:pPr>
            <a:r>
              <a:rPr lang="en-US" baseline="30000" dirty="0"/>
              <a:t>9</a:t>
            </a:r>
            <a:r>
              <a:rPr lang="en-US" dirty="0"/>
              <a:t>The day on which this took place was a Sabbath</a:t>
            </a:r>
            <a:endParaRPr lang="en-US" sz="3800" dirty="0">
              <a:latin typeface="Perpetua" panose="02020502060401020303" pitchFamily="18" charset="0"/>
            </a:endParaRPr>
          </a:p>
        </p:txBody>
      </p:sp>
      <p:sp>
        <p:nvSpPr>
          <p:cNvPr id="4" name="TextBox 3">
            <a:extLst>
              <a:ext uri="{FF2B5EF4-FFF2-40B4-BE49-F238E27FC236}">
                <a16:creationId xmlns:a16="http://schemas.microsoft.com/office/drawing/2014/main" id="{1F7C3761-7A40-7500-661B-B78EBA196C61}"/>
              </a:ext>
            </a:extLst>
          </p:cNvPr>
          <p:cNvSpPr txBox="1"/>
          <p:nvPr/>
        </p:nvSpPr>
        <p:spPr>
          <a:xfrm>
            <a:off x="633663" y="2656164"/>
            <a:ext cx="6739903" cy="677108"/>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u="sng" dirty="0">
                <a:latin typeface="Perpetua" panose="02020502060401020303" pitchFamily="18" charset="0"/>
              </a:rPr>
              <a:t>“The Religious Mentality”</a:t>
            </a:r>
          </a:p>
        </p:txBody>
      </p:sp>
      <p:sp>
        <p:nvSpPr>
          <p:cNvPr id="2" name="TextBox 1">
            <a:extLst>
              <a:ext uri="{FF2B5EF4-FFF2-40B4-BE49-F238E27FC236}">
                <a16:creationId xmlns:a16="http://schemas.microsoft.com/office/drawing/2014/main" id="{532C7FBC-5426-A9E0-3B98-8EF26D282F7E}"/>
              </a:ext>
            </a:extLst>
          </p:cNvPr>
          <p:cNvSpPr txBox="1"/>
          <p:nvPr/>
        </p:nvSpPr>
        <p:spPr>
          <a:xfrm>
            <a:off x="285345" y="274638"/>
            <a:ext cx="11272992" cy="4185761"/>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Matthew 23:23-24 – </a:t>
            </a:r>
            <a:r>
              <a:rPr lang="en-US" sz="3800" baseline="30000" dirty="0">
                <a:latin typeface="Perpetua" panose="02020502060401020303" pitchFamily="18" charset="0"/>
              </a:rPr>
              <a:t>23</a:t>
            </a:r>
            <a:r>
              <a:rPr lang="en-US" sz="3800" dirty="0">
                <a:latin typeface="Perpetua" panose="02020502060401020303" pitchFamily="18" charset="0"/>
              </a:rPr>
              <a:t>Woe to you, teachers of the law and Pharisees, you hypocrites! You give a tenth of your spices – mint, dill and cumin. But you have neglected the more important matters of the law – justice, mercy and faithfulness. You should have practiced the latter, without neglecting the former.</a:t>
            </a:r>
          </a:p>
          <a:p>
            <a:r>
              <a:rPr lang="en-US" sz="3800" baseline="30000" dirty="0">
                <a:latin typeface="Perpetua" panose="02020502060401020303" pitchFamily="18" charset="0"/>
              </a:rPr>
              <a:t>24</a:t>
            </a:r>
            <a:r>
              <a:rPr lang="en-US" sz="3800" dirty="0">
                <a:latin typeface="Perpetua" panose="02020502060401020303" pitchFamily="18" charset="0"/>
              </a:rPr>
              <a:t>You blind guides! You strain out a gnat but swallow a camel.</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24541072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left)">
                                      <p:cBhvr>
                                        <p:cTn id="15"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A1CAC4-7A15-6AC6-BA77-8202A2242C1B}"/>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C772E5D6-C437-280A-4DE3-5F4ACCEEBC3E}"/>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03A98291-B290-75C0-F1D0-6050D3E81730}"/>
              </a:ext>
            </a:extLst>
          </p:cNvPr>
          <p:cNvSpPr>
            <a:spLocks noGrp="1"/>
          </p:cNvSpPr>
          <p:nvPr>
            <p:ph idx="1"/>
          </p:nvPr>
        </p:nvSpPr>
        <p:spPr>
          <a:xfrm>
            <a:off x="633663" y="1600201"/>
            <a:ext cx="10972800" cy="4525963"/>
          </a:xfrm>
        </p:spPr>
        <p:txBody>
          <a:bodyPr/>
          <a:lstStyle/>
          <a:p>
            <a:pPr marL="0" indent="0">
              <a:buNone/>
            </a:pPr>
            <a:r>
              <a:rPr lang="en-US" baseline="30000" dirty="0"/>
              <a:t>9</a:t>
            </a:r>
            <a:r>
              <a:rPr lang="en-US" dirty="0"/>
              <a:t>The day on which this took place was a Sabbath</a:t>
            </a:r>
            <a:endParaRPr lang="en-US" sz="3800" dirty="0">
              <a:latin typeface="Perpetua" panose="02020502060401020303" pitchFamily="18" charset="0"/>
            </a:endParaRPr>
          </a:p>
        </p:txBody>
      </p:sp>
      <p:sp>
        <p:nvSpPr>
          <p:cNvPr id="4" name="TextBox 3">
            <a:extLst>
              <a:ext uri="{FF2B5EF4-FFF2-40B4-BE49-F238E27FC236}">
                <a16:creationId xmlns:a16="http://schemas.microsoft.com/office/drawing/2014/main" id="{F4E87D2D-42BB-A67B-C8D5-D5625CD48CB2}"/>
              </a:ext>
            </a:extLst>
          </p:cNvPr>
          <p:cNvSpPr txBox="1"/>
          <p:nvPr/>
        </p:nvSpPr>
        <p:spPr>
          <a:xfrm>
            <a:off x="633663" y="2656164"/>
            <a:ext cx="6739903"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u="sng" dirty="0">
                <a:latin typeface="Perpetua" panose="02020502060401020303" pitchFamily="18" charset="0"/>
              </a:rPr>
              <a:t>“The Religious Mentality”</a:t>
            </a:r>
          </a:p>
          <a:p>
            <a:pPr marL="571500" indent="-571500" algn="l">
              <a:buFont typeface="Wingdings" panose="05000000000000000000" pitchFamily="2" charset="2"/>
              <a:buChar char="§"/>
            </a:pPr>
            <a:r>
              <a:rPr lang="en-US" sz="3800" dirty="0">
                <a:latin typeface="Perpetua" panose="02020502060401020303" pitchFamily="18" charset="0"/>
              </a:rPr>
              <a:t>Lack of moral proportion </a:t>
            </a:r>
          </a:p>
        </p:txBody>
      </p:sp>
      <p:sp>
        <p:nvSpPr>
          <p:cNvPr id="2" name="TextBox 1">
            <a:extLst>
              <a:ext uri="{FF2B5EF4-FFF2-40B4-BE49-F238E27FC236}">
                <a16:creationId xmlns:a16="http://schemas.microsoft.com/office/drawing/2014/main" id="{D29BA619-9BDE-BDF4-467D-44A5A8697AE0}"/>
              </a:ext>
            </a:extLst>
          </p:cNvPr>
          <p:cNvSpPr txBox="1"/>
          <p:nvPr/>
        </p:nvSpPr>
        <p:spPr>
          <a:xfrm>
            <a:off x="483567" y="4334469"/>
            <a:ext cx="11272992"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Matthew 23:25 – Woe to you, teachers of the law and Pharisees, you hypocrites! You clean the outside of the cup and dish, but inside they are full of greed and self-indulgence.</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67182023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1FFFEC-FAFA-6C61-0420-D1A1D6668D40}"/>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CF2A9336-A22E-6A43-FD80-2210C2A6314F}"/>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A6E2596C-5155-0A33-0D28-6523D38EDFFC}"/>
              </a:ext>
            </a:extLst>
          </p:cNvPr>
          <p:cNvSpPr>
            <a:spLocks noGrp="1"/>
          </p:cNvSpPr>
          <p:nvPr>
            <p:ph idx="1"/>
          </p:nvPr>
        </p:nvSpPr>
        <p:spPr>
          <a:xfrm>
            <a:off x="633663" y="1600201"/>
            <a:ext cx="10972800" cy="4525963"/>
          </a:xfrm>
        </p:spPr>
        <p:txBody>
          <a:bodyPr/>
          <a:lstStyle/>
          <a:p>
            <a:pPr marL="0" indent="0">
              <a:buNone/>
            </a:pPr>
            <a:r>
              <a:rPr lang="en-US" baseline="30000" dirty="0"/>
              <a:t>9</a:t>
            </a:r>
            <a:r>
              <a:rPr lang="en-US" dirty="0"/>
              <a:t>The day on which this took place was a Sabbath</a:t>
            </a:r>
            <a:endParaRPr lang="en-US" sz="3800" dirty="0">
              <a:latin typeface="Perpetua" panose="02020502060401020303" pitchFamily="18" charset="0"/>
            </a:endParaRPr>
          </a:p>
        </p:txBody>
      </p:sp>
      <p:sp>
        <p:nvSpPr>
          <p:cNvPr id="4" name="TextBox 3">
            <a:extLst>
              <a:ext uri="{FF2B5EF4-FFF2-40B4-BE49-F238E27FC236}">
                <a16:creationId xmlns:a16="http://schemas.microsoft.com/office/drawing/2014/main" id="{C410832A-B691-0425-EB65-1CBDDD191A1E}"/>
              </a:ext>
            </a:extLst>
          </p:cNvPr>
          <p:cNvSpPr txBox="1"/>
          <p:nvPr/>
        </p:nvSpPr>
        <p:spPr>
          <a:xfrm>
            <a:off x="633663" y="2656164"/>
            <a:ext cx="6739903" cy="3046988"/>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u="sng" dirty="0">
                <a:latin typeface="Perpetua" panose="02020502060401020303" pitchFamily="18" charset="0"/>
              </a:rPr>
              <a:t>“The Religious Mentality”</a:t>
            </a:r>
          </a:p>
          <a:p>
            <a:pPr marL="571500" indent="-571500" algn="l">
              <a:buFont typeface="Wingdings" panose="05000000000000000000" pitchFamily="2" charset="2"/>
              <a:buChar char="§"/>
            </a:pPr>
            <a:r>
              <a:rPr lang="en-US" sz="3800" dirty="0">
                <a:latin typeface="Perpetua" panose="02020502060401020303" pitchFamily="18" charset="0"/>
              </a:rPr>
              <a:t>Lack of moral proportion </a:t>
            </a:r>
          </a:p>
          <a:p>
            <a:pPr marL="571500" indent="-571500" algn="l">
              <a:buFont typeface="Wingdings" panose="05000000000000000000" pitchFamily="2" charset="2"/>
              <a:buChar char="§"/>
            </a:pPr>
            <a:r>
              <a:rPr lang="en-US" sz="3800" dirty="0">
                <a:latin typeface="Perpetua" panose="02020502060401020303" pitchFamily="18" charset="0"/>
              </a:rPr>
              <a:t>Makes God a cosmic nitpicker </a:t>
            </a:r>
          </a:p>
          <a:p>
            <a:pPr marL="571500" indent="-571500" algn="l">
              <a:buFont typeface="Wingdings" panose="05000000000000000000" pitchFamily="2" charset="2"/>
              <a:buChar char="§"/>
            </a:pPr>
            <a:r>
              <a:rPr lang="en-US" sz="3800" dirty="0">
                <a:latin typeface="Perpetua" panose="02020502060401020303" pitchFamily="18" charset="0"/>
              </a:rPr>
              <a:t>Easier than moral transformation</a:t>
            </a:r>
          </a:p>
          <a:p>
            <a:pPr marL="571500" indent="-571500" algn="l">
              <a:buFont typeface="Wingdings" panose="05000000000000000000" pitchFamily="2" charset="2"/>
              <a:buChar char="§"/>
            </a:pPr>
            <a:r>
              <a:rPr lang="en-US" sz="4000" b="1" u="sng" dirty="0">
                <a:latin typeface="Perpetua" panose="02020502060401020303" pitchFamily="18" charset="0"/>
              </a:rPr>
              <a:t>Removes the need for grace</a:t>
            </a:r>
          </a:p>
        </p:txBody>
      </p:sp>
    </p:spTree>
    <p:extLst>
      <p:ext uri="{BB962C8B-B14F-4D97-AF65-F5344CB8AC3E}">
        <p14:creationId xmlns:p14="http://schemas.microsoft.com/office/powerpoint/2010/main" val="42438780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ipe(left)">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left)">
                                      <p:cBhvr>
                                        <p:cTn id="1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0B8E0C-DE42-A372-214E-072D25DFF9FC}"/>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A376646-335F-FEBF-FE09-40FDC92921BB}"/>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D7183C70-75EC-7250-34D5-EA94C991F130}"/>
              </a:ext>
            </a:extLst>
          </p:cNvPr>
          <p:cNvSpPr>
            <a:spLocks noGrp="1"/>
          </p:cNvSpPr>
          <p:nvPr>
            <p:ph idx="1"/>
          </p:nvPr>
        </p:nvSpPr>
        <p:spPr>
          <a:xfrm>
            <a:off x="633663" y="1600201"/>
            <a:ext cx="10972800" cy="4525963"/>
          </a:xfrm>
        </p:spPr>
        <p:txBody>
          <a:bodyPr/>
          <a:lstStyle/>
          <a:p>
            <a:pPr marL="0" indent="0">
              <a:buNone/>
            </a:pPr>
            <a:r>
              <a:rPr lang="en-US" baseline="30000" dirty="0"/>
              <a:t>10</a:t>
            </a:r>
            <a:r>
              <a:rPr lang="en-US" dirty="0"/>
              <a:t>and so the Jewish leaders said to the man who had been healed, “It is the Sabbath; the law forbids you to carry your mat.” </a:t>
            </a:r>
          </a:p>
          <a:p>
            <a:pPr marL="0" indent="0">
              <a:buNone/>
            </a:pPr>
            <a:r>
              <a:rPr lang="en-US" baseline="30000" dirty="0"/>
              <a:t>11</a:t>
            </a:r>
            <a:r>
              <a:rPr lang="en-US" dirty="0"/>
              <a:t>But he replied, “The man who made me well said to me, ‘Pick up your mat and walk.’” </a:t>
            </a:r>
          </a:p>
          <a:p>
            <a:pPr marL="0" indent="0">
              <a:buNone/>
            </a:pPr>
            <a:endParaRPr lang="en-US" dirty="0"/>
          </a:p>
          <a:p>
            <a:pPr marL="0" indent="0">
              <a:buNone/>
            </a:pP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11499532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C27F44-D45F-8D4D-FEB9-D56A8878A7FB}"/>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8110307F-590F-5B1A-504E-8BC8BE1EBFAE}"/>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3ECA9797-633E-4B6B-C58C-843DD6F0BCEC}"/>
              </a:ext>
            </a:extLst>
          </p:cNvPr>
          <p:cNvSpPr>
            <a:spLocks noGrp="1"/>
          </p:cNvSpPr>
          <p:nvPr>
            <p:ph idx="1"/>
          </p:nvPr>
        </p:nvSpPr>
        <p:spPr>
          <a:xfrm>
            <a:off x="633663" y="1600201"/>
            <a:ext cx="10972800" cy="4525963"/>
          </a:xfrm>
        </p:spPr>
        <p:txBody>
          <a:bodyPr/>
          <a:lstStyle/>
          <a:p>
            <a:pPr marL="0" indent="0">
              <a:buNone/>
            </a:pPr>
            <a:r>
              <a:rPr lang="en-US" baseline="30000" dirty="0"/>
              <a:t>2</a:t>
            </a:r>
            <a:r>
              <a:rPr lang="en-US" dirty="0"/>
              <a:t>Now there is in Jerusalem near the Sheep Gate a pool, which in Aramaic is called Bethesda and which is surrounded by five covered colonnades. </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3710615397"/>
      </p:ext>
    </p:extLst>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7E475-B6DC-B16B-74DA-2A9BC162D5D7}"/>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245B5573-BDF8-CBA7-ECA2-C3B6A6BB97AA}"/>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46A24179-56B5-361C-B9B9-543AFFF8B15D}"/>
              </a:ext>
            </a:extLst>
          </p:cNvPr>
          <p:cNvSpPr>
            <a:spLocks noGrp="1"/>
          </p:cNvSpPr>
          <p:nvPr>
            <p:ph idx="1"/>
          </p:nvPr>
        </p:nvSpPr>
        <p:spPr>
          <a:xfrm>
            <a:off x="633663" y="1600201"/>
            <a:ext cx="10972800" cy="4525963"/>
          </a:xfrm>
        </p:spPr>
        <p:txBody>
          <a:bodyPr/>
          <a:lstStyle/>
          <a:p>
            <a:pPr marL="0" indent="0">
              <a:buNone/>
            </a:pPr>
            <a:r>
              <a:rPr lang="en-US" baseline="30000" dirty="0"/>
              <a:t>12</a:t>
            </a:r>
            <a:r>
              <a:rPr lang="en-US" dirty="0"/>
              <a:t>So they asked him, “Who is this fellow who told you to pick it up and walk?”</a:t>
            </a:r>
          </a:p>
          <a:p>
            <a:pPr marL="0" indent="0">
              <a:buNone/>
            </a:pPr>
            <a:r>
              <a:rPr lang="en-US" baseline="30000" dirty="0"/>
              <a:t>13</a:t>
            </a:r>
            <a:r>
              <a:rPr lang="en-US" dirty="0"/>
              <a:t>The man who was healed had no idea who it was, for Jesus had slipped away into the crowd that was there.</a:t>
            </a:r>
            <a:endParaRPr lang="en-US" baseline="30000" dirty="0"/>
          </a:p>
          <a:p>
            <a:pPr marL="0" indent="0">
              <a:buNone/>
            </a:pP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56795058-412B-39AC-AFBA-1141967180F2}"/>
              </a:ext>
            </a:extLst>
          </p:cNvPr>
          <p:cNvSpPr txBox="1"/>
          <p:nvPr/>
        </p:nvSpPr>
        <p:spPr>
          <a:xfrm>
            <a:off x="633663" y="4251500"/>
            <a:ext cx="8165280"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Wingdings" panose="05000000000000000000" pitchFamily="2" charset="2"/>
              <a:buChar char="§"/>
            </a:pPr>
            <a:r>
              <a:rPr lang="en-US" sz="3800" dirty="0">
                <a:latin typeface="Perpetua" panose="02020502060401020303" pitchFamily="18" charset="0"/>
              </a:rPr>
              <a:t>The religious leaders don’t care about the healing</a:t>
            </a:r>
          </a:p>
          <a:p>
            <a:pPr marL="571500" indent="-571500" algn="l">
              <a:buFont typeface="Wingdings" panose="05000000000000000000" pitchFamily="2" charset="2"/>
              <a:buChar char="§"/>
            </a:pPr>
            <a:r>
              <a:rPr lang="en-US" sz="3800" dirty="0">
                <a:latin typeface="Perpetua" panose="02020502060401020303" pitchFamily="18" charset="0"/>
              </a:rPr>
              <a:t>The healed man doesn’t know Jesus’ name</a:t>
            </a:r>
          </a:p>
        </p:txBody>
      </p:sp>
    </p:spTree>
    <p:extLst>
      <p:ext uri="{BB962C8B-B14F-4D97-AF65-F5344CB8AC3E}">
        <p14:creationId xmlns:p14="http://schemas.microsoft.com/office/powerpoint/2010/main" val="360940917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wipe(left)">
                                      <p:cBhvr>
                                        <p:cTn id="20"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FF6C57-66D4-DBA9-679C-06A95FAB4895}"/>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A62581C4-7F7A-0B94-AE6C-6719270A66BC}"/>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8CBFCF50-8BCF-5004-C84C-4D067EC3ED3A}"/>
              </a:ext>
            </a:extLst>
          </p:cNvPr>
          <p:cNvSpPr>
            <a:spLocks noGrp="1"/>
          </p:cNvSpPr>
          <p:nvPr>
            <p:ph idx="1"/>
          </p:nvPr>
        </p:nvSpPr>
        <p:spPr>
          <a:xfrm>
            <a:off x="633663" y="1600201"/>
            <a:ext cx="10972800" cy="4525963"/>
          </a:xfrm>
        </p:spPr>
        <p:txBody>
          <a:bodyPr/>
          <a:lstStyle/>
          <a:p>
            <a:pPr marL="0" indent="0">
              <a:buNone/>
            </a:pPr>
            <a:r>
              <a:rPr lang="en-US" baseline="30000" dirty="0"/>
              <a:t>14</a:t>
            </a:r>
            <a:r>
              <a:rPr lang="en-US" dirty="0"/>
              <a:t>Later Jesus found him at the temple and said to him, “See, you are well again. Stop sinning or something worse may happen to you.”</a:t>
            </a:r>
          </a:p>
          <a:p>
            <a:pPr marL="0" indent="0">
              <a:buNone/>
            </a:pPr>
            <a:endParaRPr lang="en-US" dirty="0"/>
          </a:p>
          <a:p>
            <a:pPr marL="0" indent="0">
              <a:buNone/>
            </a:pPr>
            <a:r>
              <a:rPr lang="en-US" baseline="30000" dirty="0"/>
              <a:t>15</a:t>
            </a:r>
            <a:r>
              <a:rPr lang="en-US" dirty="0"/>
              <a:t>The man went away and told the Jewish leaders that it was Jesus who had made him well. </a:t>
            </a:r>
            <a:endParaRPr lang="en-US" baseline="30000" dirty="0"/>
          </a:p>
          <a:p>
            <a:pPr marL="0" indent="0">
              <a:buNone/>
            </a:pP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53EA0C4E-1C7E-D42C-BC8F-800A6BA68258}"/>
              </a:ext>
            </a:extLst>
          </p:cNvPr>
          <p:cNvSpPr txBox="1"/>
          <p:nvPr/>
        </p:nvSpPr>
        <p:spPr>
          <a:xfrm>
            <a:off x="4314412" y="3090446"/>
            <a:ext cx="4970311" cy="677108"/>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Wingdings" panose="05000000000000000000" pitchFamily="2" charset="2"/>
              <a:buChar char="§"/>
            </a:pPr>
            <a:r>
              <a:rPr lang="en-US" sz="3800" dirty="0">
                <a:latin typeface="Perpetua" panose="02020502060401020303" pitchFamily="18" charset="0"/>
              </a:rPr>
              <a:t>The sin here is unbelief</a:t>
            </a:r>
          </a:p>
        </p:txBody>
      </p:sp>
    </p:spTree>
    <p:extLst>
      <p:ext uri="{BB962C8B-B14F-4D97-AF65-F5344CB8AC3E}">
        <p14:creationId xmlns:p14="http://schemas.microsoft.com/office/powerpoint/2010/main" val="131246502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2">
                                            <p:txEl>
                                              <p:pRg st="0" end="0"/>
                                            </p:txEl>
                                          </p:spTgt>
                                        </p:tgtEl>
                                      </p:cBhvr>
                                    </p:animEffect>
                                    <p:set>
                                      <p:cBhvr>
                                        <p:cTn id="15" dur="1" fill="hold">
                                          <p:stCondLst>
                                            <p:cond delay="499"/>
                                          </p:stCondLst>
                                        </p:cTn>
                                        <p:tgtEl>
                                          <p:spTgt spid="2">
                                            <p:txEl>
                                              <p:pRg st="0" end="0"/>
                                            </p:txEl>
                                          </p:spTgt>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2">
                                            <p:bg/>
                                          </p:spTgt>
                                        </p:tgtEl>
                                      </p:cBhvr>
                                    </p:animEffect>
                                    <p:set>
                                      <p:cBhvr>
                                        <p:cTn id="18" dur="1" fill="hold">
                                          <p:stCondLst>
                                            <p:cond delay="499"/>
                                          </p:stCondLst>
                                        </p:cTn>
                                        <p:tgtEl>
                                          <p:spTgt spid="2">
                                            <p:bg/>
                                          </p:spTgt>
                                        </p:tgtEl>
                                        <p:attrNameLst>
                                          <p:attrName>style.visibility</p:attrName>
                                        </p:attrNameLst>
                                      </p:cBhvr>
                                      <p:to>
                                        <p:strVal val="hidden"/>
                                      </p:to>
                                    </p:set>
                                  </p:childTnLst>
                                </p:cTn>
                              </p:par>
                              <p:par>
                                <p:cTn id="19" presetID="22" presetClass="entr" presetSubtype="8"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left)">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build="allAtOnce"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19F15C-23E7-E5DD-AAB8-CB5FE437A104}"/>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C01FACB7-49F4-8770-91F5-034AABE484FA}"/>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37982A9F-0F7D-5E6E-0C0D-487B540CE129}"/>
              </a:ext>
            </a:extLst>
          </p:cNvPr>
          <p:cNvSpPr>
            <a:spLocks noGrp="1"/>
          </p:cNvSpPr>
          <p:nvPr>
            <p:ph idx="1"/>
          </p:nvPr>
        </p:nvSpPr>
        <p:spPr>
          <a:xfrm>
            <a:off x="633663" y="1600201"/>
            <a:ext cx="10972800" cy="4525963"/>
          </a:xfrm>
        </p:spPr>
        <p:txBody>
          <a:bodyPr/>
          <a:lstStyle/>
          <a:p>
            <a:pPr marL="0" indent="0">
              <a:buNone/>
            </a:pPr>
            <a:r>
              <a:rPr lang="en-US" baseline="30000" dirty="0"/>
              <a:t>16</a:t>
            </a:r>
            <a:r>
              <a:rPr lang="en-US" dirty="0"/>
              <a:t>So, because Jesus was doing these things on the Sabbath, the Jewish leaders began to persecute him.</a:t>
            </a:r>
          </a:p>
          <a:p>
            <a:pPr marL="0" indent="0">
              <a:buNone/>
            </a:pPr>
            <a:r>
              <a:rPr lang="en-US" baseline="30000" dirty="0"/>
              <a:t>17</a:t>
            </a:r>
            <a:r>
              <a:rPr lang="en-US" dirty="0"/>
              <a:t>In his defense Jesus said to them, “My Father is always at his work to this very day, and I too am working.” </a:t>
            </a:r>
          </a:p>
          <a:p>
            <a:pPr marL="0" indent="0">
              <a:buNone/>
            </a:pP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125268517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7FAB61-034B-CC96-A854-BE744E1D71BA}"/>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7EFB0605-8A8C-BFBD-73D6-A1FFCD3179D1}"/>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0A4FC4E2-98BD-E058-023F-0D89F8E3377D}"/>
              </a:ext>
            </a:extLst>
          </p:cNvPr>
          <p:cNvSpPr>
            <a:spLocks noGrp="1"/>
          </p:cNvSpPr>
          <p:nvPr>
            <p:ph idx="1"/>
          </p:nvPr>
        </p:nvSpPr>
        <p:spPr>
          <a:xfrm>
            <a:off x="633663" y="1600201"/>
            <a:ext cx="10972800" cy="4525963"/>
          </a:xfrm>
        </p:spPr>
        <p:txBody>
          <a:bodyPr/>
          <a:lstStyle/>
          <a:p>
            <a:pPr marL="0" indent="0">
              <a:buNone/>
            </a:pPr>
            <a:r>
              <a:rPr lang="en-US" baseline="30000" dirty="0"/>
              <a:t>18</a:t>
            </a:r>
            <a:r>
              <a:rPr lang="en-US" dirty="0"/>
              <a:t>For this reason they tried all the more to kill him; not only was he breaking the Sabbath, but he was even calling God his own Father, making himself equal with God.</a:t>
            </a:r>
            <a:endParaRPr lang="en-US" baseline="30000" dirty="0"/>
          </a:p>
          <a:p>
            <a:pPr marL="0" indent="0">
              <a:buNone/>
            </a:pP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940730594"/>
      </p:ext>
    </p:extLst>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C4410A-1B27-DCCE-886E-C07E2683D005}"/>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96C1E2FF-5C24-7959-D315-70AC1587012D}"/>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C6E48C50-391D-ECB3-4CA1-E1415FBBF102}"/>
              </a:ext>
            </a:extLst>
          </p:cNvPr>
          <p:cNvSpPr>
            <a:spLocks noGrp="1"/>
          </p:cNvSpPr>
          <p:nvPr>
            <p:ph idx="1"/>
          </p:nvPr>
        </p:nvSpPr>
        <p:spPr>
          <a:xfrm>
            <a:off x="633663" y="1600201"/>
            <a:ext cx="10972800" cy="4525963"/>
          </a:xfrm>
        </p:spPr>
        <p:txBody>
          <a:bodyPr/>
          <a:lstStyle/>
          <a:p>
            <a:pPr marL="0" indent="0">
              <a:buNone/>
            </a:pPr>
            <a:r>
              <a:rPr lang="en-US" baseline="30000" dirty="0"/>
              <a:t>19</a:t>
            </a:r>
            <a:r>
              <a:rPr lang="en-US" dirty="0"/>
              <a:t>Jesus gave them this answer: “Very truly I tell you, the Son can do nothing by himself; he can do only what he sees his Father doing, because whatever the Father does the Son also does.</a:t>
            </a:r>
            <a:endParaRPr lang="en-US" baseline="30000" dirty="0"/>
          </a:p>
          <a:p>
            <a:pPr marL="0" indent="0">
              <a:buNone/>
            </a:pP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1060842944"/>
      </p:ext>
    </p:extLst>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F83F1-7547-2967-C29E-AA16BEF7B771}"/>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65E71385-12D6-00AE-B031-CA6BA5D87B1F}"/>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075DB712-87F4-F1A9-AE78-50620DF81A51}"/>
              </a:ext>
            </a:extLst>
          </p:cNvPr>
          <p:cNvSpPr>
            <a:spLocks noGrp="1"/>
          </p:cNvSpPr>
          <p:nvPr>
            <p:ph idx="1"/>
          </p:nvPr>
        </p:nvSpPr>
        <p:spPr>
          <a:xfrm>
            <a:off x="633663" y="1600201"/>
            <a:ext cx="10972800" cy="4525963"/>
          </a:xfrm>
        </p:spPr>
        <p:txBody>
          <a:bodyPr/>
          <a:lstStyle/>
          <a:p>
            <a:pPr marL="0" indent="0">
              <a:buNone/>
            </a:pPr>
            <a:r>
              <a:rPr lang="en-US" baseline="30000" dirty="0"/>
              <a:t>20</a:t>
            </a:r>
            <a:r>
              <a:rPr lang="en-US" dirty="0"/>
              <a:t>For the Father loves the Son and shows him all he does. Yes, and he will show him even greater works than these, so that you will be amazed.</a:t>
            </a:r>
            <a:endParaRPr lang="en-US" baseline="30000" dirty="0"/>
          </a:p>
          <a:p>
            <a:pPr marL="0" indent="0">
              <a:buNone/>
            </a:pPr>
            <a:r>
              <a:rPr lang="en-US" baseline="30000" dirty="0"/>
              <a:t>21</a:t>
            </a:r>
            <a:r>
              <a:rPr lang="en-US" dirty="0"/>
              <a:t>For just as the Father raises the dead and gives them life, even so the Son gives life to whom he is pleased to give it. </a:t>
            </a:r>
            <a:endParaRPr lang="en-US" baseline="30000" dirty="0"/>
          </a:p>
          <a:p>
            <a:pPr marL="0" indent="0">
              <a:buNone/>
            </a:pP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2370587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96787B-510E-D804-0F88-559581B08563}"/>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8C8A4E69-3AAD-1061-845F-5F66134DCA0C}"/>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7632FB54-66BD-9C15-C2F9-CC10E8D94F78}"/>
              </a:ext>
            </a:extLst>
          </p:cNvPr>
          <p:cNvSpPr>
            <a:spLocks noGrp="1"/>
          </p:cNvSpPr>
          <p:nvPr>
            <p:ph idx="1"/>
          </p:nvPr>
        </p:nvSpPr>
        <p:spPr>
          <a:xfrm>
            <a:off x="633663" y="1600201"/>
            <a:ext cx="10972800" cy="4525963"/>
          </a:xfrm>
        </p:spPr>
        <p:txBody>
          <a:bodyPr/>
          <a:lstStyle/>
          <a:p>
            <a:pPr marL="0" indent="0">
              <a:buNone/>
            </a:pPr>
            <a:r>
              <a:rPr lang="en-US" baseline="30000" dirty="0"/>
              <a:t>22</a:t>
            </a:r>
            <a:r>
              <a:rPr lang="en-US" dirty="0"/>
              <a:t>Moreover, the Father judges no one, but has entrusted all judgment to the Son, </a:t>
            </a:r>
          </a:p>
          <a:p>
            <a:pPr marL="0" indent="0">
              <a:buNone/>
            </a:pPr>
            <a:r>
              <a:rPr lang="en-US" baseline="30000" dirty="0"/>
              <a:t>23</a:t>
            </a:r>
            <a:r>
              <a:rPr lang="en-US" dirty="0"/>
              <a:t>that all may honor the Son just as they honor the Father. Whoever does not honor the Son does not honor the Father, who sent him.</a:t>
            </a:r>
            <a:endParaRPr lang="en-US" baseline="30000" dirty="0"/>
          </a:p>
          <a:p>
            <a:pPr marL="0" indent="0">
              <a:buNone/>
            </a:pP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0248624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3B4C67-1377-8EFE-9515-16F87C65E542}"/>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DA11896E-6464-FEEB-C0FF-EBFEEB4CD63E}"/>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78F54765-8478-5ACD-56F9-F8C031580410}"/>
              </a:ext>
            </a:extLst>
          </p:cNvPr>
          <p:cNvSpPr>
            <a:spLocks noGrp="1"/>
          </p:cNvSpPr>
          <p:nvPr>
            <p:ph idx="1"/>
          </p:nvPr>
        </p:nvSpPr>
        <p:spPr>
          <a:xfrm>
            <a:off x="633663" y="1600201"/>
            <a:ext cx="10972800" cy="4525963"/>
          </a:xfrm>
        </p:spPr>
        <p:txBody>
          <a:bodyPr/>
          <a:lstStyle/>
          <a:p>
            <a:pPr marL="0" indent="0">
              <a:buNone/>
            </a:pPr>
            <a:r>
              <a:rPr lang="en-US" baseline="30000" dirty="0">
                <a:solidFill>
                  <a:schemeClr val="tx1">
                    <a:lumMod val="50000"/>
                  </a:schemeClr>
                </a:solidFill>
              </a:rPr>
              <a:t>22</a:t>
            </a:r>
            <a:r>
              <a:rPr lang="en-US" dirty="0">
                <a:solidFill>
                  <a:schemeClr val="tx1">
                    <a:lumMod val="50000"/>
                  </a:schemeClr>
                </a:solidFill>
              </a:rPr>
              <a:t>Moreover, the Father judges no one, but has entrusted all judgment to the Son, </a:t>
            </a:r>
          </a:p>
          <a:p>
            <a:pPr marL="0" indent="0">
              <a:buNone/>
            </a:pPr>
            <a:r>
              <a:rPr lang="en-US" baseline="30000" dirty="0"/>
              <a:t>23</a:t>
            </a:r>
            <a:r>
              <a:rPr lang="en-US" dirty="0"/>
              <a:t>that all may honor the Son just as they honor the Father. Whoever does not honor the Son does not honor the Father, who sent him.</a:t>
            </a:r>
            <a:endParaRPr lang="en-US" baseline="30000" dirty="0"/>
          </a:p>
          <a:p>
            <a:pPr marL="0" indent="0">
              <a:buNone/>
            </a:pP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1470808011"/>
      </p:ext>
    </p:extLst>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BCC475-2D16-4865-AA7A-82DC586A6429}"/>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B5197533-F276-88A2-6FBE-904AC034CA93}"/>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D5B5353C-013D-BEB7-79B3-83E42E993F24}"/>
              </a:ext>
            </a:extLst>
          </p:cNvPr>
          <p:cNvSpPr>
            <a:spLocks noGrp="1"/>
          </p:cNvSpPr>
          <p:nvPr>
            <p:ph idx="1"/>
          </p:nvPr>
        </p:nvSpPr>
        <p:spPr>
          <a:xfrm>
            <a:off x="633663" y="1600201"/>
            <a:ext cx="10972800" cy="4525963"/>
          </a:xfrm>
        </p:spPr>
        <p:txBody>
          <a:bodyPr/>
          <a:lstStyle/>
          <a:p>
            <a:pPr marL="0" indent="0">
              <a:buNone/>
            </a:pPr>
            <a:r>
              <a:rPr lang="en-US" baseline="30000" dirty="0"/>
              <a:t>24</a:t>
            </a:r>
            <a:r>
              <a:rPr lang="en-US" dirty="0"/>
              <a:t>Very truly I tell you, whoever hears my word and believes him who sent me has eternal life and will not be judged but has crossed over from death to life. </a:t>
            </a:r>
            <a:endParaRPr lang="en-US" baseline="30000" dirty="0"/>
          </a:p>
          <a:p>
            <a:pPr marL="0" indent="0">
              <a:buNone/>
            </a:pP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FF24D725-24B0-96B6-1F47-C3100F1990AB}"/>
              </a:ext>
            </a:extLst>
          </p:cNvPr>
          <p:cNvSpPr txBox="1"/>
          <p:nvPr/>
        </p:nvSpPr>
        <p:spPr>
          <a:xfrm>
            <a:off x="633663" y="4251500"/>
            <a:ext cx="8165280" cy="677108"/>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Wingdings" panose="05000000000000000000" pitchFamily="2" charset="2"/>
              <a:buChar char="§"/>
            </a:pPr>
            <a:r>
              <a:rPr lang="en-US" sz="3800" dirty="0">
                <a:latin typeface="Perpetua" panose="02020502060401020303" pitchFamily="18" charset="0"/>
              </a:rPr>
              <a:t>Eternal life begins the day you trust Jesus</a:t>
            </a:r>
          </a:p>
        </p:txBody>
      </p:sp>
    </p:spTree>
    <p:extLst>
      <p:ext uri="{BB962C8B-B14F-4D97-AF65-F5344CB8AC3E}">
        <p14:creationId xmlns:p14="http://schemas.microsoft.com/office/powerpoint/2010/main" val="267156330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DF6D4-FE0C-ED30-7666-2BBC5AF1AF16}"/>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A502F391-0DAD-10EF-C9CE-03E67563D505}"/>
              </a:ext>
            </a:extLst>
          </p:cNvPr>
          <p:cNvSpPr>
            <a:spLocks noGrp="1"/>
          </p:cNvSpPr>
          <p:nvPr>
            <p:ph idx="1"/>
          </p:nvPr>
        </p:nvSpPr>
        <p:spPr/>
        <p:txBody>
          <a:bodyPr/>
          <a:lstStyle/>
          <a:p>
            <a:pPr>
              <a:buFont typeface="Wingdings" panose="05000000000000000000" pitchFamily="2" charset="2"/>
              <a:buChar char="§"/>
            </a:pPr>
            <a:r>
              <a:rPr lang="en-US" dirty="0"/>
              <a:t>We can trust our Bibles </a:t>
            </a:r>
          </a:p>
          <a:p>
            <a:pPr>
              <a:buFont typeface="Wingdings" panose="05000000000000000000" pitchFamily="2" charset="2"/>
              <a:buChar char="§"/>
            </a:pPr>
            <a:r>
              <a:rPr lang="en-US" dirty="0"/>
              <a:t>The religious mentality isn’t the only negative mentality in this chapter </a:t>
            </a:r>
          </a:p>
          <a:p>
            <a:pPr>
              <a:buFont typeface="Wingdings" panose="05000000000000000000" pitchFamily="2" charset="2"/>
              <a:buChar char="§"/>
            </a:pPr>
            <a:r>
              <a:rPr lang="en-US" dirty="0"/>
              <a:t>“The victim mentality”</a:t>
            </a:r>
          </a:p>
        </p:txBody>
      </p:sp>
    </p:spTree>
    <p:extLst>
      <p:ext uri="{BB962C8B-B14F-4D97-AF65-F5344CB8AC3E}">
        <p14:creationId xmlns:p14="http://schemas.microsoft.com/office/powerpoint/2010/main" val="22946873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900054-638D-292C-D13A-0DC23EA45D8B}"/>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D01EC26E-40C7-44FB-DEE1-197D04C15280}"/>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F8F3985B-15C9-5C20-BEA3-D4779EDB08C2}"/>
              </a:ext>
            </a:extLst>
          </p:cNvPr>
          <p:cNvSpPr>
            <a:spLocks noGrp="1"/>
          </p:cNvSpPr>
          <p:nvPr>
            <p:ph idx="1"/>
          </p:nvPr>
        </p:nvSpPr>
        <p:spPr>
          <a:xfrm>
            <a:off x="633663" y="1600201"/>
            <a:ext cx="10972800" cy="4525963"/>
          </a:xfrm>
        </p:spPr>
        <p:txBody>
          <a:bodyPr/>
          <a:lstStyle/>
          <a:p>
            <a:pPr marL="0" indent="0">
              <a:buNone/>
            </a:pPr>
            <a:r>
              <a:rPr lang="en-US" baseline="30000" dirty="0"/>
              <a:t>2</a:t>
            </a:r>
            <a:r>
              <a:rPr lang="en-US" dirty="0"/>
              <a:t>Now there is in Jerusalem near the Sheep Gate a pool, which in Aramaic is called Bethesda and which is surrounded by five covered colonnades. </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B659423E-0F8A-0263-2F63-756C5AF47A41}"/>
              </a:ext>
            </a:extLst>
          </p:cNvPr>
          <p:cNvSpPr txBox="1"/>
          <p:nvPr/>
        </p:nvSpPr>
        <p:spPr>
          <a:xfrm>
            <a:off x="633663" y="3609474"/>
            <a:ext cx="7143550" cy="677108"/>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Wingdings" panose="05000000000000000000" pitchFamily="2" charset="2"/>
              <a:buChar char="§"/>
            </a:pPr>
            <a:r>
              <a:rPr lang="en-US" sz="3800" dirty="0">
                <a:latin typeface="Perpetua" panose="02020502060401020303" pitchFamily="18" charset="0"/>
              </a:rPr>
              <a:t>This pool’s existence was disputed</a:t>
            </a:r>
          </a:p>
        </p:txBody>
      </p:sp>
    </p:spTree>
    <p:extLst>
      <p:ext uri="{BB962C8B-B14F-4D97-AF65-F5344CB8AC3E}">
        <p14:creationId xmlns:p14="http://schemas.microsoft.com/office/powerpoint/2010/main" val="450467780"/>
      </p:ext>
    </p:extLst>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C4D849-0F3F-2D7E-D546-9094C31FC8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8E639B-2DFD-A5D6-EA4D-87BEFA29F052}"/>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94236709-512C-96FA-CA91-0C0F961C0B40}"/>
              </a:ext>
            </a:extLst>
          </p:cNvPr>
          <p:cNvSpPr>
            <a:spLocks noGrp="1"/>
          </p:cNvSpPr>
          <p:nvPr>
            <p:ph idx="1"/>
          </p:nvPr>
        </p:nvSpPr>
        <p:spPr/>
        <p:txBody>
          <a:bodyPr/>
          <a:lstStyle/>
          <a:p>
            <a:pPr>
              <a:buFont typeface="Wingdings" panose="05000000000000000000" pitchFamily="2" charset="2"/>
              <a:buChar char="§"/>
            </a:pPr>
            <a:r>
              <a:rPr lang="en-US" dirty="0"/>
              <a:t>We can trust our Bibles </a:t>
            </a:r>
          </a:p>
          <a:p>
            <a:pPr>
              <a:buFont typeface="Wingdings" panose="05000000000000000000" pitchFamily="2" charset="2"/>
              <a:buChar char="§"/>
            </a:pPr>
            <a:r>
              <a:rPr lang="en-US" dirty="0"/>
              <a:t>“The victim mentality”</a:t>
            </a:r>
          </a:p>
          <a:p>
            <a:pPr lvl="1">
              <a:buFont typeface="Wingdings" panose="05000000000000000000" pitchFamily="2" charset="2"/>
              <a:buChar char="§"/>
            </a:pPr>
            <a:r>
              <a:rPr lang="en-US" dirty="0"/>
              <a:t>Blaming life circumstances on anyone but yourself</a:t>
            </a:r>
          </a:p>
          <a:p>
            <a:pPr lvl="1">
              <a:buFont typeface="Wingdings" panose="05000000000000000000" pitchFamily="2" charset="2"/>
              <a:buChar char="§"/>
            </a:pPr>
            <a:r>
              <a:rPr lang="en-US" dirty="0"/>
              <a:t>Ungrateful</a:t>
            </a:r>
          </a:p>
          <a:p>
            <a:pPr lvl="1">
              <a:buFont typeface="Wingdings" panose="05000000000000000000" pitchFamily="2" charset="2"/>
              <a:buChar char="§"/>
            </a:pPr>
            <a:r>
              <a:rPr lang="en-US" dirty="0"/>
              <a:t>Angry &amp; vindictive when confronted</a:t>
            </a:r>
          </a:p>
          <a:p>
            <a:pPr lvl="1">
              <a:buFont typeface="Wingdings" panose="05000000000000000000" pitchFamily="2" charset="2"/>
              <a:buChar char="§"/>
            </a:pPr>
            <a:r>
              <a:rPr lang="en-US" dirty="0"/>
              <a:t>Complaining without taking God up on a solution </a:t>
            </a:r>
          </a:p>
          <a:p>
            <a:pPr lvl="1">
              <a:buFont typeface="Wingdings" panose="05000000000000000000" pitchFamily="2" charset="2"/>
              <a:buChar char="§"/>
            </a:pPr>
            <a:r>
              <a:rPr lang="en-US" dirty="0"/>
              <a:t>When God offers </a:t>
            </a:r>
            <a:r>
              <a:rPr lang="en-US"/>
              <a:t>to heal you, </a:t>
            </a:r>
            <a:r>
              <a:rPr lang="en-US" dirty="0"/>
              <a:t>say yes </a:t>
            </a:r>
          </a:p>
          <a:p>
            <a:pPr lvl="1">
              <a:buFont typeface="Wingdings" panose="05000000000000000000" pitchFamily="2" charset="2"/>
              <a:buChar char="§"/>
            </a:pPr>
            <a:endParaRPr lang="en-US" dirty="0"/>
          </a:p>
          <a:p>
            <a:pPr marL="457200" lvl="1" indent="0">
              <a:buNone/>
            </a:pPr>
            <a:endParaRPr lang="en-US" dirty="0"/>
          </a:p>
        </p:txBody>
      </p:sp>
    </p:spTree>
    <p:extLst>
      <p:ext uri="{BB962C8B-B14F-4D97-AF65-F5344CB8AC3E}">
        <p14:creationId xmlns:p14="http://schemas.microsoft.com/office/powerpoint/2010/main" val="203571489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pPr>
              <a:buFont typeface="Wingdings" panose="05000000000000000000" pitchFamily="2" charset="2"/>
              <a:buChar char="§"/>
            </a:pPr>
            <a:r>
              <a:rPr lang="en-US" dirty="0"/>
              <a:t>We can trust our Bibles </a:t>
            </a:r>
          </a:p>
          <a:p>
            <a:pPr>
              <a:buFont typeface="Wingdings" panose="05000000000000000000" pitchFamily="2" charset="2"/>
              <a:buChar char="§"/>
            </a:pPr>
            <a:r>
              <a:rPr lang="en-US" dirty="0"/>
              <a:t>When God offers to heal you, say yes</a:t>
            </a:r>
          </a:p>
          <a:p>
            <a:pPr>
              <a:buFont typeface="Wingdings" panose="05000000000000000000" pitchFamily="2" charset="2"/>
              <a:buChar char="§"/>
            </a:pPr>
            <a:r>
              <a:rPr lang="en-US" dirty="0"/>
              <a:t>The religious mentality is catastrophic to your spiritual life</a:t>
            </a:r>
          </a:p>
          <a:p>
            <a:pPr lvl="1">
              <a:buFont typeface="Wingdings" panose="05000000000000000000" pitchFamily="2" charset="2"/>
              <a:buChar char="§"/>
            </a:pPr>
            <a:r>
              <a:rPr lang="en-US" dirty="0"/>
              <a:t>By contrast, God’s way of living under grace is the best way you can live</a:t>
            </a:r>
          </a:p>
        </p:txBody>
      </p:sp>
    </p:spTree>
    <p:extLst>
      <p:ext uri="{BB962C8B-B14F-4D97-AF65-F5344CB8AC3E}">
        <p14:creationId xmlns:p14="http://schemas.microsoft.com/office/powerpoint/2010/main" val="30853767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8E64B-53D4-0D7D-606C-69E2326ADEF2}"/>
              </a:ext>
            </a:extLst>
          </p:cNvPr>
          <p:cNvSpPr/>
          <p:nvPr/>
        </p:nvSpPr>
        <p:spPr>
          <a:xfrm>
            <a:off x="6096000" y="0"/>
            <a:ext cx="6096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42D5D17-FA67-C04D-76A4-570D52D6EB81}"/>
              </a:ext>
            </a:extLst>
          </p:cNvPr>
          <p:cNvSpPr/>
          <p:nvPr/>
        </p:nvSpPr>
        <p:spPr>
          <a:xfrm>
            <a:off x="0" y="0"/>
            <a:ext cx="6096000" cy="6858000"/>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2F39AE48-01D7-3856-A50D-A89AC3F94B6B}"/>
              </a:ext>
            </a:extLst>
          </p:cNvPr>
          <p:cNvSpPr txBox="1"/>
          <p:nvPr/>
        </p:nvSpPr>
        <p:spPr>
          <a:xfrm>
            <a:off x="163285" y="97971"/>
            <a:ext cx="5769429" cy="1569660"/>
          </a:xfrm>
          <a:prstGeom prst="rect">
            <a:avLst/>
          </a:prstGeom>
          <a:noFill/>
          <a:ln w="25400">
            <a:noFill/>
          </a:ln>
        </p:spPr>
        <p:txBody>
          <a:bodyPr wrap="square" rtlCol="0">
            <a:spAutoFit/>
          </a:bodyPr>
          <a:lstStyle/>
          <a:p>
            <a:pPr algn="ctr"/>
            <a:r>
              <a:rPr lang="en-US" sz="9600" dirty="0">
                <a:latin typeface="Haettenschweiler" panose="020B0706040902060204" pitchFamily="34" charset="0"/>
              </a:rPr>
              <a:t>RELIGIOUS</a:t>
            </a:r>
          </a:p>
        </p:txBody>
      </p:sp>
      <p:sp>
        <p:nvSpPr>
          <p:cNvPr id="7" name="TextBox 6">
            <a:extLst>
              <a:ext uri="{FF2B5EF4-FFF2-40B4-BE49-F238E27FC236}">
                <a16:creationId xmlns:a16="http://schemas.microsoft.com/office/drawing/2014/main" id="{B56D5981-0C8F-DFB6-69F9-0700E3D187A5}"/>
              </a:ext>
            </a:extLst>
          </p:cNvPr>
          <p:cNvSpPr txBox="1"/>
          <p:nvPr/>
        </p:nvSpPr>
        <p:spPr>
          <a:xfrm>
            <a:off x="6259285" y="97971"/>
            <a:ext cx="5769429" cy="1569660"/>
          </a:xfrm>
          <a:prstGeom prst="rect">
            <a:avLst/>
          </a:prstGeom>
          <a:noFill/>
          <a:ln w="25400">
            <a:noFill/>
          </a:ln>
        </p:spPr>
        <p:txBody>
          <a:bodyPr wrap="square" rtlCol="0">
            <a:spAutoFit/>
          </a:bodyPr>
          <a:lstStyle/>
          <a:p>
            <a:pPr algn="ctr"/>
            <a:r>
              <a:rPr lang="en-US" sz="9600" dirty="0">
                <a:solidFill>
                  <a:srgbClr val="002060"/>
                </a:solidFill>
                <a:latin typeface="Haettenschweiler" panose="020B0706040902060204" pitchFamily="34" charset="0"/>
              </a:rPr>
              <a:t>GRACE</a:t>
            </a:r>
          </a:p>
        </p:txBody>
      </p:sp>
      <p:sp>
        <p:nvSpPr>
          <p:cNvPr id="2" name="TextBox 1">
            <a:extLst>
              <a:ext uri="{FF2B5EF4-FFF2-40B4-BE49-F238E27FC236}">
                <a16:creationId xmlns:a16="http://schemas.microsoft.com/office/drawing/2014/main" id="{7BA77BDF-9887-6A0F-9CA6-099760F436AA}"/>
              </a:ext>
            </a:extLst>
          </p:cNvPr>
          <p:cNvSpPr txBox="1"/>
          <p:nvPr/>
        </p:nvSpPr>
        <p:spPr>
          <a:xfrm>
            <a:off x="0" y="166763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PERFECTIONISTIC*</a:t>
            </a:r>
          </a:p>
        </p:txBody>
      </p:sp>
      <p:sp>
        <p:nvSpPr>
          <p:cNvPr id="3" name="TextBox 2">
            <a:extLst>
              <a:ext uri="{FF2B5EF4-FFF2-40B4-BE49-F238E27FC236}">
                <a16:creationId xmlns:a16="http://schemas.microsoft.com/office/drawing/2014/main" id="{202423A8-2426-3AD3-ED62-6EA555095551}"/>
              </a:ext>
            </a:extLst>
          </p:cNvPr>
          <p:cNvSpPr txBox="1"/>
          <p:nvPr/>
        </p:nvSpPr>
        <p:spPr>
          <a:xfrm>
            <a:off x="-1" y="3606623"/>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“I HAVE TO”</a:t>
            </a:r>
          </a:p>
        </p:txBody>
      </p:sp>
      <p:sp>
        <p:nvSpPr>
          <p:cNvPr id="9" name="TextBox 8">
            <a:extLst>
              <a:ext uri="{FF2B5EF4-FFF2-40B4-BE49-F238E27FC236}">
                <a16:creationId xmlns:a16="http://schemas.microsoft.com/office/drawing/2014/main" id="{6BB4F213-098C-6B76-1C8E-B30644C2077A}"/>
              </a:ext>
            </a:extLst>
          </p:cNvPr>
          <p:cNvSpPr txBox="1"/>
          <p:nvPr/>
        </p:nvSpPr>
        <p:spPr>
          <a:xfrm>
            <a:off x="0" y="4882299"/>
            <a:ext cx="6095999" cy="1938992"/>
          </a:xfrm>
          <a:prstGeom prst="rect">
            <a:avLst/>
          </a:prstGeom>
          <a:noFill/>
          <a:ln w="25400">
            <a:noFill/>
          </a:ln>
        </p:spPr>
        <p:txBody>
          <a:bodyPr wrap="square" rtlCol="0">
            <a:spAutoFit/>
          </a:bodyPr>
          <a:lstStyle/>
          <a:p>
            <a:r>
              <a:rPr lang="en-US" sz="6000" dirty="0">
                <a:latin typeface="Haettenschweiler" panose="020B0706040902060204" pitchFamily="34" charset="0"/>
              </a:rPr>
              <a:t>“GOD LOVES ME BECAUSE OF WHAT I DO”</a:t>
            </a:r>
          </a:p>
        </p:txBody>
      </p:sp>
      <p:sp>
        <p:nvSpPr>
          <p:cNvPr id="10" name="TextBox 9">
            <a:extLst>
              <a:ext uri="{FF2B5EF4-FFF2-40B4-BE49-F238E27FC236}">
                <a16:creationId xmlns:a16="http://schemas.microsoft.com/office/drawing/2014/main" id="{F9DFDABE-C4F0-5E4F-9C8A-47E81F9A6ACA}"/>
              </a:ext>
            </a:extLst>
          </p:cNvPr>
          <p:cNvSpPr txBox="1"/>
          <p:nvPr/>
        </p:nvSpPr>
        <p:spPr>
          <a:xfrm>
            <a:off x="6259284" y="1667631"/>
            <a:ext cx="6095999" cy="1938992"/>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AVAILABILITY OVER ABILITY</a:t>
            </a:r>
          </a:p>
        </p:txBody>
      </p:sp>
      <p:sp>
        <p:nvSpPr>
          <p:cNvPr id="11" name="TextBox 10">
            <a:extLst>
              <a:ext uri="{FF2B5EF4-FFF2-40B4-BE49-F238E27FC236}">
                <a16:creationId xmlns:a16="http://schemas.microsoft.com/office/drawing/2014/main" id="{38922BB9-0C9E-4373-0D7B-21236392596B}"/>
              </a:ext>
            </a:extLst>
          </p:cNvPr>
          <p:cNvSpPr txBox="1"/>
          <p:nvPr/>
        </p:nvSpPr>
        <p:spPr>
          <a:xfrm>
            <a:off x="6259282" y="3606623"/>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“I GET TO”</a:t>
            </a:r>
          </a:p>
        </p:txBody>
      </p:sp>
      <p:sp>
        <p:nvSpPr>
          <p:cNvPr id="12" name="TextBox 11">
            <a:extLst>
              <a:ext uri="{FF2B5EF4-FFF2-40B4-BE49-F238E27FC236}">
                <a16:creationId xmlns:a16="http://schemas.microsoft.com/office/drawing/2014/main" id="{517E0C1A-3FDF-3876-4A88-BB775FA7ACC3}"/>
              </a:ext>
            </a:extLst>
          </p:cNvPr>
          <p:cNvSpPr txBox="1"/>
          <p:nvPr/>
        </p:nvSpPr>
        <p:spPr>
          <a:xfrm>
            <a:off x="6259283" y="4882298"/>
            <a:ext cx="6095999" cy="1938992"/>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“GOD LOVES ME BECAUSE OF WHAT HE’S DONE”</a:t>
            </a:r>
          </a:p>
        </p:txBody>
      </p:sp>
    </p:spTree>
    <p:extLst>
      <p:ext uri="{BB962C8B-B14F-4D97-AF65-F5344CB8AC3E}">
        <p14:creationId xmlns:p14="http://schemas.microsoft.com/office/powerpoint/2010/main" val="4053320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left)">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p:bldP spid="10" grpId="0"/>
      <p:bldP spid="11" grpId="0"/>
      <p:bldP spid="1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9CAD2F-8413-DDC1-D04F-8B8992547D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EFE4C6-2706-1320-4842-DEE64773CC4B}"/>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F36A2DC5-32CF-D8A0-69D3-B1CFBF711251}"/>
              </a:ext>
            </a:extLst>
          </p:cNvPr>
          <p:cNvSpPr>
            <a:spLocks noGrp="1"/>
          </p:cNvSpPr>
          <p:nvPr>
            <p:ph idx="1"/>
          </p:nvPr>
        </p:nvSpPr>
        <p:spPr/>
        <p:txBody>
          <a:bodyPr/>
          <a:lstStyle/>
          <a:p>
            <a:pPr>
              <a:buFont typeface="Wingdings" panose="05000000000000000000" pitchFamily="2" charset="2"/>
              <a:buChar char="§"/>
            </a:pPr>
            <a:r>
              <a:rPr lang="en-US" dirty="0"/>
              <a:t>We can trust our Bibles </a:t>
            </a:r>
          </a:p>
          <a:p>
            <a:pPr>
              <a:buFont typeface="Wingdings" panose="05000000000000000000" pitchFamily="2" charset="2"/>
              <a:buChar char="§"/>
            </a:pPr>
            <a:r>
              <a:rPr lang="en-US" dirty="0"/>
              <a:t>When God offers to heal you, say yes</a:t>
            </a:r>
          </a:p>
          <a:p>
            <a:pPr>
              <a:buFont typeface="Wingdings" panose="05000000000000000000" pitchFamily="2" charset="2"/>
              <a:buChar char="§"/>
            </a:pPr>
            <a:r>
              <a:rPr lang="en-US" dirty="0"/>
              <a:t>Getting under grace:</a:t>
            </a:r>
          </a:p>
          <a:p>
            <a:pPr lvl="1">
              <a:buFont typeface="Wingdings" panose="05000000000000000000" pitchFamily="2" charset="2"/>
              <a:buChar char="§"/>
            </a:pPr>
            <a:r>
              <a:rPr lang="en-US" dirty="0"/>
              <a:t>Ask God for fresh insights into his grace</a:t>
            </a:r>
          </a:p>
          <a:p>
            <a:pPr lvl="1">
              <a:buFont typeface="Wingdings" panose="05000000000000000000" pitchFamily="2" charset="2"/>
              <a:buChar char="§"/>
            </a:pPr>
            <a:r>
              <a:rPr lang="en-US" dirty="0"/>
              <a:t>Involve mature Christians</a:t>
            </a:r>
          </a:p>
          <a:p>
            <a:pPr lvl="1">
              <a:buFont typeface="Wingdings" panose="05000000000000000000" pitchFamily="2" charset="2"/>
              <a:buChar char="§"/>
            </a:pPr>
            <a:r>
              <a:rPr lang="en-US" dirty="0"/>
              <a:t>Meditate on passages about grace (e.g. Matt. 11:28-30)</a:t>
            </a:r>
          </a:p>
          <a:p>
            <a:pPr lvl="1">
              <a:buFont typeface="Wingdings" panose="05000000000000000000" pitchFamily="2" charset="2"/>
              <a:buChar char="§"/>
            </a:pPr>
            <a:r>
              <a:rPr lang="en-US" dirty="0"/>
              <a:t>Invite God into your life </a:t>
            </a:r>
          </a:p>
        </p:txBody>
      </p:sp>
    </p:spTree>
    <p:extLst>
      <p:ext uri="{BB962C8B-B14F-4D97-AF65-F5344CB8AC3E}">
        <p14:creationId xmlns:p14="http://schemas.microsoft.com/office/powerpoint/2010/main" val="23678926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left)">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left)">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left)">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41D782-DAD6-D264-85BF-9E70F9B8862F}"/>
            </a:ext>
          </a:extLst>
        </p:cNvPr>
        <p:cNvGrpSpPr/>
        <p:nvPr/>
      </p:nvGrpSpPr>
      <p:grpSpPr>
        <a:xfrm>
          <a:off x="0" y="0"/>
          <a:ext cx="0" cy="0"/>
          <a:chOff x="0" y="0"/>
          <a:chExt cx="0" cy="0"/>
        </a:xfrm>
      </p:grpSpPr>
      <p:sp>
        <p:nvSpPr>
          <p:cNvPr id="4098" name="Title 1">
            <a:extLst>
              <a:ext uri="{FF2B5EF4-FFF2-40B4-BE49-F238E27FC236}">
                <a16:creationId xmlns:a16="http://schemas.microsoft.com/office/drawing/2014/main" id="{5B3ABF59-09A4-C376-9F3A-45D7694DC417}"/>
              </a:ext>
            </a:extLst>
          </p:cNvPr>
          <p:cNvSpPr>
            <a:spLocks noGrp="1"/>
          </p:cNvSpPr>
          <p:nvPr>
            <p:ph type="ctrTitle"/>
          </p:nvPr>
        </p:nvSpPr>
        <p:spPr>
          <a:xfrm>
            <a:off x="751840" y="304800"/>
            <a:ext cx="10749280" cy="4419600"/>
          </a:xfrm>
        </p:spPr>
        <p:txBody>
          <a:bodyPr/>
          <a:lstStyle/>
          <a:p>
            <a:pPr eaLnBrk="1" hangingPunct="1"/>
            <a:r>
              <a:rPr lang="en-US" altLang="en-US" sz="19900" dirty="0">
                <a:latin typeface="Haettenschweiler" panose="020B0706040902060204" pitchFamily="34" charset="0"/>
              </a:rPr>
              <a:t>JOHN 5:1-24</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5591BAFF-391C-D6EE-3B65-68AAF8634668}"/>
              </a:ext>
            </a:extLst>
          </p:cNvPr>
          <p:cNvSpPr txBox="1">
            <a:spLocks noChangeArrowheads="1"/>
          </p:cNvSpPr>
          <p:nvPr/>
        </p:nvSpPr>
        <p:spPr bwMode="auto">
          <a:xfrm>
            <a:off x="2209800" y="3997051"/>
            <a:ext cx="77724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When God Offers to Heal You…Say Yes</a:t>
            </a:r>
          </a:p>
        </p:txBody>
      </p:sp>
    </p:spTree>
    <p:extLst>
      <p:ext uri="{BB962C8B-B14F-4D97-AF65-F5344CB8AC3E}">
        <p14:creationId xmlns:p14="http://schemas.microsoft.com/office/powerpoint/2010/main" val="1509471093"/>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317171" y="1915886"/>
            <a:ext cx="4876800" cy="3170099"/>
          </a:xfrm>
          <a:prstGeom prst="rect">
            <a:avLst/>
          </a:prstGeom>
          <a:noFill/>
          <a:ln w="25400">
            <a:noFill/>
          </a:ln>
        </p:spPr>
        <p:txBody>
          <a:bodyPr wrap="square" rtlCol="0">
            <a:spAutoFit/>
          </a:bodyPr>
          <a:lstStyle/>
          <a:p>
            <a:r>
              <a:rPr lang="en-US" sz="4000" dirty="0">
                <a:latin typeface="Garamond" pitchFamily="18" charset="0"/>
              </a:rPr>
              <a:t>Little by little, one city after another, one civilization after another, one culture after another, </a:t>
            </a:r>
          </a:p>
        </p:txBody>
      </p:sp>
      <p:sp>
        <p:nvSpPr>
          <p:cNvPr id="4" name="TextBox 3">
            <a:extLst>
              <a:ext uri="{FF2B5EF4-FFF2-40B4-BE49-F238E27FC236}">
                <a16:creationId xmlns:a16="http://schemas.microsoft.com/office/drawing/2014/main" id="{8D6920F3-85BE-87FB-F93F-4848B676918D}"/>
              </a:ext>
            </a:extLst>
          </p:cNvPr>
          <p:cNvSpPr txBox="1"/>
          <p:nvPr/>
        </p:nvSpPr>
        <p:spPr>
          <a:xfrm>
            <a:off x="293298" y="35996"/>
            <a:ext cx="5802702" cy="1538883"/>
          </a:xfrm>
          <a:prstGeom prst="rect">
            <a:avLst/>
          </a:prstGeom>
          <a:noFill/>
          <a:ln w="25400">
            <a:noFill/>
          </a:ln>
        </p:spPr>
        <p:txBody>
          <a:bodyPr wrap="square" rtlCol="0">
            <a:spAutoFit/>
          </a:bodyPr>
          <a:lstStyle/>
          <a:p>
            <a:r>
              <a:rPr lang="en-US" sz="5000" dirty="0">
                <a:latin typeface="Perpetua" panose="02020502060401020303" pitchFamily="18" charset="0"/>
              </a:rPr>
              <a:t>John Elder</a:t>
            </a:r>
          </a:p>
          <a:p>
            <a:r>
              <a:rPr lang="en-US" sz="2400" dirty="0">
                <a:latin typeface="Perpetua" panose="02020502060401020303" pitchFamily="18" charset="0"/>
              </a:rPr>
              <a:t>(Christian author &amp; archaeologist)</a:t>
            </a:r>
            <a:br>
              <a:rPr lang="en-US" sz="5000" dirty="0">
                <a:latin typeface="Perpetua" panose="02020502060401020303" pitchFamily="18" charset="0"/>
              </a:rPr>
            </a:br>
            <a:r>
              <a:rPr lang="en-US" sz="2000" i="1" dirty="0">
                <a:latin typeface="Perpetua" panose="02020502060401020303" pitchFamily="18" charset="0"/>
              </a:rPr>
              <a:t>Prophets, Idols and Diggers: Scientific Proof of Bible History</a:t>
            </a:r>
            <a:endParaRPr lang="en-US" sz="5000" dirty="0">
              <a:latin typeface="Perpetua" panose="02020502060401020303" pitchFamily="18" charset="0"/>
            </a:endParaRPr>
          </a:p>
        </p:txBody>
      </p:sp>
    </p:spTree>
    <p:extLst>
      <p:ext uri="{BB962C8B-B14F-4D97-AF65-F5344CB8AC3E}">
        <p14:creationId xmlns:p14="http://schemas.microsoft.com/office/powerpoint/2010/main" val="293458708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B6A404-A12B-4CC2-1AA5-D540419914D4}"/>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63BF1A2F-97F4-CD0B-8D1D-FE5E83247D92}"/>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F5D23FCE-C335-C8DD-3984-6860A7402856}"/>
              </a:ext>
            </a:extLst>
          </p:cNvPr>
          <p:cNvSpPr txBox="1"/>
          <p:nvPr/>
        </p:nvSpPr>
        <p:spPr>
          <a:xfrm>
            <a:off x="1317171" y="1915886"/>
            <a:ext cx="4876800" cy="4401205"/>
          </a:xfrm>
          <a:prstGeom prst="rect">
            <a:avLst/>
          </a:prstGeom>
          <a:noFill/>
          <a:ln w="25400">
            <a:noFill/>
          </a:ln>
        </p:spPr>
        <p:txBody>
          <a:bodyPr wrap="square" rtlCol="0">
            <a:spAutoFit/>
          </a:bodyPr>
          <a:lstStyle/>
          <a:p>
            <a:r>
              <a:rPr lang="en-US" sz="4000" dirty="0">
                <a:latin typeface="Garamond" pitchFamily="18" charset="0"/>
              </a:rPr>
              <a:t>whose memories were enshrined only in the Bible, were restored to their proper places in ancient history by the studies of archaeologists…</a:t>
            </a:r>
          </a:p>
        </p:txBody>
      </p:sp>
      <p:sp>
        <p:nvSpPr>
          <p:cNvPr id="2" name="TextBox 1">
            <a:extLst>
              <a:ext uri="{FF2B5EF4-FFF2-40B4-BE49-F238E27FC236}">
                <a16:creationId xmlns:a16="http://schemas.microsoft.com/office/drawing/2014/main" id="{9D34C355-FDFC-00E6-6871-D3B25E9C960B}"/>
              </a:ext>
            </a:extLst>
          </p:cNvPr>
          <p:cNvSpPr txBox="1"/>
          <p:nvPr/>
        </p:nvSpPr>
        <p:spPr>
          <a:xfrm>
            <a:off x="293298" y="35996"/>
            <a:ext cx="5802702" cy="1538883"/>
          </a:xfrm>
          <a:prstGeom prst="rect">
            <a:avLst/>
          </a:prstGeom>
          <a:noFill/>
          <a:ln w="25400">
            <a:noFill/>
          </a:ln>
        </p:spPr>
        <p:txBody>
          <a:bodyPr wrap="square" rtlCol="0">
            <a:spAutoFit/>
          </a:bodyPr>
          <a:lstStyle/>
          <a:p>
            <a:r>
              <a:rPr lang="en-US" sz="5000" dirty="0">
                <a:latin typeface="Perpetua" panose="02020502060401020303" pitchFamily="18" charset="0"/>
              </a:rPr>
              <a:t>John Elder</a:t>
            </a:r>
          </a:p>
          <a:p>
            <a:r>
              <a:rPr lang="en-US" sz="2400" dirty="0">
                <a:latin typeface="Perpetua" panose="02020502060401020303" pitchFamily="18" charset="0"/>
              </a:rPr>
              <a:t>(Christian author &amp; archaeologist)</a:t>
            </a:r>
            <a:br>
              <a:rPr lang="en-US" sz="5000" dirty="0">
                <a:latin typeface="Perpetua" panose="02020502060401020303" pitchFamily="18" charset="0"/>
              </a:rPr>
            </a:br>
            <a:r>
              <a:rPr lang="en-US" sz="2000" i="1" dirty="0">
                <a:latin typeface="Perpetua" panose="02020502060401020303" pitchFamily="18" charset="0"/>
              </a:rPr>
              <a:t>Prophets, Idols and Diggers: Scientific Proof of Bible History</a:t>
            </a:r>
            <a:endParaRPr lang="en-US" sz="5000" dirty="0">
              <a:latin typeface="Perpetua" panose="02020502060401020303" pitchFamily="18" charset="0"/>
            </a:endParaRPr>
          </a:p>
        </p:txBody>
      </p:sp>
    </p:spTree>
    <p:extLst>
      <p:ext uri="{BB962C8B-B14F-4D97-AF65-F5344CB8AC3E}">
        <p14:creationId xmlns:p14="http://schemas.microsoft.com/office/powerpoint/2010/main" val="4056560315"/>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DDDB03-7DD7-7443-CEE3-506D16D2DD22}"/>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9F9BBF04-B937-F153-6F7F-33E388C89842}"/>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130FF548-70FC-F52A-D4F6-0DAFAFF5AF20}"/>
              </a:ext>
            </a:extLst>
          </p:cNvPr>
          <p:cNvSpPr txBox="1"/>
          <p:nvPr/>
        </p:nvSpPr>
        <p:spPr>
          <a:xfrm>
            <a:off x="1317171" y="1915886"/>
            <a:ext cx="4876800" cy="2554545"/>
          </a:xfrm>
          <a:prstGeom prst="rect">
            <a:avLst/>
          </a:prstGeom>
          <a:noFill/>
          <a:ln w="25400">
            <a:noFill/>
          </a:ln>
        </p:spPr>
        <p:txBody>
          <a:bodyPr wrap="square" rtlCol="0">
            <a:spAutoFit/>
          </a:bodyPr>
          <a:lstStyle/>
          <a:p>
            <a:r>
              <a:rPr lang="en-US" sz="4000" dirty="0">
                <a:latin typeface="Garamond" pitchFamily="18" charset="0"/>
              </a:rPr>
              <a:t>Nowhere has archaeological discovery refuted the Bible as history.</a:t>
            </a:r>
          </a:p>
        </p:txBody>
      </p:sp>
      <p:sp>
        <p:nvSpPr>
          <p:cNvPr id="7" name="TextBox 6">
            <a:extLst>
              <a:ext uri="{FF2B5EF4-FFF2-40B4-BE49-F238E27FC236}">
                <a16:creationId xmlns:a16="http://schemas.microsoft.com/office/drawing/2014/main" id="{B7DB21A1-A008-246A-BF53-65FC11EB4CE5}"/>
              </a:ext>
            </a:extLst>
          </p:cNvPr>
          <p:cNvSpPr txBox="1"/>
          <p:nvPr/>
        </p:nvSpPr>
        <p:spPr>
          <a:xfrm>
            <a:off x="293298" y="35996"/>
            <a:ext cx="5802702" cy="1538883"/>
          </a:xfrm>
          <a:prstGeom prst="rect">
            <a:avLst/>
          </a:prstGeom>
          <a:noFill/>
          <a:ln w="25400">
            <a:noFill/>
          </a:ln>
        </p:spPr>
        <p:txBody>
          <a:bodyPr wrap="square" rtlCol="0">
            <a:spAutoFit/>
          </a:bodyPr>
          <a:lstStyle/>
          <a:p>
            <a:r>
              <a:rPr lang="en-US" sz="5000" dirty="0">
                <a:latin typeface="Perpetua" panose="02020502060401020303" pitchFamily="18" charset="0"/>
              </a:rPr>
              <a:t>John Elder</a:t>
            </a:r>
          </a:p>
          <a:p>
            <a:r>
              <a:rPr lang="en-US" sz="2400" dirty="0">
                <a:latin typeface="Perpetua" panose="02020502060401020303" pitchFamily="18" charset="0"/>
              </a:rPr>
              <a:t>(Christian author &amp; archaeologist)</a:t>
            </a:r>
            <a:br>
              <a:rPr lang="en-US" sz="5000" dirty="0">
                <a:latin typeface="Perpetua" panose="02020502060401020303" pitchFamily="18" charset="0"/>
              </a:rPr>
            </a:br>
            <a:r>
              <a:rPr lang="en-US" sz="2000" i="1" dirty="0">
                <a:latin typeface="Perpetua" panose="02020502060401020303" pitchFamily="18" charset="0"/>
              </a:rPr>
              <a:t>Prophets, Idols and Diggers: Scientific Proof of Bible History</a:t>
            </a:r>
            <a:endParaRPr lang="en-US" sz="5000" dirty="0">
              <a:latin typeface="Perpetua" panose="02020502060401020303" pitchFamily="18" charset="0"/>
            </a:endParaRPr>
          </a:p>
        </p:txBody>
      </p:sp>
    </p:spTree>
    <p:extLst>
      <p:ext uri="{BB962C8B-B14F-4D97-AF65-F5344CB8AC3E}">
        <p14:creationId xmlns:p14="http://schemas.microsoft.com/office/powerpoint/2010/main" val="1507178667"/>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7BF73E-E942-8EB4-8209-F8307F82CAE1}"/>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D5A9A8E4-BC0B-1141-3305-3C4A7AA495E5}"/>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5</a:t>
            </a:r>
          </a:p>
        </p:txBody>
      </p:sp>
      <p:sp>
        <p:nvSpPr>
          <p:cNvPr id="3" name="Content Placeholder 2">
            <a:extLst>
              <a:ext uri="{FF2B5EF4-FFF2-40B4-BE49-F238E27FC236}">
                <a16:creationId xmlns:a16="http://schemas.microsoft.com/office/drawing/2014/main" id="{27E3C6F2-9593-370A-0A09-A99785B0D167}"/>
              </a:ext>
            </a:extLst>
          </p:cNvPr>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3</a:t>
            </a:r>
            <a:r>
              <a:rPr lang="en-US" sz="3800" dirty="0">
                <a:latin typeface="Perpetua" panose="02020502060401020303" pitchFamily="18" charset="0"/>
              </a:rPr>
              <a:t>Here a great number of disabled people used to lie – the blind, the lame, the paralyzed </a:t>
            </a:r>
            <a:r>
              <a:rPr lang="en-US" sz="3800" i="1" dirty="0">
                <a:latin typeface="Perpetua" panose="02020502060401020303" pitchFamily="18" charset="0"/>
              </a:rPr>
              <a:t>– </a:t>
            </a:r>
          </a:p>
          <a:p>
            <a:pPr marL="0" indent="0">
              <a:buNone/>
            </a:pPr>
            <a:r>
              <a:rPr lang="en-US" sz="3800" i="1" dirty="0">
                <a:latin typeface="Perpetua" panose="02020502060401020303" pitchFamily="18" charset="0"/>
              </a:rPr>
              <a:t>and they waited for the moving of the waters.</a:t>
            </a:r>
          </a:p>
          <a:p>
            <a:pPr marL="0" indent="0">
              <a:buNone/>
            </a:pPr>
            <a:r>
              <a:rPr lang="en-US" i="1" baseline="30000" dirty="0"/>
              <a:t>4</a:t>
            </a:r>
            <a:r>
              <a:rPr lang="en-US" i="1" dirty="0"/>
              <a:t>From time to time an angel of the Lord would come down and stir up the waters. The first one into the pool after each such disturbance would be cured of whatever disease they had. </a:t>
            </a:r>
            <a:endParaRPr lang="en-US" sz="3800" i="1" baseline="30000" dirty="0">
              <a:latin typeface="Perpetua" panose="02020502060401020303" pitchFamily="18" charset="0"/>
            </a:endParaRPr>
          </a:p>
        </p:txBody>
      </p:sp>
    </p:spTree>
    <p:extLst>
      <p:ext uri="{BB962C8B-B14F-4D97-AF65-F5344CB8AC3E}">
        <p14:creationId xmlns:p14="http://schemas.microsoft.com/office/powerpoint/2010/main" val="245222708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493AD5-9A72-14E7-B55A-0F8A8FFDE159}"/>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AE78FA31-1E79-25A2-D511-C13D9059ADB8}"/>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1B81C719-4287-ED91-4F07-17C88D9B6D5A}"/>
              </a:ext>
            </a:extLst>
          </p:cNvPr>
          <p:cNvSpPr txBox="1"/>
          <p:nvPr/>
        </p:nvSpPr>
        <p:spPr>
          <a:xfrm>
            <a:off x="1317171" y="1915886"/>
            <a:ext cx="6007654" cy="4401205"/>
          </a:xfrm>
          <a:prstGeom prst="rect">
            <a:avLst/>
          </a:prstGeom>
          <a:noFill/>
          <a:ln w="25400">
            <a:noFill/>
          </a:ln>
        </p:spPr>
        <p:txBody>
          <a:bodyPr wrap="square" rtlCol="0">
            <a:spAutoFit/>
          </a:bodyPr>
          <a:lstStyle/>
          <a:p>
            <a:r>
              <a:rPr lang="en-US" sz="4000" dirty="0">
                <a:latin typeface="Garamond" pitchFamily="18" charset="0"/>
              </a:rPr>
              <a:t>No television preacher has ever read the Bible.</a:t>
            </a:r>
          </a:p>
          <a:p>
            <a:r>
              <a:rPr lang="en-US" sz="4000" dirty="0">
                <a:latin typeface="Garamond" pitchFamily="18" charset="0"/>
              </a:rPr>
              <a:t>Neither has any evangelical politician.</a:t>
            </a:r>
          </a:p>
          <a:p>
            <a:r>
              <a:rPr lang="en-US" sz="4000" dirty="0">
                <a:latin typeface="Garamond" pitchFamily="18" charset="0"/>
              </a:rPr>
              <a:t>Neither has the pope.</a:t>
            </a:r>
          </a:p>
          <a:p>
            <a:r>
              <a:rPr lang="en-US" sz="4000" dirty="0">
                <a:latin typeface="Garamond" pitchFamily="18" charset="0"/>
              </a:rPr>
              <a:t>Neither have I.</a:t>
            </a:r>
          </a:p>
          <a:p>
            <a:r>
              <a:rPr lang="en-US" sz="4000" dirty="0">
                <a:latin typeface="Garamond" pitchFamily="18" charset="0"/>
              </a:rPr>
              <a:t>And neither have you.</a:t>
            </a:r>
          </a:p>
        </p:txBody>
      </p:sp>
      <p:sp>
        <p:nvSpPr>
          <p:cNvPr id="7" name="TextBox 6">
            <a:extLst>
              <a:ext uri="{FF2B5EF4-FFF2-40B4-BE49-F238E27FC236}">
                <a16:creationId xmlns:a16="http://schemas.microsoft.com/office/drawing/2014/main" id="{A2186B17-B979-4DBD-22B8-398EE1F85B44}"/>
              </a:ext>
            </a:extLst>
          </p:cNvPr>
          <p:cNvSpPr txBox="1"/>
          <p:nvPr/>
        </p:nvSpPr>
        <p:spPr>
          <a:xfrm>
            <a:off x="293298" y="35996"/>
            <a:ext cx="5900673" cy="1538883"/>
          </a:xfrm>
          <a:prstGeom prst="rect">
            <a:avLst/>
          </a:prstGeom>
          <a:noFill/>
          <a:ln w="25400">
            <a:noFill/>
          </a:ln>
        </p:spPr>
        <p:txBody>
          <a:bodyPr wrap="square" rtlCol="0">
            <a:spAutoFit/>
          </a:bodyPr>
          <a:lstStyle/>
          <a:p>
            <a:r>
              <a:rPr lang="en-US" sz="5000" dirty="0">
                <a:latin typeface="Perpetua" panose="02020502060401020303" pitchFamily="18" charset="0"/>
              </a:rPr>
              <a:t>Kurt Eichenwald</a:t>
            </a:r>
          </a:p>
          <a:p>
            <a:r>
              <a:rPr lang="en-US" sz="2400" dirty="0">
                <a:latin typeface="Perpetua" panose="02020502060401020303" pitchFamily="18" charset="0"/>
              </a:rPr>
              <a:t>(Journalist &amp; author)</a:t>
            </a:r>
            <a:br>
              <a:rPr lang="en-US" sz="5000" dirty="0">
                <a:latin typeface="Perpetua" panose="02020502060401020303" pitchFamily="18" charset="0"/>
              </a:rPr>
            </a:br>
            <a:r>
              <a:rPr lang="en-US" sz="2000" dirty="0">
                <a:latin typeface="Perpetua" panose="02020502060401020303" pitchFamily="18" charset="0"/>
              </a:rPr>
              <a:t>“The Bible: So Misunderstood It’s a Sin”, </a:t>
            </a:r>
            <a:r>
              <a:rPr lang="en-US" sz="2000" i="1" dirty="0">
                <a:latin typeface="Perpetua" panose="02020502060401020303" pitchFamily="18" charset="0"/>
              </a:rPr>
              <a:t>Newsweek, </a:t>
            </a:r>
            <a:r>
              <a:rPr lang="en-US" sz="2000" dirty="0">
                <a:latin typeface="Perpetua" panose="02020502060401020303" pitchFamily="18" charset="0"/>
              </a:rPr>
              <a:t>Jan. 2015</a:t>
            </a:r>
            <a:endParaRPr lang="en-US" sz="5000" dirty="0">
              <a:latin typeface="Perpetua" panose="02020502060401020303" pitchFamily="18" charset="0"/>
            </a:endParaRPr>
          </a:p>
        </p:txBody>
      </p:sp>
    </p:spTree>
    <p:extLst>
      <p:ext uri="{BB962C8B-B14F-4D97-AF65-F5344CB8AC3E}">
        <p14:creationId xmlns:p14="http://schemas.microsoft.com/office/powerpoint/2010/main" val="16067540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left)">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left)">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spPr>
      <a:bodyPr wrap="square" rtlCol="0">
        <a:spAutoFit/>
      </a:bodyPr>
      <a:lstStyle>
        <a:defPPr algn="l">
          <a:defRPr sz="3800" dirty="0">
            <a:latin typeface="Perpetua" panose="02020502060401020303"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1804</Words>
  <Application>Microsoft Office PowerPoint</Application>
  <PresentationFormat>Widescreen</PresentationFormat>
  <Paragraphs>188</Paragraphs>
  <Slides>44</Slides>
  <Notes>27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44</vt:i4>
      </vt:variant>
    </vt:vector>
  </HeadingPairs>
  <TitlesOfParts>
    <vt:vector size="52" baseType="lpstr">
      <vt:lpstr>AngsanaUPC</vt:lpstr>
      <vt:lpstr>Arial</vt:lpstr>
      <vt:lpstr>Calibri</vt:lpstr>
      <vt:lpstr>Garamond</vt:lpstr>
      <vt:lpstr>Haettenschweiler</vt:lpstr>
      <vt:lpstr>Perpetua</vt:lpstr>
      <vt:lpstr>Wingdings</vt:lpstr>
      <vt:lpstr>1_Office Theme</vt:lpstr>
      <vt:lpstr>JOHN 5:1-24</vt:lpstr>
      <vt:lpstr>John 5</vt:lpstr>
      <vt:lpstr>John 5</vt:lpstr>
      <vt:lpstr>John 5</vt:lpstr>
      <vt:lpstr>PowerPoint Presentation</vt:lpstr>
      <vt:lpstr>PowerPoint Presentation</vt:lpstr>
      <vt:lpstr>PowerPoint Presentation</vt:lpstr>
      <vt:lpstr>John 5</vt:lpstr>
      <vt:lpstr>PowerPoint Presentation</vt:lpstr>
      <vt:lpstr>PowerPoint Presentation</vt:lpstr>
      <vt:lpstr>Textual Transmission</vt:lpstr>
      <vt:lpstr>PowerPoint Presentation</vt:lpstr>
      <vt:lpstr>Textual Transmission</vt:lpstr>
      <vt:lpstr>PowerPoint Presentation</vt:lpstr>
      <vt:lpstr>PowerPoint Presentation</vt:lpstr>
      <vt:lpstr>John 5</vt:lpstr>
      <vt:lpstr>PowerPoint Presentation</vt:lpstr>
      <vt:lpstr>PowerPoint Presentation</vt:lpstr>
      <vt:lpstr>PowerPoint Presentation</vt:lpstr>
      <vt:lpstr>PowerPoint Presentation</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Application</vt:lpstr>
      <vt:lpstr>Application</vt:lpstr>
      <vt:lpstr>Application</vt:lpstr>
      <vt:lpstr>PowerPoint Presentation</vt:lpstr>
      <vt:lpstr>Application</vt:lpstr>
      <vt:lpstr>JOHN 5:1-24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2024-03-04T16:15:46Z</dcterms:created>
  <dcterms:modified xsi:type="dcterms:W3CDTF">2024-03-04T16:15:53Z</dcterms:modified>
</cp:coreProperties>
</file>