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1273" r:id="rId2"/>
    <p:sldId id="7322" r:id="rId3"/>
    <p:sldId id="7438" r:id="rId4"/>
    <p:sldId id="7439" r:id="rId5"/>
    <p:sldId id="7440" r:id="rId6"/>
    <p:sldId id="7441" r:id="rId7"/>
    <p:sldId id="7437" r:id="rId8"/>
    <p:sldId id="7445" r:id="rId9"/>
    <p:sldId id="7442" r:id="rId10"/>
    <p:sldId id="7443" r:id="rId11"/>
    <p:sldId id="7444" r:id="rId12"/>
    <p:sldId id="7433" r:id="rId13"/>
    <p:sldId id="7448" r:id="rId14"/>
    <p:sldId id="7447" r:id="rId15"/>
    <p:sldId id="7446" r:id="rId16"/>
    <p:sldId id="7434" r:id="rId17"/>
    <p:sldId id="7449" r:id="rId18"/>
    <p:sldId id="7435" r:id="rId19"/>
    <p:sldId id="7450" r:id="rId20"/>
    <p:sldId id="7451" r:id="rId21"/>
    <p:sldId id="7452" r:id="rId22"/>
    <p:sldId id="7398" r:id="rId23"/>
    <p:sldId id="7454" r:id="rId24"/>
    <p:sldId id="6665" r:id="rId25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70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23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6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93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0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18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694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35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221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561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4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34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24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71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20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6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jcaph3b" TargetMode="External"/><Relationship Id="rId2" Type="http://schemas.openxmlformats.org/officeDocument/2006/relationships/hyperlink" Target="https://www.evidenceunseen.com/bible-difficulties-2/nt-difficulties/john-acts/jn-753-811-does-this-belong-in-the-bibl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Caught in the Act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“Teacher,” they said to Jesus,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“this woman was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caught in the act of adultery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law of Moses says to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stone 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/>
            </a:br>
            <a:r>
              <a:rPr lang="en-US" dirty="0"/>
              <a:t>What do you say?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They were trying to trap him into saying something they could use against him,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0387E2C-DEF7-E0BA-6B17-06BF769857F7}"/>
              </a:ext>
            </a:extLst>
          </p:cNvPr>
          <p:cNvSpPr/>
          <p:nvPr/>
        </p:nvSpPr>
        <p:spPr bwMode="auto">
          <a:xfrm>
            <a:off x="169334" y="3519797"/>
            <a:ext cx="9821332" cy="209295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Defend the woman?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be accused of contradicting Scripture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(Lev 20:10; Deut 22:22)  (Family vs. property)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Would bring even more humiliation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66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“Teacher,” they said to Jesus,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“this woman was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caught in the act of adultery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law of Moses says to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stone 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/>
            </a:br>
            <a:r>
              <a:rPr lang="en-US" dirty="0"/>
              <a:t>What do you say?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They were trying to trap him into saying something they could use against him,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0387E2C-DEF7-E0BA-6B17-06BF769857F7}"/>
              </a:ext>
            </a:extLst>
          </p:cNvPr>
          <p:cNvSpPr/>
          <p:nvPr/>
        </p:nvSpPr>
        <p:spPr bwMode="auto">
          <a:xfrm>
            <a:off x="169334" y="3526024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Condemn the woman?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Lose favor with the crowds (how stoning worked)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enforced at this point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(Carson, Gospel of John, p. 335)</a:t>
            </a:r>
            <a:endParaRPr lang="en-US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major trouble with Rome</a:t>
            </a:r>
          </a:p>
        </p:txBody>
      </p:sp>
    </p:spTree>
    <p:extLst>
      <p:ext uri="{BB962C8B-B14F-4D97-AF65-F5344CB8AC3E}">
        <p14:creationId xmlns:p14="http://schemas.microsoft.com/office/powerpoint/2010/main" val="3383733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6 </a:t>
            </a:r>
            <a:r>
              <a:rPr lang="en-US" dirty="0"/>
              <a:t>but Jesus stooped down</a:t>
            </a:r>
          </a:p>
          <a:p>
            <a:r>
              <a:rPr lang="en-US" dirty="0"/>
              <a:t>	and </a:t>
            </a:r>
            <a:r>
              <a:rPr lang="en-US" u="sng" dirty="0"/>
              <a:t>wrote in the dust</a:t>
            </a:r>
            <a:r>
              <a:rPr lang="en-US" dirty="0"/>
              <a:t> with his finger.</a:t>
            </a:r>
          </a:p>
        </p:txBody>
      </p:sp>
    </p:spTree>
    <p:extLst>
      <p:ext uri="{BB962C8B-B14F-4D97-AF65-F5344CB8AC3E}">
        <p14:creationId xmlns:p14="http://schemas.microsoft.com/office/powerpoint/2010/main" val="2854651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6 </a:t>
            </a:r>
            <a:r>
              <a:rPr lang="en-US" dirty="0"/>
              <a:t>but Jesus stooped down</a:t>
            </a:r>
          </a:p>
          <a:p>
            <a:r>
              <a:rPr lang="en-US" dirty="0"/>
              <a:t>	and </a:t>
            </a:r>
            <a:r>
              <a:rPr lang="en-US" u="sng" dirty="0"/>
              <a:t>wrote in the dust</a:t>
            </a:r>
            <a:r>
              <a:rPr lang="en-US" dirty="0"/>
              <a:t> with his finger.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C4D7E75-601F-8E5C-9041-B80B2FD74BF4}"/>
              </a:ext>
            </a:extLst>
          </p:cNvPr>
          <p:cNvSpPr/>
          <p:nvPr/>
        </p:nvSpPr>
        <p:spPr bwMode="auto">
          <a:xfrm>
            <a:off x="660400" y="2544074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he doing?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Calming himself or thinking?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Taking control of the situation?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Drawing attention away from the woman?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 something against the accusers?</a:t>
            </a:r>
          </a:p>
        </p:txBody>
      </p:sp>
    </p:spTree>
    <p:extLst>
      <p:ext uri="{BB962C8B-B14F-4D97-AF65-F5344CB8AC3E}">
        <p14:creationId xmlns:p14="http://schemas.microsoft.com/office/powerpoint/2010/main" val="3243094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6 </a:t>
            </a:r>
            <a:r>
              <a:rPr lang="en-US" dirty="0"/>
              <a:t>but Jesus stooped down</a:t>
            </a:r>
          </a:p>
          <a:p>
            <a:r>
              <a:rPr lang="en-US" dirty="0"/>
              <a:t>	and </a:t>
            </a:r>
            <a:r>
              <a:rPr lang="en-US" u="sng" dirty="0"/>
              <a:t>wrote in the dust</a:t>
            </a:r>
            <a:r>
              <a:rPr lang="en-US" dirty="0"/>
              <a:t> with his finger.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C4D7E75-601F-8E5C-9041-B80B2FD74BF4}"/>
              </a:ext>
            </a:extLst>
          </p:cNvPr>
          <p:cNvSpPr/>
          <p:nvPr/>
        </p:nvSpPr>
        <p:spPr bwMode="auto">
          <a:xfrm>
            <a:off x="660400" y="2544074"/>
            <a:ext cx="8839200" cy="2585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turn away from you will be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written in the dust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because they have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forsaken Yahweh, the spring of living water.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(Jer. 17:13b; cf. John 7:37)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5480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They kept </a:t>
            </a:r>
            <a:r>
              <a:rPr lang="en-US" u="sng" dirty="0"/>
              <a:t>demanding</a:t>
            </a:r>
            <a:r>
              <a:rPr lang="en-US" dirty="0"/>
              <a:t> an answer,</a:t>
            </a:r>
          </a:p>
          <a:p>
            <a:r>
              <a:rPr lang="en-US" dirty="0"/>
              <a:t>so he stood up again and said, “All right, </a:t>
            </a:r>
          </a:p>
          <a:p>
            <a:r>
              <a:rPr lang="en-US" dirty="0"/>
              <a:t>but let the one who is </a:t>
            </a:r>
            <a:r>
              <a:rPr lang="en-US" u="sng" dirty="0"/>
              <a:t>without sin</a:t>
            </a:r>
            <a:br>
              <a:rPr lang="en-US" dirty="0"/>
            </a:br>
            <a:r>
              <a:rPr lang="en-US" dirty="0"/>
              <a:t>throw the first stone!” </a:t>
            </a:r>
            <a:r>
              <a:rPr lang="en-US" sz="1800" i="1" dirty="0"/>
              <a:t>(Deut 17:7)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6CA6F8B-FE6D-0867-AE1E-0F9E235D7852}"/>
              </a:ext>
            </a:extLst>
          </p:cNvPr>
          <p:cNvSpPr/>
          <p:nvPr/>
        </p:nvSpPr>
        <p:spPr bwMode="auto">
          <a:xfrm>
            <a:off x="1651000" y="2933700"/>
            <a:ext cx="6879772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“without sin in this case”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66DCAF6-4A0E-8C60-6CBE-7D7C709164F7}"/>
              </a:ext>
            </a:extLst>
          </p:cNvPr>
          <p:cNvSpPr/>
          <p:nvPr/>
        </p:nvSpPr>
        <p:spPr bwMode="auto">
          <a:xfrm>
            <a:off x="758372" y="4125546"/>
            <a:ext cx="866502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 of passing judgment on the woman…</a:t>
            </a:r>
          </a:p>
        </p:txBody>
      </p:sp>
    </p:spTree>
    <p:extLst>
      <p:ext uri="{BB962C8B-B14F-4D97-AF65-F5344CB8AC3E}">
        <p14:creationId xmlns:p14="http://schemas.microsoft.com/office/powerpoint/2010/main" val="3802654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8 </a:t>
            </a:r>
            <a:r>
              <a:rPr lang="en-US" dirty="0"/>
              <a:t>Then he </a:t>
            </a:r>
            <a:r>
              <a:rPr lang="en-US" u="sng" dirty="0"/>
              <a:t>stooped down again</a:t>
            </a:r>
            <a:r>
              <a:rPr lang="en-US" dirty="0"/>
              <a:t> </a:t>
            </a:r>
          </a:p>
          <a:p>
            <a:r>
              <a:rPr lang="en-US" dirty="0"/>
              <a:t>	and wrote in the dust. </a:t>
            </a:r>
          </a:p>
          <a:p>
            <a:r>
              <a:rPr lang="en-US" baseline="30000" dirty="0"/>
              <a:t>9 </a:t>
            </a:r>
            <a:r>
              <a:rPr lang="en-US" dirty="0"/>
              <a:t>When the accusers heard this, </a:t>
            </a:r>
          </a:p>
          <a:p>
            <a:r>
              <a:rPr lang="en-US" dirty="0"/>
              <a:t>	they slipped away </a:t>
            </a:r>
            <a:r>
              <a:rPr lang="en-US" u="sng" dirty="0"/>
              <a:t>one by one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beginning with </a:t>
            </a:r>
            <a:r>
              <a:rPr lang="en-US" u="sng" dirty="0"/>
              <a:t>the oldest</a:t>
            </a:r>
            <a:r>
              <a:rPr lang="en-US" dirty="0"/>
              <a:t>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0910A70-05D2-0F85-C9F2-9EAC1CC204EB}"/>
              </a:ext>
            </a:extLst>
          </p:cNvPr>
          <p:cNvSpPr/>
          <p:nvPr/>
        </p:nvSpPr>
        <p:spPr bwMode="auto">
          <a:xfrm>
            <a:off x="2365375" y="3485769"/>
            <a:ext cx="5451022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different walk of shame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DB75029-D44C-92A4-E851-524139545B5C}"/>
              </a:ext>
            </a:extLst>
          </p:cNvPr>
          <p:cNvSpPr/>
          <p:nvPr/>
        </p:nvSpPr>
        <p:spPr bwMode="auto">
          <a:xfrm>
            <a:off x="2372178" y="4400169"/>
            <a:ext cx="545102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was the final Pharisee?</a:t>
            </a:r>
          </a:p>
        </p:txBody>
      </p:sp>
    </p:spTree>
    <p:extLst>
      <p:ext uri="{BB962C8B-B14F-4D97-AF65-F5344CB8AC3E}">
        <p14:creationId xmlns:p14="http://schemas.microsoft.com/office/powerpoint/2010/main" val="1427773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9 </a:t>
            </a:r>
            <a:r>
              <a:rPr lang="en-US" dirty="0"/>
              <a:t>until </a:t>
            </a:r>
            <a:r>
              <a:rPr lang="en-US" u="sng" dirty="0"/>
              <a:t>only Jesus</a:t>
            </a:r>
            <a:r>
              <a:rPr lang="en-US" dirty="0"/>
              <a:t> was left in the middle of the crowd with the woman.</a:t>
            </a:r>
          </a:p>
        </p:txBody>
      </p:sp>
    </p:spTree>
    <p:extLst>
      <p:ext uri="{BB962C8B-B14F-4D97-AF65-F5344CB8AC3E}">
        <p14:creationId xmlns:p14="http://schemas.microsoft.com/office/powerpoint/2010/main" val="308521270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Then Jesus </a:t>
            </a:r>
            <a:r>
              <a:rPr lang="en-US" u="sng" dirty="0"/>
              <a:t>stood up again</a:t>
            </a:r>
            <a:r>
              <a:rPr lang="en-US" dirty="0"/>
              <a:t> </a:t>
            </a:r>
          </a:p>
          <a:p>
            <a:r>
              <a:rPr lang="en-US" dirty="0"/>
              <a:t>and said </a:t>
            </a:r>
            <a:r>
              <a:rPr lang="en-US" u="sng" dirty="0"/>
              <a:t>to her</a:t>
            </a:r>
            <a:r>
              <a:rPr lang="en-US" dirty="0"/>
              <a:t>,</a:t>
            </a:r>
          </a:p>
          <a:p>
            <a:r>
              <a:rPr lang="en-US" dirty="0"/>
              <a:t>	“</a:t>
            </a:r>
            <a:r>
              <a:rPr lang="en-US" u="sng" dirty="0"/>
              <a:t>Woman</a:t>
            </a:r>
            <a:r>
              <a:rPr lang="en-US" dirty="0"/>
              <a:t>, where are your accusers?</a:t>
            </a:r>
          </a:p>
          <a:p>
            <a:r>
              <a:rPr lang="en-US" dirty="0"/>
              <a:t>     Didn’t even one of them condemn you?”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02EC5CA-0A29-7660-D657-5CD34AB2736D}"/>
              </a:ext>
            </a:extLst>
          </p:cNvPr>
          <p:cNvSpPr/>
          <p:nvPr/>
        </p:nvSpPr>
        <p:spPr bwMode="auto">
          <a:xfrm>
            <a:off x="2365375" y="3485769"/>
            <a:ext cx="5451022" cy="8125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Kindness and compassion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2:5; 20:15)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88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11 </a:t>
            </a:r>
            <a:r>
              <a:rPr lang="en-US" dirty="0"/>
              <a:t>“No one, Lord,” she said. </a:t>
            </a:r>
          </a:p>
          <a:p>
            <a:r>
              <a:rPr lang="en-US" dirty="0"/>
              <a:t>And Jesus said, </a:t>
            </a:r>
            <a:br>
              <a:rPr lang="en-US" dirty="0"/>
            </a:br>
            <a:r>
              <a:rPr lang="en-US" dirty="0"/>
              <a:t>“I do not condemn you either.</a:t>
            </a:r>
          </a:p>
          <a:p>
            <a:r>
              <a:rPr lang="en-US" dirty="0"/>
              <a:t>     Go and sin no more.”</a:t>
            </a:r>
          </a:p>
        </p:txBody>
      </p:sp>
    </p:spTree>
    <p:extLst>
      <p:ext uri="{BB962C8B-B14F-4D97-AF65-F5344CB8AC3E}">
        <p14:creationId xmlns:p14="http://schemas.microsoft.com/office/powerpoint/2010/main" val="3476941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7:53-8:1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53 </a:t>
            </a:r>
            <a:r>
              <a:rPr lang="en-US" dirty="0"/>
              <a:t>Then the meeting broke up, </a:t>
            </a:r>
            <a:br>
              <a:rPr lang="en-US" dirty="0"/>
            </a:br>
            <a:r>
              <a:rPr lang="en-US" dirty="0"/>
              <a:t>and everybody went home. </a:t>
            </a:r>
          </a:p>
          <a:p>
            <a:r>
              <a:rPr lang="en-US" baseline="30000" dirty="0"/>
              <a:t>1 </a:t>
            </a:r>
            <a:r>
              <a:rPr lang="en-US" dirty="0"/>
              <a:t>Jesus returned to the Mount of Olives,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6D5E054-A7C7-A930-1F61-517E35EFD07C}"/>
              </a:ext>
            </a:extLst>
          </p:cNvPr>
          <p:cNvSpPr/>
          <p:nvPr/>
        </p:nvSpPr>
        <p:spPr bwMode="auto">
          <a:xfrm>
            <a:off x="1574800" y="3162300"/>
            <a:ext cx="7010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most ancient Greek manuscripts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include John 7:53–8:11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 one, Lord,” she said.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Jesus said,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do not condemn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either.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Go and sin no more.”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6E72106-EB56-AE3A-BD20-3F21F27634E3}"/>
              </a:ext>
            </a:extLst>
          </p:cNvPr>
          <p:cNvSpPr/>
          <p:nvPr/>
        </p:nvSpPr>
        <p:spPr bwMode="auto">
          <a:xfrm>
            <a:off x="698500" y="2638325"/>
            <a:ext cx="8763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Salvation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“This doesn’t deserve condemnation”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made Christ, who never sinned, to be the offering for our sin…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5:21)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Cling to this word of hope</a:t>
            </a:r>
          </a:p>
        </p:txBody>
      </p:sp>
    </p:spTree>
    <p:extLst>
      <p:ext uri="{BB962C8B-B14F-4D97-AF65-F5344CB8AC3E}">
        <p14:creationId xmlns:p14="http://schemas.microsoft.com/office/powerpoint/2010/main" val="1212768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“No one, Lord,” she said.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Jesus said,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do not condemn you either.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dirty="0"/>
              <a:t>Go and sin no more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6E72106-EB56-AE3A-BD20-3F21F27634E3}"/>
              </a:ext>
            </a:extLst>
          </p:cNvPr>
          <p:cNvSpPr/>
          <p:nvPr/>
        </p:nvSpPr>
        <p:spPr bwMode="auto">
          <a:xfrm>
            <a:off x="698500" y="2638325"/>
            <a:ext cx="8763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growth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calls her behavior “sin”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also a word of hope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“Grace makes you sin more!”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Romans 5:20)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offers you an alternative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1497865-97FB-F24B-186A-5B715EC1FEAC}"/>
              </a:ext>
            </a:extLst>
          </p:cNvPr>
          <p:cNvSpPr/>
          <p:nvPr/>
        </p:nvSpPr>
        <p:spPr bwMode="auto">
          <a:xfrm>
            <a:off x="6993466" y="253127"/>
            <a:ext cx="2468034" cy="20955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Destructive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Addictive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Alienating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Discrediting</a:t>
            </a:r>
          </a:p>
        </p:txBody>
      </p:sp>
    </p:spTree>
    <p:extLst>
      <p:ext uri="{BB962C8B-B14F-4D97-AF65-F5344CB8AC3E}">
        <p14:creationId xmlns:p14="http://schemas.microsoft.com/office/powerpoint/2010/main" val="1307973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Are you a “Stone Thrower”?</a:t>
            </a:r>
          </a:p>
          <a:p>
            <a:pPr marL="571500" indent="-571500">
              <a:buFontTx/>
              <a:buChar char="-"/>
            </a:pPr>
            <a:r>
              <a:rPr lang="en-US" dirty="0"/>
              <a:t>Gaze upon the sinless compassion of Christ</a:t>
            </a:r>
          </a:p>
          <a:p>
            <a:pPr marL="571500" indent="-571500">
              <a:buFontTx/>
              <a:buChar char="-"/>
            </a:pPr>
            <a:r>
              <a:rPr lang="en-US" dirty="0"/>
              <a:t>Get in touch with your need for his grace</a:t>
            </a:r>
          </a:p>
          <a:p>
            <a:pPr marL="571500" indent="-571500">
              <a:buFontTx/>
              <a:buChar char="-"/>
            </a:pPr>
            <a:r>
              <a:rPr lang="en-US" dirty="0"/>
              <a:t>Drop your stones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Are you more like the woman?</a:t>
            </a:r>
          </a:p>
          <a:p>
            <a:pPr marL="571500" indent="-571500">
              <a:buFontTx/>
              <a:buChar char="-"/>
            </a:pPr>
            <a:r>
              <a:rPr lang="en-US" dirty="0"/>
              <a:t>Receive Jesus’s forgiveness</a:t>
            </a:r>
          </a:p>
          <a:p>
            <a:pPr marL="571500" indent="-571500">
              <a:buFontTx/>
              <a:buChar char="-"/>
            </a:pPr>
            <a:r>
              <a:rPr lang="en-US" dirty="0"/>
              <a:t>Ask him for the power to head a new direction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46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4" y="723900"/>
            <a:ext cx="9821333" cy="4635500"/>
          </a:xfrm>
        </p:spPr>
        <p:txBody>
          <a:bodyPr/>
          <a:lstStyle/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0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i="1" dirty="0">
                <a:ea typeface="ＭＳ Ｐゴシック" pitchFamily="34" charset="-128"/>
              </a:rPr>
              <a:t>https://tinyurl.com/2jcaph3b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Caught in the Act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(John 8:1-11)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647055" y="2933700"/>
            <a:ext cx="4372186" cy="136652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Light of the World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05B1F98-E3B4-B6CE-E140-6679C8253694}"/>
              </a:ext>
            </a:extLst>
          </p:cNvPr>
          <p:cNvSpPr/>
          <p:nvPr/>
        </p:nvSpPr>
        <p:spPr bwMode="auto">
          <a:xfrm>
            <a:off x="169333" y="2211205"/>
            <a:ext cx="5339079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we tell we’re “under law”?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your favorite ways to get back under grace?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6116B-33C8-AB13-CC62-E280C274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Is John 7:53-8:11 Scripture?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BADEB4-499F-A1B7-B6BD-563D4F6A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early manuscripts have a gap at this point</a:t>
            </a:r>
          </a:p>
          <a:p>
            <a:r>
              <a:rPr lang="en-US" dirty="0"/>
              <a:t>Early Christian writers say this story is authentic</a:t>
            </a:r>
          </a:p>
          <a:p>
            <a:pPr marL="571500" indent="-571500">
              <a:buFontTx/>
              <a:buChar char="-"/>
            </a:pPr>
            <a:r>
              <a:rPr lang="en-US" dirty="0"/>
              <a:t>Papias (110 AD)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</a:t>
            </a:r>
            <a:r>
              <a:rPr lang="en-US" i="1" dirty="0" err="1"/>
              <a:t>Didascalia</a:t>
            </a:r>
            <a:r>
              <a:rPr lang="en-US" dirty="0"/>
              <a:t> (200s AD)</a:t>
            </a:r>
          </a:p>
          <a:p>
            <a:pPr marL="571500" indent="-571500">
              <a:buFontTx/>
              <a:buChar char="-"/>
            </a:pPr>
            <a:r>
              <a:rPr lang="en-US" dirty="0"/>
              <a:t>Ambrose (300s AD) (“caused no small offense”)</a:t>
            </a:r>
          </a:p>
          <a:p>
            <a:pPr marL="571500" indent="-571500">
              <a:buFontTx/>
              <a:buChar char="-"/>
            </a:pPr>
            <a:r>
              <a:rPr lang="en-US" dirty="0"/>
              <a:t>Jerome (400 AD)</a:t>
            </a:r>
          </a:p>
          <a:p>
            <a:pPr marL="571500" indent="-571500">
              <a:buFontTx/>
              <a:buChar char="-"/>
            </a:pPr>
            <a:r>
              <a:rPr lang="en-US" dirty="0"/>
              <a:t>Augustine (300s AD)</a:t>
            </a:r>
          </a:p>
        </p:txBody>
      </p:sp>
    </p:spTree>
    <p:extLst>
      <p:ext uri="{BB962C8B-B14F-4D97-AF65-F5344CB8AC3E}">
        <p14:creationId xmlns:p14="http://schemas.microsoft.com/office/powerpoint/2010/main" val="3223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93144-F8D7-477F-32C9-F345639E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716" y="5346986"/>
            <a:ext cx="3824117" cy="329914"/>
          </a:xfrm>
        </p:spPr>
        <p:txBody>
          <a:bodyPr/>
          <a:lstStyle/>
          <a:p>
            <a:r>
              <a:rPr lang="en-US" sz="1400" i="1" dirty="0"/>
              <a:t>Augustine, De </a:t>
            </a:r>
            <a:r>
              <a:rPr lang="en-US" sz="1400" i="1" dirty="0" err="1"/>
              <a:t>Adulterinis</a:t>
            </a:r>
            <a:r>
              <a:rPr lang="en-US" sz="1400" i="1" dirty="0"/>
              <a:t> </a:t>
            </a:r>
            <a:r>
              <a:rPr lang="en-US" sz="1400" i="1" dirty="0" err="1"/>
              <a:t>Conjugiis</a:t>
            </a:r>
            <a:r>
              <a:rPr lang="en-US" sz="1400" i="1" dirty="0"/>
              <a:t>, 2:6–7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6776C-413C-15C3-3A5C-1BF3B0C77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Certain persons of little faith … fearing, I suppose, lest their wives should be given impunity in sinning, </a:t>
            </a:r>
          </a:p>
          <a:p>
            <a:r>
              <a:rPr lang="en-US" dirty="0"/>
              <a:t>removed from their manuscripts the </a:t>
            </a:r>
            <a:br>
              <a:rPr lang="en-US" dirty="0"/>
            </a:br>
            <a:r>
              <a:rPr lang="en-US" dirty="0"/>
              <a:t>Lord’s act of forgiveness toward the adulteress</a:t>
            </a:r>
          </a:p>
        </p:txBody>
      </p:sp>
    </p:spTree>
    <p:extLst>
      <p:ext uri="{BB962C8B-B14F-4D97-AF65-F5344CB8AC3E}">
        <p14:creationId xmlns:p14="http://schemas.microsoft.com/office/powerpoint/2010/main" val="15316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6116B-33C8-AB13-CC62-E280C274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Is John 7:53-8:11 Scripture?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BADEB4-499F-A1B7-B6BD-563D4F6A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early manuscripts have a gap at this point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Christian writers say this story is authentic</a:t>
            </a:r>
          </a:p>
          <a:p>
            <a:r>
              <a:rPr lang="en-US" dirty="0"/>
              <a:t>There’s internal evidence for historicity</a:t>
            </a:r>
          </a:p>
          <a:p>
            <a:pPr marL="571500" indent="-571500">
              <a:buFontTx/>
              <a:buChar char="-"/>
            </a:pPr>
            <a:r>
              <a:rPr lang="en-US" dirty="0"/>
              <a:t>Language and flow of thought</a:t>
            </a:r>
          </a:p>
          <a:p>
            <a:pPr marL="571500" indent="-571500">
              <a:buFontTx/>
              <a:buChar char="-"/>
            </a:pPr>
            <a:r>
              <a:rPr lang="en-US" dirty="0"/>
              <a:t>Criteria of embarrassment, </a:t>
            </a:r>
            <a:br>
              <a:rPr lang="en-US" dirty="0"/>
            </a:br>
            <a:r>
              <a:rPr lang="en-US" dirty="0"/>
              <a:t>coherence </a:t>
            </a:r>
            <a:r>
              <a:rPr lang="en-US" sz="2000" i="1" dirty="0"/>
              <a:t>(Mt 22:15-22)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unexplained details </a:t>
            </a:r>
            <a:r>
              <a:rPr lang="en-US" sz="2000" i="1" dirty="0"/>
              <a:t>(John 8:6, 8)</a:t>
            </a:r>
          </a:p>
        </p:txBody>
      </p:sp>
    </p:spTree>
    <p:extLst>
      <p:ext uri="{BB962C8B-B14F-4D97-AF65-F5344CB8AC3E}">
        <p14:creationId xmlns:p14="http://schemas.microsoft.com/office/powerpoint/2010/main" val="30640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93144-F8D7-477F-32C9-F345639E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5" y="5295900"/>
            <a:ext cx="3487207" cy="329914"/>
          </a:xfrm>
        </p:spPr>
        <p:txBody>
          <a:bodyPr/>
          <a:lstStyle/>
          <a:p>
            <a:r>
              <a:rPr lang="en-US" sz="900" i="1" dirty="0"/>
              <a:t>Gerald L. Borchert, John 1-11, vol. 25A, The New American Commentary (Nashville: Broadman &amp; Holman Publishers, 1996), 369, 376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6776C-413C-15C3-3A5C-1BF3B0C77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fully canonical … </a:t>
            </a:r>
            <a:br>
              <a:rPr lang="en-US" dirty="0"/>
            </a:br>
            <a:r>
              <a:rPr lang="en-US" dirty="0"/>
              <a:t>divinely inspired … </a:t>
            </a:r>
            <a:br>
              <a:rPr lang="en-US" dirty="0"/>
            </a:br>
            <a:r>
              <a:rPr lang="en-US" dirty="0"/>
              <a:t>fully authoritative for life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i="1" dirty="0">
                <a:hlinkClick r:id="rId2"/>
              </a:rPr>
              <a:t>https://www.evidenceunseen.com/bible-difficulties-2/nt-difficulties/john-acts/jn-753-811-does-this-belong-in-the-bible/</a:t>
            </a:r>
            <a:endParaRPr lang="en-US" sz="1600" i="1" dirty="0"/>
          </a:p>
          <a:p>
            <a:endParaRPr lang="en-US" sz="800" i="1" dirty="0"/>
          </a:p>
          <a:p>
            <a:r>
              <a:rPr lang="en-US" sz="1600" i="1" dirty="0">
                <a:hlinkClick r:id="rId3"/>
              </a:rPr>
              <a:t>(https://tinyurl.com/2jcaph3b</a:t>
            </a:r>
            <a:r>
              <a:rPr lang="en-US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82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but early the next morning </a:t>
            </a:r>
            <a:br>
              <a:rPr lang="en-US" dirty="0"/>
            </a:br>
            <a:r>
              <a:rPr lang="en-US" dirty="0"/>
              <a:t>he was back again at the Temple.</a:t>
            </a:r>
          </a:p>
          <a:p>
            <a:r>
              <a:rPr lang="en-US" dirty="0"/>
              <a:t>A crowd soon gathered, </a:t>
            </a:r>
            <a:br>
              <a:rPr lang="en-US" dirty="0"/>
            </a:br>
            <a:r>
              <a:rPr lang="en-US" dirty="0"/>
              <a:t>and he sat down and taught them.</a:t>
            </a:r>
          </a:p>
        </p:txBody>
      </p:sp>
    </p:spTree>
    <p:extLst>
      <p:ext uri="{BB962C8B-B14F-4D97-AF65-F5344CB8AC3E}">
        <p14:creationId xmlns:p14="http://schemas.microsoft.com/office/powerpoint/2010/main" val="38366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3 </a:t>
            </a:r>
            <a:r>
              <a:rPr lang="en-US" u="sng" dirty="0"/>
              <a:t>As he was speaking</a:t>
            </a:r>
            <a:r>
              <a:rPr lang="en-US" dirty="0"/>
              <a:t>, the teachers of religious law and the Pharisees brought a woman</a:t>
            </a:r>
          </a:p>
          <a:p>
            <a:r>
              <a:rPr lang="en-US" dirty="0"/>
              <a:t>who had been </a:t>
            </a:r>
            <a:r>
              <a:rPr lang="en-US" u="sng" dirty="0"/>
              <a:t>caught in the act of adultery</a:t>
            </a:r>
            <a:r>
              <a:rPr lang="en-US" dirty="0"/>
              <a:t>.</a:t>
            </a:r>
          </a:p>
          <a:p>
            <a:r>
              <a:rPr lang="en-US" dirty="0"/>
              <a:t>They put her </a:t>
            </a:r>
            <a:r>
              <a:rPr lang="en-US" u="sng" dirty="0"/>
              <a:t>in front of the crowd</a:t>
            </a:r>
            <a:r>
              <a:rPr lang="en-US" dirty="0"/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7F93682-DBF3-236C-8DB6-D2E634508B4E}"/>
              </a:ext>
            </a:extLst>
          </p:cNvPr>
          <p:cNvSpPr/>
          <p:nvPr/>
        </p:nvSpPr>
        <p:spPr bwMode="auto">
          <a:xfrm>
            <a:off x="3044372" y="3480054"/>
            <a:ext cx="409302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“walk of shame” before an angry mob</a:t>
            </a:r>
          </a:p>
        </p:txBody>
      </p:sp>
    </p:spTree>
    <p:extLst>
      <p:ext uri="{BB962C8B-B14F-4D97-AF65-F5344CB8AC3E}">
        <p14:creationId xmlns:p14="http://schemas.microsoft.com/office/powerpoint/2010/main" val="2825218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“Teacher,” they said to Jesus, </a:t>
            </a:r>
            <a:br>
              <a:rPr lang="en-US" dirty="0"/>
            </a:br>
            <a:r>
              <a:rPr lang="en-US" dirty="0"/>
              <a:t>“this woman was </a:t>
            </a:r>
            <a:r>
              <a:rPr lang="en-US" u="sng" dirty="0"/>
              <a:t>caught in the act of adultery</a:t>
            </a:r>
            <a:r>
              <a:rPr lang="en-US" dirty="0"/>
              <a:t>.</a:t>
            </a:r>
          </a:p>
          <a:p>
            <a:r>
              <a:rPr lang="en-US" baseline="30000" dirty="0"/>
              <a:t>5 </a:t>
            </a:r>
            <a:r>
              <a:rPr lang="en-US" dirty="0"/>
              <a:t>The law of Moses says to </a:t>
            </a:r>
            <a:r>
              <a:rPr lang="en-US" u="sng" dirty="0"/>
              <a:t>stone her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What do you say?”</a:t>
            </a:r>
          </a:p>
          <a:p>
            <a:r>
              <a:rPr lang="en-US" dirty="0"/>
              <a:t>6 They were trying to trap him into saying something they could use against him</a:t>
            </a:r>
          </a:p>
        </p:txBody>
      </p:sp>
    </p:spTree>
    <p:extLst>
      <p:ext uri="{BB962C8B-B14F-4D97-AF65-F5344CB8AC3E}">
        <p14:creationId xmlns:p14="http://schemas.microsoft.com/office/powerpoint/2010/main" val="157391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1170</Words>
  <Application>Microsoft Office PowerPoint</Application>
  <PresentationFormat>Custom</PresentationFormat>
  <Paragraphs>166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Caught in the Act</vt:lpstr>
      <vt:lpstr>John 7:53-8:1</vt:lpstr>
      <vt:lpstr>Is John 7:53-8:11 Scripture?</vt:lpstr>
      <vt:lpstr>Augustine, De Adulterinis Conjugiis, 2:6–7</vt:lpstr>
      <vt:lpstr>Is John 7:53-8:11 Scripture?</vt:lpstr>
      <vt:lpstr>Gerald L. Borchert, John 1-11, vol. 25A, The New American Commentary (Nashville: Broadman &amp; Holman Publishers, 1996), 369, 376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Conclusions</vt:lpstr>
      <vt:lpstr>Conclusions</vt:lpstr>
      <vt:lpstr>Caught in the Act (John 8:1-11)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2024-04-29T14:12:30Z</dcterms:modified>
</cp:coreProperties>
</file>