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0"/>
  </p:notesMasterIdLst>
  <p:sldIdLst>
    <p:sldId id="262" r:id="rId2"/>
    <p:sldId id="7940" r:id="rId3"/>
    <p:sldId id="779" r:id="rId4"/>
    <p:sldId id="780" r:id="rId5"/>
    <p:sldId id="1451" r:id="rId6"/>
    <p:sldId id="777" r:id="rId7"/>
    <p:sldId id="1476" r:id="rId8"/>
    <p:sldId id="1453" r:id="rId9"/>
    <p:sldId id="856" r:id="rId10"/>
    <p:sldId id="857" r:id="rId11"/>
    <p:sldId id="858" r:id="rId12"/>
    <p:sldId id="860" r:id="rId13"/>
    <p:sldId id="859" r:id="rId14"/>
    <p:sldId id="800" r:id="rId15"/>
    <p:sldId id="862" r:id="rId16"/>
    <p:sldId id="802" r:id="rId17"/>
    <p:sldId id="1454" r:id="rId18"/>
    <p:sldId id="1477" r:id="rId19"/>
    <p:sldId id="863" r:id="rId20"/>
    <p:sldId id="818" r:id="rId21"/>
    <p:sldId id="819" r:id="rId22"/>
    <p:sldId id="1455" r:id="rId23"/>
    <p:sldId id="1461" r:id="rId24"/>
    <p:sldId id="1462" r:id="rId25"/>
    <p:sldId id="1463" r:id="rId26"/>
    <p:sldId id="1464" r:id="rId27"/>
    <p:sldId id="1468" r:id="rId28"/>
    <p:sldId id="1469" r:id="rId29"/>
    <p:sldId id="1470" r:id="rId30"/>
    <p:sldId id="1443" r:id="rId31"/>
    <p:sldId id="831" r:id="rId32"/>
    <p:sldId id="832" r:id="rId33"/>
    <p:sldId id="866" r:id="rId34"/>
    <p:sldId id="867" r:id="rId35"/>
    <p:sldId id="7941" r:id="rId36"/>
    <p:sldId id="836" r:id="rId37"/>
    <p:sldId id="842" r:id="rId38"/>
    <p:sldId id="839" r:id="rId39"/>
    <p:sldId id="840" r:id="rId40"/>
    <p:sldId id="868" r:id="rId41"/>
    <p:sldId id="869" r:id="rId42"/>
    <p:sldId id="844" r:id="rId43"/>
    <p:sldId id="845" r:id="rId44"/>
    <p:sldId id="846" r:id="rId45"/>
    <p:sldId id="847" r:id="rId46"/>
    <p:sldId id="876" r:id="rId47"/>
    <p:sldId id="878" r:id="rId48"/>
    <p:sldId id="879" r:id="rId49"/>
    <p:sldId id="880" r:id="rId50"/>
    <p:sldId id="853" r:id="rId51"/>
    <p:sldId id="874" r:id="rId52"/>
    <p:sldId id="1474" r:id="rId53"/>
    <p:sldId id="1510" r:id="rId54"/>
    <p:sldId id="1568" r:id="rId55"/>
    <p:sldId id="1569" r:id="rId56"/>
    <p:sldId id="1570" r:id="rId57"/>
    <p:sldId id="7942" r:id="rId58"/>
    <p:sldId id="1473"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272D"/>
    <a:srgbClr val="72DB2B"/>
    <a:srgbClr val="3F7D15"/>
    <a:srgbClr val="5BB41E"/>
    <a:srgbClr val="221A00"/>
    <a:srgbClr val="3E2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33C05E-8D0C-418F-BCB8-37323C8947C5}" v="1" dt="2025-02-03T17:16:43.1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700" autoAdjust="0"/>
    <p:restoredTop sz="94660"/>
  </p:normalViewPr>
  <p:slideViewPr>
    <p:cSldViewPr snapToGrid="0">
      <p:cViewPr varScale="1">
        <p:scale>
          <a:sx n="57" d="100"/>
          <a:sy n="57" d="100"/>
        </p:scale>
        <p:origin x="28" y="30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4F926D-B060-4F6A-834C-683F444DE01B}" type="datetimeFigureOut">
              <a:rPr lang="en-US" smtClean="0"/>
              <a:t>2/17/2025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FC77DC-F2A7-4847-88A5-2B3DF623F74B}" type="slidenum">
              <a:rPr lang="en-US" smtClean="0"/>
              <a:t>‹#›</a:t>
            </a:fld>
            <a:endParaRPr lang="en-US" dirty="0"/>
          </a:p>
        </p:txBody>
      </p:sp>
    </p:spTree>
    <p:extLst>
      <p:ext uri="{BB962C8B-B14F-4D97-AF65-F5344CB8AC3E}">
        <p14:creationId xmlns:p14="http://schemas.microsoft.com/office/powerpoint/2010/main" val="19718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22</a:t>
            </a:fld>
            <a:endParaRPr lang="en-US" dirty="0"/>
          </a:p>
        </p:txBody>
      </p:sp>
    </p:spTree>
    <p:extLst>
      <p:ext uri="{BB962C8B-B14F-4D97-AF65-F5344CB8AC3E}">
        <p14:creationId xmlns:p14="http://schemas.microsoft.com/office/powerpoint/2010/main" val="943215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23</a:t>
            </a:fld>
            <a:endParaRPr lang="en-US" dirty="0"/>
          </a:p>
        </p:txBody>
      </p:sp>
    </p:spTree>
    <p:extLst>
      <p:ext uri="{BB962C8B-B14F-4D97-AF65-F5344CB8AC3E}">
        <p14:creationId xmlns:p14="http://schemas.microsoft.com/office/powerpoint/2010/main" val="813501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24</a:t>
            </a:fld>
            <a:endParaRPr lang="en-US" dirty="0"/>
          </a:p>
        </p:txBody>
      </p:sp>
    </p:spTree>
    <p:extLst>
      <p:ext uri="{BB962C8B-B14F-4D97-AF65-F5344CB8AC3E}">
        <p14:creationId xmlns:p14="http://schemas.microsoft.com/office/powerpoint/2010/main" val="712875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25</a:t>
            </a:fld>
            <a:endParaRPr lang="en-US" dirty="0"/>
          </a:p>
        </p:txBody>
      </p:sp>
    </p:spTree>
    <p:extLst>
      <p:ext uri="{BB962C8B-B14F-4D97-AF65-F5344CB8AC3E}">
        <p14:creationId xmlns:p14="http://schemas.microsoft.com/office/powerpoint/2010/main" val="2926051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26</a:t>
            </a:fld>
            <a:endParaRPr lang="en-US" dirty="0"/>
          </a:p>
        </p:txBody>
      </p:sp>
    </p:spTree>
    <p:extLst>
      <p:ext uri="{BB962C8B-B14F-4D97-AF65-F5344CB8AC3E}">
        <p14:creationId xmlns:p14="http://schemas.microsoft.com/office/powerpoint/2010/main" val="151666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27</a:t>
            </a:fld>
            <a:endParaRPr lang="en-US" dirty="0"/>
          </a:p>
        </p:txBody>
      </p:sp>
    </p:spTree>
    <p:extLst>
      <p:ext uri="{BB962C8B-B14F-4D97-AF65-F5344CB8AC3E}">
        <p14:creationId xmlns:p14="http://schemas.microsoft.com/office/powerpoint/2010/main" val="855991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28</a:t>
            </a:fld>
            <a:endParaRPr lang="en-US" dirty="0"/>
          </a:p>
        </p:txBody>
      </p:sp>
    </p:spTree>
    <p:extLst>
      <p:ext uri="{BB962C8B-B14F-4D97-AF65-F5344CB8AC3E}">
        <p14:creationId xmlns:p14="http://schemas.microsoft.com/office/powerpoint/2010/main" val="146735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29</a:t>
            </a:fld>
            <a:endParaRPr lang="en-US" dirty="0"/>
          </a:p>
        </p:txBody>
      </p:sp>
    </p:spTree>
    <p:extLst>
      <p:ext uri="{BB962C8B-B14F-4D97-AF65-F5344CB8AC3E}">
        <p14:creationId xmlns:p14="http://schemas.microsoft.com/office/powerpoint/2010/main" val="1356299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3272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2/17/2025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210344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096000"/>
            <a:ext cx="121920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4:10</a:t>
            </a:r>
            <a:r>
              <a:rPr lang="en-US" sz="3600" b="1" dirty="0">
                <a:solidFill>
                  <a:schemeClr val="tx1"/>
                </a:solidFill>
              </a:rPr>
              <a:t> </a:t>
            </a:r>
            <a:r>
              <a:rPr lang="en-US" sz="3600" dirty="0">
                <a:solidFill>
                  <a:schemeClr val="tx1"/>
                </a:solidFill>
              </a:rPr>
              <a:t>Jesus replied, </a:t>
            </a:r>
            <a:endParaRPr lang="en-US" sz="3600" dirty="0"/>
          </a:p>
        </p:txBody>
      </p:sp>
      <p:sp>
        <p:nvSpPr>
          <p:cNvPr id="6" name="Rounded Rectangular Callout 5"/>
          <p:cNvSpPr/>
          <p:nvPr/>
        </p:nvSpPr>
        <p:spPr>
          <a:xfrm>
            <a:off x="5791200" y="960117"/>
            <a:ext cx="5791200" cy="3124200"/>
          </a:xfrm>
          <a:prstGeom prst="wedgeRoundRectCallout">
            <a:avLst>
              <a:gd name="adj1" fmla="val 61548"/>
              <a:gd name="adj2" fmla="val 10102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John 4:12</a:t>
            </a:r>
            <a:r>
              <a:rPr lang="en-US" sz="3200" dirty="0">
                <a:solidFill>
                  <a:schemeClr val="tx1"/>
                </a:solidFill>
              </a:rPr>
              <a:t> And besides, do you think you’re greater than our ancestor Jacob, who gave us this well? How can you offer better water than he and his sons and his animals enjoyed?”</a:t>
            </a:r>
            <a:endParaRPr lang="en-US" sz="3200" dirty="0"/>
          </a:p>
        </p:txBody>
      </p:sp>
      <p:sp>
        <p:nvSpPr>
          <p:cNvPr id="9" name="Rounded Rectangular Callout 6">
            <a:extLst>
              <a:ext uri="{FF2B5EF4-FFF2-40B4-BE49-F238E27FC236}">
                <a16:creationId xmlns:a16="http://schemas.microsoft.com/office/drawing/2014/main" id="{C7EC1217-8166-4DBC-8F12-C38B01882D0A}"/>
              </a:ext>
            </a:extLst>
          </p:cNvPr>
          <p:cNvSpPr/>
          <p:nvPr/>
        </p:nvSpPr>
        <p:spPr>
          <a:xfrm>
            <a:off x="381000" y="1139702"/>
            <a:ext cx="5257800" cy="2743200"/>
          </a:xfrm>
          <a:prstGeom prst="wedgeRoundRectCallout">
            <a:avLst>
              <a:gd name="adj1" fmla="val -59430"/>
              <a:gd name="adj2" fmla="val 9014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baseline="30000" dirty="0">
                <a:solidFill>
                  <a:schemeClr val="tx1"/>
                </a:solidFill>
              </a:rPr>
              <a:t>4:10 </a:t>
            </a:r>
            <a:r>
              <a:rPr lang="en-US" sz="3200" dirty="0">
                <a:solidFill>
                  <a:schemeClr val="tx1"/>
                </a:solidFill>
              </a:rPr>
              <a:t>“If only you knew the gift God has for you and who you are speaking to, you would ask me, and I would give you living water.” </a:t>
            </a:r>
            <a:endParaRPr lang="en-US" sz="3400" dirty="0">
              <a:solidFill>
                <a:schemeClr val="tx1"/>
              </a:solidFill>
            </a:endParaRPr>
          </a:p>
        </p:txBody>
      </p:sp>
      <p:sp>
        <p:nvSpPr>
          <p:cNvPr id="2" name="TextBox 1">
            <a:extLst>
              <a:ext uri="{FF2B5EF4-FFF2-40B4-BE49-F238E27FC236}">
                <a16:creationId xmlns:a16="http://schemas.microsoft.com/office/drawing/2014/main" id="{028D1A08-6715-8E27-7764-0C1F77C39919}"/>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265066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096000"/>
            <a:ext cx="121920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4:13</a:t>
            </a:r>
            <a:r>
              <a:rPr lang="en-US" sz="3600" dirty="0">
                <a:solidFill>
                  <a:schemeClr val="tx1"/>
                </a:solidFill>
              </a:rPr>
              <a:t> And Jesus replied,</a:t>
            </a:r>
            <a:endParaRPr lang="en-US" sz="3600" dirty="0"/>
          </a:p>
        </p:txBody>
      </p:sp>
      <p:sp>
        <p:nvSpPr>
          <p:cNvPr id="6" name="Rounded Rectangular Callout 5"/>
          <p:cNvSpPr/>
          <p:nvPr/>
        </p:nvSpPr>
        <p:spPr>
          <a:xfrm>
            <a:off x="6400800" y="1255812"/>
            <a:ext cx="5486400" cy="2667000"/>
          </a:xfrm>
          <a:prstGeom prst="wedgeRoundRectCallout">
            <a:avLst>
              <a:gd name="adj1" fmla="val 57446"/>
              <a:gd name="adj2" fmla="val 10208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4:15</a:t>
            </a:r>
            <a:r>
              <a:rPr lang="en-US" sz="3200" dirty="0">
                <a:solidFill>
                  <a:schemeClr val="tx1"/>
                </a:solidFill>
              </a:rPr>
              <a:t> “Please, sir,” the woman said, “give me this water! Then I’ll never be thirsty again, and I won’t have to come here to get water.” </a:t>
            </a:r>
            <a:endParaRPr lang="en-US" sz="3200" dirty="0"/>
          </a:p>
        </p:txBody>
      </p:sp>
      <p:sp>
        <p:nvSpPr>
          <p:cNvPr id="7" name="Rounded Rectangular Callout 6"/>
          <p:cNvSpPr/>
          <p:nvPr/>
        </p:nvSpPr>
        <p:spPr>
          <a:xfrm>
            <a:off x="381000" y="1057421"/>
            <a:ext cx="5715000" cy="3676358"/>
          </a:xfrm>
          <a:prstGeom prst="wedgeRoundRectCallout">
            <a:avLst>
              <a:gd name="adj1" fmla="val -60944"/>
              <a:gd name="adj2" fmla="val 6809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4:13 </a:t>
            </a:r>
            <a:r>
              <a:rPr lang="en-US" sz="3200" dirty="0">
                <a:solidFill>
                  <a:schemeClr val="tx1"/>
                </a:solidFill>
              </a:rPr>
              <a:t>“Anyone who drinks this water will soon become thirsty again.  </a:t>
            </a:r>
            <a:r>
              <a:rPr lang="en-US" sz="3200" b="1" baseline="30000" dirty="0">
                <a:solidFill>
                  <a:schemeClr val="tx1"/>
                </a:solidFill>
              </a:rPr>
              <a:t>14 </a:t>
            </a:r>
            <a:r>
              <a:rPr lang="en-US" sz="3200" dirty="0">
                <a:solidFill>
                  <a:schemeClr val="tx1"/>
                </a:solidFill>
              </a:rPr>
              <a:t>But those who drink the water I give will never be thirsty again.  It becomes a fresh, bubbling spring within them, giving them eternal life.” </a:t>
            </a:r>
            <a:endParaRPr lang="en-US" sz="3200" dirty="0"/>
          </a:p>
        </p:txBody>
      </p:sp>
      <p:sp>
        <p:nvSpPr>
          <p:cNvPr id="2" name="TextBox 1">
            <a:extLst>
              <a:ext uri="{FF2B5EF4-FFF2-40B4-BE49-F238E27FC236}">
                <a16:creationId xmlns:a16="http://schemas.microsoft.com/office/drawing/2014/main" id="{75CD8D68-1B09-36FB-6F86-F716AD5A9119}"/>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354742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096000"/>
            <a:ext cx="43434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4:16</a:t>
            </a:r>
            <a:r>
              <a:rPr lang="en-US" sz="3600" dirty="0">
                <a:solidFill>
                  <a:schemeClr val="tx1"/>
                </a:solidFill>
              </a:rPr>
              <a:t> Jesus told her. </a:t>
            </a:r>
            <a:endParaRPr lang="en-US" sz="3600" dirty="0"/>
          </a:p>
        </p:txBody>
      </p:sp>
      <p:sp>
        <p:nvSpPr>
          <p:cNvPr id="7" name="Rounded Rectangular Callout 6"/>
          <p:cNvSpPr/>
          <p:nvPr/>
        </p:nvSpPr>
        <p:spPr>
          <a:xfrm>
            <a:off x="840545" y="1297237"/>
            <a:ext cx="3352800" cy="1569493"/>
          </a:xfrm>
          <a:prstGeom prst="wedgeRoundRectCallout">
            <a:avLst>
              <a:gd name="adj1" fmla="val -76005"/>
              <a:gd name="adj2" fmla="val 83745"/>
              <a:gd name="adj3"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4:16</a:t>
            </a:r>
            <a:r>
              <a:rPr lang="en-US" sz="3200" dirty="0">
                <a:solidFill>
                  <a:schemeClr val="tx1"/>
                </a:solidFill>
              </a:rPr>
              <a:t> “ Go and get your husband,”</a:t>
            </a:r>
          </a:p>
        </p:txBody>
      </p:sp>
      <p:sp>
        <p:nvSpPr>
          <p:cNvPr id="2" name="TextBox 1">
            <a:extLst>
              <a:ext uri="{FF2B5EF4-FFF2-40B4-BE49-F238E27FC236}">
                <a16:creationId xmlns:a16="http://schemas.microsoft.com/office/drawing/2014/main" id="{CFC92D2F-7C37-46A2-25F2-2157459F880E}"/>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132940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91400" y="6096000"/>
            <a:ext cx="48006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4:17</a:t>
            </a:r>
            <a:r>
              <a:rPr lang="en-US" sz="3600" b="1" dirty="0">
                <a:solidFill>
                  <a:schemeClr val="tx1"/>
                </a:solidFill>
              </a:rPr>
              <a:t> </a:t>
            </a:r>
            <a:r>
              <a:rPr lang="en-US" sz="3600" dirty="0">
                <a:solidFill>
                  <a:schemeClr val="tx1"/>
                </a:solidFill>
              </a:rPr>
              <a:t>the woman replied.</a:t>
            </a:r>
          </a:p>
        </p:txBody>
      </p:sp>
      <p:sp>
        <p:nvSpPr>
          <p:cNvPr id="6" name="Rounded Rectangular Callout 5"/>
          <p:cNvSpPr/>
          <p:nvPr/>
        </p:nvSpPr>
        <p:spPr>
          <a:xfrm>
            <a:off x="8221404" y="1306750"/>
            <a:ext cx="3352800" cy="1569493"/>
          </a:xfrm>
          <a:prstGeom prst="wedgeRoundRectCallout">
            <a:avLst>
              <a:gd name="adj1" fmla="val 69282"/>
              <a:gd name="adj2" fmla="val 98259"/>
              <a:gd name="adj3"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4:17</a:t>
            </a:r>
            <a:r>
              <a:rPr lang="en-US" sz="3200" dirty="0">
                <a:solidFill>
                  <a:schemeClr val="tx1"/>
                </a:solidFill>
              </a:rPr>
              <a:t> “I don’t have a husband,”</a:t>
            </a:r>
          </a:p>
        </p:txBody>
      </p:sp>
      <p:sp>
        <p:nvSpPr>
          <p:cNvPr id="8" name="Rectangle 7"/>
          <p:cNvSpPr/>
          <p:nvPr/>
        </p:nvSpPr>
        <p:spPr>
          <a:xfrm>
            <a:off x="0" y="6096000"/>
            <a:ext cx="43434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4:16</a:t>
            </a:r>
            <a:r>
              <a:rPr lang="en-US" sz="3600" dirty="0">
                <a:solidFill>
                  <a:schemeClr val="tx1"/>
                </a:solidFill>
              </a:rPr>
              <a:t> Jesus told her. </a:t>
            </a:r>
            <a:endParaRPr lang="en-US" sz="3600" dirty="0"/>
          </a:p>
        </p:txBody>
      </p:sp>
      <p:sp>
        <p:nvSpPr>
          <p:cNvPr id="10" name="Rounded Rectangular Callout 6">
            <a:extLst>
              <a:ext uri="{FF2B5EF4-FFF2-40B4-BE49-F238E27FC236}">
                <a16:creationId xmlns:a16="http://schemas.microsoft.com/office/drawing/2014/main" id="{526AA8B4-02AC-4F94-9A91-C0ADDD5095D3}"/>
              </a:ext>
            </a:extLst>
          </p:cNvPr>
          <p:cNvSpPr/>
          <p:nvPr/>
        </p:nvSpPr>
        <p:spPr>
          <a:xfrm>
            <a:off x="840545" y="1297237"/>
            <a:ext cx="3352800" cy="1569493"/>
          </a:xfrm>
          <a:prstGeom prst="wedgeRoundRectCallout">
            <a:avLst>
              <a:gd name="adj1" fmla="val -76005"/>
              <a:gd name="adj2" fmla="val 83745"/>
              <a:gd name="adj3"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4:16</a:t>
            </a:r>
            <a:r>
              <a:rPr lang="en-US" sz="3200" dirty="0">
                <a:solidFill>
                  <a:schemeClr val="tx1"/>
                </a:solidFill>
              </a:rPr>
              <a:t> “ Go and get your husband,”</a:t>
            </a:r>
          </a:p>
        </p:txBody>
      </p:sp>
      <p:sp>
        <p:nvSpPr>
          <p:cNvPr id="2" name="TextBox 1">
            <a:extLst>
              <a:ext uri="{FF2B5EF4-FFF2-40B4-BE49-F238E27FC236}">
                <a16:creationId xmlns:a16="http://schemas.microsoft.com/office/drawing/2014/main" id="{2B47B094-6210-BC3E-2174-662B60D9E8C4}"/>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26467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096000"/>
            <a:ext cx="35814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4:17</a:t>
            </a:r>
            <a:r>
              <a:rPr lang="en-US" sz="3600" dirty="0">
                <a:solidFill>
                  <a:schemeClr val="tx1"/>
                </a:solidFill>
              </a:rPr>
              <a:t> Jesus said </a:t>
            </a:r>
            <a:endParaRPr lang="en-US" sz="3600" dirty="0"/>
          </a:p>
        </p:txBody>
      </p:sp>
      <p:sp>
        <p:nvSpPr>
          <p:cNvPr id="6" name="Rounded Rectangular Callout 5"/>
          <p:cNvSpPr/>
          <p:nvPr/>
        </p:nvSpPr>
        <p:spPr>
          <a:xfrm>
            <a:off x="533400" y="987625"/>
            <a:ext cx="5715000" cy="3450609"/>
          </a:xfrm>
          <a:prstGeom prst="wedgeRoundRectCallout">
            <a:avLst>
              <a:gd name="adj1" fmla="val -61915"/>
              <a:gd name="adj2" fmla="val 73462"/>
              <a:gd name="adj3"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4:17</a:t>
            </a:r>
            <a:r>
              <a:rPr lang="en-US" sz="3200" dirty="0">
                <a:solidFill>
                  <a:schemeClr val="tx1"/>
                </a:solidFill>
              </a:rPr>
              <a:t> “You’re right! You don’t have a husband – </a:t>
            </a:r>
            <a:r>
              <a:rPr lang="en-US" sz="3200" b="1" baseline="30000" dirty="0">
                <a:solidFill>
                  <a:schemeClr val="tx1"/>
                </a:solidFill>
              </a:rPr>
              <a:t>18</a:t>
            </a:r>
            <a:r>
              <a:rPr lang="en-US" sz="3200" dirty="0">
                <a:solidFill>
                  <a:schemeClr val="tx1"/>
                </a:solidFill>
              </a:rPr>
              <a:t> for you have had five husbands, and you aren’t even married to the man you’re living with now.  You certainly spoke the truth!” </a:t>
            </a:r>
          </a:p>
        </p:txBody>
      </p:sp>
      <p:sp>
        <p:nvSpPr>
          <p:cNvPr id="7" name="Rectangle 6"/>
          <p:cNvSpPr/>
          <p:nvPr/>
        </p:nvSpPr>
        <p:spPr>
          <a:xfrm>
            <a:off x="7772400" y="6096000"/>
            <a:ext cx="44196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4:19</a:t>
            </a:r>
            <a:r>
              <a:rPr lang="en-US" sz="3600" b="1" dirty="0">
                <a:solidFill>
                  <a:schemeClr val="tx1"/>
                </a:solidFill>
              </a:rPr>
              <a:t> </a:t>
            </a:r>
            <a:r>
              <a:rPr lang="en-US" sz="3600" dirty="0">
                <a:solidFill>
                  <a:schemeClr val="tx1"/>
                </a:solidFill>
              </a:rPr>
              <a:t>the woman said,</a:t>
            </a:r>
          </a:p>
        </p:txBody>
      </p:sp>
      <p:sp>
        <p:nvSpPr>
          <p:cNvPr id="8" name="Rounded Rectangular Callout 7"/>
          <p:cNvSpPr/>
          <p:nvPr/>
        </p:nvSpPr>
        <p:spPr>
          <a:xfrm>
            <a:off x="8305800" y="1329393"/>
            <a:ext cx="3352800" cy="1569493"/>
          </a:xfrm>
          <a:prstGeom prst="wedgeRoundRectCallout">
            <a:avLst>
              <a:gd name="adj1" fmla="val 69282"/>
              <a:gd name="adj2" fmla="val 103637"/>
              <a:gd name="adj3"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4:19</a:t>
            </a:r>
            <a:r>
              <a:rPr lang="en-US" sz="3200" b="1" dirty="0">
                <a:solidFill>
                  <a:schemeClr val="tx1"/>
                </a:solidFill>
              </a:rPr>
              <a:t> </a:t>
            </a:r>
            <a:r>
              <a:rPr lang="en-US" sz="3200" dirty="0">
                <a:solidFill>
                  <a:schemeClr val="tx1"/>
                </a:solidFill>
              </a:rPr>
              <a:t>“Sir, </a:t>
            </a:r>
            <a:r>
              <a:rPr lang="en-US" sz="3200" dirty="0">
                <a:solidFill>
                  <a:schemeClr val="bg1"/>
                </a:solidFill>
              </a:rPr>
              <a:t>you must be a prophet…”</a:t>
            </a:r>
          </a:p>
        </p:txBody>
      </p:sp>
      <p:sp>
        <p:nvSpPr>
          <p:cNvPr id="2" name="TextBox 1">
            <a:extLst>
              <a:ext uri="{FF2B5EF4-FFF2-40B4-BE49-F238E27FC236}">
                <a16:creationId xmlns:a16="http://schemas.microsoft.com/office/drawing/2014/main" id="{39AE1E96-D1F7-D90A-BC5A-2E148398EA2F}"/>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257170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right)">
                                      <p:cBhvr>
                                        <p:cTn id="12" dur="500"/>
                                        <p:tgtEl>
                                          <p:spTgt spid="8"/>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096000"/>
            <a:ext cx="35814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4:17</a:t>
            </a:r>
            <a:r>
              <a:rPr lang="en-US" sz="3600" dirty="0">
                <a:solidFill>
                  <a:schemeClr val="tx1"/>
                </a:solidFill>
              </a:rPr>
              <a:t> Jesus said </a:t>
            </a:r>
            <a:endParaRPr lang="en-US" sz="3600" dirty="0"/>
          </a:p>
        </p:txBody>
      </p:sp>
      <p:sp>
        <p:nvSpPr>
          <p:cNvPr id="7" name="Rectangle 6"/>
          <p:cNvSpPr/>
          <p:nvPr/>
        </p:nvSpPr>
        <p:spPr>
          <a:xfrm>
            <a:off x="7772400" y="6096000"/>
            <a:ext cx="44196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4:19</a:t>
            </a:r>
            <a:r>
              <a:rPr lang="en-US" sz="3600" b="1" dirty="0">
                <a:solidFill>
                  <a:schemeClr val="tx1"/>
                </a:solidFill>
              </a:rPr>
              <a:t> </a:t>
            </a:r>
            <a:r>
              <a:rPr lang="en-US" sz="3600" dirty="0">
                <a:solidFill>
                  <a:schemeClr val="tx1"/>
                </a:solidFill>
              </a:rPr>
              <a:t>the woman said,</a:t>
            </a:r>
          </a:p>
        </p:txBody>
      </p:sp>
      <p:sp>
        <p:nvSpPr>
          <p:cNvPr id="10" name="Rounded Rectangular Callout 5">
            <a:extLst>
              <a:ext uri="{FF2B5EF4-FFF2-40B4-BE49-F238E27FC236}">
                <a16:creationId xmlns:a16="http://schemas.microsoft.com/office/drawing/2014/main" id="{BFB16277-575C-47EF-8062-958B5DF7D695}"/>
              </a:ext>
            </a:extLst>
          </p:cNvPr>
          <p:cNvSpPr/>
          <p:nvPr/>
        </p:nvSpPr>
        <p:spPr>
          <a:xfrm>
            <a:off x="533400" y="987625"/>
            <a:ext cx="5715000" cy="3450609"/>
          </a:xfrm>
          <a:prstGeom prst="wedgeRoundRectCallout">
            <a:avLst>
              <a:gd name="adj1" fmla="val -61915"/>
              <a:gd name="adj2" fmla="val 73462"/>
              <a:gd name="adj3"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4:17</a:t>
            </a:r>
            <a:r>
              <a:rPr lang="en-US" sz="3200" dirty="0">
                <a:solidFill>
                  <a:schemeClr val="tx1"/>
                </a:solidFill>
              </a:rPr>
              <a:t> “You’re right! You don’t have a husband – </a:t>
            </a:r>
            <a:r>
              <a:rPr lang="en-US" sz="3200" b="1" baseline="30000" dirty="0">
                <a:solidFill>
                  <a:schemeClr val="tx1"/>
                </a:solidFill>
              </a:rPr>
              <a:t>18</a:t>
            </a:r>
            <a:r>
              <a:rPr lang="en-US" sz="3200" dirty="0">
                <a:solidFill>
                  <a:schemeClr val="tx1"/>
                </a:solidFill>
              </a:rPr>
              <a:t> for you have had five husbands, and you aren’t even married to the man you’re living with now.  You certainly spoke the truth!” </a:t>
            </a:r>
          </a:p>
        </p:txBody>
      </p:sp>
      <p:sp>
        <p:nvSpPr>
          <p:cNvPr id="11" name="Rounded Rectangular Callout 7">
            <a:extLst>
              <a:ext uri="{FF2B5EF4-FFF2-40B4-BE49-F238E27FC236}">
                <a16:creationId xmlns:a16="http://schemas.microsoft.com/office/drawing/2014/main" id="{5B947289-89C7-45B4-BB1E-EF2E3697EB23}"/>
              </a:ext>
            </a:extLst>
          </p:cNvPr>
          <p:cNvSpPr/>
          <p:nvPr/>
        </p:nvSpPr>
        <p:spPr>
          <a:xfrm>
            <a:off x="8305800" y="1329393"/>
            <a:ext cx="3352800" cy="1569493"/>
          </a:xfrm>
          <a:prstGeom prst="wedgeRoundRectCallout">
            <a:avLst>
              <a:gd name="adj1" fmla="val 69282"/>
              <a:gd name="adj2" fmla="val 103637"/>
              <a:gd name="adj3"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4:19</a:t>
            </a:r>
            <a:r>
              <a:rPr lang="en-US" sz="3200" b="1" dirty="0">
                <a:solidFill>
                  <a:schemeClr val="tx1"/>
                </a:solidFill>
              </a:rPr>
              <a:t> </a:t>
            </a:r>
            <a:r>
              <a:rPr lang="en-US" sz="3200" dirty="0">
                <a:solidFill>
                  <a:schemeClr val="tx1"/>
                </a:solidFill>
              </a:rPr>
              <a:t>“Sir, you must be a prophet…”</a:t>
            </a:r>
          </a:p>
        </p:txBody>
      </p:sp>
      <p:sp>
        <p:nvSpPr>
          <p:cNvPr id="2" name="TextBox 1">
            <a:extLst>
              <a:ext uri="{FF2B5EF4-FFF2-40B4-BE49-F238E27FC236}">
                <a16:creationId xmlns:a16="http://schemas.microsoft.com/office/drawing/2014/main" id="{5B45715A-EB9F-FF04-31F0-7AFBC2BBE5B8}"/>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2676587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83336" y="365454"/>
            <a:ext cx="2983992"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solidFill>
                  <a:schemeClr val="tx1"/>
                </a:solidFill>
              </a:rPr>
              <a:t>Thirst</a:t>
            </a:r>
          </a:p>
        </p:txBody>
      </p:sp>
      <p:sp>
        <p:nvSpPr>
          <p:cNvPr id="8" name="Rectangle 7"/>
          <p:cNvSpPr/>
          <p:nvPr/>
        </p:nvSpPr>
        <p:spPr>
          <a:xfrm>
            <a:off x="506361" y="4343400"/>
            <a:ext cx="11179277" cy="2176425"/>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chemeClr val="bg1"/>
                </a:solidFill>
              </a:rPr>
              <a:t>Psalm 42:1 </a:t>
            </a:r>
            <a:r>
              <a:rPr lang="en-US" sz="4000" dirty="0">
                <a:solidFill>
                  <a:schemeClr val="bg1"/>
                </a:solidFill>
              </a:rPr>
              <a:t>As the deer longs for streams of water, so I long for you, O God.  I thirst for God, the living God.  When can I go and stand before him?</a:t>
            </a:r>
            <a:r>
              <a:rPr lang="en-US" sz="4000" baseline="30000" dirty="0">
                <a:solidFill>
                  <a:schemeClr val="bg1"/>
                </a:solidFill>
              </a:rPr>
              <a:t> </a:t>
            </a:r>
            <a:endParaRPr lang="en-US" sz="1600" dirty="0"/>
          </a:p>
        </p:txBody>
      </p:sp>
    </p:spTree>
    <p:extLst>
      <p:ext uri="{BB962C8B-B14F-4D97-AF65-F5344CB8AC3E}">
        <p14:creationId xmlns:p14="http://schemas.microsoft.com/office/powerpoint/2010/main" val="4158586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8"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7" name="Rectangle 6"/>
          <p:cNvSpPr/>
          <p:nvPr/>
        </p:nvSpPr>
        <p:spPr>
          <a:xfrm>
            <a:off x="304800" y="4224376"/>
            <a:ext cx="11506200" cy="2481224"/>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800" b="1" baseline="30000" dirty="0">
                <a:solidFill>
                  <a:schemeClr val="bg1"/>
                </a:solidFill>
              </a:rPr>
              <a:t>Jeremiah 2:13 </a:t>
            </a:r>
            <a:r>
              <a:rPr lang="en-US" sz="3800" dirty="0">
                <a:solidFill>
                  <a:schemeClr val="bg1"/>
                </a:solidFill>
              </a:rPr>
              <a:t>For my people have done two evil things: They have abandoned me – the fountain of living water.  And they have dug for themselves </a:t>
            </a:r>
            <a:r>
              <a:rPr lang="en-US" sz="3800" b="1" u="sng" dirty="0">
                <a:solidFill>
                  <a:schemeClr val="bg1"/>
                </a:solidFill>
              </a:rPr>
              <a:t>cracked</a:t>
            </a:r>
            <a:r>
              <a:rPr lang="en-US" sz="3800" dirty="0">
                <a:solidFill>
                  <a:schemeClr val="bg1"/>
                </a:solidFill>
              </a:rPr>
              <a:t> cisterns </a:t>
            </a:r>
            <a:r>
              <a:rPr lang="en-US" sz="3800" b="1" u="sng" dirty="0">
                <a:solidFill>
                  <a:schemeClr val="bg1"/>
                </a:solidFill>
              </a:rPr>
              <a:t>that can hold no water at all! </a:t>
            </a:r>
            <a:endParaRPr lang="en-US" sz="3800" b="1" u="sng" baseline="30000" dirty="0">
              <a:solidFill>
                <a:schemeClr val="bg1"/>
              </a:solidFill>
            </a:endParaRPr>
          </a:p>
        </p:txBody>
      </p:sp>
      <p:sp>
        <p:nvSpPr>
          <p:cNvPr id="3" name="Rounded Rectangle 2"/>
          <p:cNvSpPr/>
          <p:nvPr/>
        </p:nvSpPr>
        <p:spPr>
          <a:xfrm>
            <a:off x="228600" y="183543"/>
            <a:ext cx="7772400" cy="1295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 relationship with God is the only thing that can quench your thirst</a:t>
            </a:r>
          </a:p>
        </p:txBody>
      </p:sp>
    </p:spTree>
    <p:extLst>
      <p:ext uri="{BB962C8B-B14F-4D97-AF65-F5344CB8AC3E}">
        <p14:creationId xmlns:p14="http://schemas.microsoft.com/office/powerpoint/2010/main" val="1917949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8"/>
          <p:cNvSpPr/>
          <p:nvPr/>
        </p:nvSpPr>
        <p:spPr>
          <a:xfrm>
            <a:off x="308811" y="3429000"/>
            <a:ext cx="5177589" cy="3220989"/>
          </a:xfrm>
          <a:prstGeom prst="wedgeRoundRectCallout">
            <a:avLst>
              <a:gd name="adj1" fmla="val -60343"/>
              <a:gd name="adj2" fmla="val -436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14 </a:t>
            </a:r>
            <a:r>
              <a:rPr lang="en-US" sz="3400" dirty="0">
                <a:solidFill>
                  <a:schemeClr val="tx1"/>
                </a:solidFill>
              </a:rPr>
              <a:t>But those who drink the water I give </a:t>
            </a:r>
            <a:r>
              <a:rPr lang="en-US" sz="3400" b="1" u="sng" dirty="0">
                <a:solidFill>
                  <a:srgbClr val="002060"/>
                </a:solidFill>
              </a:rPr>
              <a:t>will never be thirsty again</a:t>
            </a:r>
            <a:r>
              <a:rPr lang="en-US" sz="3400" dirty="0">
                <a:solidFill>
                  <a:schemeClr val="tx1"/>
                </a:solidFill>
              </a:rPr>
              <a:t>.  It becomes a fresh, bubbling spring within them, giving them eternal life.” </a:t>
            </a:r>
            <a:endParaRPr lang="en-US" sz="3400" dirty="0"/>
          </a:p>
        </p:txBody>
      </p:sp>
      <p:sp>
        <p:nvSpPr>
          <p:cNvPr id="13" name="Rounded Rectangular Callout 12"/>
          <p:cNvSpPr/>
          <p:nvPr/>
        </p:nvSpPr>
        <p:spPr>
          <a:xfrm>
            <a:off x="308811" y="3429000"/>
            <a:ext cx="5177589" cy="3220989"/>
          </a:xfrm>
          <a:prstGeom prst="wedgeRoundRectCallout">
            <a:avLst>
              <a:gd name="adj1" fmla="val -60343"/>
              <a:gd name="adj2" fmla="val -436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14 </a:t>
            </a:r>
            <a:r>
              <a:rPr lang="en-US" sz="3400" dirty="0">
                <a:solidFill>
                  <a:schemeClr val="tx1"/>
                </a:solidFill>
              </a:rPr>
              <a:t>But those who drink the water I give will never be thirsty again.  It becomes a fresh, bubbling spring within them, </a:t>
            </a:r>
            <a:r>
              <a:rPr lang="en-US" sz="3400" b="1" u="sng" dirty="0">
                <a:solidFill>
                  <a:srgbClr val="002060"/>
                </a:solidFill>
              </a:rPr>
              <a:t>giving them eternal life.</a:t>
            </a:r>
            <a:r>
              <a:rPr lang="en-US" sz="3400" dirty="0">
                <a:solidFill>
                  <a:schemeClr val="tx1"/>
                </a:solidFill>
              </a:rPr>
              <a:t>” </a:t>
            </a:r>
            <a:endParaRPr lang="en-US" sz="3400" dirty="0"/>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3" name="Rounded Rectangle 2"/>
          <p:cNvSpPr/>
          <p:nvPr/>
        </p:nvSpPr>
        <p:spPr>
          <a:xfrm>
            <a:off x="228600" y="183543"/>
            <a:ext cx="7772400" cy="1295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 relationship with God is the only thing that can quench your thirst</a:t>
            </a:r>
          </a:p>
        </p:txBody>
      </p:sp>
      <p:sp>
        <p:nvSpPr>
          <p:cNvPr id="8" name="Rounded Rectangular Callout 7"/>
          <p:cNvSpPr/>
          <p:nvPr/>
        </p:nvSpPr>
        <p:spPr>
          <a:xfrm>
            <a:off x="381000" y="1569101"/>
            <a:ext cx="4267200" cy="1631299"/>
          </a:xfrm>
          <a:prstGeom prst="wedgeRoundRectCallout">
            <a:avLst>
              <a:gd name="adj1" fmla="val -63670"/>
              <a:gd name="adj2" fmla="val -475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baseline="30000" dirty="0">
                <a:solidFill>
                  <a:schemeClr val="tx1"/>
                </a:solidFill>
              </a:rPr>
              <a:t>John 4:10</a:t>
            </a:r>
            <a:r>
              <a:rPr lang="en-US" sz="3400" b="1" dirty="0">
                <a:solidFill>
                  <a:schemeClr val="tx1"/>
                </a:solidFill>
              </a:rPr>
              <a:t> </a:t>
            </a:r>
            <a:r>
              <a:rPr lang="en-US" sz="3400" dirty="0">
                <a:solidFill>
                  <a:schemeClr val="tx1"/>
                </a:solidFill>
              </a:rPr>
              <a:t>Jesus replied, “If only you knew the </a:t>
            </a:r>
            <a:r>
              <a:rPr lang="en-US" sz="3400" b="1" u="sng" dirty="0">
                <a:solidFill>
                  <a:srgbClr val="002060"/>
                </a:solidFill>
              </a:rPr>
              <a:t>gift</a:t>
            </a:r>
            <a:r>
              <a:rPr lang="en-US" sz="3400" dirty="0">
                <a:solidFill>
                  <a:srgbClr val="002060"/>
                </a:solidFill>
              </a:rPr>
              <a:t> </a:t>
            </a:r>
            <a:r>
              <a:rPr lang="en-US" sz="3400" dirty="0">
                <a:solidFill>
                  <a:schemeClr val="tx1"/>
                </a:solidFill>
              </a:rPr>
              <a:t>God has for you…</a:t>
            </a:r>
          </a:p>
        </p:txBody>
      </p:sp>
    </p:spTree>
    <p:extLst>
      <p:ext uri="{BB962C8B-B14F-4D97-AF65-F5344CB8AC3E}">
        <p14:creationId xmlns:p14="http://schemas.microsoft.com/office/powerpoint/2010/main" val="344829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8"/>
          <p:cNvSpPr/>
          <p:nvPr/>
        </p:nvSpPr>
        <p:spPr>
          <a:xfrm>
            <a:off x="308811" y="3429000"/>
            <a:ext cx="5177589" cy="3220989"/>
          </a:xfrm>
          <a:prstGeom prst="wedgeRoundRectCallout">
            <a:avLst>
              <a:gd name="adj1" fmla="val -60343"/>
              <a:gd name="adj2" fmla="val -436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14 </a:t>
            </a:r>
            <a:r>
              <a:rPr lang="en-US" sz="3400" dirty="0">
                <a:solidFill>
                  <a:schemeClr val="tx1"/>
                </a:solidFill>
              </a:rPr>
              <a:t>But those who drink the water I give </a:t>
            </a:r>
            <a:r>
              <a:rPr lang="en-US" sz="3400" b="1" u="sng" dirty="0">
                <a:solidFill>
                  <a:srgbClr val="002060"/>
                </a:solidFill>
              </a:rPr>
              <a:t>will never be thirsty again</a:t>
            </a:r>
            <a:r>
              <a:rPr lang="en-US" sz="3400" dirty="0">
                <a:solidFill>
                  <a:schemeClr val="tx1"/>
                </a:solidFill>
              </a:rPr>
              <a:t>.  It becomes a fresh, bubbling spring within them, giving them eternal life.” </a:t>
            </a:r>
            <a:endParaRPr lang="en-US" sz="3400" dirty="0"/>
          </a:p>
        </p:txBody>
      </p:sp>
      <p:sp>
        <p:nvSpPr>
          <p:cNvPr id="13" name="Rounded Rectangular Callout 12"/>
          <p:cNvSpPr/>
          <p:nvPr/>
        </p:nvSpPr>
        <p:spPr>
          <a:xfrm>
            <a:off x="308811" y="3429000"/>
            <a:ext cx="5177589" cy="3220989"/>
          </a:xfrm>
          <a:prstGeom prst="wedgeRoundRectCallout">
            <a:avLst>
              <a:gd name="adj1" fmla="val -60343"/>
              <a:gd name="adj2" fmla="val -436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14 </a:t>
            </a:r>
            <a:r>
              <a:rPr lang="en-US" sz="3400" dirty="0">
                <a:solidFill>
                  <a:schemeClr val="tx1"/>
                </a:solidFill>
              </a:rPr>
              <a:t>But those who drink the water I give will never be thirsty again.  It becomes a fresh, bubbling spring within them, </a:t>
            </a:r>
            <a:r>
              <a:rPr lang="en-US" sz="3400" b="1" u="sng" dirty="0">
                <a:solidFill>
                  <a:srgbClr val="002060"/>
                </a:solidFill>
              </a:rPr>
              <a:t>giving them eternal life.</a:t>
            </a:r>
            <a:r>
              <a:rPr lang="en-US" sz="3400" dirty="0">
                <a:solidFill>
                  <a:schemeClr val="tx1"/>
                </a:solidFill>
              </a:rPr>
              <a:t>” </a:t>
            </a:r>
            <a:endParaRPr lang="en-US" sz="3400" dirty="0"/>
          </a:p>
        </p:txBody>
      </p:sp>
      <p:sp>
        <p:nvSpPr>
          <p:cNvPr id="14" name="Rounded Rectangular Callout 13"/>
          <p:cNvSpPr/>
          <p:nvPr/>
        </p:nvSpPr>
        <p:spPr>
          <a:xfrm>
            <a:off x="308811" y="3429000"/>
            <a:ext cx="5177589" cy="3220989"/>
          </a:xfrm>
          <a:prstGeom prst="wedgeRoundRectCallout">
            <a:avLst>
              <a:gd name="adj1" fmla="val -60343"/>
              <a:gd name="adj2" fmla="val -436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14 </a:t>
            </a:r>
            <a:r>
              <a:rPr lang="en-US" sz="3400" dirty="0">
                <a:solidFill>
                  <a:schemeClr val="tx1"/>
                </a:solidFill>
              </a:rPr>
              <a:t>But those who drink the water I give will never be thirsty again.  It </a:t>
            </a:r>
            <a:r>
              <a:rPr lang="en-US" sz="3400" b="1" u="sng" dirty="0">
                <a:solidFill>
                  <a:srgbClr val="002060"/>
                </a:solidFill>
              </a:rPr>
              <a:t>becomes a fresh, bubbling spring within them</a:t>
            </a:r>
            <a:r>
              <a:rPr lang="en-US" sz="3400" dirty="0">
                <a:solidFill>
                  <a:schemeClr val="tx1"/>
                </a:solidFill>
              </a:rPr>
              <a:t>, giving them eternal life.” </a:t>
            </a:r>
            <a:endParaRPr lang="en-US" sz="3400" dirty="0"/>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3" name="Rounded Rectangle 2"/>
          <p:cNvSpPr/>
          <p:nvPr/>
        </p:nvSpPr>
        <p:spPr>
          <a:xfrm>
            <a:off x="228600" y="183543"/>
            <a:ext cx="7772400" cy="1295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 relationship with God is the only thing that can quench your thirst</a:t>
            </a:r>
          </a:p>
        </p:txBody>
      </p:sp>
      <p:sp>
        <p:nvSpPr>
          <p:cNvPr id="8" name="Rounded Rectangular Callout 7"/>
          <p:cNvSpPr/>
          <p:nvPr/>
        </p:nvSpPr>
        <p:spPr>
          <a:xfrm>
            <a:off x="381000" y="1569101"/>
            <a:ext cx="4267200" cy="1631299"/>
          </a:xfrm>
          <a:prstGeom prst="wedgeRoundRectCallout">
            <a:avLst>
              <a:gd name="adj1" fmla="val -63670"/>
              <a:gd name="adj2" fmla="val -475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baseline="30000" dirty="0">
                <a:solidFill>
                  <a:schemeClr val="tx1"/>
                </a:solidFill>
              </a:rPr>
              <a:t>John 4:10</a:t>
            </a:r>
            <a:r>
              <a:rPr lang="en-US" sz="3400" b="1" dirty="0">
                <a:solidFill>
                  <a:schemeClr val="tx1"/>
                </a:solidFill>
              </a:rPr>
              <a:t> </a:t>
            </a:r>
            <a:r>
              <a:rPr lang="en-US" sz="3400" dirty="0">
                <a:solidFill>
                  <a:schemeClr val="tx1"/>
                </a:solidFill>
              </a:rPr>
              <a:t>Jesus replied, “If only you knew the </a:t>
            </a:r>
            <a:r>
              <a:rPr lang="en-US" sz="3400" b="1" u="sng" dirty="0">
                <a:solidFill>
                  <a:srgbClr val="002060"/>
                </a:solidFill>
              </a:rPr>
              <a:t>gift</a:t>
            </a:r>
            <a:r>
              <a:rPr lang="en-US" sz="3400" dirty="0">
                <a:solidFill>
                  <a:srgbClr val="002060"/>
                </a:solidFill>
              </a:rPr>
              <a:t> </a:t>
            </a:r>
            <a:r>
              <a:rPr lang="en-US" sz="3400" dirty="0">
                <a:solidFill>
                  <a:schemeClr val="tx1"/>
                </a:solidFill>
              </a:rPr>
              <a:t>God has for you…</a:t>
            </a:r>
          </a:p>
        </p:txBody>
      </p:sp>
    </p:spTree>
    <p:extLst>
      <p:ext uri="{BB962C8B-B14F-4D97-AF65-F5344CB8AC3E}">
        <p14:creationId xmlns:p14="http://schemas.microsoft.com/office/powerpoint/2010/main" val="378244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362F3BB-5F58-1AF8-07BE-EB71AC5DEE84}"/>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69A1E292-691E-D104-5E6C-F5C960F7EF45}"/>
              </a:ext>
            </a:extLst>
          </p:cNvPr>
          <p:cNvSpPr txBox="1">
            <a:spLocks/>
          </p:cNvSpPr>
          <p:nvPr/>
        </p:nvSpPr>
        <p:spPr bwMode="auto">
          <a:xfrm>
            <a:off x="8077200" y="3689498"/>
            <a:ext cx="3870252" cy="296116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dirty="0">
                <a:solidFill>
                  <a:schemeClr val="bg1">
                    <a:lumMod val="95000"/>
                  </a:schemeClr>
                </a:solidFill>
              </a:rPr>
              <a:t>J O H N   </a:t>
            </a:r>
          </a:p>
          <a:p>
            <a:r>
              <a:rPr lang="en-US" sz="8000" b="1" dirty="0">
                <a:solidFill>
                  <a:schemeClr val="bg1">
                    <a:lumMod val="95000"/>
                  </a:schemeClr>
                </a:solidFill>
              </a:rPr>
              <a:t>4:1-42</a:t>
            </a:r>
          </a:p>
        </p:txBody>
      </p:sp>
    </p:spTree>
    <p:extLst>
      <p:ext uri="{BB962C8B-B14F-4D97-AF65-F5344CB8AC3E}">
        <p14:creationId xmlns:p14="http://schemas.microsoft.com/office/powerpoint/2010/main" val="3179427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3" name="Rounded Rectangle 2"/>
          <p:cNvSpPr/>
          <p:nvPr/>
        </p:nvSpPr>
        <p:spPr>
          <a:xfrm>
            <a:off x="228600" y="183543"/>
            <a:ext cx="7772400" cy="1295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 relationship with God is the only thing that can quench your thirst</a:t>
            </a:r>
          </a:p>
        </p:txBody>
      </p:sp>
      <p:sp>
        <p:nvSpPr>
          <p:cNvPr id="10" name="Rectangle 9"/>
          <p:cNvSpPr/>
          <p:nvPr/>
        </p:nvSpPr>
        <p:spPr>
          <a:xfrm>
            <a:off x="152400" y="1753927"/>
            <a:ext cx="4114800" cy="4610297"/>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chemeClr val="bg1"/>
                </a:solidFill>
              </a:rPr>
              <a:t>John 7:37 </a:t>
            </a:r>
            <a:r>
              <a:rPr lang="en-US" sz="3600" dirty="0">
                <a:solidFill>
                  <a:schemeClr val="bg1"/>
                </a:solidFill>
              </a:rPr>
              <a:t>“If anyone is thirsty, let him come to Me and drink.  He who believes in Me, as the Scripture said, ‘from his innermost being will flow rivers of living water.’”</a:t>
            </a:r>
            <a:endParaRPr lang="en-US" sz="4400" baseline="30000" dirty="0">
              <a:solidFill>
                <a:schemeClr val="bg1"/>
              </a:solidFill>
            </a:endParaRPr>
          </a:p>
        </p:txBody>
      </p:sp>
    </p:spTree>
    <p:extLst>
      <p:ext uri="{BB962C8B-B14F-4D97-AF65-F5344CB8AC3E}">
        <p14:creationId xmlns:p14="http://schemas.microsoft.com/office/powerpoint/2010/main" val="2682142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Rectangle 9"/>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Tree>
    <p:extLst>
      <p:ext uri="{BB962C8B-B14F-4D97-AF65-F5344CB8AC3E}">
        <p14:creationId xmlns:p14="http://schemas.microsoft.com/office/powerpoint/2010/main" val="2249377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8" name="Rectangle 27">
            <a:extLst>
              <a:ext uri="{FF2B5EF4-FFF2-40B4-BE49-F238E27FC236}">
                <a16:creationId xmlns:a16="http://schemas.microsoft.com/office/drawing/2014/main" id="{BA9A4DD1-A479-4FC8-8E3E-01F3EB44AD18}"/>
              </a:ext>
            </a:extLst>
          </p:cNvPr>
          <p:cNvSpPr/>
          <p:nvPr/>
        </p:nvSpPr>
        <p:spPr>
          <a:xfrm>
            <a:off x="4216585" y="2572135"/>
            <a:ext cx="7750866" cy="1437608"/>
          </a:xfrm>
          <a:prstGeom prst="rect">
            <a:avLst/>
          </a:prstGeom>
          <a:solidFill>
            <a:schemeClr val="tx1">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Racial Barriers </a:t>
            </a:r>
          </a:p>
        </p:txBody>
      </p:sp>
    </p:spTree>
    <p:extLst>
      <p:ext uri="{BB962C8B-B14F-4D97-AF65-F5344CB8AC3E}">
        <p14:creationId xmlns:p14="http://schemas.microsoft.com/office/powerpoint/2010/main" val="1952458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 name="Rectangle 1">
            <a:extLst>
              <a:ext uri="{FF2B5EF4-FFF2-40B4-BE49-F238E27FC236}">
                <a16:creationId xmlns:a16="http://schemas.microsoft.com/office/drawing/2014/main" id="{07C1719B-F039-4402-8302-8CC273E5E88D}"/>
              </a:ext>
            </a:extLst>
          </p:cNvPr>
          <p:cNvSpPr/>
          <p:nvPr/>
        </p:nvSpPr>
        <p:spPr>
          <a:xfrm>
            <a:off x="5771227" y="2705725"/>
            <a:ext cx="5937554" cy="1446550"/>
          </a:xfrm>
          <a:prstGeom prst="rect">
            <a:avLst/>
          </a:prstGeom>
        </p:spPr>
        <p:txBody>
          <a:bodyPr wrap="square">
            <a:spAutoFit/>
          </a:bodyPr>
          <a:lstStyle/>
          <a:p>
            <a:r>
              <a:rPr lang="en-US" sz="8800" b="1" dirty="0">
                <a:solidFill>
                  <a:schemeClr val="bg1"/>
                </a:solidFill>
              </a:rPr>
              <a:t>Political</a:t>
            </a:r>
            <a:r>
              <a:rPr lang="en-US" sz="4800" b="1" dirty="0">
                <a:solidFill>
                  <a:schemeClr val="bg1"/>
                </a:solidFill>
              </a:rPr>
              <a:t>   </a:t>
            </a:r>
            <a:endParaRPr lang="en-US" sz="4800" dirty="0"/>
          </a:p>
        </p:txBody>
      </p:sp>
    </p:spTree>
    <p:extLst>
      <p:ext uri="{BB962C8B-B14F-4D97-AF65-F5344CB8AC3E}">
        <p14:creationId xmlns:p14="http://schemas.microsoft.com/office/powerpoint/2010/main" val="3294398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 name="Rectangle 1">
            <a:extLst>
              <a:ext uri="{FF2B5EF4-FFF2-40B4-BE49-F238E27FC236}">
                <a16:creationId xmlns:a16="http://schemas.microsoft.com/office/drawing/2014/main" id="{504C01A3-A283-4814-B003-85415D49440B}"/>
              </a:ext>
            </a:extLst>
          </p:cNvPr>
          <p:cNvSpPr/>
          <p:nvPr/>
        </p:nvSpPr>
        <p:spPr>
          <a:xfrm>
            <a:off x="4114800" y="2866974"/>
            <a:ext cx="7581563" cy="1446550"/>
          </a:xfrm>
          <a:prstGeom prst="rect">
            <a:avLst/>
          </a:prstGeom>
        </p:spPr>
        <p:txBody>
          <a:bodyPr wrap="none">
            <a:spAutoFit/>
          </a:bodyPr>
          <a:lstStyle/>
          <a:p>
            <a:r>
              <a:rPr lang="en-US" sz="8800" b="1" dirty="0">
                <a:solidFill>
                  <a:prstClr val="white"/>
                </a:solidFill>
              </a:rPr>
              <a:t>Gender Barriers</a:t>
            </a:r>
            <a:endParaRPr lang="en-US" sz="8800" dirty="0"/>
          </a:p>
        </p:txBody>
      </p:sp>
    </p:spTree>
    <p:extLst>
      <p:ext uri="{BB962C8B-B14F-4D97-AF65-F5344CB8AC3E}">
        <p14:creationId xmlns:p14="http://schemas.microsoft.com/office/powerpoint/2010/main" val="4164344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 name="Rectangle 1">
            <a:extLst>
              <a:ext uri="{FF2B5EF4-FFF2-40B4-BE49-F238E27FC236}">
                <a16:creationId xmlns:a16="http://schemas.microsoft.com/office/drawing/2014/main" id="{9A6A5BAD-C1AA-4A04-8403-8F2623E642D2}"/>
              </a:ext>
            </a:extLst>
          </p:cNvPr>
          <p:cNvSpPr/>
          <p:nvPr/>
        </p:nvSpPr>
        <p:spPr>
          <a:xfrm>
            <a:off x="5972249" y="2822369"/>
            <a:ext cx="2909771" cy="1446550"/>
          </a:xfrm>
          <a:prstGeom prst="rect">
            <a:avLst/>
          </a:prstGeom>
        </p:spPr>
        <p:txBody>
          <a:bodyPr wrap="none">
            <a:spAutoFit/>
          </a:bodyPr>
          <a:lstStyle/>
          <a:p>
            <a:r>
              <a:rPr lang="en-US" sz="8800" b="1" dirty="0">
                <a:solidFill>
                  <a:prstClr val="white"/>
                </a:solidFill>
              </a:rPr>
              <a:t>Social</a:t>
            </a:r>
          </a:p>
        </p:txBody>
      </p:sp>
    </p:spTree>
    <p:extLst>
      <p:ext uri="{BB962C8B-B14F-4D97-AF65-F5344CB8AC3E}">
        <p14:creationId xmlns:p14="http://schemas.microsoft.com/office/powerpoint/2010/main" val="107260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 name="Rectangle 1">
            <a:extLst>
              <a:ext uri="{FF2B5EF4-FFF2-40B4-BE49-F238E27FC236}">
                <a16:creationId xmlns:a16="http://schemas.microsoft.com/office/drawing/2014/main" id="{0B5D5B72-4021-4242-9A40-09D8097BEE6A}"/>
              </a:ext>
            </a:extLst>
          </p:cNvPr>
          <p:cNvSpPr/>
          <p:nvPr/>
        </p:nvSpPr>
        <p:spPr>
          <a:xfrm>
            <a:off x="5280873" y="2967335"/>
            <a:ext cx="4400051" cy="1446550"/>
          </a:xfrm>
          <a:prstGeom prst="rect">
            <a:avLst/>
          </a:prstGeom>
        </p:spPr>
        <p:txBody>
          <a:bodyPr wrap="none">
            <a:spAutoFit/>
          </a:bodyPr>
          <a:lstStyle/>
          <a:p>
            <a:r>
              <a:rPr lang="en-US" sz="8800" b="1" dirty="0">
                <a:solidFill>
                  <a:prstClr val="white"/>
                </a:solidFill>
              </a:rPr>
              <a:t>Religious</a:t>
            </a:r>
            <a:endParaRPr lang="en-US" sz="8800" dirty="0"/>
          </a:p>
        </p:txBody>
      </p:sp>
    </p:spTree>
    <p:extLst>
      <p:ext uri="{BB962C8B-B14F-4D97-AF65-F5344CB8AC3E}">
        <p14:creationId xmlns:p14="http://schemas.microsoft.com/office/powerpoint/2010/main" val="3760162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 name="Rectangle 1">
            <a:extLst>
              <a:ext uri="{FF2B5EF4-FFF2-40B4-BE49-F238E27FC236}">
                <a16:creationId xmlns:a16="http://schemas.microsoft.com/office/drawing/2014/main" id="{35529ED5-4F47-4AF8-B7E0-D9A1E964D3B7}"/>
              </a:ext>
            </a:extLst>
          </p:cNvPr>
          <p:cNvSpPr/>
          <p:nvPr/>
        </p:nvSpPr>
        <p:spPr>
          <a:xfrm>
            <a:off x="5242176" y="2705725"/>
            <a:ext cx="2456122" cy="1446550"/>
          </a:xfrm>
          <a:prstGeom prst="rect">
            <a:avLst/>
          </a:prstGeom>
        </p:spPr>
        <p:txBody>
          <a:bodyPr wrap="none">
            <a:spAutoFit/>
          </a:bodyPr>
          <a:lstStyle/>
          <a:p>
            <a:pPr lvl="0"/>
            <a:r>
              <a:rPr lang="en-US" sz="8800" b="1" dirty="0">
                <a:solidFill>
                  <a:prstClr val="white"/>
                </a:solidFill>
              </a:rPr>
              <a:t>Guilt</a:t>
            </a:r>
            <a:endParaRPr lang="en-US" sz="8800" dirty="0">
              <a:solidFill>
                <a:prstClr val="black"/>
              </a:solidFill>
            </a:endParaRPr>
          </a:p>
        </p:txBody>
      </p:sp>
    </p:spTree>
    <p:extLst>
      <p:ext uri="{BB962C8B-B14F-4D97-AF65-F5344CB8AC3E}">
        <p14:creationId xmlns:p14="http://schemas.microsoft.com/office/powerpoint/2010/main" val="4169447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 name="Rectangle 1">
            <a:extLst>
              <a:ext uri="{FF2B5EF4-FFF2-40B4-BE49-F238E27FC236}">
                <a16:creationId xmlns:a16="http://schemas.microsoft.com/office/drawing/2014/main" id="{2461C8B9-73EA-4A58-9221-D0108BAA4A16}"/>
              </a:ext>
            </a:extLst>
          </p:cNvPr>
          <p:cNvSpPr/>
          <p:nvPr/>
        </p:nvSpPr>
        <p:spPr>
          <a:xfrm>
            <a:off x="5242176" y="2705725"/>
            <a:ext cx="3368230" cy="1446550"/>
          </a:xfrm>
          <a:prstGeom prst="rect">
            <a:avLst/>
          </a:prstGeom>
        </p:spPr>
        <p:txBody>
          <a:bodyPr wrap="none">
            <a:spAutoFit/>
          </a:bodyPr>
          <a:lstStyle/>
          <a:p>
            <a:pPr lvl="0"/>
            <a:r>
              <a:rPr lang="en-US" sz="8800" b="1" dirty="0">
                <a:solidFill>
                  <a:prstClr val="white"/>
                </a:solidFill>
              </a:rPr>
              <a:t>Shame</a:t>
            </a:r>
            <a:endParaRPr lang="en-US" sz="8800" dirty="0">
              <a:solidFill>
                <a:prstClr val="black"/>
              </a:solidFill>
            </a:endParaRPr>
          </a:p>
        </p:txBody>
      </p:sp>
    </p:spTree>
    <p:extLst>
      <p:ext uri="{BB962C8B-B14F-4D97-AF65-F5344CB8AC3E}">
        <p14:creationId xmlns:p14="http://schemas.microsoft.com/office/powerpoint/2010/main" val="4124526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BF162C7-0C86-4BF7-8207-0CAD87EEB52D}"/>
              </a:ext>
            </a:extLst>
          </p:cNvPr>
          <p:cNvSpPr/>
          <p:nvPr/>
        </p:nvSpPr>
        <p:spPr>
          <a:xfrm>
            <a:off x="76200" y="0"/>
            <a:ext cx="36179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The</a:t>
            </a:r>
          </a:p>
          <a:p>
            <a:pPr algn="ctr"/>
            <a:endParaRPr lang="en-US" b="1" dirty="0">
              <a:solidFill>
                <a:schemeClr val="bg1"/>
              </a:solidFill>
            </a:endParaRPr>
          </a:p>
          <a:p>
            <a:pPr algn="ctr"/>
            <a:r>
              <a:rPr lang="en-US" sz="5400" b="1" dirty="0">
                <a:solidFill>
                  <a:schemeClr val="bg1"/>
                </a:solidFill>
              </a:rPr>
              <a:t>relationship</a:t>
            </a:r>
          </a:p>
          <a:p>
            <a:pPr algn="ctr"/>
            <a:endParaRPr lang="en-US" b="1" dirty="0">
              <a:solidFill>
                <a:schemeClr val="bg1"/>
              </a:solidFill>
            </a:endParaRPr>
          </a:p>
          <a:p>
            <a:pPr algn="ctr"/>
            <a:r>
              <a:rPr lang="en-US" sz="5400" b="1" dirty="0">
                <a:solidFill>
                  <a:schemeClr val="bg1"/>
                </a:solidFill>
              </a:rPr>
              <a:t>you were </a:t>
            </a:r>
          </a:p>
          <a:p>
            <a:pPr algn="ctr"/>
            <a:endParaRPr lang="en-US" b="1" dirty="0">
              <a:solidFill>
                <a:schemeClr val="bg1"/>
              </a:solidFill>
            </a:endParaRPr>
          </a:p>
          <a:p>
            <a:pPr algn="ctr"/>
            <a:r>
              <a:rPr lang="en-US" sz="5400" b="1" dirty="0">
                <a:solidFill>
                  <a:schemeClr val="bg1"/>
                </a:solidFill>
              </a:rPr>
              <a:t>made for</a:t>
            </a:r>
          </a:p>
          <a:p>
            <a:endParaRPr lang="en-US" sz="6600" b="1" baseline="30000" dirty="0">
              <a:solidFill>
                <a:schemeClr val="bg1"/>
              </a:solidFill>
            </a:endParaRPr>
          </a:p>
        </p:txBody>
      </p:sp>
      <p:sp>
        <p:nvSpPr>
          <p:cNvPr id="5" name="Rectangle 4"/>
          <p:cNvSpPr/>
          <p:nvPr/>
        </p:nvSpPr>
        <p:spPr>
          <a:xfrm>
            <a:off x="838200" y="304800"/>
            <a:ext cx="32766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i="1" dirty="0">
                <a:solidFill>
                  <a:schemeClr val="tx1"/>
                </a:solidFill>
              </a:rPr>
              <a:t>Thirst</a:t>
            </a:r>
          </a:p>
        </p:txBody>
      </p:sp>
      <p:sp>
        <p:nvSpPr>
          <p:cNvPr id="20" name="Rectangle 19">
            <a:extLst>
              <a:ext uri="{FF2B5EF4-FFF2-40B4-BE49-F238E27FC236}">
                <a16:creationId xmlns:a16="http://schemas.microsoft.com/office/drawing/2014/main" id="{DACB2FE1-764C-4BBD-8284-4128841E0AC1}"/>
              </a:ext>
            </a:extLst>
          </p:cNvPr>
          <p:cNvSpPr/>
          <p:nvPr/>
        </p:nvSpPr>
        <p:spPr>
          <a:xfrm>
            <a:off x="2633328" y="2226202"/>
            <a:ext cx="10939236" cy="2215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bg1"/>
                </a:solidFill>
              </a:rPr>
              <a:t>The HEART</a:t>
            </a:r>
            <a:endParaRPr lang="en-US" sz="1200" b="1" dirty="0">
              <a:solidFill>
                <a:schemeClr val="bg1"/>
              </a:solidFill>
            </a:endParaRPr>
          </a:p>
        </p:txBody>
      </p:sp>
    </p:spTree>
    <p:extLst>
      <p:ext uri="{BB962C8B-B14F-4D97-AF65-F5344CB8AC3E}">
        <p14:creationId xmlns:p14="http://schemas.microsoft.com/office/powerpoint/2010/main" val="385747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43800" y="-1"/>
            <a:ext cx="4648200" cy="6858001"/>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a:t>
            </a:r>
            <a:r>
              <a:rPr lang="en-US" sz="3600" b="1" dirty="0">
                <a:solidFill>
                  <a:schemeClr val="tx1"/>
                </a:solidFill>
              </a:rPr>
              <a:t> </a:t>
            </a:r>
            <a:r>
              <a:rPr lang="en-US" sz="3600" dirty="0">
                <a:solidFill>
                  <a:schemeClr val="tx1"/>
                </a:solidFill>
              </a:rPr>
              <a:t>Jesus</a:t>
            </a:r>
            <a:r>
              <a:rPr lang="en-US" sz="3600" baseline="30000" dirty="0">
                <a:solidFill>
                  <a:schemeClr val="tx1"/>
                </a:solidFill>
              </a:rPr>
              <a:t> </a:t>
            </a:r>
            <a:r>
              <a:rPr lang="en-US" sz="3600" dirty="0">
                <a:solidFill>
                  <a:schemeClr val="tx1"/>
                </a:solidFill>
              </a:rPr>
              <a:t>knew the Pharisees had heard that he was baptizing and making more disciples than John </a:t>
            </a:r>
            <a:r>
              <a:rPr lang="en-US" sz="3600" b="1" baseline="30000" dirty="0">
                <a:solidFill>
                  <a:schemeClr val="tx1"/>
                </a:solidFill>
              </a:rPr>
              <a:t>2</a:t>
            </a:r>
            <a:r>
              <a:rPr lang="en-US" sz="3600" dirty="0">
                <a:solidFill>
                  <a:schemeClr val="tx1"/>
                </a:solidFill>
              </a:rPr>
              <a:t> (though Jesus himself didn’t baptize them—his disciples did). </a:t>
            </a:r>
            <a:r>
              <a:rPr lang="en-US" sz="3600" b="1" baseline="30000" dirty="0">
                <a:solidFill>
                  <a:schemeClr val="tx1"/>
                </a:solidFill>
              </a:rPr>
              <a:t>3</a:t>
            </a:r>
            <a:r>
              <a:rPr lang="en-US" sz="3600" dirty="0">
                <a:solidFill>
                  <a:schemeClr val="tx1"/>
                </a:solidFill>
              </a:rPr>
              <a:t> So he left Judea and returned to Galilee. </a:t>
            </a:r>
            <a:r>
              <a:rPr lang="en-US" sz="3600" b="1" baseline="30000" dirty="0">
                <a:solidFill>
                  <a:schemeClr val="tx1"/>
                </a:solidFill>
              </a:rPr>
              <a:t>4</a:t>
            </a:r>
            <a:r>
              <a:rPr lang="en-US" sz="3600" dirty="0">
                <a:solidFill>
                  <a:schemeClr val="tx1"/>
                </a:solidFill>
              </a:rPr>
              <a:t> He had to go through Samaria on the way. </a:t>
            </a:r>
            <a:endParaRPr lang="en-US" sz="3600" b="1" baseline="-25000" dirty="0">
              <a:solidFill>
                <a:schemeClr val="tx1"/>
              </a:solidFill>
            </a:endParaRPr>
          </a:p>
        </p:txBody>
      </p:sp>
      <p:sp>
        <p:nvSpPr>
          <p:cNvPr id="4" name="Rectangle 3"/>
          <p:cNvSpPr/>
          <p:nvPr/>
        </p:nvSpPr>
        <p:spPr>
          <a:xfrm>
            <a:off x="7543800" y="0"/>
            <a:ext cx="4648200" cy="6858001"/>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a:t>
            </a:r>
            <a:r>
              <a:rPr lang="en-US" sz="3600" b="1" dirty="0">
                <a:solidFill>
                  <a:schemeClr val="tx1"/>
                </a:solidFill>
              </a:rPr>
              <a:t> </a:t>
            </a:r>
            <a:r>
              <a:rPr lang="en-US" sz="3600" dirty="0">
                <a:solidFill>
                  <a:schemeClr val="tx1"/>
                </a:solidFill>
              </a:rPr>
              <a:t>Jesus</a:t>
            </a:r>
            <a:r>
              <a:rPr lang="en-US" sz="3600" baseline="30000" dirty="0">
                <a:solidFill>
                  <a:schemeClr val="tx1"/>
                </a:solidFill>
              </a:rPr>
              <a:t> </a:t>
            </a:r>
            <a:r>
              <a:rPr lang="en-US" sz="3600" dirty="0">
                <a:solidFill>
                  <a:schemeClr val="tx1"/>
                </a:solidFill>
              </a:rPr>
              <a:t>knew the Pharisees had heard that he was baptizing and making more disciples than John </a:t>
            </a:r>
            <a:r>
              <a:rPr lang="en-US" sz="3600" b="1" baseline="30000" dirty="0">
                <a:solidFill>
                  <a:schemeClr val="tx1"/>
                </a:solidFill>
              </a:rPr>
              <a:t>2</a:t>
            </a:r>
            <a:r>
              <a:rPr lang="en-US" sz="3600" dirty="0">
                <a:solidFill>
                  <a:schemeClr val="tx1"/>
                </a:solidFill>
              </a:rPr>
              <a:t> (though Jesus himself didn’t baptize them—his disciples did). </a:t>
            </a:r>
            <a:r>
              <a:rPr lang="en-US" sz="3600" b="1" baseline="30000" dirty="0">
                <a:solidFill>
                  <a:schemeClr val="tx1"/>
                </a:solidFill>
              </a:rPr>
              <a:t>3</a:t>
            </a:r>
            <a:r>
              <a:rPr lang="en-US" sz="3600" dirty="0">
                <a:solidFill>
                  <a:schemeClr val="tx1"/>
                </a:solidFill>
              </a:rPr>
              <a:t> </a:t>
            </a:r>
            <a:r>
              <a:rPr lang="en-US" sz="3600" b="1" u="sng" dirty="0">
                <a:solidFill>
                  <a:srgbClr val="002060"/>
                </a:solidFill>
              </a:rPr>
              <a:t>So he left Judea and returned to Galilee</a:t>
            </a:r>
            <a:r>
              <a:rPr lang="en-US" sz="3600" dirty="0">
                <a:solidFill>
                  <a:schemeClr val="tx1"/>
                </a:solidFill>
              </a:rPr>
              <a:t>. </a:t>
            </a:r>
            <a:r>
              <a:rPr lang="en-US" sz="3600" b="1" baseline="30000" dirty="0">
                <a:solidFill>
                  <a:schemeClr val="tx1"/>
                </a:solidFill>
              </a:rPr>
              <a:t>4</a:t>
            </a:r>
            <a:r>
              <a:rPr lang="en-US" sz="3600" dirty="0">
                <a:solidFill>
                  <a:schemeClr val="tx1"/>
                </a:solidFill>
              </a:rPr>
              <a:t> He had to go through Samaria on the way. </a:t>
            </a:r>
            <a:endParaRPr lang="en-US" sz="3600" b="1" baseline="-25000" dirty="0">
              <a:solidFill>
                <a:schemeClr val="tx1"/>
              </a:solidFill>
            </a:endParaRPr>
          </a:p>
        </p:txBody>
      </p:sp>
      <p:sp>
        <p:nvSpPr>
          <p:cNvPr id="6" name="Oval 5">
            <a:extLst>
              <a:ext uri="{FF2B5EF4-FFF2-40B4-BE49-F238E27FC236}">
                <a16:creationId xmlns:a16="http://schemas.microsoft.com/office/drawing/2014/main" id="{119A1D1D-786D-445C-9CA2-07BEDB838C88}"/>
              </a:ext>
            </a:extLst>
          </p:cNvPr>
          <p:cNvSpPr/>
          <p:nvPr/>
        </p:nvSpPr>
        <p:spPr>
          <a:xfrm rot="1553808">
            <a:off x="902805" y="2693851"/>
            <a:ext cx="3108363" cy="4150973"/>
          </a:xfrm>
          <a:prstGeom prst="ellipse">
            <a:avLst/>
          </a:prstGeom>
          <a:solidFill>
            <a:srgbClr val="00823B">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E89C9FF-F4C5-4FFF-9587-242D4E9BEF57}"/>
              </a:ext>
            </a:extLst>
          </p:cNvPr>
          <p:cNvSpPr/>
          <p:nvPr/>
        </p:nvSpPr>
        <p:spPr>
          <a:xfrm>
            <a:off x="2737755" y="380984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13">
            <a:extLst>
              <a:ext uri="{FF2B5EF4-FFF2-40B4-BE49-F238E27FC236}">
                <a16:creationId xmlns:a16="http://schemas.microsoft.com/office/drawing/2014/main" id="{B616B0F9-4404-49D1-A8B4-9384B0B66FD6}"/>
              </a:ext>
            </a:extLst>
          </p:cNvPr>
          <p:cNvSpPr/>
          <p:nvPr/>
        </p:nvSpPr>
        <p:spPr>
          <a:xfrm>
            <a:off x="4095287" y="4630032"/>
            <a:ext cx="1905000" cy="533400"/>
          </a:xfrm>
          <a:prstGeom prst="borderCallout1">
            <a:avLst>
              <a:gd name="adj1" fmla="val -87305"/>
              <a:gd name="adj2" fmla="val -53766"/>
              <a:gd name="adj3" fmla="val 55871"/>
              <a:gd name="adj4" fmla="val 276"/>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9" name="Oval 8">
            <a:extLst>
              <a:ext uri="{FF2B5EF4-FFF2-40B4-BE49-F238E27FC236}">
                <a16:creationId xmlns:a16="http://schemas.microsoft.com/office/drawing/2014/main" id="{119A1D1D-786D-445C-9CA2-07BEDB838C88}"/>
              </a:ext>
            </a:extLst>
          </p:cNvPr>
          <p:cNvSpPr/>
          <p:nvPr/>
        </p:nvSpPr>
        <p:spPr>
          <a:xfrm rot="5400000">
            <a:off x="2473443" y="-465658"/>
            <a:ext cx="1752600" cy="2074315"/>
          </a:xfrm>
          <a:prstGeom prst="ellipse">
            <a:avLst/>
          </a:prstGeom>
          <a:solidFill>
            <a:srgbClr val="00823B">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305572" y="4531815"/>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Judea</a:t>
            </a:r>
          </a:p>
        </p:txBody>
      </p:sp>
      <p:sp>
        <p:nvSpPr>
          <p:cNvPr id="14" name="Rectangle 13"/>
          <p:cNvSpPr/>
          <p:nvPr/>
        </p:nvSpPr>
        <p:spPr>
          <a:xfrm>
            <a:off x="2168126" y="152400"/>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Galilee</a:t>
            </a:r>
          </a:p>
        </p:txBody>
      </p:sp>
    </p:spTree>
    <p:extLst>
      <p:ext uri="{BB962C8B-B14F-4D97-AF65-F5344CB8AC3E}">
        <p14:creationId xmlns:p14="http://schemas.microsoft.com/office/powerpoint/2010/main" val="347464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par>
                          <p:cTn id="19" fill="hold">
                            <p:stCondLst>
                              <p:cond delay="0"/>
                            </p:stCondLst>
                            <p:childTnLst>
                              <p:par>
                                <p:cTn id="20" presetID="22" presetClass="entr" presetSubtype="8"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3"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33">
            <a:extLst>
              <a:ext uri="{FF2B5EF4-FFF2-40B4-BE49-F238E27FC236}">
                <a16:creationId xmlns:a16="http://schemas.microsoft.com/office/drawing/2014/main" id="{50A52C85-0EAA-4BE6-BD62-EBC10FFC5B24}"/>
              </a:ext>
            </a:extLst>
          </p:cNvPr>
          <p:cNvSpPr/>
          <p:nvPr/>
        </p:nvSpPr>
        <p:spPr>
          <a:xfrm>
            <a:off x="231648" y="659310"/>
            <a:ext cx="6333744" cy="1425522"/>
          </a:xfrm>
          <a:prstGeom prst="roundRect">
            <a:avLst/>
          </a:prstGeom>
          <a:solidFill>
            <a:schemeClr val="tx1">
              <a:alpha val="7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She is about the least likely person ever to follow Jesus</a:t>
            </a:r>
          </a:p>
        </p:txBody>
      </p:sp>
      <p:sp>
        <p:nvSpPr>
          <p:cNvPr id="4" name="Rounded Rectangle 33">
            <a:extLst>
              <a:ext uri="{FF2B5EF4-FFF2-40B4-BE49-F238E27FC236}">
                <a16:creationId xmlns:a16="http://schemas.microsoft.com/office/drawing/2014/main" id="{316D7898-6F47-40DA-81D1-D3BB2B187E78}"/>
              </a:ext>
            </a:extLst>
          </p:cNvPr>
          <p:cNvSpPr/>
          <p:nvPr/>
        </p:nvSpPr>
        <p:spPr>
          <a:xfrm>
            <a:off x="3742660" y="5711482"/>
            <a:ext cx="7933523" cy="717921"/>
          </a:xfrm>
          <a:prstGeom prst="roundRect">
            <a:avLst/>
          </a:prstGeom>
          <a:solidFill>
            <a:schemeClr val="tx1">
              <a:alpha val="7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Jesus specializes in unlikely people!</a:t>
            </a:r>
          </a:p>
        </p:txBody>
      </p:sp>
    </p:spTree>
    <p:extLst>
      <p:ext uri="{BB962C8B-B14F-4D97-AF65-F5344CB8AC3E}">
        <p14:creationId xmlns:p14="http://schemas.microsoft.com/office/powerpoint/2010/main" val="3998526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16967" y="634473"/>
            <a:ext cx="10939236" cy="2215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bg2"/>
                </a:solidFill>
              </a:rPr>
              <a:t>The HEART</a:t>
            </a:r>
            <a:endParaRPr lang="en-US" sz="1200" b="1" dirty="0">
              <a:solidFill>
                <a:schemeClr val="bg2"/>
              </a:solidFill>
            </a:endParaRPr>
          </a:p>
        </p:txBody>
      </p:sp>
      <p:sp>
        <p:nvSpPr>
          <p:cNvPr id="8" name="Rectangle 7"/>
          <p:cNvSpPr/>
          <p:nvPr/>
        </p:nvSpPr>
        <p:spPr>
          <a:xfrm>
            <a:off x="-1674149" y="4891540"/>
            <a:ext cx="10605731" cy="1827416"/>
          </a:xfrm>
          <a:prstGeom prst="rect">
            <a:avLst/>
          </a:prstGeom>
          <a:solidFill>
            <a:schemeClr val="tx1">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Racial Barriers</a:t>
            </a:r>
          </a:p>
        </p:txBody>
      </p:sp>
      <p:sp>
        <p:nvSpPr>
          <p:cNvPr id="13" name="Rectangle 12"/>
          <p:cNvSpPr/>
          <p:nvPr/>
        </p:nvSpPr>
        <p:spPr>
          <a:xfrm>
            <a:off x="6765704" y="4126577"/>
            <a:ext cx="6280411" cy="2711239"/>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GENDER Barriers</a:t>
            </a:r>
          </a:p>
        </p:txBody>
      </p:sp>
      <p:sp>
        <p:nvSpPr>
          <p:cNvPr id="26" name="Rounded Rectangular Callout 25"/>
          <p:cNvSpPr/>
          <p:nvPr/>
        </p:nvSpPr>
        <p:spPr>
          <a:xfrm>
            <a:off x="473429" y="184181"/>
            <a:ext cx="3479778" cy="1277061"/>
          </a:xfrm>
          <a:prstGeom prst="wedgeRoundRectCallout">
            <a:avLst>
              <a:gd name="adj1" fmla="val -77011"/>
              <a:gd name="adj2" fmla="val -3129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baseline="30000" dirty="0">
                <a:solidFill>
                  <a:schemeClr val="tx1"/>
                </a:solidFill>
              </a:rPr>
              <a:t>John 4:7</a:t>
            </a:r>
            <a:r>
              <a:rPr lang="en-US" sz="3600" b="1" dirty="0">
                <a:solidFill>
                  <a:schemeClr val="tx1"/>
                </a:solidFill>
              </a:rPr>
              <a:t> </a:t>
            </a:r>
            <a:r>
              <a:rPr lang="en-US" sz="3600" dirty="0">
                <a:solidFill>
                  <a:schemeClr val="tx1"/>
                </a:solidFill>
              </a:rPr>
              <a:t>“Please give me a drink”</a:t>
            </a:r>
          </a:p>
        </p:txBody>
      </p:sp>
      <p:sp>
        <p:nvSpPr>
          <p:cNvPr id="19" name="Rectangle 18"/>
          <p:cNvSpPr/>
          <p:nvPr/>
        </p:nvSpPr>
        <p:spPr>
          <a:xfrm>
            <a:off x="5161980" y="385603"/>
            <a:ext cx="6562393" cy="763285"/>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4:9</a:t>
            </a:r>
            <a:r>
              <a:rPr lang="en-US" sz="3600" b="1" dirty="0">
                <a:solidFill>
                  <a:schemeClr val="tx1"/>
                </a:solidFill>
              </a:rPr>
              <a:t> </a:t>
            </a:r>
            <a:r>
              <a:rPr lang="en-US" sz="3600" dirty="0">
                <a:solidFill>
                  <a:schemeClr val="tx1"/>
                </a:solidFill>
              </a:rPr>
              <a:t>The woman was </a:t>
            </a:r>
            <a:r>
              <a:rPr lang="en-US" sz="3600" b="1" u="sng" dirty="0">
                <a:solidFill>
                  <a:srgbClr val="002060"/>
                </a:solidFill>
              </a:rPr>
              <a:t>surprised</a:t>
            </a:r>
            <a:r>
              <a:rPr lang="en-US" sz="3600" dirty="0">
                <a:solidFill>
                  <a:schemeClr val="tx1"/>
                </a:solidFill>
              </a:rPr>
              <a:t> </a:t>
            </a:r>
            <a:endParaRPr lang="en-US" sz="3600" dirty="0"/>
          </a:p>
        </p:txBody>
      </p:sp>
      <p:sp>
        <p:nvSpPr>
          <p:cNvPr id="20" name="Rounded Rectangle 19"/>
          <p:cNvSpPr/>
          <p:nvPr/>
        </p:nvSpPr>
        <p:spPr>
          <a:xfrm>
            <a:off x="0" y="1911534"/>
            <a:ext cx="9522812" cy="2708874"/>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t>Surprise!</a:t>
            </a:r>
          </a:p>
        </p:txBody>
      </p:sp>
    </p:spTree>
    <p:extLst>
      <p:ext uri="{BB962C8B-B14F-4D97-AF65-F5344CB8AC3E}">
        <p14:creationId xmlns:p14="http://schemas.microsoft.com/office/powerpoint/2010/main" val="214978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9" grpId="0" animBg="1"/>
      <p:bldP spid="2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ular Callout 11"/>
          <p:cNvSpPr/>
          <p:nvPr/>
        </p:nvSpPr>
        <p:spPr>
          <a:xfrm>
            <a:off x="8564262" y="61594"/>
            <a:ext cx="3352800" cy="1569493"/>
          </a:xfrm>
          <a:prstGeom prst="wedgeRoundRectCallout">
            <a:avLst>
              <a:gd name="adj1" fmla="val 69282"/>
              <a:gd name="adj2" fmla="val 10363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4:19</a:t>
            </a:r>
            <a:r>
              <a:rPr lang="en-US" sz="3200" b="1" dirty="0">
                <a:solidFill>
                  <a:schemeClr val="tx1"/>
                </a:solidFill>
              </a:rPr>
              <a:t> </a:t>
            </a:r>
            <a:r>
              <a:rPr lang="en-US" sz="3200" dirty="0">
                <a:solidFill>
                  <a:schemeClr val="tx1"/>
                </a:solidFill>
              </a:rPr>
              <a:t>“Sir, you must be a prophet…”</a:t>
            </a:r>
          </a:p>
        </p:txBody>
      </p:sp>
      <p:sp>
        <p:nvSpPr>
          <p:cNvPr id="13" name="Rounded Rectangular Callout 12"/>
          <p:cNvSpPr/>
          <p:nvPr/>
        </p:nvSpPr>
        <p:spPr>
          <a:xfrm>
            <a:off x="5234631" y="3932320"/>
            <a:ext cx="6659262" cy="2864273"/>
          </a:xfrm>
          <a:prstGeom prst="wedgeRoundRectCallout">
            <a:avLst>
              <a:gd name="adj1" fmla="val 60759"/>
              <a:gd name="adj2" fmla="val -7745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20</a:t>
            </a:r>
            <a:r>
              <a:rPr lang="en-US" sz="3200" dirty="0">
                <a:solidFill>
                  <a:schemeClr val="tx1"/>
                </a:solidFill>
              </a:rPr>
              <a:t> So tell me, why is it that you Jews insist that Jerusalem is the only place of worship, while we Samaritans claim it is here at Mount Gerizim, where our ancestors worshiped?” </a:t>
            </a:r>
          </a:p>
        </p:txBody>
      </p:sp>
    </p:spTree>
    <p:extLst>
      <p:ext uri="{BB962C8B-B14F-4D97-AF65-F5344CB8AC3E}">
        <p14:creationId xmlns:p14="http://schemas.microsoft.com/office/powerpoint/2010/main" val="613816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2"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right)">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ular Callout 18"/>
          <p:cNvSpPr/>
          <p:nvPr/>
        </p:nvSpPr>
        <p:spPr>
          <a:xfrm>
            <a:off x="352359" y="242836"/>
            <a:ext cx="7952132" cy="3580900"/>
          </a:xfrm>
          <a:prstGeom prst="wedgeRoundRectCallout">
            <a:avLst>
              <a:gd name="adj1" fmla="val -58743"/>
              <a:gd name="adj2" fmla="val 6729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4:21</a:t>
            </a:r>
            <a:r>
              <a:rPr lang="en-US" sz="3200" dirty="0">
                <a:solidFill>
                  <a:schemeClr val="tx1"/>
                </a:solidFill>
              </a:rPr>
              <a:t>““Believe me, dear woman, the time is coming when it will no longer matter whether you worship the Father on this mountain or in Jerusalem. </a:t>
            </a:r>
            <a:r>
              <a:rPr lang="en-US" sz="3200" b="1" baseline="30000" dirty="0">
                <a:solidFill>
                  <a:schemeClr val="tx1"/>
                </a:solidFill>
              </a:rPr>
              <a:t>22</a:t>
            </a:r>
            <a:r>
              <a:rPr lang="en-US" sz="3200" dirty="0">
                <a:solidFill>
                  <a:schemeClr val="tx1"/>
                </a:solidFill>
              </a:rPr>
              <a:t> You Samaritans know very little about the one you worship, while we Jews know all about him, </a:t>
            </a:r>
            <a:r>
              <a:rPr lang="en-US" sz="3200" b="1" u="sng" dirty="0">
                <a:solidFill>
                  <a:srgbClr val="002060"/>
                </a:solidFill>
              </a:rPr>
              <a:t>for salvation comes through the Jews. </a:t>
            </a:r>
          </a:p>
        </p:txBody>
      </p:sp>
      <p:sp>
        <p:nvSpPr>
          <p:cNvPr id="20" name="Rounded Rectangular Callout 19"/>
          <p:cNvSpPr/>
          <p:nvPr/>
        </p:nvSpPr>
        <p:spPr>
          <a:xfrm>
            <a:off x="353668" y="228600"/>
            <a:ext cx="7952132" cy="3580900"/>
          </a:xfrm>
          <a:prstGeom prst="wedgeRoundRectCallout">
            <a:avLst>
              <a:gd name="adj1" fmla="val -58743"/>
              <a:gd name="adj2" fmla="val 6729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4:21</a:t>
            </a:r>
            <a:r>
              <a:rPr lang="en-US" sz="3200" dirty="0">
                <a:solidFill>
                  <a:schemeClr val="tx1"/>
                </a:solidFill>
              </a:rPr>
              <a:t>““Believe me, dear woman, the time is coming when </a:t>
            </a:r>
            <a:r>
              <a:rPr lang="en-US" sz="3200" b="1" u="sng" dirty="0">
                <a:solidFill>
                  <a:srgbClr val="002060"/>
                </a:solidFill>
              </a:rPr>
              <a:t>it will no longer matter whether you worship the Father on this mountain or in Jerusalem. </a:t>
            </a:r>
            <a:r>
              <a:rPr lang="en-US" sz="3200" b="1" baseline="30000" dirty="0">
                <a:solidFill>
                  <a:schemeClr val="tx1"/>
                </a:solidFill>
              </a:rPr>
              <a:t>22</a:t>
            </a:r>
            <a:r>
              <a:rPr lang="en-US" sz="3200" dirty="0">
                <a:solidFill>
                  <a:schemeClr val="tx1"/>
                </a:solidFill>
              </a:rPr>
              <a:t> You Samaritans know very little about the one you worship, while we Jews know all about him, for salvation comes through the Jews. </a:t>
            </a:r>
          </a:p>
        </p:txBody>
      </p:sp>
      <p:sp>
        <p:nvSpPr>
          <p:cNvPr id="12" name="Rounded Rectangular Callout 11"/>
          <p:cNvSpPr/>
          <p:nvPr/>
        </p:nvSpPr>
        <p:spPr>
          <a:xfrm>
            <a:off x="8564262" y="61594"/>
            <a:ext cx="3352800" cy="1569493"/>
          </a:xfrm>
          <a:prstGeom prst="wedgeRoundRectCallout">
            <a:avLst>
              <a:gd name="adj1" fmla="val 69282"/>
              <a:gd name="adj2" fmla="val 10363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4:19</a:t>
            </a:r>
            <a:r>
              <a:rPr lang="en-US" sz="3200" b="1" dirty="0">
                <a:solidFill>
                  <a:schemeClr val="tx1"/>
                </a:solidFill>
              </a:rPr>
              <a:t> </a:t>
            </a:r>
            <a:r>
              <a:rPr lang="en-US" sz="3200" dirty="0">
                <a:solidFill>
                  <a:schemeClr val="tx1"/>
                </a:solidFill>
              </a:rPr>
              <a:t>“Sir, you must be a prophet…”</a:t>
            </a:r>
          </a:p>
        </p:txBody>
      </p:sp>
      <p:sp>
        <p:nvSpPr>
          <p:cNvPr id="13" name="Rounded Rectangular Callout 12"/>
          <p:cNvSpPr/>
          <p:nvPr/>
        </p:nvSpPr>
        <p:spPr>
          <a:xfrm>
            <a:off x="5234631" y="3932320"/>
            <a:ext cx="6659262" cy="2864273"/>
          </a:xfrm>
          <a:prstGeom prst="wedgeRoundRectCallout">
            <a:avLst>
              <a:gd name="adj1" fmla="val 60759"/>
              <a:gd name="adj2" fmla="val -7745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20</a:t>
            </a:r>
            <a:r>
              <a:rPr lang="en-US" sz="3200" dirty="0">
                <a:solidFill>
                  <a:schemeClr val="tx1"/>
                </a:solidFill>
              </a:rPr>
              <a:t> So tell me, why is it that you Jews insist that Jerusalem is the only place of worship, while we Samaritans claim it is here at Mount Gerizim, where our ancestors worshiped?” </a:t>
            </a:r>
          </a:p>
        </p:txBody>
      </p:sp>
      <p:sp>
        <p:nvSpPr>
          <p:cNvPr id="14" name="Rectangle 13"/>
          <p:cNvSpPr/>
          <p:nvPr/>
        </p:nvSpPr>
        <p:spPr>
          <a:xfrm>
            <a:off x="0" y="6096000"/>
            <a:ext cx="41910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4:21 </a:t>
            </a:r>
            <a:r>
              <a:rPr lang="en-US" sz="3600" dirty="0">
                <a:solidFill>
                  <a:schemeClr val="tx1"/>
                </a:solidFill>
              </a:rPr>
              <a:t>Jesus replied,</a:t>
            </a:r>
            <a:endParaRPr lang="en-US" sz="3600" dirty="0"/>
          </a:p>
        </p:txBody>
      </p:sp>
    </p:spTree>
    <p:extLst>
      <p:ext uri="{BB962C8B-B14F-4D97-AF65-F5344CB8AC3E}">
        <p14:creationId xmlns:p14="http://schemas.microsoft.com/office/powerpoint/2010/main" val="417108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ular Callout 11"/>
          <p:cNvSpPr/>
          <p:nvPr/>
        </p:nvSpPr>
        <p:spPr>
          <a:xfrm>
            <a:off x="8564262" y="61594"/>
            <a:ext cx="3352800" cy="1569493"/>
          </a:xfrm>
          <a:prstGeom prst="wedgeRoundRectCallout">
            <a:avLst>
              <a:gd name="adj1" fmla="val 69282"/>
              <a:gd name="adj2" fmla="val 10363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4:19</a:t>
            </a:r>
            <a:r>
              <a:rPr lang="en-US" sz="3200" b="1" dirty="0">
                <a:solidFill>
                  <a:schemeClr val="tx1"/>
                </a:solidFill>
              </a:rPr>
              <a:t> </a:t>
            </a:r>
            <a:r>
              <a:rPr lang="en-US" sz="3200" dirty="0">
                <a:solidFill>
                  <a:schemeClr val="tx1"/>
                </a:solidFill>
              </a:rPr>
              <a:t>“Sir, you must be a prophet…”</a:t>
            </a:r>
          </a:p>
        </p:txBody>
      </p:sp>
      <p:sp>
        <p:nvSpPr>
          <p:cNvPr id="13" name="Rounded Rectangular Callout 12"/>
          <p:cNvSpPr/>
          <p:nvPr/>
        </p:nvSpPr>
        <p:spPr>
          <a:xfrm>
            <a:off x="5234631" y="3932320"/>
            <a:ext cx="6659262" cy="2864273"/>
          </a:xfrm>
          <a:prstGeom prst="wedgeRoundRectCallout">
            <a:avLst>
              <a:gd name="adj1" fmla="val 60759"/>
              <a:gd name="adj2" fmla="val -7745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20</a:t>
            </a:r>
            <a:r>
              <a:rPr lang="en-US" sz="3200" dirty="0">
                <a:solidFill>
                  <a:schemeClr val="tx1"/>
                </a:solidFill>
              </a:rPr>
              <a:t> So tell me, why is it that you Jews insist that Jerusalem is the only place of worship, while we Samaritans claim it is here at Mount Gerizim, where our ancestors worshiped?” </a:t>
            </a:r>
          </a:p>
        </p:txBody>
      </p:sp>
      <p:sp>
        <p:nvSpPr>
          <p:cNvPr id="14" name="Rectangle 13"/>
          <p:cNvSpPr/>
          <p:nvPr/>
        </p:nvSpPr>
        <p:spPr>
          <a:xfrm>
            <a:off x="0" y="6096000"/>
            <a:ext cx="41910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4:21 </a:t>
            </a:r>
            <a:r>
              <a:rPr lang="en-US" sz="3600" dirty="0">
                <a:solidFill>
                  <a:schemeClr val="tx1"/>
                </a:solidFill>
              </a:rPr>
              <a:t>Jesus replied,</a:t>
            </a:r>
            <a:endParaRPr lang="en-US" sz="3600" dirty="0"/>
          </a:p>
        </p:txBody>
      </p:sp>
      <p:sp>
        <p:nvSpPr>
          <p:cNvPr id="19" name="Rounded Rectangular Callout 18"/>
          <p:cNvSpPr/>
          <p:nvPr/>
        </p:nvSpPr>
        <p:spPr>
          <a:xfrm>
            <a:off x="352359" y="229100"/>
            <a:ext cx="7952132" cy="3580900"/>
          </a:xfrm>
          <a:prstGeom prst="wedgeRoundRectCallout">
            <a:avLst>
              <a:gd name="adj1" fmla="val -58743"/>
              <a:gd name="adj2" fmla="val 6729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 John 4:23</a:t>
            </a:r>
            <a:r>
              <a:rPr lang="en-US" sz="3200" b="1" dirty="0">
                <a:solidFill>
                  <a:schemeClr val="tx1"/>
                </a:solidFill>
              </a:rPr>
              <a:t> </a:t>
            </a:r>
            <a:r>
              <a:rPr lang="en-US" sz="3200" b="1" u="sng" dirty="0">
                <a:solidFill>
                  <a:srgbClr val="002060"/>
                </a:solidFill>
              </a:rPr>
              <a:t>But the time is coming</a:t>
            </a:r>
            <a:r>
              <a:rPr lang="en-US" sz="3200" dirty="0">
                <a:solidFill>
                  <a:schemeClr val="tx1"/>
                </a:solidFill>
              </a:rPr>
              <a:t>—indeed it’s here now—when true worshipers will worship the Father in spirit and in truth. The Father is looking for those who will worship him that way. </a:t>
            </a:r>
            <a:r>
              <a:rPr lang="en-US" sz="3200" b="1" baseline="30000" dirty="0">
                <a:solidFill>
                  <a:schemeClr val="tx1"/>
                </a:solidFill>
              </a:rPr>
              <a:t>24</a:t>
            </a:r>
            <a:r>
              <a:rPr lang="en-US" sz="3200" dirty="0">
                <a:solidFill>
                  <a:schemeClr val="tx1"/>
                </a:solidFill>
              </a:rPr>
              <a:t> For God is Spirit, so those who worship him must worship in spirit and in truth.” </a:t>
            </a:r>
          </a:p>
        </p:txBody>
      </p:sp>
      <p:sp>
        <p:nvSpPr>
          <p:cNvPr id="21" name="Rounded Rectangular Callout 20"/>
          <p:cNvSpPr/>
          <p:nvPr/>
        </p:nvSpPr>
        <p:spPr>
          <a:xfrm>
            <a:off x="353668" y="229100"/>
            <a:ext cx="7952132" cy="3580900"/>
          </a:xfrm>
          <a:prstGeom prst="wedgeRoundRectCallout">
            <a:avLst>
              <a:gd name="adj1" fmla="val -58743"/>
              <a:gd name="adj2" fmla="val 6729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 John 4:23</a:t>
            </a:r>
            <a:r>
              <a:rPr lang="en-US" sz="3200" b="1" dirty="0">
                <a:solidFill>
                  <a:schemeClr val="tx1"/>
                </a:solidFill>
              </a:rPr>
              <a:t> </a:t>
            </a:r>
            <a:r>
              <a:rPr lang="en-US" sz="3200" dirty="0">
                <a:solidFill>
                  <a:schemeClr val="tx1"/>
                </a:solidFill>
              </a:rPr>
              <a:t>But the time is coming—indeed it’s here now—when true worshipers will worship the Father in </a:t>
            </a:r>
            <a:r>
              <a:rPr lang="en-US" sz="3200" b="1" u="sng" dirty="0">
                <a:solidFill>
                  <a:srgbClr val="002060"/>
                </a:solidFill>
              </a:rPr>
              <a:t>spirit and in truth</a:t>
            </a:r>
            <a:r>
              <a:rPr lang="en-US" sz="3200" dirty="0">
                <a:solidFill>
                  <a:schemeClr val="tx1"/>
                </a:solidFill>
              </a:rPr>
              <a:t>. The Father is looking for those who will worship him that way. </a:t>
            </a:r>
            <a:r>
              <a:rPr lang="en-US" sz="3200" b="1" baseline="30000" dirty="0">
                <a:solidFill>
                  <a:schemeClr val="tx1"/>
                </a:solidFill>
              </a:rPr>
              <a:t>24</a:t>
            </a:r>
            <a:r>
              <a:rPr lang="en-US" sz="3200" b="1" dirty="0">
                <a:solidFill>
                  <a:schemeClr val="tx1"/>
                </a:solidFill>
              </a:rPr>
              <a:t> </a:t>
            </a:r>
            <a:r>
              <a:rPr lang="en-US" sz="3200" dirty="0">
                <a:solidFill>
                  <a:schemeClr val="tx1"/>
                </a:solidFill>
              </a:rPr>
              <a:t>For God is Spirit, so those who worship him must worship in spirit and in truth.” </a:t>
            </a:r>
          </a:p>
        </p:txBody>
      </p:sp>
    </p:spTree>
    <p:extLst>
      <p:ext uri="{BB962C8B-B14F-4D97-AF65-F5344CB8AC3E}">
        <p14:creationId xmlns:p14="http://schemas.microsoft.com/office/powerpoint/2010/main" val="23817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3ED1E-1C1E-26E2-F845-021DDFB26FCA}"/>
            </a:ext>
          </a:extLst>
        </p:cNvPr>
        <p:cNvGrpSpPr/>
        <p:nvPr/>
      </p:nvGrpSpPr>
      <p:grpSpPr>
        <a:xfrm>
          <a:off x="0" y="0"/>
          <a:ext cx="0" cy="0"/>
          <a:chOff x="0" y="0"/>
          <a:chExt cx="0" cy="0"/>
        </a:xfrm>
      </p:grpSpPr>
      <p:sp>
        <p:nvSpPr>
          <p:cNvPr id="12" name="Rounded Rectangular Callout 11">
            <a:extLst>
              <a:ext uri="{FF2B5EF4-FFF2-40B4-BE49-F238E27FC236}">
                <a16:creationId xmlns:a16="http://schemas.microsoft.com/office/drawing/2014/main" id="{8D0C13CD-28B2-17B3-6A58-C4EB36962571}"/>
              </a:ext>
            </a:extLst>
          </p:cNvPr>
          <p:cNvSpPr/>
          <p:nvPr/>
        </p:nvSpPr>
        <p:spPr>
          <a:xfrm>
            <a:off x="8564262" y="61594"/>
            <a:ext cx="3352800" cy="1569493"/>
          </a:xfrm>
          <a:prstGeom prst="wedgeRoundRectCallout">
            <a:avLst>
              <a:gd name="adj1" fmla="val 69282"/>
              <a:gd name="adj2" fmla="val 10363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4:19</a:t>
            </a:r>
            <a:r>
              <a:rPr lang="en-US" sz="3200" b="1" dirty="0">
                <a:solidFill>
                  <a:schemeClr val="tx1"/>
                </a:solidFill>
              </a:rPr>
              <a:t> </a:t>
            </a:r>
            <a:r>
              <a:rPr lang="en-US" sz="3200" dirty="0">
                <a:solidFill>
                  <a:schemeClr val="tx1"/>
                </a:solidFill>
              </a:rPr>
              <a:t>“Sir, you must be a prophet…”</a:t>
            </a:r>
          </a:p>
        </p:txBody>
      </p:sp>
      <p:sp>
        <p:nvSpPr>
          <p:cNvPr id="13" name="Rounded Rectangular Callout 12">
            <a:extLst>
              <a:ext uri="{FF2B5EF4-FFF2-40B4-BE49-F238E27FC236}">
                <a16:creationId xmlns:a16="http://schemas.microsoft.com/office/drawing/2014/main" id="{E62F4D61-4869-79E1-7241-1D3635B2FFB3}"/>
              </a:ext>
            </a:extLst>
          </p:cNvPr>
          <p:cNvSpPr/>
          <p:nvPr/>
        </p:nvSpPr>
        <p:spPr>
          <a:xfrm>
            <a:off x="5234631" y="3932320"/>
            <a:ext cx="6659262" cy="2864273"/>
          </a:xfrm>
          <a:prstGeom prst="wedgeRoundRectCallout">
            <a:avLst>
              <a:gd name="adj1" fmla="val 60759"/>
              <a:gd name="adj2" fmla="val -7745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20</a:t>
            </a:r>
            <a:r>
              <a:rPr lang="en-US" sz="3200" dirty="0">
                <a:solidFill>
                  <a:schemeClr val="tx1"/>
                </a:solidFill>
              </a:rPr>
              <a:t> So tell me, why is it that you Jews insist that Jerusalem is the only place of worship, while we Samaritans claim it is here at Mount Gerizim, where our ancestors worshiped?” </a:t>
            </a:r>
          </a:p>
        </p:txBody>
      </p:sp>
      <p:sp>
        <p:nvSpPr>
          <p:cNvPr id="14" name="Rectangle 13">
            <a:extLst>
              <a:ext uri="{FF2B5EF4-FFF2-40B4-BE49-F238E27FC236}">
                <a16:creationId xmlns:a16="http://schemas.microsoft.com/office/drawing/2014/main" id="{B33C509F-FCB5-F7D2-A5DA-20C4FAE11EEF}"/>
              </a:ext>
            </a:extLst>
          </p:cNvPr>
          <p:cNvSpPr/>
          <p:nvPr/>
        </p:nvSpPr>
        <p:spPr>
          <a:xfrm>
            <a:off x="0" y="6096000"/>
            <a:ext cx="41910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4:21 </a:t>
            </a:r>
            <a:r>
              <a:rPr lang="en-US" sz="3600" dirty="0">
                <a:solidFill>
                  <a:schemeClr val="tx1"/>
                </a:solidFill>
              </a:rPr>
              <a:t>Jesus replied,</a:t>
            </a:r>
            <a:endParaRPr lang="en-US" sz="3600" dirty="0"/>
          </a:p>
        </p:txBody>
      </p:sp>
      <p:sp>
        <p:nvSpPr>
          <p:cNvPr id="19" name="Rounded Rectangular Callout 18">
            <a:extLst>
              <a:ext uri="{FF2B5EF4-FFF2-40B4-BE49-F238E27FC236}">
                <a16:creationId xmlns:a16="http://schemas.microsoft.com/office/drawing/2014/main" id="{21214A75-6D02-0642-AFE7-6FEA6E9BB0E8}"/>
              </a:ext>
            </a:extLst>
          </p:cNvPr>
          <p:cNvSpPr/>
          <p:nvPr/>
        </p:nvSpPr>
        <p:spPr>
          <a:xfrm>
            <a:off x="352359" y="229100"/>
            <a:ext cx="7952132" cy="3580900"/>
          </a:xfrm>
          <a:prstGeom prst="wedgeRoundRectCallout">
            <a:avLst>
              <a:gd name="adj1" fmla="val -58743"/>
              <a:gd name="adj2" fmla="val 6729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 John 4:23</a:t>
            </a:r>
            <a:r>
              <a:rPr lang="en-US" sz="3200" b="1" dirty="0">
                <a:solidFill>
                  <a:schemeClr val="tx1"/>
                </a:solidFill>
              </a:rPr>
              <a:t> </a:t>
            </a:r>
            <a:r>
              <a:rPr lang="en-US" sz="3200" b="1" u="sng" dirty="0">
                <a:solidFill>
                  <a:srgbClr val="002060"/>
                </a:solidFill>
              </a:rPr>
              <a:t>But the time is coming</a:t>
            </a:r>
            <a:r>
              <a:rPr lang="en-US" sz="3200" dirty="0">
                <a:solidFill>
                  <a:schemeClr val="tx1"/>
                </a:solidFill>
              </a:rPr>
              <a:t>—indeed it’s here now—when true worshipers will worship the Father in spirit and in truth. The Father is looking for those who will worship him that way. </a:t>
            </a:r>
            <a:r>
              <a:rPr lang="en-US" sz="3200" b="1" baseline="30000" dirty="0">
                <a:solidFill>
                  <a:schemeClr val="tx1"/>
                </a:solidFill>
              </a:rPr>
              <a:t>24</a:t>
            </a:r>
            <a:r>
              <a:rPr lang="en-US" sz="3200" dirty="0">
                <a:solidFill>
                  <a:schemeClr val="tx1"/>
                </a:solidFill>
              </a:rPr>
              <a:t> For God is Spirit, so those who worship him must worship in spirit and in truth.” </a:t>
            </a:r>
          </a:p>
        </p:txBody>
      </p:sp>
      <p:sp>
        <p:nvSpPr>
          <p:cNvPr id="21" name="Rounded Rectangular Callout 20">
            <a:extLst>
              <a:ext uri="{FF2B5EF4-FFF2-40B4-BE49-F238E27FC236}">
                <a16:creationId xmlns:a16="http://schemas.microsoft.com/office/drawing/2014/main" id="{B773FEE3-BD45-96BA-9D9D-BAAE3765619C}"/>
              </a:ext>
            </a:extLst>
          </p:cNvPr>
          <p:cNvSpPr/>
          <p:nvPr/>
        </p:nvSpPr>
        <p:spPr>
          <a:xfrm>
            <a:off x="353668" y="229100"/>
            <a:ext cx="7952132" cy="3580900"/>
          </a:xfrm>
          <a:prstGeom prst="wedgeRoundRectCallout">
            <a:avLst>
              <a:gd name="adj1" fmla="val -58743"/>
              <a:gd name="adj2" fmla="val 6729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 John 4:23</a:t>
            </a:r>
            <a:r>
              <a:rPr lang="en-US" sz="3200" b="1" dirty="0">
                <a:solidFill>
                  <a:schemeClr val="tx1"/>
                </a:solidFill>
              </a:rPr>
              <a:t> </a:t>
            </a:r>
            <a:r>
              <a:rPr lang="en-US" sz="3200" dirty="0">
                <a:solidFill>
                  <a:schemeClr val="tx1"/>
                </a:solidFill>
              </a:rPr>
              <a:t>But the time is coming—indeed it’s here now—when true worshipers will worship the Father in spirit and in truth. </a:t>
            </a:r>
            <a:r>
              <a:rPr lang="en-US" sz="3200" b="1" u="sng" dirty="0">
                <a:solidFill>
                  <a:srgbClr val="002060"/>
                </a:solidFill>
              </a:rPr>
              <a:t>The Father is looking for those who will worship him that way</a:t>
            </a:r>
            <a:r>
              <a:rPr lang="en-US" sz="3200" dirty="0">
                <a:solidFill>
                  <a:schemeClr val="tx1"/>
                </a:solidFill>
              </a:rPr>
              <a:t>. </a:t>
            </a:r>
            <a:r>
              <a:rPr lang="en-US" sz="3200" b="1" baseline="30000" dirty="0">
                <a:solidFill>
                  <a:schemeClr val="tx1"/>
                </a:solidFill>
              </a:rPr>
              <a:t>24</a:t>
            </a:r>
            <a:r>
              <a:rPr lang="en-US" sz="3200" b="1" dirty="0">
                <a:solidFill>
                  <a:schemeClr val="tx1"/>
                </a:solidFill>
              </a:rPr>
              <a:t> </a:t>
            </a:r>
            <a:r>
              <a:rPr lang="en-US" sz="3200" dirty="0">
                <a:solidFill>
                  <a:schemeClr val="tx1"/>
                </a:solidFill>
              </a:rPr>
              <a:t>For God is Spirit, so those who worship him must worship in spirit and in truth.” </a:t>
            </a:r>
          </a:p>
        </p:txBody>
      </p:sp>
    </p:spTree>
    <p:extLst>
      <p:ext uri="{BB962C8B-B14F-4D97-AF65-F5344CB8AC3E}">
        <p14:creationId xmlns:p14="http://schemas.microsoft.com/office/powerpoint/2010/main" val="159606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2213318" y="1920289"/>
            <a:ext cx="7249490" cy="3444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t>GUILT</a:t>
            </a:r>
          </a:p>
        </p:txBody>
      </p:sp>
      <p:sp>
        <p:nvSpPr>
          <p:cNvPr id="11" name="Rounded Rectangle 10"/>
          <p:cNvSpPr/>
          <p:nvPr/>
        </p:nvSpPr>
        <p:spPr>
          <a:xfrm>
            <a:off x="730654" y="509360"/>
            <a:ext cx="11080345" cy="1032474"/>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He knows all about that ... </a:t>
            </a:r>
            <a:r>
              <a:rPr lang="en-US" sz="4000" b="1" dirty="0">
                <a:solidFill>
                  <a:srgbClr val="002060"/>
                </a:solidFill>
              </a:rPr>
              <a:t>and the offer stands!</a:t>
            </a:r>
          </a:p>
        </p:txBody>
      </p:sp>
    </p:spTree>
    <p:extLst>
      <p:ext uri="{BB962C8B-B14F-4D97-AF65-F5344CB8AC3E}">
        <p14:creationId xmlns:p14="http://schemas.microsoft.com/office/powerpoint/2010/main" val="26008045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730654" y="509360"/>
            <a:ext cx="11080345" cy="1032474"/>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He knows all about that ... and the offer stands!</a:t>
            </a:r>
          </a:p>
        </p:txBody>
      </p:sp>
      <p:sp>
        <p:nvSpPr>
          <p:cNvPr id="2" name="Rectangle 1">
            <a:extLst>
              <a:ext uri="{FF2B5EF4-FFF2-40B4-BE49-F238E27FC236}">
                <a16:creationId xmlns:a16="http://schemas.microsoft.com/office/drawing/2014/main" id="{1F2B312A-3E70-4BDE-BAAF-C5DEDC000A7E}"/>
              </a:ext>
            </a:extLst>
          </p:cNvPr>
          <p:cNvSpPr/>
          <p:nvPr/>
        </p:nvSpPr>
        <p:spPr>
          <a:xfrm>
            <a:off x="4525890" y="2644170"/>
            <a:ext cx="3140219" cy="1569660"/>
          </a:xfrm>
          <a:prstGeom prst="rect">
            <a:avLst/>
          </a:prstGeom>
        </p:spPr>
        <p:txBody>
          <a:bodyPr wrap="none">
            <a:spAutoFit/>
          </a:bodyPr>
          <a:lstStyle/>
          <a:p>
            <a:pPr algn="ctr"/>
            <a:r>
              <a:rPr lang="en-US" sz="9600" b="1" dirty="0">
                <a:solidFill>
                  <a:schemeClr val="bg2"/>
                </a:solidFill>
              </a:rPr>
              <a:t>GUILT</a:t>
            </a:r>
          </a:p>
        </p:txBody>
      </p:sp>
    </p:spTree>
    <p:extLst>
      <p:ext uri="{BB962C8B-B14F-4D97-AF65-F5344CB8AC3E}">
        <p14:creationId xmlns:p14="http://schemas.microsoft.com/office/powerpoint/2010/main" val="1634366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B099E0-DA7A-4D96-A20E-76E8236764C6}"/>
              </a:ext>
            </a:extLst>
          </p:cNvPr>
          <p:cNvSpPr/>
          <p:nvPr/>
        </p:nvSpPr>
        <p:spPr>
          <a:xfrm>
            <a:off x="3539050" y="2367171"/>
            <a:ext cx="5113900" cy="2123658"/>
          </a:xfrm>
          <a:prstGeom prst="rect">
            <a:avLst/>
          </a:prstGeom>
        </p:spPr>
        <p:txBody>
          <a:bodyPr wrap="none">
            <a:spAutoFit/>
          </a:bodyPr>
          <a:lstStyle/>
          <a:p>
            <a:pPr marL="342900" lvl="0" indent="-342900" algn="ctr">
              <a:spcBef>
                <a:spcPct val="20000"/>
              </a:spcBef>
              <a:defRPr/>
            </a:pPr>
            <a:r>
              <a:rPr lang="en-US" sz="13200" b="1" dirty="0">
                <a:solidFill>
                  <a:schemeClr val="bg2"/>
                </a:solidFill>
                <a:latin typeface="Calibri Light" panose="020F0302020204030204"/>
              </a:rPr>
              <a:t>SHAME</a:t>
            </a:r>
          </a:p>
        </p:txBody>
      </p:sp>
    </p:spTree>
    <p:extLst>
      <p:ext uri="{BB962C8B-B14F-4D97-AF65-F5344CB8AC3E}">
        <p14:creationId xmlns:p14="http://schemas.microsoft.com/office/powerpoint/2010/main" val="378974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670497" y="2279990"/>
            <a:ext cx="10939236" cy="2215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bg1"/>
                </a:solidFill>
              </a:rPr>
              <a:t>The HEART</a:t>
            </a:r>
            <a:endParaRPr lang="en-US" sz="1200" b="1" dirty="0">
              <a:solidFill>
                <a:schemeClr val="bg1"/>
              </a:solidFill>
            </a:endParaRPr>
          </a:p>
        </p:txBody>
      </p:sp>
      <p:sp>
        <p:nvSpPr>
          <p:cNvPr id="7" name="Rounded Rectangular Callout 6"/>
          <p:cNvSpPr/>
          <p:nvPr/>
        </p:nvSpPr>
        <p:spPr>
          <a:xfrm>
            <a:off x="5137114" y="152400"/>
            <a:ext cx="6781800" cy="2635219"/>
          </a:xfrm>
          <a:prstGeom prst="wedgeRoundRectCallout">
            <a:avLst>
              <a:gd name="adj1" fmla="val 56929"/>
              <a:gd name="adj2" fmla="val 6937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baseline="30000" dirty="0">
                <a:solidFill>
                  <a:schemeClr val="tx1"/>
                </a:solidFill>
              </a:rPr>
              <a:t>John 4:15</a:t>
            </a:r>
            <a:r>
              <a:rPr lang="en-US" sz="3600" b="1" dirty="0">
                <a:solidFill>
                  <a:schemeClr val="tx1"/>
                </a:solidFill>
              </a:rPr>
              <a:t> </a:t>
            </a:r>
            <a:r>
              <a:rPr lang="en-US" sz="3600" dirty="0">
                <a:solidFill>
                  <a:schemeClr val="tx1"/>
                </a:solidFill>
              </a:rPr>
              <a:t>“Please, sir,” the woman said, “give me this water! Then I’ll never be thirsty again, and I won’t have to come here to get water.”</a:t>
            </a:r>
          </a:p>
        </p:txBody>
      </p:sp>
      <p:sp>
        <p:nvSpPr>
          <p:cNvPr id="8" name="Rounded Rectangular Callout 7"/>
          <p:cNvSpPr/>
          <p:nvPr/>
        </p:nvSpPr>
        <p:spPr>
          <a:xfrm>
            <a:off x="670497" y="4871544"/>
            <a:ext cx="5943600" cy="843455"/>
          </a:xfrm>
          <a:prstGeom prst="wedgeRoundRectCallout">
            <a:avLst>
              <a:gd name="adj1" fmla="val -69093"/>
              <a:gd name="adj2" fmla="val -15133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chemeClr val="tx1"/>
                </a:solidFill>
              </a:rPr>
              <a:t> 4:16 </a:t>
            </a:r>
            <a:r>
              <a:rPr lang="en-US" sz="3600" dirty="0">
                <a:solidFill>
                  <a:schemeClr val="tx1"/>
                </a:solidFill>
              </a:rPr>
              <a:t>Go and get your husband, </a:t>
            </a:r>
            <a:endParaRPr lang="en-US" sz="3600" b="1" dirty="0"/>
          </a:p>
        </p:txBody>
      </p:sp>
    </p:spTree>
    <p:extLst>
      <p:ext uri="{BB962C8B-B14F-4D97-AF65-F5344CB8AC3E}">
        <p14:creationId xmlns:p14="http://schemas.microsoft.com/office/powerpoint/2010/main" val="896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43800" y="-1"/>
            <a:ext cx="4648200" cy="6858001"/>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a:t>
            </a:r>
            <a:r>
              <a:rPr lang="en-US" sz="3600" b="1" dirty="0">
                <a:solidFill>
                  <a:schemeClr val="tx1"/>
                </a:solidFill>
              </a:rPr>
              <a:t> </a:t>
            </a:r>
            <a:r>
              <a:rPr lang="en-US" sz="3600" dirty="0">
                <a:solidFill>
                  <a:schemeClr val="tx1"/>
                </a:solidFill>
              </a:rPr>
              <a:t>Jesus</a:t>
            </a:r>
            <a:r>
              <a:rPr lang="en-US" sz="3600" baseline="30000" dirty="0">
                <a:solidFill>
                  <a:schemeClr val="tx1"/>
                </a:solidFill>
              </a:rPr>
              <a:t> </a:t>
            </a:r>
            <a:r>
              <a:rPr lang="en-US" sz="3600" dirty="0">
                <a:solidFill>
                  <a:schemeClr val="tx1"/>
                </a:solidFill>
              </a:rPr>
              <a:t>knew the Pharisees had heard that he was baptizing and making more disciples than John </a:t>
            </a:r>
            <a:r>
              <a:rPr lang="en-US" sz="3600" b="1" baseline="30000" dirty="0">
                <a:solidFill>
                  <a:schemeClr val="tx1"/>
                </a:solidFill>
              </a:rPr>
              <a:t>2</a:t>
            </a:r>
            <a:r>
              <a:rPr lang="en-US" sz="3600" dirty="0">
                <a:solidFill>
                  <a:schemeClr val="tx1"/>
                </a:solidFill>
              </a:rPr>
              <a:t> (though Jesus himself didn’t baptize them—his disciples did). </a:t>
            </a:r>
            <a:r>
              <a:rPr lang="en-US" sz="3600" b="1" baseline="30000" dirty="0">
                <a:solidFill>
                  <a:schemeClr val="tx1"/>
                </a:solidFill>
              </a:rPr>
              <a:t>3</a:t>
            </a:r>
            <a:r>
              <a:rPr lang="en-US" sz="3600" dirty="0">
                <a:solidFill>
                  <a:schemeClr val="tx1"/>
                </a:solidFill>
              </a:rPr>
              <a:t> So he left Judea and returned to Galilee. </a:t>
            </a:r>
            <a:r>
              <a:rPr lang="en-US" sz="3600" b="1" baseline="30000" dirty="0">
                <a:solidFill>
                  <a:schemeClr val="tx1"/>
                </a:solidFill>
              </a:rPr>
              <a:t>4</a:t>
            </a:r>
            <a:r>
              <a:rPr lang="en-US" sz="3600" dirty="0">
                <a:solidFill>
                  <a:schemeClr val="tx1"/>
                </a:solidFill>
              </a:rPr>
              <a:t> He had to go through Samaria on the way. </a:t>
            </a:r>
            <a:endParaRPr lang="en-US" sz="3600" b="1" baseline="-25000" dirty="0">
              <a:solidFill>
                <a:schemeClr val="tx1"/>
              </a:solidFill>
            </a:endParaRPr>
          </a:p>
        </p:txBody>
      </p:sp>
      <p:sp>
        <p:nvSpPr>
          <p:cNvPr id="4" name="Rectangle 3"/>
          <p:cNvSpPr/>
          <p:nvPr/>
        </p:nvSpPr>
        <p:spPr>
          <a:xfrm>
            <a:off x="7543800" y="0"/>
            <a:ext cx="4648200" cy="6858001"/>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a:t>
            </a:r>
            <a:r>
              <a:rPr lang="en-US" sz="3600" b="1" dirty="0">
                <a:solidFill>
                  <a:schemeClr val="tx1"/>
                </a:solidFill>
              </a:rPr>
              <a:t> </a:t>
            </a:r>
            <a:r>
              <a:rPr lang="en-US" sz="3600" dirty="0">
                <a:solidFill>
                  <a:schemeClr val="tx1"/>
                </a:solidFill>
              </a:rPr>
              <a:t>Jesus</a:t>
            </a:r>
            <a:r>
              <a:rPr lang="en-US" sz="3600" baseline="30000" dirty="0">
                <a:solidFill>
                  <a:schemeClr val="tx1"/>
                </a:solidFill>
              </a:rPr>
              <a:t> </a:t>
            </a:r>
            <a:r>
              <a:rPr lang="en-US" sz="3600" dirty="0">
                <a:solidFill>
                  <a:schemeClr val="tx1"/>
                </a:solidFill>
              </a:rPr>
              <a:t>knew the Pharisees had heard that he was baptizing and making more disciples than John </a:t>
            </a:r>
            <a:r>
              <a:rPr lang="en-US" sz="3600" b="1" baseline="30000" dirty="0">
                <a:solidFill>
                  <a:schemeClr val="tx1"/>
                </a:solidFill>
              </a:rPr>
              <a:t>2</a:t>
            </a:r>
            <a:r>
              <a:rPr lang="en-US" sz="3600" dirty="0">
                <a:solidFill>
                  <a:schemeClr val="tx1"/>
                </a:solidFill>
              </a:rPr>
              <a:t> (though Jesus himself didn’t baptize them—his disciples did). </a:t>
            </a:r>
            <a:r>
              <a:rPr lang="en-US" sz="3600" b="1" baseline="30000" dirty="0">
                <a:solidFill>
                  <a:schemeClr val="tx1"/>
                </a:solidFill>
              </a:rPr>
              <a:t>3</a:t>
            </a:r>
            <a:r>
              <a:rPr lang="en-US" sz="3600" dirty="0">
                <a:solidFill>
                  <a:schemeClr val="tx1"/>
                </a:solidFill>
              </a:rPr>
              <a:t> </a:t>
            </a:r>
            <a:r>
              <a:rPr lang="en-US" sz="3600" b="1" u="sng" dirty="0">
                <a:solidFill>
                  <a:srgbClr val="002060"/>
                </a:solidFill>
              </a:rPr>
              <a:t>So he left Judea and returned to Galilee</a:t>
            </a:r>
            <a:r>
              <a:rPr lang="en-US" sz="3600" dirty="0">
                <a:solidFill>
                  <a:schemeClr val="tx1"/>
                </a:solidFill>
              </a:rPr>
              <a:t>. </a:t>
            </a:r>
            <a:r>
              <a:rPr lang="en-US" sz="3600" b="1" baseline="30000" dirty="0">
                <a:solidFill>
                  <a:schemeClr val="tx1"/>
                </a:solidFill>
              </a:rPr>
              <a:t>4</a:t>
            </a:r>
            <a:r>
              <a:rPr lang="en-US" sz="3600" dirty="0">
                <a:solidFill>
                  <a:schemeClr val="tx1"/>
                </a:solidFill>
              </a:rPr>
              <a:t> He had to go through Samaria on the way. </a:t>
            </a:r>
            <a:endParaRPr lang="en-US" sz="3600" b="1" baseline="-25000" dirty="0">
              <a:solidFill>
                <a:schemeClr val="tx1"/>
              </a:solidFill>
            </a:endParaRPr>
          </a:p>
        </p:txBody>
      </p:sp>
      <p:sp>
        <p:nvSpPr>
          <p:cNvPr id="5" name="Rectangle 4"/>
          <p:cNvSpPr/>
          <p:nvPr/>
        </p:nvSpPr>
        <p:spPr>
          <a:xfrm>
            <a:off x="7543800" y="0"/>
            <a:ext cx="4648200" cy="6858001"/>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a:t>
            </a:r>
            <a:r>
              <a:rPr lang="en-US" sz="3600" b="1" dirty="0">
                <a:solidFill>
                  <a:schemeClr val="tx1"/>
                </a:solidFill>
              </a:rPr>
              <a:t> </a:t>
            </a:r>
            <a:r>
              <a:rPr lang="en-US" sz="3600" dirty="0">
                <a:solidFill>
                  <a:schemeClr val="tx1"/>
                </a:solidFill>
              </a:rPr>
              <a:t>Jesus</a:t>
            </a:r>
            <a:r>
              <a:rPr lang="en-US" sz="3600" baseline="30000" dirty="0">
                <a:solidFill>
                  <a:schemeClr val="tx1"/>
                </a:solidFill>
              </a:rPr>
              <a:t> </a:t>
            </a:r>
            <a:r>
              <a:rPr lang="en-US" sz="3600" dirty="0">
                <a:solidFill>
                  <a:schemeClr val="tx1"/>
                </a:solidFill>
              </a:rPr>
              <a:t>knew the Pharisees had heard that he was baptizing and making more disciples than John </a:t>
            </a:r>
            <a:r>
              <a:rPr lang="en-US" sz="3600" b="1" baseline="30000" dirty="0">
                <a:solidFill>
                  <a:schemeClr val="tx1"/>
                </a:solidFill>
              </a:rPr>
              <a:t>2</a:t>
            </a:r>
            <a:r>
              <a:rPr lang="en-US" sz="3600" dirty="0">
                <a:solidFill>
                  <a:schemeClr val="tx1"/>
                </a:solidFill>
              </a:rPr>
              <a:t> (though Jesus himself didn’t baptize them—his disciples did). </a:t>
            </a:r>
            <a:r>
              <a:rPr lang="en-US" sz="3600" b="1" baseline="30000" dirty="0">
                <a:solidFill>
                  <a:schemeClr val="tx1"/>
                </a:solidFill>
              </a:rPr>
              <a:t>3</a:t>
            </a:r>
            <a:r>
              <a:rPr lang="en-US" sz="3600" dirty="0">
                <a:solidFill>
                  <a:schemeClr val="tx1"/>
                </a:solidFill>
              </a:rPr>
              <a:t> So he left Judea and returned to Galilee. </a:t>
            </a:r>
            <a:r>
              <a:rPr lang="en-US" sz="3600" b="1" baseline="30000" dirty="0">
                <a:solidFill>
                  <a:schemeClr val="tx1"/>
                </a:solidFill>
              </a:rPr>
              <a:t>4</a:t>
            </a:r>
            <a:r>
              <a:rPr lang="en-US" sz="3600" dirty="0">
                <a:solidFill>
                  <a:schemeClr val="tx1"/>
                </a:solidFill>
              </a:rPr>
              <a:t> </a:t>
            </a:r>
            <a:r>
              <a:rPr lang="en-US" sz="3600" b="1" u="sng" dirty="0">
                <a:solidFill>
                  <a:srgbClr val="002060"/>
                </a:solidFill>
              </a:rPr>
              <a:t>He had to go through Samaria on the way. </a:t>
            </a:r>
            <a:endParaRPr lang="en-US" sz="3600" b="1" u="sng" baseline="-25000" dirty="0">
              <a:solidFill>
                <a:srgbClr val="002060"/>
              </a:solidFill>
            </a:endParaRPr>
          </a:p>
        </p:txBody>
      </p:sp>
      <p:sp>
        <p:nvSpPr>
          <p:cNvPr id="6" name="Oval 5">
            <a:extLst>
              <a:ext uri="{FF2B5EF4-FFF2-40B4-BE49-F238E27FC236}">
                <a16:creationId xmlns:a16="http://schemas.microsoft.com/office/drawing/2014/main" id="{119A1D1D-786D-445C-9CA2-07BEDB838C88}"/>
              </a:ext>
            </a:extLst>
          </p:cNvPr>
          <p:cNvSpPr/>
          <p:nvPr/>
        </p:nvSpPr>
        <p:spPr>
          <a:xfrm rot="1553808">
            <a:off x="902805" y="2693851"/>
            <a:ext cx="3108363" cy="4150973"/>
          </a:xfrm>
          <a:prstGeom prst="ellipse">
            <a:avLst/>
          </a:prstGeom>
          <a:solidFill>
            <a:srgbClr val="00823B">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E89C9FF-F4C5-4FFF-9587-242D4E9BEF57}"/>
              </a:ext>
            </a:extLst>
          </p:cNvPr>
          <p:cNvSpPr/>
          <p:nvPr/>
        </p:nvSpPr>
        <p:spPr>
          <a:xfrm>
            <a:off x="2737755" y="380984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13">
            <a:extLst>
              <a:ext uri="{FF2B5EF4-FFF2-40B4-BE49-F238E27FC236}">
                <a16:creationId xmlns:a16="http://schemas.microsoft.com/office/drawing/2014/main" id="{B616B0F9-4404-49D1-A8B4-9384B0B66FD6}"/>
              </a:ext>
            </a:extLst>
          </p:cNvPr>
          <p:cNvSpPr/>
          <p:nvPr/>
        </p:nvSpPr>
        <p:spPr>
          <a:xfrm>
            <a:off x="4095287" y="4630032"/>
            <a:ext cx="1905000" cy="533400"/>
          </a:xfrm>
          <a:prstGeom prst="borderCallout1">
            <a:avLst>
              <a:gd name="adj1" fmla="val -87305"/>
              <a:gd name="adj2" fmla="val -53766"/>
              <a:gd name="adj3" fmla="val 55871"/>
              <a:gd name="adj4" fmla="val 276"/>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9" name="Oval 8">
            <a:extLst>
              <a:ext uri="{FF2B5EF4-FFF2-40B4-BE49-F238E27FC236}">
                <a16:creationId xmlns:a16="http://schemas.microsoft.com/office/drawing/2014/main" id="{119A1D1D-786D-445C-9CA2-07BEDB838C88}"/>
              </a:ext>
            </a:extLst>
          </p:cNvPr>
          <p:cNvSpPr/>
          <p:nvPr/>
        </p:nvSpPr>
        <p:spPr>
          <a:xfrm rot="5400000">
            <a:off x="2473443" y="-465658"/>
            <a:ext cx="1752600" cy="2074315"/>
          </a:xfrm>
          <a:prstGeom prst="ellipse">
            <a:avLst/>
          </a:prstGeom>
          <a:solidFill>
            <a:srgbClr val="00823B">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19A1D1D-786D-445C-9CA2-07BEDB838C88}"/>
              </a:ext>
            </a:extLst>
          </p:cNvPr>
          <p:cNvSpPr/>
          <p:nvPr/>
        </p:nvSpPr>
        <p:spPr>
          <a:xfrm rot="1044749">
            <a:off x="1592567" y="1108963"/>
            <a:ext cx="2602019" cy="1937165"/>
          </a:xfrm>
          <a:prstGeom prst="ellipse">
            <a:avLst/>
          </a:prstGeom>
          <a:solidFill>
            <a:srgbClr val="7030A0">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305572" y="4531815"/>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Judea</a:t>
            </a:r>
          </a:p>
        </p:txBody>
      </p:sp>
      <p:sp>
        <p:nvSpPr>
          <p:cNvPr id="14" name="Rectangle 13"/>
          <p:cNvSpPr/>
          <p:nvPr/>
        </p:nvSpPr>
        <p:spPr>
          <a:xfrm>
            <a:off x="2168126" y="152400"/>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Galilee</a:t>
            </a:r>
          </a:p>
        </p:txBody>
      </p:sp>
      <p:sp>
        <p:nvSpPr>
          <p:cNvPr id="15" name="Rectangle 14"/>
          <p:cNvSpPr/>
          <p:nvPr/>
        </p:nvSpPr>
        <p:spPr>
          <a:xfrm>
            <a:off x="1790204" y="1367188"/>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Samaria</a:t>
            </a:r>
          </a:p>
        </p:txBody>
      </p:sp>
      <p:cxnSp>
        <p:nvCxnSpPr>
          <p:cNvPr id="16" name="Straight Arrow Connector 15"/>
          <p:cNvCxnSpPr/>
          <p:nvPr/>
        </p:nvCxnSpPr>
        <p:spPr>
          <a:xfrm flipV="1">
            <a:off x="3118755" y="3352800"/>
            <a:ext cx="1148445" cy="571331"/>
          </a:xfrm>
          <a:prstGeom prst="straightConnector1">
            <a:avLst/>
          </a:prstGeom>
          <a:ln w="114300">
            <a:solidFill>
              <a:schemeClr val="bg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187350" y="1208083"/>
            <a:ext cx="79850" cy="2036675"/>
          </a:xfrm>
          <a:prstGeom prst="straightConnector1">
            <a:avLst/>
          </a:prstGeom>
          <a:ln w="114300">
            <a:solidFill>
              <a:schemeClr val="bg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928255" y="2005263"/>
            <a:ext cx="71619" cy="2008201"/>
          </a:xfrm>
          <a:prstGeom prst="straightConnector1">
            <a:avLst/>
          </a:prstGeom>
          <a:ln w="114300">
            <a:solidFill>
              <a:schemeClr val="bg1"/>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83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par>
                          <p:cTn id="16" fill="hold">
                            <p:stCondLst>
                              <p:cond delay="500"/>
                            </p:stCondLst>
                            <p:childTnLst>
                              <p:par>
                                <p:cTn id="17" presetID="22" presetClass="entr" presetSubtype="4"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down)">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ipe(down)">
                                      <p:cBhvr>
                                        <p:cTn id="2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4792947" y="0"/>
            <a:ext cx="7270714" cy="2635219"/>
          </a:xfrm>
          <a:prstGeom prst="wedgeRoundRectCallout">
            <a:avLst>
              <a:gd name="adj1" fmla="val 56929"/>
              <a:gd name="adj2" fmla="val 6937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chemeClr val="tx1"/>
                </a:solidFill>
              </a:rPr>
              <a:t>John 4:25</a:t>
            </a:r>
            <a:r>
              <a:rPr lang="en-US" sz="3600" b="1" dirty="0">
                <a:solidFill>
                  <a:schemeClr val="tx1"/>
                </a:solidFill>
              </a:rPr>
              <a:t> </a:t>
            </a:r>
            <a:r>
              <a:rPr lang="en-US" sz="3600" dirty="0">
                <a:solidFill>
                  <a:schemeClr val="tx1"/>
                </a:solidFill>
              </a:rPr>
              <a:t>The woman said, “I know the Messiah is coming—the one who is called Christ. When he comes, he will explain everything to us.” </a:t>
            </a:r>
          </a:p>
        </p:txBody>
      </p:sp>
      <p:sp>
        <p:nvSpPr>
          <p:cNvPr id="8" name="Rounded Rectangular Callout 7"/>
          <p:cNvSpPr/>
          <p:nvPr/>
        </p:nvSpPr>
        <p:spPr>
          <a:xfrm>
            <a:off x="670496" y="4871544"/>
            <a:ext cx="8244903" cy="843455"/>
          </a:xfrm>
          <a:prstGeom prst="wedgeRoundRectCallout">
            <a:avLst>
              <a:gd name="adj1" fmla="val -61827"/>
              <a:gd name="adj2" fmla="val -13825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chemeClr val="tx1"/>
                </a:solidFill>
              </a:rPr>
              <a:t> 4:26 </a:t>
            </a:r>
            <a:r>
              <a:rPr lang="en-US" sz="3600" dirty="0">
                <a:solidFill>
                  <a:schemeClr val="tx1"/>
                </a:solidFill>
              </a:rPr>
              <a:t>Then Jesus told her, I AM the Messiah!</a:t>
            </a:r>
            <a:endParaRPr lang="en-US" sz="3600" b="1" dirty="0"/>
          </a:p>
        </p:txBody>
      </p:sp>
      <p:sp>
        <p:nvSpPr>
          <p:cNvPr id="2" name="Rectangle 1">
            <a:extLst>
              <a:ext uri="{FF2B5EF4-FFF2-40B4-BE49-F238E27FC236}">
                <a16:creationId xmlns:a16="http://schemas.microsoft.com/office/drawing/2014/main" id="{D7C82D7F-AE91-40D4-A125-DF7D1A1C0220}"/>
              </a:ext>
            </a:extLst>
          </p:cNvPr>
          <p:cNvSpPr/>
          <p:nvPr/>
        </p:nvSpPr>
        <p:spPr>
          <a:xfrm>
            <a:off x="1776979" y="2360734"/>
            <a:ext cx="7888941" cy="1862048"/>
          </a:xfrm>
          <a:prstGeom prst="rect">
            <a:avLst/>
          </a:prstGeom>
        </p:spPr>
        <p:txBody>
          <a:bodyPr wrap="square">
            <a:spAutoFit/>
          </a:bodyPr>
          <a:lstStyle/>
          <a:p>
            <a:pPr lvl="0" algn="ctr"/>
            <a:r>
              <a:rPr lang="en-US" sz="11500" b="1" dirty="0">
                <a:solidFill>
                  <a:prstClr val="white"/>
                </a:solidFill>
              </a:rPr>
              <a:t>The HEART</a:t>
            </a:r>
            <a:endParaRPr lang="en-US" sz="1200" b="1" dirty="0">
              <a:solidFill>
                <a:prstClr val="white"/>
              </a:solidFill>
            </a:endParaRPr>
          </a:p>
        </p:txBody>
      </p:sp>
    </p:spTree>
    <p:extLst>
      <p:ext uri="{BB962C8B-B14F-4D97-AF65-F5344CB8AC3E}">
        <p14:creationId xmlns:p14="http://schemas.microsoft.com/office/powerpoint/2010/main" val="820804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670497" y="2279990"/>
            <a:ext cx="10939236" cy="2215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b="1" dirty="0">
                <a:solidFill>
                  <a:schemeClr val="bg1"/>
                </a:solidFill>
              </a:rPr>
              <a:t>The HEART</a:t>
            </a:r>
            <a:endParaRPr lang="en-US" sz="1200" b="1" dirty="0">
              <a:solidFill>
                <a:schemeClr val="bg1"/>
              </a:solidFill>
            </a:endParaRPr>
          </a:p>
        </p:txBody>
      </p:sp>
      <p:sp>
        <p:nvSpPr>
          <p:cNvPr id="8" name="Rounded Rectangular Callout 7"/>
          <p:cNvSpPr/>
          <p:nvPr/>
        </p:nvSpPr>
        <p:spPr>
          <a:xfrm>
            <a:off x="503228" y="4615066"/>
            <a:ext cx="8244903" cy="843455"/>
          </a:xfrm>
          <a:prstGeom prst="wedgeRoundRectCallout">
            <a:avLst>
              <a:gd name="adj1" fmla="val -61827"/>
              <a:gd name="adj2" fmla="val -138253"/>
              <a:gd name="adj3" fmla="val 16667"/>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chemeClr val="tx1"/>
                </a:solidFill>
              </a:rPr>
              <a:t> 4:26 </a:t>
            </a:r>
            <a:r>
              <a:rPr lang="en-US" sz="3600" dirty="0">
                <a:solidFill>
                  <a:schemeClr val="tx1"/>
                </a:solidFill>
              </a:rPr>
              <a:t>Then Jesus told her, I AM the Messiah!</a:t>
            </a:r>
            <a:endParaRPr lang="en-US" sz="3600" b="1" dirty="0"/>
          </a:p>
        </p:txBody>
      </p:sp>
      <p:sp>
        <p:nvSpPr>
          <p:cNvPr id="10" name="Rectangle 9"/>
          <p:cNvSpPr/>
          <p:nvPr/>
        </p:nvSpPr>
        <p:spPr>
          <a:xfrm>
            <a:off x="0" y="5126699"/>
            <a:ext cx="12192000" cy="1731301"/>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4:27</a:t>
            </a:r>
            <a:r>
              <a:rPr lang="en-US" sz="3400" b="1" dirty="0">
                <a:solidFill>
                  <a:schemeClr val="tx1"/>
                </a:solidFill>
              </a:rPr>
              <a:t> </a:t>
            </a:r>
            <a:r>
              <a:rPr lang="en-US" sz="3400" dirty="0">
                <a:solidFill>
                  <a:schemeClr val="tx1"/>
                </a:solidFill>
              </a:rPr>
              <a:t>Just then his disciples came back.  They were shocked to find him talking to a woman, but none of them had the nerve to ask, “what do you want with her?” or “Why are you talking to her?”</a:t>
            </a:r>
          </a:p>
        </p:txBody>
      </p:sp>
    </p:spTree>
    <p:extLst>
      <p:ext uri="{BB962C8B-B14F-4D97-AF65-F5344CB8AC3E}">
        <p14:creationId xmlns:p14="http://schemas.microsoft.com/office/powerpoint/2010/main" val="3673301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669499"/>
            <a:ext cx="12192000" cy="2188501"/>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4:28</a:t>
            </a:r>
            <a:r>
              <a:rPr lang="en-US" sz="3400" b="1" dirty="0">
                <a:solidFill>
                  <a:schemeClr val="tx1"/>
                </a:solidFill>
              </a:rPr>
              <a:t> </a:t>
            </a:r>
            <a:r>
              <a:rPr lang="en-US" sz="3400" dirty="0">
                <a:solidFill>
                  <a:schemeClr val="tx1"/>
                </a:solidFill>
              </a:rPr>
              <a:t>The woman left her water jar beside the well and ran back to the village, telling everyone, </a:t>
            </a:r>
            <a:r>
              <a:rPr lang="en-US" sz="3400" b="1" baseline="30000" dirty="0">
                <a:solidFill>
                  <a:schemeClr val="tx1"/>
                </a:solidFill>
              </a:rPr>
              <a:t>29</a:t>
            </a:r>
            <a:r>
              <a:rPr lang="en-US" sz="3400" dirty="0">
                <a:solidFill>
                  <a:schemeClr val="tx1"/>
                </a:solidFill>
              </a:rPr>
              <a:t> “Come and see a man who told me everything I ever did! Could he possibly be the Messiah?” </a:t>
            </a:r>
            <a:r>
              <a:rPr lang="en-US" sz="3400" b="1" baseline="30000" dirty="0">
                <a:solidFill>
                  <a:schemeClr val="tx1"/>
                </a:solidFill>
              </a:rPr>
              <a:t>30</a:t>
            </a:r>
            <a:r>
              <a:rPr lang="en-US" sz="3400" dirty="0">
                <a:solidFill>
                  <a:schemeClr val="tx1"/>
                </a:solidFill>
              </a:rPr>
              <a:t> So the people came streaming from the village to see him. </a:t>
            </a:r>
          </a:p>
        </p:txBody>
      </p:sp>
    </p:spTree>
    <p:extLst>
      <p:ext uri="{BB962C8B-B14F-4D97-AF65-F5344CB8AC3E}">
        <p14:creationId xmlns:p14="http://schemas.microsoft.com/office/powerpoint/2010/main" val="4181328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181600"/>
            <a:ext cx="12192000" cy="16764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4:31</a:t>
            </a:r>
            <a:r>
              <a:rPr lang="en-US" sz="3400" b="1" dirty="0">
                <a:solidFill>
                  <a:schemeClr val="tx1"/>
                </a:solidFill>
              </a:rPr>
              <a:t> </a:t>
            </a:r>
            <a:r>
              <a:rPr lang="en-US" sz="3400" dirty="0">
                <a:solidFill>
                  <a:schemeClr val="tx1"/>
                </a:solidFill>
              </a:rPr>
              <a:t>Meanwhile, the disciples were urging Jesus, “Rabbi, eat something.” </a:t>
            </a:r>
            <a:r>
              <a:rPr lang="en-US" sz="3400" b="1" baseline="30000" dirty="0">
                <a:solidFill>
                  <a:schemeClr val="tx1"/>
                </a:solidFill>
              </a:rPr>
              <a:t>32</a:t>
            </a:r>
            <a:r>
              <a:rPr lang="en-US" sz="3400" b="1" dirty="0">
                <a:solidFill>
                  <a:schemeClr val="tx1"/>
                </a:solidFill>
              </a:rPr>
              <a:t> </a:t>
            </a:r>
            <a:r>
              <a:rPr lang="en-US" sz="3400" dirty="0">
                <a:solidFill>
                  <a:schemeClr val="tx1"/>
                </a:solidFill>
              </a:rPr>
              <a:t>But Jesus replied, “I have a kind of food you know nothing about.”</a:t>
            </a:r>
            <a:endParaRPr lang="en-US" sz="3400" b="1" baseline="-25000" dirty="0">
              <a:solidFill>
                <a:schemeClr val="tx1"/>
              </a:solidFill>
            </a:endParaRPr>
          </a:p>
        </p:txBody>
      </p:sp>
    </p:spTree>
    <p:extLst>
      <p:ext uri="{BB962C8B-B14F-4D97-AF65-F5344CB8AC3E}">
        <p14:creationId xmlns:p14="http://schemas.microsoft.com/office/powerpoint/2010/main" val="4748630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648200"/>
            <a:ext cx="12192000" cy="22098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4:33</a:t>
            </a:r>
            <a:r>
              <a:rPr lang="en-US" sz="3400" b="1" dirty="0">
                <a:solidFill>
                  <a:schemeClr val="tx1"/>
                </a:solidFill>
              </a:rPr>
              <a:t> </a:t>
            </a:r>
            <a:r>
              <a:rPr lang="en-US" sz="3400" dirty="0">
                <a:solidFill>
                  <a:schemeClr val="tx1"/>
                </a:solidFill>
              </a:rPr>
              <a:t>“Did someone bring him food while we were gone?” the disciples asked each other. </a:t>
            </a:r>
            <a:r>
              <a:rPr lang="en-US" sz="3400" b="1" baseline="30000" dirty="0">
                <a:solidFill>
                  <a:schemeClr val="tx1"/>
                </a:solidFill>
              </a:rPr>
              <a:t>34</a:t>
            </a:r>
            <a:r>
              <a:rPr lang="en-US" sz="3400" dirty="0">
                <a:solidFill>
                  <a:schemeClr val="tx1"/>
                </a:solidFill>
              </a:rPr>
              <a:t> Then Jesus explained: “My nourishment comes from doing the will of God, who sent me, and from finishing his work. </a:t>
            </a:r>
            <a:endParaRPr lang="en-US" sz="3400" b="1" baseline="-25000" dirty="0">
              <a:solidFill>
                <a:schemeClr val="tx1"/>
              </a:solidFill>
            </a:endParaRPr>
          </a:p>
        </p:txBody>
      </p:sp>
    </p:spTree>
    <p:extLst>
      <p:ext uri="{BB962C8B-B14F-4D97-AF65-F5344CB8AC3E}">
        <p14:creationId xmlns:p14="http://schemas.microsoft.com/office/powerpoint/2010/main" val="279576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5481917"/>
            <a:ext cx="12191999" cy="12954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4:35</a:t>
            </a:r>
            <a:r>
              <a:rPr lang="en-US" sz="3400" b="1" dirty="0">
                <a:solidFill>
                  <a:schemeClr val="tx1"/>
                </a:solidFill>
              </a:rPr>
              <a:t> </a:t>
            </a:r>
            <a:r>
              <a:rPr lang="en-US" sz="3400" dirty="0">
                <a:solidFill>
                  <a:schemeClr val="tx1"/>
                </a:solidFill>
              </a:rPr>
              <a:t>You know the saying, ‘Four months between planting and harvest.’ But I say, wake up and look around. </a:t>
            </a:r>
            <a:endParaRPr lang="en-US" sz="3600" b="1" baseline="-25000" dirty="0">
              <a:solidFill>
                <a:srgbClr val="002060"/>
              </a:solidFill>
            </a:endParaRPr>
          </a:p>
        </p:txBody>
      </p:sp>
    </p:spTree>
    <p:extLst>
      <p:ext uri="{BB962C8B-B14F-4D97-AF65-F5344CB8AC3E}">
        <p14:creationId xmlns:p14="http://schemas.microsoft.com/office/powerpoint/2010/main" val="33334039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5562600"/>
            <a:ext cx="12191999" cy="12954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4:35</a:t>
            </a:r>
            <a:r>
              <a:rPr lang="en-US" sz="3400" b="1" dirty="0">
                <a:solidFill>
                  <a:schemeClr val="tx1"/>
                </a:solidFill>
              </a:rPr>
              <a:t> </a:t>
            </a:r>
            <a:r>
              <a:rPr lang="en-US" sz="3400" dirty="0">
                <a:solidFill>
                  <a:schemeClr val="tx1"/>
                </a:solidFill>
              </a:rPr>
              <a:t>You know the saying, ‘Four months between planting and harvest.’ But I say, wake up and look around. </a:t>
            </a:r>
            <a:endParaRPr lang="en-US" sz="3600" b="1" baseline="-25000" dirty="0">
              <a:solidFill>
                <a:srgbClr val="002060"/>
              </a:solidFill>
            </a:endParaRPr>
          </a:p>
        </p:txBody>
      </p:sp>
      <p:sp>
        <p:nvSpPr>
          <p:cNvPr id="3" name="Rectangle 2"/>
          <p:cNvSpPr/>
          <p:nvPr/>
        </p:nvSpPr>
        <p:spPr>
          <a:xfrm>
            <a:off x="8382000" y="-64370"/>
            <a:ext cx="3809999" cy="692237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400" b="1" baseline="30000" dirty="0">
              <a:solidFill>
                <a:schemeClr val="tx1"/>
              </a:solidFill>
            </a:endParaRPr>
          </a:p>
          <a:p>
            <a:endParaRPr lang="en-US" sz="3400" b="1" baseline="30000" dirty="0">
              <a:solidFill>
                <a:schemeClr val="tx1"/>
              </a:solidFill>
            </a:endParaRPr>
          </a:p>
          <a:p>
            <a:r>
              <a:rPr lang="en-US" sz="3400" b="1" baseline="30000" dirty="0">
                <a:solidFill>
                  <a:schemeClr val="tx1"/>
                </a:solidFill>
              </a:rPr>
              <a:t>John 4:35</a:t>
            </a:r>
            <a:r>
              <a:rPr lang="en-US" sz="3400" b="1" dirty="0">
                <a:solidFill>
                  <a:schemeClr val="tx1"/>
                </a:solidFill>
              </a:rPr>
              <a:t> </a:t>
            </a:r>
            <a:r>
              <a:rPr lang="en-US" sz="3400" dirty="0">
                <a:solidFill>
                  <a:schemeClr val="tx1"/>
                </a:solidFill>
              </a:rPr>
              <a:t>The fields are already ripe</a:t>
            </a:r>
            <a:r>
              <a:rPr lang="en-US" sz="3400" baseline="30000" dirty="0">
                <a:solidFill>
                  <a:schemeClr val="tx1"/>
                </a:solidFill>
              </a:rPr>
              <a:t> </a:t>
            </a:r>
            <a:r>
              <a:rPr lang="en-US" sz="3400" dirty="0">
                <a:solidFill>
                  <a:schemeClr val="tx1"/>
                </a:solidFill>
              </a:rPr>
              <a:t>for harvest. </a:t>
            </a:r>
            <a:r>
              <a:rPr lang="en-US" sz="3400" b="1" baseline="30000" dirty="0">
                <a:solidFill>
                  <a:schemeClr val="tx1"/>
                </a:solidFill>
              </a:rPr>
              <a:t>36</a:t>
            </a:r>
            <a:r>
              <a:rPr lang="en-US" sz="3400" dirty="0">
                <a:solidFill>
                  <a:schemeClr val="tx1"/>
                </a:solidFill>
              </a:rPr>
              <a:t> The harvesters are paid good wages, and the fruit they harvest is people brought to eternal life. </a:t>
            </a:r>
          </a:p>
          <a:p>
            <a:endParaRPr lang="en-US" sz="3600" b="1" baseline="-25000" dirty="0">
              <a:solidFill>
                <a:srgbClr val="002060"/>
              </a:solidFill>
            </a:endParaRPr>
          </a:p>
        </p:txBody>
      </p:sp>
    </p:spTree>
    <p:extLst>
      <p:ext uri="{BB962C8B-B14F-4D97-AF65-F5344CB8AC3E}">
        <p14:creationId xmlns:p14="http://schemas.microsoft.com/office/powerpoint/2010/main" val="3056981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924800" y="-64370"/>
            <a:ext cx="4267199" cy="6922369"/>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4:36</a:t>
            </a:r>
            <a:r>
              <a:rPr lang="en-US" sz="3400" b="1" dirty="0">
                <a:solidFill>
                  <a:schemeClr val="tx1"/>
                </a:solidFill>
              </a:rPr>
              <a:t> </a:t>
            </a:r>
            <a:r>
              <a:rPr lang="en-US" sz="3400" dirty="0">
                <a:solidFill>
                  <a:schemeClr val="tx1"/>
                </a:solidFill>
              </a:rPr>
              <a:t>What joy awaits both the planter and the harvester alike! </a:t>
            </a:r>
            <a:r>
              <a:rPr lang="en-US" sz="3400" b="1" baseline="30000" dirty="0">
                <a:solidFill>
                  <a:schemeClr val="tx1"/>
                </a:solidFill>
              </a:rPr>
              <a:t>37 </a:t>
            </a:r>
            <a:r>
              <a:rPr lang="en-US" sz="3400" dirty="0">
                <a:solidFill>
                  <a:schemeClr val="tx1"/>
                </a:solidFill>
              </a:rPr>
              <a:t>You know the saying, ‘One plants and another harvests.’ And it’s true. </a:t>
            </a:r>
            <a:r>
              <a:rPr lang="en-US" sz="3400" b="1" baseline="30000" dirty="0">
                <a:solidFill>
                  <a:schemeClr val="tx1"/>
                </a:solidFill>
              </a:rPr>
              <a:t>38 </a:t>
            </a:r>
            <a:r>
              <a:rPr lang="en-US" sz="3400" dirty="0">
                <a:solidFill>
                  <a:schemeClr val="tx1"/>
                </a:solidFill>
              </a:rPr>
              <a:t>I sent you to harvest where you didn’t plant; others had already done the work, and now you will get to gather the harvest.”</a:t>
            </a:r>
            <a:endParaRPr lang="en-US" sz="3400" b="1" baseline="-25000" dirty="0">
              <a:solidFill>
                <a:schemeClr val="tx1"/>
              </a:solidFill>
            </a:endParaRPr>
          </a:p>
          <a:p>
            <a:endParaRPr lang="en-US" sz="3600" b="1" baseline="-25000" dirty="0">
              <a:solidFill>
                <a:srgbClr val="002060"/>
              </a:solidFill>
            </a:endParaRPr>
          </a:p>
        </p:txBody>
      </p:sp>
    </p:spTree>
    <p:extLst>
      <p:ext uri="{BB962C8B-B14F-4D97-AF65-F5344CB8AC3E}">
        <p14:creationId xmlns:p14="http://schemas.microsoft.com/office/powerpoint/2010/main" val="3950562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924800" y="-64370"/>
            <a:ext cx="4267199" cy="6922369"/>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4:36</a:t>
            </a:r>
            <a:r>
              <a:rPr lang="en-US" sz="3400" b="1" dirty="0">
                <a:solidFill>
                  <a:schemeClr val="tx1"/>
                </a:solidFill>
              </a:rPr>
              <a:t> </a:t>
            </a:r>
            <a:r>
              <a:rPr lang="en-US" sz="3400" dirty="0">
                <a:solidFill>
                  <a:schemeClr val="tx1"/>
                </a:solidFill>
              </a:rPr>
              <a:t>What joy awaits both the planter and the harvester alike! </a:t>
            </a:r>
            <a:r>
              <a:rPr lang="en-US" sz="3400" b="1" baseline="30000" dirty="0">
                <a:solidFill>
                  <a:schemeClr val="tx1"/>
                </a:solidFill>
              </a:rPr>
              <a:t>37 </a:t>
            </a:r>
            <a:r>
              <a:rPr lang="en-US" sz="3400" dirty="0">
                <a:solidFill>
                  <a:schemeClr val="tx1"/>
                </a:solidFill>
              </a:rPr>
              <a:t>You know the saying, ‘One plants and another harvests.’ And it’s true. </a:t>
            </a:r>
            <a:r>
              <a:rPr lang="en-US" sz="3400" b="1" baseline="30000" dirty="0">
                <a:solidFill>
                  <a:schemeClr val="tx1"/>
                </a:solidFill>
              </a:rPr>
              <a:t>38 </a:t>
            </a:r>
            <a:r>
              <a:rPr lang="en-US" sz="3400" dirty="0">
                <a:solidFill>
                  <a:schemeClr val="tx1"/>
                </a:solidFill>
              </a:rPr>
              <a:t>I sent you to harvest where you didn’t plant; others had already done the work, and now you will get to gather the harvest.”</a:t>
            </a:r>
            <a:endParaRPr lang="en-US" sz="3400" b="1" baseline="-25000" dirty="0">
              <a:solidFill>
                <a:schemeClr val="tx1"/>
              </a:solidFill>
            </a:endParaRPr>
          </a:p>
          <a:p>
            <a:endParaRPr lang="en-US" sz="3600" b="1" baseline="-25000" dirty="0">
              <a:solidFill>
                <a:srgbClr val="002060"/>
              </a:solidFill>
            </a:endParaRPr>
          </a:p>
        </p:txBody>
      </p:sp>
      <p:sp>
        <p:nvSpPr>
          <p:cNvPr id="6" name="Rounded Rectangle 5"/>
          <p:cNvSpPr/>
          <p:nvPr/>
        </p:nvSpPr>
        <p:spPr>
          <a:xfrm>
            <a:off x="76200" y="152400"/>
            <a:ext cx="7772400" cy="1295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Jesus: Join me in my work! Be a fellow barrier-breaker</a:t>
            </a:r>
          </a:p>
        </p:txBody>
      </p:sp>
    </p:spTree>
    <p:extLst>
      <p:ext uri="{BB962C8B-B14F-4D97-AF65-F5344CB8AC3E}">
        <p14:creationId xmlns:p14="http://schemas.microsoft.com/office/powerpoint/2010/main" val="18143907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924800" y="-64370"/>
            <a:ext cx="4267199" cy="6922369"/>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4:36</a:t>
            </a:r>
            <a:r>
              <a:rPr lang="en-US" sz="3400" b="1" dirty="0">
                <a:solidFill>
                  <a:schemeClr val="tx1"/>
                </a:solidFill>
              </a:rPr>
              <a:t> </a:t>
            </a:r>
            <a:r>
              <a:rPr lang="en-US" sz="3300" b="1" u="sng" dirty="0">
                <a:solidFill>
                  <a:srgbClr val="002060"/>
                </a:solidFill>
              </a:rPr>
              <a:t>What joy awaits </a:t>
            </a:r>
            <a:r>
              <a:rPr lang="en-US" sz="3400" b="1" u="sng" dirty="0">
                <a:solidFill>
                  <a:srgbClr val="002060"/>
                </a:solidFill>
              </a:rPr>
              <a:t>both the planter and the harvester alike! </a:t>
            </a:r>
            <a:r>
              <a:rPr lang="en-US" sz="3400" b="1" baseline="30000" dirty="0">
                <a:solidFill>
                  <a:schemeClr val="tx1"/>
                </a:solidFill>
              </a:rPr>
              <a:t>37 </a:t>
            </a:r>
            <a:r>
              <a:rPr lang="en-US" sz="3400" dirty="0">
                <a:solidFill>
                  <a:schemeClr val="tx1"/>
                </a:solidFill>
              </a:rPr>
              <a:t>You know the saying, ‘One plants and another harvests.’ And it’s true. </a:t>
            </a:r>
            <a:r>
              <a:rPr lang="en-US" sz="3400" b="1" baseline="30000" dirty="0">
                <a:solidFill>
                  <a:schemeClr val="tx1"/>
                </a:solidFill>
              </a:rPr>
              <a:t>38 </a:t>
            </a:r>
            <a:r>
              <a:rPr lang="en-US" sz="3400" dirty="0">
                <a:solidFill>
                  <a:schemeClr val="tx1"/>
                </a:solidFill>
              </a:rPr>
              <a:t>I sent you to harvest where you didn’t plant; others had already done the work, and now you will get to gather the harvest.”</a:t>
            </a:r>
            <a:endParaRPr lang="en-US" sz="3400" b="1" baseline="-25000" dirty="0">
              <a:solidFill>
                <a:schemeClr val="tx1"/>
              </a:solidFill>
            </a:endParaRPr>
          </a:p>
          <a:p>
            <a:endParaRPr lang="en-US" sz="3600" b="1" baseline="-25000" dirty="0">
              <a:solidFill>
                <a:srgbClr val="002060"/>
              </a:solidFill>
            </a:endParaRPr>
          </a:p>
        </p:txBody>
      </p:sp>
      <p:sp>
        <p:nvSpPr>
          <p:cNvPr id="6" name="Rounded Rectangle 5"/>
          <p:cNvSpPr/>
          <p:nvPr/>
        </p:nvSpPr>
        <p:spPr>
          <a:xfrm>
            <a:off x="76200" y="152400"/>
            <a:ext cx="7772400" cy="1295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Jesus: Join me in my work! Be a fellow barrier-breaker</a:t>
            </a:r>
          </a:p>
        </p:txBody>
      </p:sp>
      <p:sp>
        <p:nvSpPr>
          <p:cNvPr id="4" name="Rectangle 3">
            <a:extLst>
              <a:ext uri="{FF2B5EF4-FFF2-40B4-BE49-F238E27FC236}">
                <a16:creationId xmlns:a16="http://schemas.microsoft.com/office/drawing/2014/main" id="{57B8BB7C-BA2C-C70B-439D-F29F44C652D4}"/>
              </a:ext>
            </a:extLst>
          </p:cNvPr>
          <p:cNvSpPr/>
          <p:nvPr/>
        </p:nvSpPr>
        <p:spPr>
          <a:xfrm>
            <a:off x="161260" y="4648200"/>
            <a:ext cx="7602279" cy="1678172"/>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John 4:34</a:t>
            </a:r>
            <a:r>
              <a:rPr lang="en-US" sz="3400" dirty="0">
                <a:solidFill>
                  <a:schemeClr val="tx1"/>
                </a:solidFill>
              </a:rPr>
              <a:t> “My nourishment comes from doing the will of God, who sent me, and from finishing his work. </a:t>
            </a:r>
            <a:endParaRPr lang="en-US" sz="3400" b="1" baseline="-25000" dirty="0">
              <a:solidFill>
                <a:schemeClr val="tx1"/>
              </a:solidFill>
            </a:endParaRPr>
          </a:p>
        </p:txBody>
      </p:sp>
    </p:spTree>
    <p:extLst>
      <p:ext uri="{BB962C8B-B14F-4D97-AF65-F5344CB8AC3E}">
        <p14:creationId xmlns:p14="http://schemas.microsoft.com/office/powerpoint/2010/main" val="358884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43800" y="-1"/>
            <a:ext cx="4648200" cy="6858001"/>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a:t>
            </a:r>
            <a:r>
              <a:rPr lang="en-US" sz="3600" b="1" dirty="0">
                <a:solidFill>
                  <a:schemeClr val="tx1"/>
                </a:solidFill>
              </a:rPr>
              <a:t> </a:t>
            </a:r>
            <a:r>
              <a:rPr lang="en-US" sz="3600" dirty="0">
                <a:solidFill>
                  <a:schemeClr val="tx1"/>
                </a:solidFill>
              </a:rPr>
              <a:t>Jesus</a:t>
            </a:r>
            <a:r>
              <a:rPr lang="en-US" sz="3600" baseline="30000" dirty="0">
                <a:solidFill>
                  <a:schemeClr val="tx1"/>
                </a:solidFill>
              </a:rPr>
              <a:t> </a:t>
            </a:r>
            <a:r>
              <a:rPr lang="en-US" sz="3600" dirty="0">
                <a:solidFill>
                  <a:schemeClr val="tx1"/>
                </a:solidFill>
              </a:rPr>
              <a:t>knew the Pharisees had heard that he was baptizing and making more disciples than John </a:t>
            </a:r>
            <a:r>
              <a:rPr lang="en-US" sz="3600" b="1" baseline="30000" dirty="0">
                <a:solidFill>
                  <a:schemeClr val="tx1"/>
                </a:solidFill>
              </a:rPr>
              <a:t>2</a:t>
            </a:r>
            <a:r>
              <a:rPr lang="en-US" sz="3600" dirty="0">
                <a:solidFill>
                  <a:schemeClr val="tx1"/>
                </a:solidFill>
              </a:rPr>
              <a:t> (though Jesus himself didn’t baptize them—his disciples did). </a:t>
            </a:r>
            <a:r>
              <a:rPr lang="en-US" sz="3600" b="1" baseline="30000" dirty="0">
                <a:solidFill>
                  <a:schemeClr val="tx1"/>
                </a:solidFill>
              </a:rPr>
              <a:t>3</a:t>
            </a:r>
            <a:r>
              <a:rPr lang="en-US" sz="3600" dirty="0">
                <a:solidFill>
                  <a:schemeClr val="tx1"/>
                </a:solidFill>
              </a:rPr>
              <a:t> So he left Judea and returned to Galilee. </a:t>
            </a:r>
            <a:r>
              <a:rPr lang="en-US" sz="3600" b="1" baseline="30000" dirty="0">
                <a:solidFill>
                  <a:schemeClr val="tx1"/>
                </a:solidFill>
              </a:rPr>
              <a:t>4</a:t>
            </a:r>
            <a:r>
              <a:rPr lang="en-US" sz="3600" dirty="0">
                <a:solidFill>
                  <a:schemeClr val="tx1"/>
                </a:solidFill>
              </a:rPr>
              <a:t> He had to go through Samaria on the way. </a:t>
            </a:r>
            <a:endParaRPr lang="en-US" sz="3600" b="1" baseline="-25000" dirty="0">
              <a:solidFill>
                <a:schemeClr val="tx1"/>
              </a:solidFill>
            </a:endParaRPr>
          </a:p>
        </p:txBody>
      </p:sp>
      <p:sp>
        <p:nvSpPr>
          <p:cNvPr id="4" name="Rectangle 3"/>
          <p:cNvSpPr/>
          <p:nvPr/>
        </p:nvSpPr>
        <p:spPr>
          <a:xfrm>
            <a:off x="7543800" y="0"/>
            <a:ext cx="4648200" cy="6858001"/>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a:t>
            </a:r>
            <a:r>
              <a:rPr lang="en-US" sz="3600" b="1" dirty="0">
                <a:solidFill>
                  <a:schemeClr val="tx1"/>
                </a:solidFill>
              </a:rPr>
              <a:t> </a:t>
            </a:r>
            <a:r>
              <a:rPr lang="en-US" sz="3600" dirty="0">
                <a:solidFill>
                  <a:schemeClr val="tx1"/>
                </a:solidFill>
              </a:rPr>
              <a:t>Jesus</a:t>
            </a:r>
            <a:r>
              <a:rPr lang="en-US" sz="3600" baseline="30000" dirty="0">
                <a:solidFill>
                  <a:schemeClr val="tx1"/>
                </a:solidFill>
              </a:rPr>
              <a:t> </a:t>
            </a:r>
            <a:r>
              <a:rPr lang="en-US" sz="3600" dirty="0">
                <a:solidFill>
                  <a:schemeClr val="tx1"/>
                </a:solidFill>
              </a:rPr>
              <a:t>knew the Pharisees had heard that he was baptizing and making more disciples than John </a:t>
            </a:r>
            <a:r>
              <a:rPr lang="en-US" sz="3600" b="1" baseline="30000" dirty="0">
                <a:solidFill>
                  <a:schemeClr val="tx1"/>
                </a:solidFill>
              </a:rPr>
              <a:t>2</a:t>
            </a:r>
            <a:r>
              <a:rPr lang="en-US" sz="3600" dirty="0">
                <a:solidFill>
                  <a:schemeClr val="tx1"/>
                </a:solidFill>
              </a:rPr>
              <a:t> (though Jesus himself didn’t baptize them—his disciples did). </a:t>
            </a:r>
            <a:r>
              <a:rPr lang="en-US" sz="3600" b="1" baseline="30000" dirty="0">
                <a:solidFill>
                  <a:schemeClr val="tx1"/>
                </a:solidFill>
              </a:rPr>
              <a:t>3</a:t>
            </a:r>
            <a:r>
              <a:rPr lang="en-US" sz="3600" dirty="0">
                <a:solidFill>
                  <a:schemeClr val="tx1"/>
                </a:solidFill>
              </a:rPr>
              <a:t> </a:t>
            </a:r>
            <a:r>
              <a:rPr lang="en-US" sz="3600" b="1" u="sng" dirty="0">
                <a:solidFill>
                  <a:srgbClr val="002060"/>
                </a:solidFill>
              </a:rPr>
              <a:t>So he left Judea and returned to Galilee</a:t>
            </a:r>
            <a:r>
              <a:rPr lang="en-US" sz="3600" dirty="0">
                <a:solidFill>
                  <a:schemeClr val="tx1"/>
                </a:solidFill>
              </a:rPr>
              <a:t>. </a:t>
            </a:r>
            <a:r>
              <a:rPr lang="en-US" sz="3600" b="1" baseline="30000" dirty="0">
                <a:solidFill>
                  <a:schemeClr val="tx1"/>
                </a:solidFill>
              </a:rPr>
              <a:t>4</a:t>
            </a:r>
            <a:r>
              <a:rPr lang="en-US" sz="3600" dirty="0">
                <a:solidFill>
                  <a:schemeClr val="tx1"/>
                </a:solidFill>
              </a:rPr>
              <a:t> He had to go through Samaria on the way. </a:t>
            </a:r>
            <a:endParaRPr lang="en-US" sz="3600" b="1" baseline="-25000" dirty="0">
              <a:solidFill>
                <a:schemeClr val="tx1"/>
              </a:solidFill>
            </a:endParaRPr>
          </a:p>
        </p:txBody>
      </p:sp>
      <p:sp>
        <p:nvSpPr>
          <p:cNvPr id="5" name="Rectangle 4"/>
          <p:cNvSpPr/>
          <p:nvPr/>
        </p:nvSpPr>
        <p:spPr>
          <a:xfrm>
            <a:off x="7543800" y="0"/>
            <a:ext cx="4648200" cy="6858001"/>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600" b="1" baseline="30000" dirty="0">
              <a:solidFill>
                <a:schemeClr val="tx1"/>
              </a:solidFill>
            </a:endParaRPr>
          </a:p>
          <a:p>
            <a:endParaRPr lang="en-US" sz="3600" b="1" baseline="30000" dirty="0">
              <a:solidFill>
                <a:schemeClr val="tx1"/>
              </a:solidFill>
            </a:endParaRPr>
          </a:p>
          <a:p>
            <a:r>
              <a:rPr lang="en-US" sz="3600" b="1" baseline="30000" dirty="0">
                <a:solidFill>
                  <a:schemeClr val="tx1"/>
                </a:solidFill>
              </a:rPr>
              <a:t>John 4:5</a:t>
            </a:r>
            <a:r>
              <a:rPr lang="en-US" sz="3600" dirty="0">
                <a:solidFill>
                  <a:schemeClr val="tx1"/>
                </a:solidFill>
              </a:rPr>
              <a:t> Eventually he came to the Samaritan village of Sychar, near the field that Jacob gave to his son Joseph. </a:t>
            </a:r>
          </a:p>
          <a:p>
            <a:r>
              <a:rPr lang="en-US" sz="3600" dirty="0">
                <a:solidFill>
                  <a:schemeClr val="tx1"/>
                </a:solidFill>
              </a:rPr>
              <a:t>Jacob’s well was there; and Jesus, tired from the long walk, sat wearily beside the well about noontime.</a:t>
            </a:r>
          </a:p>
          <a:p>
            <a:endParaRPr lang="en-US" sz="3600" b="1" u="sng" baseline="-25000" dirty="0">
              <a:solidFill>
                <a:srgbClr val="002060"/>
              </a:solidFill>
            </a:endParaRPr>
          </a:p>
        </p:txBody>
      </p:sp>
      <p:sp>
        <p:nvSpPr>
          <p:cNvPr id="6" name="Oval 5">
            <a:extLst>
              <a:ext uri="{FF2B5EF4-FFF2-40B4-BE49-F238E27FC236}">
                <a16:creationId xmlns:a16="http://schemas.microsoft.com/office/drawing/2014/main" id="{119A1D1D-786D-445C-9CA2-07BEDB838C88}"/>
              </a:ext>
            </a:extLst>
          </p:cNvPr>
          <p:cNvSpPr/>
          <p:nvPr/>
        </p:nvSpPr>
        <p:spPr>
          <a:xfrm rot="1553808">
            <a:off x="902805" y="2693851"/>
            <a:ext cx="3108363" cy="4150973"/>
          </a:xfrm>
          <a:prstGeom prst="ellipse">
            <a:avLst/>
          </a:prstGeom>
          <a:solidFill>
            <a:srgbClr val="00823B">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E89C9FF-F4C5-4FFF-9587-242D4E9BEF57}"/>
              </a:ext>
            </a:extLst>
          </p:cNvPr>
          <p:cNvSpPr/>
          <p:nvPr/>
        </p:nvSpPr>
        <p:spPr>
          <a:xfrm>
            <a:off x="2737755" y="380984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13">
            <a:extLst>
              <a:ext uri="{FF2B5EF4-FFF2-40B4-BE49-F238E27FC236}">
                <a16:creationId xmlns:a16="http://schemas.microsoft.com/office/drawing/2014/main" id="{B616B0F9-4404-49D1-A8B4-9384B0B66FD6}"/>
              </a:ext>
            </a:extLst>
          </p:cNvPr>
          <p:cNvSpPr/>
          <p:nvPr/>
        </p:nvSpPr>
        <p:spPr>
          <a:xfrm>
            <a:off x="4095287" y="4630032"/>
            <a:ext cx="1905000" cy="533400"/>
          </a:xfrm>
          <a:prstGeom prst="borderCallout1">
            <a:avLst>
              <a:gd name="adj1" fmla="val -87305"/>
              <a:gd name="adj2" fmla="val -53766"/>
              <a:gd name="adj3" fmla="val 55871"/>
              <a:gd name="adj4" fmla="val 276"/>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9" name="Oval 8">
            <a:extLst>
              <a:ext uri="{FF2B5EF4-FFF2-40B4-BE49-F238E27FC236}">
                <a16:creationId xmlns:a16="http://schemas.microsoft.com/office/drawing/2014/main" id="{119A1D1D-786D-445C-9CA2-07BEDB838C88}"/>
              </a:ext>
            </a:extLst>
          </p:cNvPr>
          <p:cNvSpPr/>
          <p:nvPr/>
        </p:nvSpPr>
        <p:spPr>
          <a:xfrm rot="5400000">
            <a:off x="2473443" y="-465658"/>
            <a:ext cx="1752600" cy="2074315"/>
          </a:xfrm>
          <a:prstGeom prst="ellipse">
            <a:avLst/>
          </a:prstGeom>
          <a:solidFill>
            <a:srgbClr val="00823B">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19A1D1D-786D-445C-9CA2-07BEDB838C88}"/>
              </a:ext>
            </a:extLst>
          </p:cNvPr>
          <p:cNvSpPr/>
          <p:nvPr/>
        </p:nvSpPr>
        <p:spPr>
          <a:xfrm rot="1044749">
            <a:off x="1592567" y="1108963"/>
            <a:ext cx="2602019" cy="1937165"/>
          </a:xfrm>
          <a:prstGeom prst="ellipse">
            <a:avLst/>
          </a:prstGeom>
          <a:solidFill>
            <a:srgbClr val="7030A0">
              <a:alpha val="46000"/>
            </a:srgb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305572" y="4531815"/>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Judea</a:t>
            </a:r>
          </a:p>
        </p:txBody>
      </p:sp>
      <p:sp>
        <p:nvSpPr>
          <p:cNvPr id="14" name="Rectangle 13"/>
          <p:cNvSpPr/>
          <p:nvPr/>
        </p:nvSpPr>
        <p:spPr>
          <a:xfrm>
            <a:off x="2168126" y="152400"/>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Galilee</a:t>
            </a:r>
          </a:p>
        </p:txBody>
      </p:sp>
      <p:sp>
        <p:nvSpPr>
          <p:cNvPr id="15" name="Rectangle 14"/>
          <p:cNvSpPr/>
          <p:nvPr/>
        </p:nvSpPr>
        <p:spPr>
          <a:xfrm>
            <a:off x="1790204" y="1367188"/>
            <a:ext cx="2206743"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Samaria</a:t>
            </a:r>
          </a:p>
        </p:txBody>
      </p:sp>
      <p:cxnSp>
        <p:nvCxnSpPr>
          <p:cNvPr id="16" name="Straight Arrow Connector 15"/>
          <p:cNvCxnSpPr/>
          <p:nvPr/>
        </p:nvCxnSpPr>
        <p:spPr>
          <a:xfrm flipV="1">
            <a:off x="3118755" y="3352800"/>
            <a:ext cx="1148445" cy="571331"/>
          </a:xfrm>
          <a:prstGeom prst="straightConnector1">
            <a:avLst/>
          </a:prstGeom>
          <a:ln w="114300">
            <a:solidFill>
              <a:schemeClr val="bg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187350" y="1208083"/>
            <a:ext cx="79850" cy="2036675"/>
          </a:xfrm>
          <a:prstGeom prst="straightConnector1">
            <a:avLst/>
          </a:prstGeom>
          <a:ln w="114300">
            <a:solidFill>
              <a:schemeClr val="bg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928255" y="2005263"/>
            <a:ext cx="71619" cy="2008201"/>
          </a:xfrm>
          <a:prstGeom prst="straightConnector1">
            <a:avLst/>
          </a:prstGeom>
          <a:ln w="114300">
            <a:solidFill>
              <a:schemeClr val="bg1"/>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623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305800" y="-16041"/>
            <a:ext cx="3886200" cy="6874042"/>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400" b="1" baseline="30000" dirty="0">
              <a:solidFill>
                <a:schemeClr val="tx1"/>
              </a:solidFill>
            </a:endParaRPr>
          </a:p>
          <a:p>
            <a:r>
              <a:rPr lang="en-US" sz="3400" b="1" baseline="30000" dirty="0">
                <a:solidFill>
                  <a:schemeClr val="tx1"/>
                </a:solidFill>
              </a:rPr>
              <a:t>John 4:39 </a:t>
            </a:r>
            <a:r>
              <a:rPr lang="en-US" sz="3400" dirty="0">
                <a:solidFill>
                  <a:schemeClr val="tx1"/>
                </a:solidFill>
              </a:rPr>
              <a:t>Many Samaritans from the village believed in Jesus because the woman had said, “He told me everything I ever did!” </a:t>
            </a:r>
            <a:r>
              <a:rPr lang="en-US" sz="3400" b="1" baseline="30000" dirty="0">
                <a:solidFill>
                  <a:schemeClr val="tx1"/>
                </a:solidFill>
              </a:rPr>
              <a:t>40 </a:t>
            </a:r>
            <a:r>
              <a:rPr lang="en-US" sz="3400" dirty="0">
                <a:solidFill>
                  <a:schemeClr val="tx1"/>
                </a:solidFill>
              </a:rPr>
              <a:t>When they came out to see him, they begged him to stay in their village. </a:t>
            </a:r>
          </a:p>
        </p:txBody>
      </p:sp>
    </p:spTree>
    <p:extLst>
      <p:ext uri="{BB962C8B-B14F-4D97-AF65-F5344CB8AC3E}">
        <p14:creationId xmlns:p14="http://schemas.microsoft.com/office/powerpoint/2010/main" val="19553815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848600" y="-16041"/>
            <a:ext cx="4343400" cy="6874042"/>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000" b="1" baseline="30000" dirty="0">
              <a:solidFill>
                <a:schemeClr val="tx1"/>
              </a:solidFill>
            </a:endParaRPr>
          </a:p>
          <a:p>
            <a:r>
              <a:rPr lang="en-US" sz="3200" b="1" baseline="30000" dirty="0">
                <a:solidFill>
                  <a:schemeClr val="tx1"/>
                </a:solidFill>
              </a:rPr>
              <a:t>John 4:40 </a:t>
            </a:r>
            <a:r>
              <a:rPr lang="en-US" sz="3200" dirty="0">
                <a:solidFill>
                  <a:schemeClr val="tx1"/>
                </a:solidFill>
              </a:rPr>
              <a:t>So he stayed for two days, </a:t>
            </a:r>
            <a:r>
              <a:rPr lang="en-US" sz="3200" b="1" baseline="30000" dirty="0">
                <a:solidFill>
                  <a:schemeClr val="tx1"/>
                </a:solidFill>
              </a:rPr>
              <a:t>41 </a:t>
            </a:r>
            <a:r>
              <a:rPr lang="en-US" sz="3200" dirty="0">
                <a:solidFill>
                  <a:schemeClr val="tx1"/>
                </a:solidFill>
              </a:rPr>
              <a:t>long enough for many more to hear his message and  believe.  </a:t>
            </a:r>
            <a:r>
              <a:rPr lang="en-US" sz="3200" b="1" baseline="30000" dirty="0">
                <a:solidFill>
                  <a:schemeClr val="tx1"/>
                </a:solidFill>
              </a:rPr>
              <a:t>42 </a:t>
            </a:r>
            <a:r>
              <a:rPr lang="en-US" sz="3200" dirty="0">
                <a:solidFill>
                  <a:schemeClr val="tx1"/>
                </a:solidFill>
              </a:rPr>
              <a:t>Then they said to the woman, “Now we believe, not just because of what you told us, but because we have heard him ourselves. Now we know that he is indeed the Savior of the world.”</a:t>
            </a:r>
          </a:p>
        </p:txBody>
      </p:sp>
    </p:spTree>
    <p:extLst>
      <p:ext uri="{BB962C8B-B14F-4D97-AF65-F5344CB8AC3E}">
        <p14:creationId xmlns:p14="http://schemas.microsoft.com/office/powerpoint/2010/main" val="29192955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19021" y="1558254"/>
            <a:ext cx="4885665" cy="892337"/>
          </a:xfrm>
          <a:prstGeom prst="roundRect">
            <a:avLst/>
          </a:prstGeom>
          <a:solidFill>
            <a:schemeClr val="tx1">
              <a:alpha val="62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About ourselves: </a:t>
            </a:r>
          </a:p>
        </p:txBody>
      </p:sp>
      <p:sp>
        <p:nvSpPr>
          <p:cNvPr id="10" name="Rounded Rectangle 2">
            <a:extLst>
              <a:ext uri="{FF2B5EF4-FFF2-40B4-BE49-F238E27FC236}">
                <a16:creationId xmlns:a16="http://schemas.microsoft.com/office/drawing/2014/main" id="{909D0778-4B55-48D9-BDD1-8E2A5769A630}"/>
              </a:ext>
            </a:extLst>
          </p:cNvPr>
          <p:cNvSpPr/>
          <p:nvPr/>
        </p:nvSpPr>
        <p:spPr>
          <a:xfrm>
            <a:off x="619022" y="3067015"/>
            <a:ext cx="4885665" cy="892337"/>
          </a:xfrm>
          <a:prstGeom prst="roundRect">
            <a:avLst/>
          </a:prstGeom>
          <a:solidFill>
            <a:schemeClr val="tx1">
              <a:alpha val="62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About Salvation:</a:t>
            </a:r>
          </a:p>
        </p:txBody>
      </p:sp>
      <p:sp>
        <p:nvSpPr>
          <p:cNvPr id="12" name="Rounded Rectangle 2">
            <a:extLst>
              <a:ext uri="{FF2B5EF4-FFF2-40B4-BE49-F238E27FC236}">
                <a16:creationId xmlns:a16="http://schemas.microsoft.com/office/drawing/2014/main" id="{9C684A6B-53E3-4A3F-9BCE-98FEE7063FC6}"/>
              </a:ext>
            </a:extLst>
          </p:cNvPr>
          <p:cNvSpPr/>
          <p:nvPr/>
        </p:nvSpPr>
        <p:spPr>
          <a:xfrm>
            <a:off x="621791" y="4597840"/>
            <a:ext cx="4882895" cy="892337"/>
          </a:xfrm>
          <a:prstGeom prst="roundRect">
            <a:avLst/>
          </a:prstGeom>
          <a:solidFill>
            <a:schemeClr val="tx1">
              <a:alpha val="62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About Jesus:</a:t>
            </a:r>
          </a:p>
        </p:txBody>
      </p:sp>
    </p:spTree>
    <p:extLst>
      <p:ext uri="{BB962C8B-B14F-4D97-AF65-F5344CB8AC3E}">
        <p14:creationId xmlns:p14="http://schemas.microsoft.com/office/powerpoint/2010/main" val="373525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E5C06B6-E425-4062-8E3E-1BBF3D6D5B51}"/>
              </a:ext>
            </a:extLst>
          </p:cNvPr>
          <p:cNvSpPr/>
          <p:nvPr/>
        </p:nvSpPr>
        <p:spPr>
          <a:xfrm>
            <a:off x="2152756" y="1223479"/>
            <a:ext cx="3794076"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r>
              <a:rPr lang="en-US" sz="2800" b="1" dirty="0"/>
              <a:t>Jewish Man</a:t>
            </a:r>
          </a:p>
          <a:p>
            <a:pPr marL="285750" indent="-285750">
              <a:buFont typeface="Arial" panose="020B0604020202020204" pitchFamily="34" charset="0"/>
              <a:buChar char="•"/>
            </a:pPr>
            <a:r>
              <a:rPr lang="en-US" sz="2800" b="1" dirty="0"/>
              <a:t>Wealthy</a:t>
            </a:r>
          </a:p>
          <a:p>
            <a:pPr marL="285750" indent="-285750">
              <a:buFont typeface="Arial" panose="020B0604020202020204" pitchFamily="34" charset="0"/>
              <a:buChar char="•"/>
            </a:pPr>
            <a:r>
              <a:rPr lang="en-US" sz="2800" b="1" dirty="0"/>
              <a:t>Has Authority</a:t>
            </a:r>
          </a:p>
          <a:p>
            <a:pPr marL="285750" indent="-285750">
              <a:buFont typeface="Arial" panose="020B0604020202020204" pitchFamily="34" charset="0"/>
              <a:buChar char="•"/>
            </a:pPr>
            <a:r>
              <a:rPr lang="en-US" sz="2800" b="1" dirty="0"/>
              <a:t>“Teacher of Israel”</a:t>
            </a:r>
          </a:p>
          <a:p>
            <a:pPr marL="285750" indent="-285750">
              <a:buFont typeface="Arial" panose="020B0604020202020204" pitchFamily="34" charset="0"/>
              <a:buChar char="•"/>
            </a:pPr>
            <a:r>
              <a:rPr lang="en-US" sz="2800" b="1" dirty="0"/>
              <a:t>Highly respected</a:t>
            </a:r>
          </a:p>
          <a:p>
            <a:pPr marL="285750" indent="-285750">
              <a:buFont typeface="Arial" panose="020B0604020202020204" pitchFamily="34" charset="0"/>
              <a:buChar char="•"/>
            </a:pPr>
            <a:r>
              <a:rPr lang="en-US" sz="2800" b="1" dirty="0"/>
              <a:t>Known for “righteousness”</a:t>
            </a:r>
          </a:p>
          <a:p>
            <a:pPr marL="285750" indent="-285750">
              <a:buFont typeface="Arial" panose="020B0604020202020204" pitchFamily="34" charset="0"/>
              <a:buChar char="•"/>
            </a:pPr>
            <a:r>
              <a:rPr lang="en-US" sz="2800" b="1" dirty="0"/>
              <a:t>Sought Jesus </a:t>
            </a:r>
          </a:p>
          <a:p>
            <a:pPr marL="285750" indent="-285750">
              <a:buFont typeface="Arial" panose="020B0604020202020204" pitchFamily="34" charset="0"/>
              <a:buChar char="•"/>
            </a:pPr>
            <a:endParaRPr lang="en-US" sz="2000" b="1" dirty="0"/>
          </a:p>
          <a:p>
            <a:r>
              <a:rPr lang="en-US" sz="2800" b="1" dirty="0"/>
              <a:t>          </a:t>
            </a:r>
            <a:r>
              <a:rPr lang="en-US" sz="3600" b="1" dirty="0"/>
              <a:t>INSIDER</a:t>
            </a:r>
          </a:p>
          <a:p>
            <a:pPr marL="285750" indent="-285750">
              <a:buFont typeface="Arial" panose="020B0604020202020204" pitchFamily="34" charset="0"/>
              <a:buChar char="•"/>
            </a:pPr>
            <a:endParaRPr lang="en-US" dirty="0"/>
          </a:p>
        </p:txBody>
      </p:sp>
      <p:sp>
        <p:nvSpPr>
          <p:cNvPr id="7" name="Rectangle 6">
            <a:extLst>
              <a:ext uri="{FF2B5EF4-FFF2-40B4-BE49-F238E27FC236}">
                <a16:creationId xmlns:a16="http://schemas.microsoft.com/office/drawing/2014/main" id="{29CE6B5D-8455-43E2-B78D-727F61290208}"/>
              </a:ext>
            </a:extLst>
          </p:cNvPr>
          <p:cNvSpPr/>
          <p:nvPr/>
        </p:nvSpPr>
        <p:spPr>
          <a:xfrm>
            <a:off x="6024894" y="1223479"/>
            <a:ext cx="3875964"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r>
              <a:rPr lang="en-US" sz="2800" b="1" dirty="0"/>
              <a:t>Samaritan Woman</a:t>
            </a:r>
          </a:p>
          <a:p>
            <a:pPr marL="285750" indent="-285750">
              <a:buFont typeface="Arial" panose="020B0604020202020204" pitchFamily="34" charset="0"/>
              <a:buChar char="•"/>
            </a:pPr>
            <a:r>
              <a:rPr lang="en-US" sz="2800" b="1" dirty="0"/>
              <a:t>Probably not wealthy</a:t>
            </a:r>
          </a:p>
          <a:p>
            <a:pPr marL="285750" indent="-285750">
              <a:buFont typeface="Arial" panose="020B0604020202020204" pitchFamily="34" charset="0"/>
              <a:buChar char="•"/>
            </a:pPr>
            <a:r>
              <a:rPr lang="en-US" sz="2800" b="1" dirty="0"/>
              <a:t>Powerless</a:t>
            </a:r>
          </a:p>
          <a:p>
            <a:pPr marL="285750" indent="-285750">
              <a:buFont typeface="Arial" panose="020B0604020202020204" pitchFamily="34" charset="0"/>
              <a:buChar char="•"/>
            </a:pPr>
            <a:r>
              <a:rPr lang="en-US" sz="2800" b="1" dirty="0"/>
              <a:t>Alienated nobody</a:t>
            </a:r>
          </a:p>
          <a:p>
            <a:pPr marL="285750" indent="-285750">
              <a:buFont typeface="Arial" panose="020B0604020202020204" pitchFamily="34" charset="0"/>
              <a:buChar char="•"/>
            </a:pPr>
            <a:r>
              <a:rPr lang="en-US" sz="2800" b="1" dirty="0"/>
              <a:t>Shame &amp; disrepute</a:t>
            </a:r>
          </a:p>
          <a:p>
            <a:pPr marL="285750" indent="-285750">
              <a:buFont typeface="Arial" panose="020B0604020202020204" pitchFamily="34" charset="0"/>
              <a:buChar char="•"/>
            </a:pPr>
            <a:r>
              <a:rPr lang="en-US" sz="2800" b="1" dirty="0"/>
              <a:t>Known for sin</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Evasive &amp; cynical</a:t>
            </a:r>
          </a:p>
          <a:p>
            <a:pPr marL="285750" indent="-285750">
              <a:buFont typeface="Arial" panose="020B0604020202020204" pitchFamily="34" charset="0"/>
              <a:buChar char="•"/>
            </a:pPr>
            <a:endParaRPr lang="en-US" sz="2000" b="1" dirty="0"/>
          </a:p>
          <a:p>
            <a:r>
              <a:rPr lang="en-US" sz="2800" b="1" dirty="0"/>
              <a:t>         </a:t>
            </a:r>
            <a:r>
              <a:rPr lang="en-US" sz="3600" b="1" dirty="0"/>
              <a:t>OUTSIDER</a:t>
            </a:r>
            <a:endParaRPr lang="en-US" sz="2800" b="1" dirty="0"/>
          </a:p>
        </p:txBody>
      </p:sp>
      <p:sp>
        <p:nvSpPr>
          <p:cNvPr id="4" name="Rectangle 3">
            <a:extLst>
              <a:ext uri="{FF2B5EF4-FFF2-40B4-BE49-F238E27FC236}">
                <a16:creationId xmlns:a16="http://schemas.microsoft.com/office/drawing/2014/main" id="{4C6C3FC4-E8E9-46EB-B7C9-75C6E4217CEE}"/>
              </a:ext>
            </a:extLst>
          </p:cNvPr>
          <p:cNvSpPr/>
          <p:nvPr/>
        </p:nvSpPr>
        <p:spPr>
          <a:xfrm>
            <a:off x="1" y="249071"/>
            <a:ext cx="4037427"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Nicodemus – John 3 </a:t>
            </a:r>
          </a:p>
        </p:txBody>
      </p:sp>
      <p:sp>
        <p:nvSpPr>
          <p:cNvPr id="5" name="Rectangle 4">
            <a:extLst>
              <a:ext uri="{FF2B5EF4-FFF2-40B4-BE49-F238E27FC236}">
                <a16:creationId xmlns:a16="http://schemas.microsoft.com/office/drawing/2014/main" id="{1AEE0417-D69B-43C4-8C79-3744F85E9C43}"/>
              </a:ext>
            </a:extLst>
          </p:cNvPr>
          <p:cNvSpPr/>
          <p:nvPr/>
        </p:nvSpPr>
        <p:spPr>
          <a:xfrm>
            <a:off x="7344229" y="249071"/>
            <a:ext cx="4828721"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Samaritan Woman – John 4 </a:t>
            </a:r>
          </a:p>
        </p:txBody>
      </p:sp>
      <p:sp>
        <p:nvSpPr>
          <p:cNvPr id="9" name="Rectangle 8">
            <a:extLst>
              <a:ext uri="{FF2B5EF4-FFF2-40B4-BE49-F238E27FC236}">
                <a16:creationId xmlns:a16="http://schemas.microsoft.com/office/drawing/2014/main" id="{C4F22597-1974-4C16-9057-B1060B125E80}"/>
              </a:ext>
            </a:extLst>
          </p:cNvPr>
          <p:cNvSpPr/>
          <p:nvPr/>
        </p:nvSpPr>
        <p:spPr>
          <a:xfrm>
            <a:off x="5889682" y="0"/>
            <a:ext cx="135212" cy="6857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2">
            <a:extLst>
              <a:ext uri="{FF2B5EF4-FFF2-40B4-BE49-F238E27FC236}">
                <a16:creationId xmlns:a16="http://schemas.microsoft.com/office/drawing/2014/main" id="{EE4AE766-6D69-46AF-9D08-CDB729129D2F}"/>
              </a:ext>
            </a:extLst>
          </p:cNvPr>
          <p:cNvSpPr/>
          <p:nvPr/>
        </p:nvSpPr>
        <p:spPr>
          <a:xfrm>
            <a:off x="1888035" y="5789371"/>
            <a:ext cx="8273718" cy="858361"/>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“You need rescued!”</a:t>
            </a:r>
            <a:endParaRPr lang="en-US" sz="5400" dirty="0"/>
          </a:p>
        </p:txBody>
      </p:sp>
    </p:spTree>
    <p:extLst>
      <p:ext uri="{BB962C8B-B14F-4D97-AF65-F5344CB8AC3E}">
        <p14:creationId xmlns:p14="http://schemas.microsoft.com/office/powerpoint/2010/main" val="414820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up)">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500"/>
                                        <p:tgtEl>
                                          <p:spTgt spid="6">
                                            <p:txEl>
                                              <p:pRg st="0" end="0"/>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fade">
                                      <p:cBhvr>
                                        <p:cTn id="23" dur="500"/>
                                        <p:tgtEl>
                                          <p:spTgt spid="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7">
                                            <p:txEl>
                                              <p:pRg st="3" end="3"/>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6">
                                            <p:txEl>
                                              <p:pRg st="4" end="4"/>
                                            </p:txEl>
                                          </p:spTgt>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6">
                                            <p:txEl>
                                              <p:pRg st="5" end="5"/>
                                            </p:txEl>
                                          </p:spTgt>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6">
                                            <p:txEl>
                                              <p:pRg st="6" end="6"/>
                                            </p:txEl>
                                          </p:spTgt>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6">
                                            <p:txEl>
                                              <p:pRg st="8" end="8"/>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E5C06B6-E425-4062-8E3E-1BBF3D6D5B51}"/>
              </a:ext>
            </a:extLst>
          </p:cNvPr>
          <p:cNvSpPr/>
          <p:nvPr/>
        </p:nvSpPr>
        <p:spPr>
          <a:xfrm>
            <a:off x="2152756" y="1223479"/>
            <a:ext cx="3794076"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 </a:t>
            </a:r>
          </a:p>
          <a:p>
            <a:pPr algn="ctr"/>
            <a:endParaRPr lang="en-US" sz="3600" b="1" dirty="0"/>
          </a:p>
          <a:p>
            <a:pPr algn="ctr"/>
            <a:r>
              <a:rPr lang="en-US" sz="3600" b="1" dirty="0"/>
              <a:t>I’m </a:t>
            </a:r>
            <a:r>
              <a:rPr lang="en-US" sz="3600" b="1" i="1" dirty="0"/>
              <a:t>not</a:t>
            </a:r>
            <a:r>
              <a:rPr lang="en-US" sz="3600" b="1" dirty="0"/>
              <a:t> acceptable?</a:t>
            </a:r>
          </a:p>
          <a:p>
            <a:r>
              <a:rPr lang="en-US" sz="2800" b="1" dirty="0"/>
              <a:t> </a:t>
            </a:r>
          </a:p>
          <a:p>
            <a:pPr marL="285750" indent="-285750">
              <a:buFont typeface="Arial" panose="020B0604020202020204" pitchFamily="34" charset="0"/>
              <a:buChar char="•"/>
            </a:pPr>
            <a:endParaRPr lang="en-US" sz="2000" b="1" dirty="0"/>
          </a:p>
          <a:p>
            <a:r>
              <a:rPr lang="en-US" sz="2800" b="1" dirty="0"/>
              <a:t>          </a:t>
            </a:r>
            <a:endParaRPr lang="en-US" sz="3600" b="1" dirty="0"/>
          </a:p>
          <a:p>
            <a:pPr marL="285750" indent="-285750">
              <a:buFont typeface="Arial" panose="020B0604020202020204" pitchFamily="34" charset="0"/>
              <a:buChar char="•"/>
            </a:pPr>
            <a:endParaRPr lang="en-US" dirty="0"/>
          </a:p>
        </p:txBody>
      </p:sp>
      <p:sp>
        <p:nvSpPr>
          <p:cNvPr id="7" name="Rectangle 6">
            <a:extLst>
              <a:ext uri="{FF2B5EF4-FFF2-40B4-BE49-F238E27FC236}">
                <a16:creationId xmlns:a16="http://schemas.microsoft.com/office/drawing/2014/main" id="{29CE6B5D-8455-43E2-B78D-727F61290208}"/>
              </a:ext>
            </a:extLst>
          </p:cNvPr>
          <p:cNvSpPr/>
          <p:nvPr/>
        </p:nvSpPr>
        <p:spPr>
          <a:xfrm>
            <a:off x="6024894" y="1223479"/>
            <a:ext cx="3875964"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a:t>
            </a:r>
          </a:p>
          <a:p>
            <a:pPr algn="ctr"/>
            <a:endParaRPr lang="en-US" sz="3600" b="1" dirty="0"/>
          </a:p>
          <a:p>
            <a:pPr algn="ctr"/>
            <a:r>
              <a:rPr lang="en-US" sz="3600" b="1" dirty="0"/>
              <a:t>Am </a:t>
            </a:r>
            <a:r>
              <a:rPr lang="en-US" sz="3600" b="1" i="1" dirty="0"/>
              <a:t>I</a:t>
            </a:r>
            <a:r>
              <a:rPr lang="en-US" sz="3600" b="1" dirty="0"/>
              <a:t> really acceptable?  </a:t>
            </a:r>
          </a:p>
          <a:p>
            <a:pPr marL="285750" indent="-285750">
              <a:buFont typeface="Arial" panose="020B0604020202020204" pitchFamily="34" charset="0"/>
              <a:buChar char="•"/>
            </a:pPr>
            <a:endParaRPr lang="en-US" sz="2800" b="1" dirty="0"/>
          </a:p>
        </p:txBody>
      </p:sp>
      <p:sp>
        <p:nvSpPr>
          <p:cNvPr id="10" name="Rectangle 9">
            <a:extLst>
              <a:ext uri="{FF2B5EF4-FFF2-40B4-BE49-F238E27FC236}">
                <a16:creationId xmlns:a16="http://schemas.microsoft.com/office/drawing/2014/main" id="{6C53C379-14F7-4E66-BEEF-4B4D1DFE51F8}"/>
              </a:ext>
            </a:extLst>
          </p:cNvPr>
          <p:cNvSpPr/>
          <p:nvPr/>
        </p:nvSpPr>
        <p:spPr>
          <a:xfrm>
            <a:off x="1" y="249071"/>
            <a:ext cx="4037427"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Nicodemus – John 3 </a:t>
            </a:r>
          </a:p>
        </p:txBody>
      </p:sp>
      <p:sp>
        <p:nvSpPr>
          <p:cNvPr id="11" name="Rectangle 10">
            <a:extLst>
              <a:ext uri="{FF2B5EF4-FFF2-40B4-BE49-F238E27FC236}">
                <a16:creationId xmlns:a16="http://schemas.microsoft.com/office/drawing/2014/main" id="{8C2CE0BE-EA89-482A-93EA-18152F021355}"/>
              </a:ext>
            </a:extLst>
          </p:cNvPr>
          <p:cNvSpPr/>
          <p:nvPr/>
        </p:nvSpPr>
        <p:spPr>
          <a:xfrm>
            <a:off x="7344229" y="249071"/>
            <a:ext cx="4828721"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Samaritan Woman – John 4 </a:t>
            </a:r>
          </a:p>
        </p:txBody>
      </p:sp>
      <p:sp>
        <p:nvSpPr>
          <p:cNvPr id="4" name="Rectangle 3">
            <a:extLst>
              <a:ext uri="{FF2B5EF4-FFF2-40B4-BE49-F238E27FC236}">
                <a16:creationId xmlns:a16="http://schemas.microsoft.com/office/drawing/2014/main" id="{4519D6D9-3167-0EE6-C769-64963600D89D}"/>
              </a:ext>
            </a:extLst>
          </p:cNvPr>
          <p:cNvSpPr/>
          <p:nvPr/>
        </p:nvSpPr>
        <p:spPr>
          <a:xfrm>
            <a:off x="5889682" y="0"/>
            <a:ext cx="135212" cy="6857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298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E5C06B6-E425-4062-8E3E-1BBF3D6D5B51}"/>
              </a:ext>
            </a:extLst>
          </p:cNvPr>
          <p:cNvSpPr/>
          <p:nvPr/>
        </p:nvSpPr>
        <p:spPr>
          <a:xfrm>
            <a:off x="2152756" y="1223479"/>
            <a:ext cx="3794076"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 </a:t>
            </a:r>
          </a:p>
          <a:p>
            <a:pPr algn="ctr"/>
            <a:endParaRPr lang="en-US" sz="3600" b="1" dirty="0"/>
          </a:p>
          <a:p>
            <a:pPr algn="ctr"/>
            <a:r>
              <a:rPr lang="en-US" sz="3600" b="1" dirty="0"/>
              <a:t>I’m </a:t>
            </a:r>
            <a:r>
              <a:rPr lang="en-US" sz="3600" b="1" i="1" dirty="0"/>
              <a:t>not</a:t>
            </a:r>
            <a:r>
              <a:rPr lang="en-US" sz="3600" b="1" dirty="0"/>
              <a:t> acceptable?</a:t>
            </a:r>
          </a:p>
          <a:p>
            <a:r>
              <a:rPr lang="en-US" sz="2800" b="1" dirty="0"/>
              <a:t> </a:t>
            </a:r>
          </a:p>
          <a:p>
            <a:pPr marL="285750" indent="-285750">
              <a:buFont typeface="Arial" panose="020B0604020202020204" pitchFamily="34" charset="0"/>
              <a:buChar char="•"/>
            </a:pPr>
            <a:endParaRPr lang="en-US" sz="2000" b="1" dirty="0"/>
          </a:p>
          <a:p>
            <a:r>
              <a:rPr lang="en-US" sz="2800" b="1" dirty="0"/>
              <a:t>          </a:t>
            </a:r>
            <a:endParaRPr lang="en-US" sz="3600" b="1" dirty="0"/>
          </a:p>
          <a:p>
            <a:pPr marL="285750" indent="-285750">
              <a:buFont typeface="Arial" panose="020B0604020202020204" pitchFamily="34" charset="0"/>
              <a:buChar char="•"/>
            </a:pPr>
            <a:endParaRPr lang="en-US" dirty="0"/>
          </a:p>
        </p:txBody>
      </p:sp>
      <p:sp>
        <p:nvSpPr>
          <p:cNvPr id="7" name="Rectangle 6">
            <a:extLst>
              <a:ext uri="{FF2B5EF4-FFF2-40B4-BE49-F238E27FC236}">
                <a16:creationId xmlns:a16="http://schemas.microsoft.com/office/drawing/2014/main" id="{29CE6B5D-8455-43E2-B78D-727F61290208}"/>
              </a:ext>
            </a:extLst>
          </p:cNvPr>
          <p:cNvSpPr/>
          <p:nvPr/>
        </p:nvSpPr>
        <p:spPr>
          <a:xfrm>
            <a:off x="6024894" y="1223479"/>
            <a:ext cx="3875964"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a:t>
            </a:r>
          </a:p>
          <a:p>
            <a:pPr algn="ctr"/>
            <a:endParaRPr lang="en-US" sz="3600" b="1" dirty="0"/>
          </a:p>
          <a:p>
            <a:pPr algn="ctr"/>
            <a:r>
              <a:rPr lang="en-US" sz="3600" b="1" dirty="0"/>
              <a:t>Am </a:t>
            </a:r>
            <a:r>
              <a:rPr lang="en-US" sz="3600" b="1" i="1" dirty="0"/>
              <a:t>I</a:t>
            </a:r>
            <a:r>
              <a:rPr lang="en-US" sz="3600" b="1" dirty="0"/>
              <a:t> really acceptable?  </a:t>
            </a:r>
          </a:p>
          <a:p>
            <a:pPr marL="285750" indent="-285750">
              <a:buFont typeface="Arial" panose="020B0604020202020204" pitchFamily="34" charset="0"/>
              <a:buChar char="•"/>
            </a:pPr>
            <a:endParaRPr lang="en-US" sz="2800" b="1" dirty="0"/>
          </a:p>
        </p:txBody>
      </p:sp>
      <p:sp>
        <p:nvSpPr>
          <p:cNvPr id="11" name="Rounded Rectangular Callout 6">
            <a:extLst>
              <a:ext uri="{FF2B5EF4-FFF2-40B4-BE49-F238E27FC236}">
                <a16:creationId xmlns:a16="http://schemas.microsoft.com/office/drawing/2014/main" id="{D527BD09-8CA5-4764-A21F-9919702D7A51}"/>
              </a:ext>
            </a:extLst>
          </p:cNvPr>
          <p:cNvSpPr/>
          <p:nvPr/>
        </p:nvSpPr>
        <p:spPr>
          <a:xfrm>
            <a:off x="6431423" y="4316121"/>
            <a:ext cx="4615006" cy="776390"/>
          </a:xfrm>
          <a:prstGeom prst="wedgeRoundRectCallout">
            <a:avLst>
              <a:gd name="adj1" fmla="val 76392"/>
              <a:gd name="adj2" fmla="val 1427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200" b="1" dirty="0">
                <a:solidFill>
                  <a:schemeClr val="tx1"/>
                </a:solidFill>
              </a:rPr>
              <a:t>You can be in,  </a:t>
            </a:r>
            <a:r>
              <a:rPr lang="en-US" sz="3200" b="1" dirty="0" err="1">
                <a:solidFill>
                  <a:schemeClr val="tx1"/>
                </a:solidFill>
              </a:rPr>
              <a:t>y’know</a:t>
            </a:r>
            <a:r>
              <a:rPr lang="en-US" sz="3200" b="1" dirty="0">
                <a:solidFill>
                  <a:schemeClr val="tx1"/>
                </a:solidFill>
              </a:rPr>
              <a:t> …</a:t>
            </a:r>
            <a:endParaRPr lang="en-US" sz="3200" dirty="0">
              <a:solidFill>
                <a:schemeClr val="tx1"/>
              </a:solidFill>
            </a:endParaRPr>
          </a:p>
        </p:txBody>
      </p:sp>
      <p:sp>
        <p:nvSpPr>
          <p:cNvPr id="12" name="Rounded Rectangular Callout 6">
            <a:extLst>
              <a:ext uri="{FF2B5EF4-FFF2-40B4-BE49-F238E27FC236}">
                <a16:creationId xmlns:a16="http://schemas.microsoft.com/office/drawing/2014/main" id="{046DAE9F-D2CC-4D6A-B5EF-468AB6A412EF}"/>
              </a:ext>
            </a:extLst>
          </p:cNvPr>
          <p:cNvSpPr/>
          <p:nvPr/>
        </p:nvSpPr>
        <p:spPr>
          <a:xfrm>
            <a:off x="189552" y="4296740"/>
            <a:ext cx="5362374" cy="763315"/>
          </a:xfrm>
          <a:prstGeom prst="wedgeRoundRectCallout">
            <a:avLst>
              <a:gd name="adj1" fmla="val -55534"/>
              <a:gd name="adj2" fmla="val -9526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You know you’re out … right?</a:t>
            </a:r>
            <a:endParaRPr lang="en-US" sz="3200" dirty="0">
              <a:solidFill>
                <a:schemeClr val="tx1"/>
              </a:solidFill>
            </a:endParaRPr>
          </a:p>
        </p:txBody>
      </p:sp>
      <p:sp>
        <p:nvSpPr>
          <p:cNvPr id="14" name="Rectangle 13">
            <a:extLst>
              <a:ext uri="{FF2B5EF4-FFF2-40B4-BE49-F238E27FC236}">
                <a16:creationId xmlns:a16="http://schemas.microsoft.com/office/drawing/2014/main" id="{C99EA4EE-AFDA-4290-8ED7-F8CB00C76F22}"/>
              </a:ext>
            </a:extLst>
          </p:cNvPr>
          <p:cNvSpPr/>
          <p:nvPr/>
        </p:nvSpPr>
        <p:spPr>
          <a:xfrm>
            <a:off x="1" y="249071"/>
            <a:ext cx="4037427"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Nicodemus – John 3 </a:t>
            </a:r>
          </a:p>
        </p:txBody>
      </p:sp>
      <p:sp>
        <p:nvSpPr>
          <p:cNvPr id="15" name="Rectangle 14">
            <a:extLst>
              <a:ext uri="{FF2B5EF4-FFF2-40B4-BE49-F238E27FC236}">
                <a16:creationId xmlns:a16="http://schemas.microsoft.com/office/drawing/2014/main" id="{D77EAA44-6660-471F-8C70-954ECD3F5329}"/>
              </a:ext>
            </a:extLst>
          </p:cNvPr>
          <p:cNvSpPr/>
          <p:nvPr/>
        </p:nvSpPr>
        <p:spPr>
          <a:xfrm>
            <a:off x="7344229" y="249071"/>
            <a:ext cx="4828721"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Samaritan Woman – John 4 </a:t>
            </a:r>
          </a:p>
        </p:txBody>
      </p:sp>
      <p:sp>
        <p:nvSpPr>
          <p:cNvPr id="4" name="Rectangle 3">
            <a:extLst>
              <a:ext uri="{FF2B5EF4-FFF2-40B4-BE49-F238E27FC236}">
                <a16:creationId xmlns:a16="http://schemas.microsoft.com/office/drawing/2014/main" id="{D690BF67-9E89-5C62-7A54-78740EADE8DD}"/>
              </a:ext>
            </a:extLst>
          </p:cNvPr>
          <p:cNvSpPr/>
          <p:nvPr/>
        </p:nvSpPr>
        <p:spPr>
          <a:xfrm>
            <a:off x="5889682" y="0"/>
            <a:ext cx="135212" cy="6857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2">
            <a:extLst>
              <a:ext uri="{FF2B5EF4-FFF2-40B4-BE49-F238E27FC236}">
                <a16:creationId xmlns:a16="http://schemas.microsoft.com/office/drawing/2014/main" id="{0F6C068C-6E7F-4DBD-AD8C-A6A45CE2121D}"/>
              </a:ext>
            </a:extLst>
          </p:cNvPr>
          <p:cNvSpPr/>
          <p:nvPr/>
        </p:nvSpPr>
        <p:spPr>
          <a:xfrm>
            <a:off x="1341276" y="5495845"/>
            <a:ext cx="9807787" cy="108029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He’s leading them both to the gospel in love </a:t>
            </a:r>
            <a:endParaRPr lang="en-US" sz="4000" dirty="0"/>
          </a:p>
        </p:txBody>
      </p:sp>
      <p:sp>
        <p:nvSpPr>
          <p:cNvPr id="13" name="Rounded Rectangular Callout 6">
            <a:extLst>
              <a:ext uri="{FF2B5EF4-FFF2-40B4-BE49-F238E27FC236}">
                <a16:creationId xmlns:a16="http://schemas.microsoft.com/office/drawing/2014/main" id="{9C6505F1-20FF-408F-800C-6C91D5040B2A}"/>
              </a:ext>
            </a:extLst>
          </p:cNvPr>
          <p:cNvSpPr/>
          <p:nvPr/>
        </p:nvSpPr>
        <p:spPr>
          <a:xfrm>
            <a:off x="2287090" y="4974607"/>
            <a:ext cx="3617249" cy="639143"/>
          </a:xfrm>
          <a:prstGeom prst="wedgeRoundRectCallout">
            <a:avLst>
              <a:gd name="adj1" fmla="val -119852"/>
              <a:gd name="adj2" fmla="val -6435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But you can be in</a:t>
            </a:r>
            <a:endParaRPr lang="en-US" sz="3200" dirty="0">
              <a:solidFill>
                <a:schemeClr val="tx1"/>
              </a:solidFill>
            </a:endParaRPr>
          </a:p>
        </p:txBody>
      </p:sp>
    </p:spTree>
    <p:extLst>
      <p:ext uri="{BB962C8B-B14F-4D97-AF65-F5344CB8AC3E}">
        <p14:creationId xmlns:p14="http://schemas.microsoft.com/office/powerpoint/2010/main" val="125718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E5C06B6-E425-4062-8E3E-1BBF3D6D5B51}"/>
              </a:ext>
            </a:extLst>
          </p:cNvPr>
          <p:cNvSpPr/>
          <p:nvPr/>
        </p:nvSpPr>
        <p:spPr>
          <a:xfrm>
            <a:off x="2152756" y="1223479"/>
            <a:ext cx="3794076"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 </a:t>
            </a:r>
          </a:p>
          <a:p>
            <a:pPr algn="ctr"/>
            <a:endParaRPr lang="en-US" sz="3600" b="1" dirty="0"/>
          </a:p>
          <a:p>
            <a:pPr algn="ctr"/>
            <a:r>
              <a:rPr lang="en-US" sz="3600" b="1" dirty="0"/>
              <a:t>I’m </a:t>
            </a:r>
            <a:r>
              <a:rPr lang="en-US" sz="3600" b="1" i="1" dirty="0"/>
              <a:t>not</a:t>
            </a:r>
            <a:r>
              <a:rPr lang="en-US" sz="3600" b="1" dirty="0"/>
              <a:t> acceptable?</a:t>
            </a:r>
          </a:p>
          <a:p>
            <a:pPr algn="ctr"/>
            <a:endParaRPr lang="en-US" sz="3600" b="1" dirty="0"/>
          </a:p>
          <a:p>
            <a:pPr algn="ctr"/>
            <a:r>
              <a:rPr lang="en-US" sz="3600" b="1" dirty="0"/>
              <a:t>Do I want helped? </a:t>
            </a:r>
          </a:p>
          <a:p>
            <a:r>
              <a:rPr lang="en-US" sz="2800" b="1" dirty="0"/>
              <a:t> </a:t>
            </a:r>
          </a:p>
          <a:p>
            <a:pPr marL="285750" indent="-285750">
              <a:buFont typeface="Arial" panose="020B0604020202020204" pitchFamily="34" charset="0"/>
              <a:buChar char="•"/>
            </a:pPr>
            <a:endParaRPr lang="en-US" sz="2000" b="1" dirty="0"/>
          </a:p>
          <a:p>
            <a:r>
              <a:rPr lang="en-US" sz="2800" b="1" dirty="0"/>
              <a:t>          </a:t>
            </a:r>
            <a:endParaRPr lang="en-US" sz="3600" b="1" dirty="0"/>
          </a:p>
          <a:p>
            <a:pPr marL="285750" indent="-285750">
              <a:buFont typeface="Arial" panose="020B0604020202020204" pitchFamily="34" charset="0"/>
              <a:buChar char="•"/>
            </a:pPr>
            <a:endParaRPr lang="en-US" dirty="0"/>
          </a:p>
        </p:txBody>
      </p:sp>
      <p:sp>
        <p:nvSpPr>
          <p:cNvPr id="7" name="Rectangle 6">
            <a:extLst>
              <a:ext uri="{FF2B5EF4-FFF2-40B4-BE49-F238E27FC236}">
                <a16:creationId xmlns:a16="http://schemas.microsoft.com/office/drawing/2014/main" id="{29CE6B5D-8455-43E2-B78D-727F61290208}"/>
              </a:ext>
            </a:extLst>
          </p:cNvPr>
          <p:cNvSpPr/>
          <p:nvPr/>
        </p:nvSpPr>
        <p:spPr>
          <a:xfrm>
            <a:off x="6024894" y="1223479"/>
            <a:ext cx="3875964"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a:t>
            </a:r>
          </a:p>
          <a:p>
            <a:pPr algn="ctr"/>
            <a:endParaRPr lang="en-US" sz="3600" b="1" dirty="0"/>
          </a:p>
          <a:p>
            <a:pPr algn="ctr"/>
            <a:r>
              <a:rPr lang="en-US" sz="3600" b="1" dirty="0"/>
              <a:t>Am </a:t>
            </a:r>
            <a:r>
              <a:rPr lang="en-US" sz="3600" b="1" i="1" dirty="0"/>
              <a:t>I</a:t>
            </a:r>
            <a:r>
              <a:rPr lang="en-US" sz="3600" b="1" dirty="0"/>
              <a:t> really acceptable?  </a:t>
            </a:r>
          </a:p>
          <a:p>
            <a:pPr algn="ctr"/>
            <a:endParaRPr lang="en-US" sz="3600" b="1" dirty="0"/>
          </a:p>
          <a:p>
            <a:pPr algn="ctr"/>
            <a:r>
              <a:rPr lang="en-US" sz="3600" b="1" dirty="0"/>
              <a:t>Do I want helped?</a:t>
            </a:r>
          </a:p>
          <a:p>
            <a:pPr marL="285750" indent="-285750">
              <a:buFont typeface="Arial" panose="020B0604020202020204" pitchFamily="34" charset="0"/>
              <a:buChar char="•"/>
            </a:pPr>
            <a:endParaRPr lang="en-US" sz="2800" b="1" dirty="0"/>
          </a:p>
        </p:txBody>
      </p:sp>
      <p:sp>
        <p:nvSpPr>
          <p:cNvPr id="11" name="Rectangle 10">
            <a:extLst>
              <a:ext uri="{FF2B5EF4-FFF2-40B4-BE49-F238E27FC236}">
                <a16:creationId xmlns:a16="http://schemas.microsoft.com/office/drawing/2014/main" id="{E1B4DFB6-1783-4DD0-8A9F-1D133F086D0E}"/>
              </a:ext>
            </a:extLst>
          </p:cNvPr>
          <p:cNvSpPr/>
          <p:nvPr/>
        </p:nvSpPr>
        <p:spPr>
          <a:xfrm>
            <a:off x="1" y="249071"/>
            <a:ext cx="4037427"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Nicodemus – John 3 </a:t>
            </a:r>
          </a:p>
        </p:txBody>
      </p:sp>
      <p:sp>
        <p:nvSpPr>
          <p:cNvPr id="12" name="Rectangle 11">
            <a:extLst>
              <a:ext uri="{FF2B5EF4-FFF2-40B4-BE49-F238E27FC236}">
                <a16:creationId xmlns:a16="http://schemas.microsoft.com/office/drawing/2014/main" id="{CC30F747-E1CE-4D92-B3AB-0962EA09979B}"/>
              </a:ext>
            </a:extLst>
          </p:cNvPr>
          <p:cNvSpPr/>
          <p:nvPr/>
        </p:nvSpPr>
        <p:spPr>
          <a:xfrm>
            <a:off x="7344229" y="249071"/>
            <a:ext cx="4828721"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Samaritan Woman – John 4 </a:t>
            </a:r>
          </a:p>
        </p:txBody>
      </p:sp>
      <p:sp>
        <p:nvSpPr>
          <p:cNvPr id="4" name="Rectangle 3">
            <a:extLst>
              <a:ext uri="{FF2B5EF4-FFF2-40B4-BE49-F238E27FC236}">
                <a16:creationId xmlns:a16="http://schemas.microsoft.com/office/drawing/2014/main" id="{6AFB68A5-D81E-E929-64E7-FBAB6B26D023}"/>
              </a:ext>
            </a:extLst>
          </p:cNvPr>
          <p:cNvSpPr/>
          <p:nvPr/>
        </p:nvSpPr>
        <p:spPr>
          <a:xfrm>
            <a:off x="5889682" y="0"/>
            <a:ext cx="135212" cy="6857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2">
            <a:extLst>
              <a:ext uri="{FF2B5EF4-FFF2-40B4-BE49-F238E27FC236}">
                <a16:creationId xmlns:a16="http://schemas.microsoft.com/office/drawing/2014/main" id="{0F6C068C-6E7F-4DBD-AD8C-A6A45CE2121D}"/>
              </a:ext>
            </a:extLst>
          </p:cNvPr>
          <p:cNvSpPr/>
          <p:nvPr/>
        </p:nvSpPr>
        <p:spPr>
          <a:xfrm>
            <a:off x="1341276" y="5495845"/>
            <a:ext cx="9807787" cy="108029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The great equalizer</a:t>
            </a:r>
            <a:endParaRPr lang="en-US" sz="5400" dirty="0"/>
          </a:p>
        </p:txBody>
      </p:sp>
    </p:spTree>
    <p:extLst>
      <p:ext uri="{BB962C8B-B14F-4D97-AF65-F5344CB8AC3E}">
        <p14:creationId xmlns:p14="http://schemas.microsoft.com/office/powerpoint/2010/main" val="16657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fade">
                                      <p:cBhvr>
                                        <p:cTn id="7" dur="500"/>
                                        <p:tgtEl>
                                          <p:spTgt spid="7">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4" end="4"/>
                                            </p:txEl>
                                          </p:spTgt>
                                        </p:tgtEl>
                                        <p:attrNameLst>
                                          <p:attrName>style.visibility</p:attrName>
                                        </p:attrNameLst>
                                      </p:cBhvr>
                                      <p:to>
                                        <p:strVal val="visible"/>
                                      </p:to>
                                    </p:set>
                                    <p:animEffect transition="in" filter="fade">
                                      <p:cBhvr>
                                        <p:cTn id="10" dur="500"/>
                                        <p:tgtEl>
                                          <p:spTgt spid="6">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EFC20-3FF1-D0A2-3D3E-2DDB97B64A90}"/>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2266FEF4-8AD9-A133-3CF2-86CF067AE7A1}"/>
              </a:ext>
            </a:extLst>
          </p:cNvPr>
          <p:cNvSpPr/>
          <p:nvPr/>
        </p:nvSpPr>
        <p:spPr>
          <a:xfrm>
            <a:off x="2152756" y="1223479"/>
            <a:ext cx="3794076"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 </a:t>
            </a:r>
          </a:p>
          <a:p>
            <a:pPr algn="ctr"/>
            <a:endParaRPr lang="en-US" sz="3600" b="1" dirty="0"/>
          </a:p>
          <a:p>
            <a:pPr algn="ctr"/>
            <a:r>
              <a:rPr lang="en-US" sz="3600" b="1" dirty="0"/>
              <a:t>I’m </a:t>
            </a:r>
            <a:r>
              <a:rPr lang="en-US" sz="3600" b="1" i="1" dirty="0"/>
              <a:t>not</a:t>
            </a:r>
            <a:r>
              <a:rPr lang="en-US" sz="3600" b="1" dirty="0"/>
              <a:t> acceptable?</a:t>
            </a:r>
          </a:p>
          <a:p>
            <a:pPr algn="ctr"/>
            <a:endParaRPr lang="en-US" sz="3600" b="1" dirty="0"/>
          </a:p>
          <a:p>
            <a:pPr algn="ctr"/>
            <a:r>
              <a:rPr lang="en-US" sz="3600" b="1" dirty="0"/>
              <a:t>Do I want helped? </a:t>
            </a:r>
          </a:p>
          <a:p>
            <a:r>
              <a:rPr lang="en-US" sz="2800" b="1" dirty="0"/>
              <a:t> </a:t>
            </a:r>
          </a:p>
          <a:p>
            <a:pPr marL="285750" indent="-285750">
              <a:buFont typeface="Arial" panose="020B0604020202020204" pitchFamily="34" charset="0"/>
              <a:buChar char="•"/>
            </a:pPr>
            <a:endParaRPr lang="en-US" sz="2000" b="1" dirty="0"/>
          </a:p>
          <a:p>
            <a:r>
              <a:rPr lang="en-US" sz="2800" b="1" dirty="0"/>
              <a:t>          </a:t>
            </a:r>
            <a:endParaRPr lang="en-US" sz="3600" b="1" dirty="0"/>
          </a:p>
          <a:p>
            <a:pPr marL="285750" indent="-285750">
              <a:buFont typeface="Arial" panose="020B0604020202020204" pitchFamily="34" charset="0"/>
              <a:buChar char="•"/>
            </a:pPr>
            <a:endParaRPr lang="en-US" dirty="0"/>
          </a:p>
        </p:txBody>
      </p:sp>
      <p:sp>
        <p:nvSpPr>
          <p:cNvPr id="7" name="Rectangle 6">
            <a:extLst>
              <a:ext uri="{FF2B5EF4-FFF2-40B4-BE49-F238E27FC236}">
                <a16:creationId xmlns:a16="http://schemas.microsoft.com/office/drawing/2014/main" id="{5C788B52-B49F-7074-00A1-0CB4575DDCC3}"/>
              </a:ext>
            </a:extLst>
          </p:cNvPr>
          <p:cNvSpPr/>
          <p:nvPr/>
        </p:nvSpPr>
        <p:spPr>
          <a:xfrm>
            <a:off x="6024894" y="1223479"/>
            <a:ext cx="3875964" cy="578692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ctr">
              <a:buFont typeface="Arial" panose="020B0604020202020204" pitchFamily="34" charset="0"/>
              <a:buChar char="•"/>
            </a:pPr>
            <a:r>
              <a:rPr lang="en-US" sz="3600" b="1" dirty="0"/>
              <a:t>Struggled with Jesus’s offer</a:t>
            </a:r>
          </a:p>
          <a:p>
            <a:pPr algn="ctr"/>
            <a:endParaRPr lang="en-US" sz="3600" b="1" dirty="0"/>
          </a:p>
          <a:p>
            <a:pPr algn="ctr"/>
            <a:r>
              <a:rPr lang="en-US" sz="3600" b="1" dirty="0"/>
              <a:t>Am </a:t>
            </a:r>
            <a:r>
              <a:rPr lang="en-US" sz="3600" b="1" i="1" dirty="0"/>
              <a:t>I</a:t>
            </a:r>
            <a:r>
              <a:rPr lang="en-US" sz="3600" b="1" dirty="0"/>
              <a:t> really acceptable?  </a:t>
            </a:r>
          </a:p>
          <a:p>
            <a:pPr algn="ctr"/>
            <a:endParaRPr lang="en-US" sz="3600" b="1" dirty="0"/>
          </a:p>
          <a:p>
            <a:pPr algn="ctr"/>
            <a:r>
              <a:rPr lang="en-US" sz="3600" b="1" dirty="0"/>
              <a:t>Do I want helped?</a:t>
            </a:r>
          </a:p>
          <a:p>
            <a:pPr marL="285750" indent="-285750">
              <a:buFont typeface="Arial" panose="020B0604020202020204" pitchFamily="34" charset="0"/>
              <a:buChar char="•"/>
            </a:pPr>
            <a:endParaRPr lang="en-US" sz="2800" b="1" dirty="0"/>
          </a:p>
        </p:txBody>
      </p:sp>
      <p:sp>
        <p:nvSpPr>
          <p:cNvPr id="11" name="Rectangle 10">
            <a:extLst>
              <a:ext uri="{FF2B5EF4-FFF2-40B4-BE49-F238E27FC236}">
                <a16:creationId xmlns:a16="http://schemas.microsoft.com/office/drawing/2014/main" id="{54D04E3D-474E-9C52-D077-7CA5D3F8835D}"/>
              </a:ext>
            </a:extLst>
          </p:cNvPr>
          <p:cNvSpPr/>
          <p:nvPr/>
        </p:nvSpPr>
        <p:spPr>
          <a:xfrm>
            <a:off x="1" y="249071"/>
            <a:ext cx="4037427"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Nicodemus – John 3 </a:t>
            </a:r>
          </a:p>
        </p:txBody>
      </p:sp>
      <p:sp>
        <p:nvSpPr>
          <p:cNvPr id="12" name="Rectangle 11">
            <a:extLst>
              <a:ext uri="{FF2B5EF4-FFF2-40B4-BE49-F238E27FC236}">
                <a16:creationId xmlns:a16="http://schemas.microsoft.com/office/drawing/2014/main" id="{D8964E5D-17D1-F4C0-504A-0A32CFCD71FA}"/>
              </a:ext>
            </a:extLst>
          </p:cNvPr>
          <p:cNvSpPr/>
          <p:nvPr/>
        </p:nvSpPr>
        <p:spPr>
          <a:xfrm>
            <a:off x="7344229" y="249071"/>
            <a:ext cx="4828721" cy="791570"/>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Samaritan Woman – John 4 </a:t>
            </a:r>
          </a:p>
        </p:txBody>
      </p:sp>
      <p:sp>
        <p:nvSpPr>
          <p:cNvPr id="4" name="Rectangle 3">
            <a:extLst>
              <a:ext uri="{FF2B5EF4-FFF2-40B4-BE49-F238E27FC236}">
                <a16:creationId xmlns:a16="http://schemas.microsoft.com/office/drawing/2014/main" id="{D222361B-8901-8B95-8457-77869CF4CC3A}"/>
              </a:ext>
            </a:extLst>
          </p:cNvPr>
          <p:cNvSpPr/>
          <p:nvPr/>
        </p:nvSpPr>
        <p:spPr>
          <a:xfrm>
            <a:off x="5889682" y="0"/>
            <a:ext cx="135212" cy="6857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2">
            <a:extLst>
              <a:ext uri="{FF2B5EF4-FFF2-40B4-BE49-F238E27FC236}">
                <a16:creationId xmlns:a16="http://schemas.microsoft.com/office/drawing/2014/main" id="{AC113E78-E4DE-B5EE-658A-89BF8EE5AAC0}"/>
              </a:ext>
            </a:extLst>
          </p:cNvPr>
          <p:cNvSpPr/>
          <p:nvPr/>
        </p:nvSpPr>
        <p:spPr>
          <a:xfrm>
            <a:off x="666871" y="5528634"/>
            <a:ext cx="10716045" cy="108029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Anyone</a:t>
            </a:r>
            <a:r>
              <a:rPr lang="en-US" sz="5400" b="1" dirty="0"/>
              <a:t> can be made right with God </a:t>
            </a:r>
            <a:endParaRPr lang="en-US" sz="5400" dirty="0"/>
          </a:p>
        </p:txBody>
      </p:sp>
    </p:spTree>
    <p:extLst>
      <p:ext uri="{BB962C8B-B14F-4D97-AF65-F5344CB8AC3E}">
        <p14:creationId xmlns:p14="http://schemas.microsoft.com/office/powerpoint/2010/main" val="415619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1161132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029200"/>
            <a:ext cx="12192000" cy="18288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4:7</a:t>
            </a:r>
            <a:r>
              <a:rPr lang="en-US" sz="3600" dirty="0">
                <a:solidFill>
                  <a:schemeClr val="tx1"/>
                </a:solidFill>
              </a:rPr>
              <a:t> Soon a Samaritan woman came to draw water, and Jesus said to her,  </a:t>
            </a:r>
          </a:p>
          <a:p>
            <a:endParaRPr lang="en-US" sz="3600" dirty="0"/>
          </a:p>
        </p:txBody>
      </p:sp>
      <p:sp>
        <p:nvSpPr>
          <p:cNvPr id="5" name="Rounded Rectangular Callout 6">
            <a:extLst>
              <a:ext uri="{FF2B5EF4-FFF2-40B4-BE49-F238E27FC236}">
                <a16:creationId xmlns:a16="http://schemas.microsoft.com/office/drawing/2014/main" id="{44B0FE40-0729-4C2A-926F-4004EE22731C}"/>
              </a:ext>
            </a:extLst>
          </p:cNvPr>
          <p:cNvSpPr/>
          <p:nvPr/>
        </p:nvSpPr>
        <p:spPr>
          <a:xfrm>
            <a:off x="1243584" y="1144253"/>
            <a:ext cx="3258312" cy="1473544"/>
          </a:xfrm>
          <a:prstGeom prst="wedgeRoundRectCallout">
            <a:avLst>
              <a:gd name="adj1" fmla="val -88784"/>
              <a:gd name="adj2" fmla="val 11384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baseline="30000" dirty="0">
                <a:solidFill>
                  <a:schemeClr val="tx1"/>
                </a:solidFill>
              </a:rPr>
              <a:t>4:7 </a:t>
            </a:r>
            <a:r>
              <a:rPr lang="en-US" sz="3400" dirty="0">
                <a:solidFill>
                  <a:schemeClr val="tx1"/>
                </a:solidFill>
              </a:rPr>
              <a:t>“please give me a drink.” </a:t>
            </a:r>
          </a:p>
        </p:txBody>
      </p:sp>
    </p:spTree>
    <p:extLst>
      <p:ext uri="{BB962C8B-B14F-4D97-AF65-F5344CB8AC3E}">
        <p14:creationId xmlns:p14="http://schemas.microsoft.com/office/powerpoint/2010/main" val="6965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029200"/>
            <a:ext cx="12192000" cy="18288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4:7</a:t>
            </a:r>
            <a:r>
              <a:rPr lang="en-US" sz="3600" dirty="0">
                <a:solidFill>
                  <a:schemeClr val="tx1"/>
                </a:solidFill>
              </a:rPr>
              <a:t> Soon a Samaritan woman came to draw water, and Jesus said to her … </a:t>
            </a:r>
            <a:r>
              <a:rPr lang="en-US" sz="3600" b="1" baseline="30000" dirty="0">
                <a:solidFill>
                  <a:schemeClr val="tx1"/>
                </a:solidFill>
              </a:rPr>
              <a:t>8</a:t>
            </a:r>
            <a:r>
              <a:rPr lang="en-US" sz="3600" dirty="0">
                <a:solidFill>
                  <a:schemeClr val="tx1"/>
                </a:solidFill>
              </a:rPr>
              <a:t> He was alone at the time because his disciples had gone into the village to buy some food. </a:t>
            </a:r>
            <a:endParaRPr lang="en-US" sz="3600" b="1" baseline="30000" dirty="0">
              <a:solidFill>
                <a:schemeClr val="tx1"/>
              </a:solidFill>
            </a:endParaRPr>
          </a:p>
          <a:p>
            <a:endParaRPr lang="en-US" sz="3600" dirty="0">
              <a:solidFill>
                <a:schemeClr val="tx1"/>
              </a:solidFill>
            </a:endParaRPr>
          </a:p>
          <a:p>
            <a:endParaRPr lang="en-US" sz="3600" dirty="0"/>
          </a:p>
        </p:txBody>
      </p:sp>
      <p:sp>
        <p:nvSpPr>
          <p:cNvPr id="5" name="Rounded Rectangular Callout 6">
            <a:extLst>
              <a:ext uri="{FF2B5EF4-FFF2-40B4-BE49-F238E27FC236}">
                <a16:creationId xmlns:a16="http://schemas.microsoft.com/office/drawing/2014/main" id="{44B0FE40-0729-4C2A-926F-4004EE22731C}"/>
              </a:ext>
            </a:extLst>
          </p:cNvPr>
          <p:cNvSpPr/>
          <p:nvPr/>
        </p:nvSpPr>
        <p:spPr>
          <a:xfrm>
            <a:off x="1243584" y="1144253"/>
            <a:ext cx="3258312" cy="1473544"/>
          </a:xfrm>
          <a:prstGeom prst="wedgeRoundRectCallout">
            <a:avLst>
              <a:gd name="adj1" fmla="val -88784"/>
              <a:gd name="adj2" fmla="val 11384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baseline="30000" dirty="0">
                <a:solidFill>
                  <a:schemeClr val="tx1"/>
                </a:solidFill>
              </a:rPr>
              <a:t>4:7 </a:t>
            </a:r>
            <a:r>
              <a:rPr lang="en-US" sz="3400" dirty="0">
                <a:solidFill>
                  <a:schemeClr val="tx1"/>
                </a:solidFill>
              </a:rPr>
              <a:t>“please give me a drink.” </a:t>
            </a:r>
          </a:p>
        </p:txBody>
      </p:sp>
      <p:sp>
        <p:nvSpPr>
          <p:cNvPr id="2" name="TextBox 1">
            <a:extLst>
              <a:ext uri="{FF2B5EF4-FFF2-40B4-BE49-F238E27FC236}">
                <a16:creationId xmlns:a16="http://schemas.microsoft.com/office/drawing/2014/main" id="{9C179BD3-4D55-36AB-376E-CC9D88E51697}"/>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8156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572000"/>
            <a:ext cx="12192000" cy="22860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4:8</a:t>
            </a:r>
            <a:r>
              <a:rPr lang="en-US" sz="3600" dirty="0">
                <a:solidFill>
                  <a:schemeClr val="tx1"/>
                </a:solidFill>
              </a:rPr>
              <a:t> </a:t>
            </a:r>
            <a:r>
              <a:rPr lang="en-US" sz="3600" b="1" u="sng" dirty="0">
                <a:solidFill>
                  <a:srgbClr val="002060"/>
                </a:solidFill>
              </a:rPr>
              <a:t>He was alone</a:t>
            </a:r>
            <a:r>
              <a:rPr lang="en-US" sz="3600" dirty="0">
                <a:solidFill>
                  <a:schemeClr val="tx1"/>
                </a:solidFill>
              </a:rPr>
              <a:t> at the time because his disciples had gone into the village to buy some food. </a:t>
            </a:r>
            <a:r>
              <a:rPr lang="en-US" sz="3600" b="1" baseline="30000" dirty="0">
                <a:solidFill>
                  <a:schemeClr val="tx1"/>
                </a:solidFill>
              </a:rPr>
              <a:t>9</a:t>
            </a:r>
            <a:r>
              <a:rPr lang="en-US" sz="3600" dirty="0">
                <a:solidFill>
                  <a:schemeClr val="tx1"/>
                </a:solidFill>
              </a:rPr>
              <a:t> The woman was surprised, for Jews refuse to have anything to do with Samaritans.  She said to Jesus, </a:t>
            </a:r>
          </a:p>
          <a:p>
            <a:endParaRPr lang="en-US" sz="3600" dirty="0"/>
          </a:p>
        </p:txBody>
      </p:sp>
      <p:sp>
        <p:nvSpPr>
          <p:cNvPr id="6" name="Rounded Rectangular Callout 5"/>
          <p:cNvSpPr/>
          <p:nvPr/>
        </p:nvSpPr>
        <p:spPr>
          <a:xfrm>
            <a:off x="6400800" y="1144253"/>
            <a:ext cx="5193792" cy="1884718"/>
          </a:xfrm>
          <a:prstGeom prst="wedgeRoundRectCallout">
            <a:avLst>
              <a:gd name="adj1" fmla="val 66451"/>
              <a:gd name="adj2" fmla="val 7060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4:9 </a:t>
            </a:r>
            <a:r>
              <a:rPr lang="en-US" sz="3200" dirty="0">
                <a:solidFill>
                  <a:schemeClr val="tx1"/>
                </a:solidFill>
              </a:rPr>
              <a:t>“You are a Jew, and I am a Samaritan woman.  Why are you asking me for a drink?” </a:t>
            </a:r>
          </a:p>
        </p:txBody>
      </p:sp>
      <p:sp>
        <p:nvSpPr>
          <p:cNvPr id="7" name="Rounded Rectangular Callout 6"/>
          <p:cNvSpPr/>
          <p:nvPr/>
        </p:nvSpPr>
        <p:spPr>
          <a:xfrm>
            <a:off x="1243584" y="1144253"/>
            <a:ext cx="3258312" cy="1473544"/>
          </a:xfrm>
          <a:prstGeom prst="wedgeRoundRectCallout">
            <a:avLst>
              <a:gd name="adj1" fmla="val -88784"/>
              <a:gd name="adj2" fmla="val 11384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baseline="30000" dirty="0">
                <a:solidFill>
                  <a:schemeClr val="tx1"/>
                </a:solidFill>
              </a:rPr>
              <a:t>4:7 </a:t>
            </a:r>
            <a:r>
              <a:rPr lang="en-US" sz="3400" dirty="0">
                <a:solidFill>
                  <a:schemeClr val="tx1"/>
                </a:solidFill>
              </a:rPr>
              <a:t>“please give me a drink.” </a:t>
            </a:r>
          </a:p>
        </p:txBody>
      </p:sp>
      <p:sp>
        <p:nvSpPr>
          <p:cNvPr id="8" name="Rectangle 7"/>
          <p:cNvSpPr/>
          <p:nvPr/>
        </p:nvSpPr>
        <p:spPr>
          <a:xfrm>
            <a:off x="0" y="4572000"/>
            <a:ext cx="12192000" cy="2286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4:9</a:t>
            </a:r>
            <a:r>
              <a:rPr lang="en-US" sz="3600" dirty="0">
                <a:solidFill>
                  <a:schemeClr val="tx1"/>
                </a:solidFill>
              </a:rPr>
              <a:t> </a:t>
            </a:r>
            <a:r>
              <a:rPr lang="en-US" sz="3600" b="1" u="sng" dirty="0">
                <a:solidFill>
                  <a:srgbClr val="002060"/>
                </a:solidFill>
              </a:rPr>
              <a:t>The woman was surprised</a:t>
            </a:r>
            <a:r>
              <a:rPr lang="en-US" sz="3600" dirty="0">
                <a:solidFill>
                  <a:schemeClr val="tx1"/>
                </a:solidFill>
              </a:rPr>
              <a:t>, for Jews refuse to have anything to do with Samaritans.  She said to Jesus, </a:t>
            </a:r>
          </a:p>
          <a:p>
            <a:endParaRPr lang="en-US" sz="3600" b="1" baseline="30000" dirty="0">
              <a:solidFill>
                <a:schemeClr val="tx1"/>
              </a:solidFill>
            </a:endParaRPr>
          </a:p>
          <a:p>
            <a:endParaRPr lang="en-US" sz="3600" b="1" baseline="30000" dirty="0">
              <a:solidFill>
                <a:schemeClr val="tx1"/>
              </a:solidFill>
            </a:endParaRPr>
          </a:p>
          <a:p>
            <a:endParaRPr lang="en-US" sz="3600" dirty="0"/>
          </a:p>
        </p:txBody>
      </p:sp>
      <p:sp>
        <p:nvSpPr>
          <p:cNvPr id="9" name="TextBox 8">
            <a:extLst>
              <a:ext uri="{FF2B5EF4-FFF2-40B4-BE49-F238E27FC236}">
                <a16:creationId xmlns:a16="http://schemas.microsoft.com/office/drawing/2014/main" id="{9AA08510-008D-4CED-B7E6-409CA875EF87}"/>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389581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096000"/>
            <a:ext cx="12192000" cy="762000"/>
          </a:xfrm>
          <a:prstGeom prst="rect">
            <a:avLst/>
          </a:prstGeom>
          <a:solidFill>
            <a:schemeClr val="accent4">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John 4:10</a:t>
            </a:r>
            <a:r>
              <a:rPr lang="en-US" sz="3600" b="1" dirty="0">
                <a:solidFill>
                  <a:schemeClr val="tx1"/>
                </a:solidFill>
              </a:rPr>
              <a:t> </a:t>
            </a:r>
            <a:r>
              <a:rPr lang="en-US" sz="3600" dirty="0">
                <a:solidFill>
                  <a:schemeClr val="tx1"/>
                </a:solidFill>
              </a:rPr>
              <a:t>Jesus replied, </a:t>
            </a:r>
            <a:endParaRPr lang="en-US" sz="3600" dirty="0"/>
          </a:p>
        </p:txBody>
      </p:sp>
      <p:sp>
        <p:nvSpPr>
          <p:cNvPr id="6" name="Rounded Rectangular Callout 5"/>
          <p:cNvSpPr/>
          <p:nvPr/>
        </p:nvSpPr>
        <p:spPr>
          <a:xfrm>
            <a:off x="5791200" y="1311807"/>
            <a:ext cx="5791200" cy="2240899"/>
          </a:xfrm>
          <a:prstGeom prst="wedgeRoundRectCallout">
            <a:avLst>
              <a:gd name="adj1" fmla="val 61548"/>
              <a:gd name="adj2" fmla="val 10102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4:11</a:t>
            </a:r>
            <a:r>
              <a:rPr lang="en-US" sz="3200" dirty="0">
                <a:solidFill>
                  <a:schemeClr val="tx1"/>
                </a:solidFill>
              </a:rPr>
              <a:t> “But sir, you don’t have a rope or a bucket,” she said, “and this well is very deep.  Where would you get this living water? </a:t>
            </a:r>
            <a:endParaRPr lang="en-US" sz="3200" dirty="0"/>
          </a:p>
        </p:txBody>
      </p:sp>
      <p:sp>
        <p:nvSpPr>
          <p:cNvPr id="7" name="Rounded Rectangular Callout 6"/>
          <p:cNvSpPr/>
          <p:nvPr/>
        </p:nvSpPr>
        <p:spPr>
          <a:xfrm>
            <a:off x="381000" y="1139702"/>
            <a:ext cx="5257800" cy="2743200"/>
          </a:xfrm>
          <a:prstGeom prst="wedgeRoundRectCallout">
            <a:avLst>
              <a:gd name="adj1" fmla="val -59430"/>
              <a:gd name="adj2" fmla="val 9014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baseline="30000" dirty="0">
                <a:solidFill>
                  <a:schemeClr val="tx1"/>
                </a:solidFill>
              </a:rPr>
              <a:t>4:10 </a:t>
            </a:r>
            <a:r>
              <a:rPr lang="en-US" sz="3200" dirty="0">
                <a:solidFill>
                  <a:schemeClr val="tx1"/>
                </a:solidFill>
              </a:rPr>
              <a:t>“If only you knew the gift God has for you and who you are speaking to, you would ask me, and I would give you living water.” </a:t>
            </a:r>
            <a:endParaRPr lang="en-US" sz="3400" dirty="0">
              <a:solidFill>
                <a:schemeClr val="tx1"/>
              </a:solidFill>
            </a:endParaRPr>
          </a:p>
        </p:txBody>
      </p:sp>
      <p:sp>
        <p:nvSpPr>
          <p:cNvPr id="2" name="TextBox 1">
            <a:extLst>
              <a:ext uri="{FF2B5EF4-FFF2-40B4-BE49-F238E27FC236}">
                <a16:creationId xmlns:a16="http://schemas.microsoft.com/office/drawing/2014/main" id="{699803C5-F729-BF08-4C56-C9A436B273E2}"/>
              </a:ext>
            </a:extLst>
          </p:cNvPr>
          <p:cNvSpPr txBox="1"/>
          <p:nvPr/>
        </p:nvSpPr>
        <p:spPr>
          <a:xfrm>
            <a:off x="0" y="156628"/>
            <a:ext cx="1219200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rPr>
              <a:t> </a:t>
            </a:r>
            <a:r>
              <a:rPr lang="en-US" sz="4300" b="1" dirty="0"/>
              <a:t>Jesus and the Samaritan Woman</a:t>
            </a:r>
            <a:endParaRPr lang="en-US" sz="4300" dirty="0"/>
          </a:p>
        </p:txBody>
      </p:sp>
    </p:spTree>
    <p:extLst>
      <p:ext uri="{BB962C8B-B14F-4D97-AF65-F5344CB8AC3E}">
        <p14:creationId xmlns:p14="http://schemas.microsoft.com/office/powerpoint/2010/main" val="398566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3028</Words>
  <Application>Microsoft Office PowerPoint</Application>
  <PresentationFormat>Widescreen</PresentationFormat>
  <Paragraphs>311</Paragraphs>
  <Slides>58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2025-02-17T15:41:18Z</dcterms:created>
  <dcterms:modified xsi:type="dcterms:W3CDTF">2025-02-17T15:41:24Z</dcterms:modified>
</cp:coreProperties>
</file>