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60" r:id="rId2"/>
  </p:sldMasterIdLst>
  <p:notesMasterIdLst>
    <p:notesMasterId r:id="rId33"/>
  </p:notesMasterIdLst>
  <p:sldIdLst>
    <p:sldId id="9549" r:id="rId3"/>
    <p:sldId id="9601" r:id="rId4"/>
    <p:sldId id="9602" r:id="rId5"/>
    <p:sldId id="9659" r:id="rId6"/>
    <p:sldId id="9660" r:id="rId7"/>
    <p:sldId id="9662" r:id="rId8"/>
    <p:sldId id="9661" r:id="rId9"/>
    <p:sldId id="9658" r:id="rId10"/>
    <p:sldId id="9663" r:id="rId11"/>
    <p:sldId id="9603" r:id="rId12"/>
    <p:sldId id="9674" r:id="rId13"/>
    <p:sldId id="9685" r:id="rId14"/>
    <p:sldId id="9684" r:id="rId15"/>
    <p:sldId id="9675" r:id="rId16"/>
    <p:sldId id="9664" r:id="rId17"/>
    <p:sldId id="9604" r:id="rId18"/>
    <p:sldId id="9615" r:id="rId19"/>
    <p:sldId id="9683" r:id="rId20"/>
    <p:sldId id="9671" r:id="rId21"/>
    <p:sldId id="9605" r:id="rId22"/>
    <p:sldId id="9672" r:id="rId23"/>
    <p:sldId id="9670" r:id="rId24"/>
    <p:sldId id="9667" r:id="rId25"/>
    <p:sldId id="9686" r:id="rId26"/>
    <p:sldId id="9673" r:id="rId27"/>
    <p:sldId id="9668" r:id="rId28"/>
    <p:sldId id="9669" r:id="rId29"/>
    <p:sldId id="9607" r:id="rId30"/>
    <p:sldId id="9608" r:id="rId31"/>
    <p:sldId id="96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327" autoAdjust="0"/>
    <p:restoredTop sz="70490" autoAdjust="0"/>
  </p:normalViewPr>
  <p:slideViewPr>
    <p:cSldViewPr snapToGrid="0" snapToObjects="1">
      <p:cViewPr varScale="1">
        <p:scale>
          <a:sx n="53" d="100"/>
          <a:sy n="53" d="100"/>
        </p:scale>
        <p:origin x="16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52F18-ADE3-7349-AD49-E5DF110E20F9}" type="datetimeFigureOut">
              <a:rPr lang="en-US" smtClean="0"/>
              <a:t>7/27/2024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01AA8C-1A57-BF4A-AFE8-B46CDDC692BD}" type="slidenum">
              <a:rPr lang="en-US" smtClean="0"/>
              <a:t>‹#›</a:t>
            </a:fld>
            <a:endParaRPr lang="en-US"/>
          </a:p>
        </p:txBody>
      </p:sp>
    </p:spTree>
    <p:extLst>
      <p:ext uri="{BB962C8B-B14F-4D97-AF65-F5344CB8AC3E}">
        <p14:creationId xmlns:p14="http://schemas.microsoft.com/office/powerpoint/2010/main" val="93640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D58B51-2E9D-4563-9B44-A7BEAA1385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6814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1333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0729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04B121-C697-45FA-8785-47E93EACA3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2344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04B121-C697-45FA-8785-47E93EACA3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7639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1776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5063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852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04B121-C697-45FA-8785-47E93EACA3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3195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04B121-C697-45FA-8785-47E93EACA3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2517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7620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2534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25689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2419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908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20457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6293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92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869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50514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95940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140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63062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04B121-C697-45FA-8785-47E93EACA3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1641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2070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0929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765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0563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0866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ym typeface="Wingdings" pitchFamily="2" charset="2"/>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4D0625-8E4C-4248-A68B-C75D8B3D28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4085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CFE32-3070-524B-A254-DE212669A6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52750B-12D2-BB4E-A016-D6C54E4DAE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BE8AF1-50BE-984A-8BEC-CD3E52E739C9}"/>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5" name="Footer Placeholder 4">
            <a:extLst>
              <a:ext uri="{FF2B5EF4-FFF2-40B4-BE49-F238E27FC236}">
                <a16:creationId xmlns:a16="http://schemas.microsoft.com/office/drawing/2014/main" id="{61D76226-B3A2-A144-92BA-CCD356BF08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97910F-4924-0441-8D36-739921FAB8EA}"/>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1205320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DE334-7979-E343-B0D3-685D6097B4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3547E5-318F-E64D-8EE0-D386A2CBB1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65312D-CAE3-3648-9AE2-0C5200F90986}"/>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5" name="Footer Placeholder 4">
            <a:extLst>
              <a:ext uri="{FF2B5EF4-FFF2-40B4-BE49-F238E27FC236}">
                <a16:creationId xmlns:a16="http://schemas.microsoft.com/office/drawing/2014/main" id="{BA864D95-22C4-E94F-A320-65EA1BA0A9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D81406-FEFE-FC47-B20B-1E08690CD863}"/>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55920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36D47E-5F54-7844-BC9D-8026FBE670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D7488C-03BE-E547-8D6D-68427614A9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79FE8-231F-6C45-8C9A-BF46501854DA}"/>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5" name="Footer Placeholder 4">
            <a:extLst>
              <a:ext uri="{FF2B5EF4-FFF2-40B4-BE49-F238E27FC236}">
                <a16:creationId xmlns:a16="http://schemas.microsoft.com/office/drawing/2014/main" id="{197B5A0E-7ADA-BC45-B843-1E03C167E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1D0513-197C-0E49-8F9C-24E6B0181F4A}"/>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897659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72DB2B"/>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7/27/2024</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889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29689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2964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8205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6601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934780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8352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24416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2E68F-C99F-BD42-8CE5-C2306216F1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AFC644-B0BB-574D-9D67-33E55414E3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E86C65-4DB8-704E-815E-029088D6F555}"/>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5" name="Footer Placeholder 4">
            <a:extLst>
              <a:ext uri="{FF2B5EF4-FFF2-40B4-BE49-F238E27FC236}">
                <a16:creationId xmlns:a16="http://schemas.microsoft.com/office/drawing/2014/main" id="{286DEA25-254A-AA4D-B5AD-36E233936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BCD3B-193E-CB4C-86A5-804934D9ACA7}"/>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1140760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3914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8367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61663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03135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44541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670012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184398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Shape 1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884160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Blac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C3FA5B2-EF11-AF42-82BC-9B18732F385C}"/>
              </a:ext>
            </a:extLst>
          </p:cNvPr>
          <p:cNvSpPr>
            <a:spLocks noChangeArrowheads="1"/>
          </p:cNvSpPr>
          <p:nvPr userDrawn="1"/>
        </p:nvSpPr>
        <p:spPr bwMode="auto">
          <a:xfrm>
            <a:off x="0" y="0"/>
            <a:ext cx="12192000" cy="6858000"/>
          </a:xfrm>
          <a:prstGeom prst="rect">
            <a:avLst/>
          </a:prstGeom>
          <a:solidFill>
            <a:schemeClr val="tx1"/>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lvl1pPr>
              <a:defRPr sz="4000">
                <a:solidFill>
                  <a:srgbClr val="ECECEC"/>
                </a:solidFill>
                <a:latin typeface="Arial" panose="020B0604020202020204" pitchFamily="34" charset="0"/>
                <a:ea typeface="ＭＳ Ｐゴシック" panose="020B0600070205080204" pitchFamily="34" charset="-128"/>
              </a:defRPr>
            </a:lvl1pPr>
            <a:lvl2pPr marL="742950" indent="-285750">
              <a:defRPr sz="4000">
                <a:solidFill>
                  <a:srgbClr val="ECECEC"/>
                </a:solidFill>
                <a:latin typeface="Arial" panose="020B0604020202020204" pitchFamily="34" charset="0"/>
                <a:ea typeface="ＭＳ Ｐゴシック" panose="020B0600070205080204" pitchFamily="34" charset="-128"/>
              </a:defRPr>
            </a:lvl2pPr>
            <a:lvl3pPr marL="1143000" indent="-228600">
              <a:defRPr sz="4000">
                <a:solidFill>
                  <a:srgbClr val="ECECEC"/>
                </a:solidFill>
                <a:latin typeface="Arial" panose="020B0604020202020204" pitchFamily="34" charset="0"/>
                <a:ea typeface="ＭＳ Ｐゴシック" panose="020B0600070205080204" pitchFamily="34" charset="-128"/>
              </a:defRPr>
            </a:lvl3pPr>
            <a:lvl4pPr marL="1600200" indent="-228600">
              <a:defRPr sz="4000">
                <a:solidFill>
                  <a:srgbClr val="ECECEC"/>
                </a:solidFill>
                <a:latin typeface="Arial" panose="020B0604020202020204" pitchFamily="34" charset="0"/>
                <a:ea typeface="ＭＳ Ｐゴシック" panose="020B0600070205080204" pitchFamily="34" charset="-128"/>
              </a:defRPr>
            </a:lvl4pPr>
            <a:lvl5pPr marL="2057400" indent="-22860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endParaRPr lang="en-US" altLang="en-US" sz="4800"/>
          </a:p>
        </p:txBody>
      </p:sp>
    </p:spTree>
    <p:extLst>
      <p:ext uri="{BB962C8B-B14F-4D97-AF65-F5344CB8AC3E}">
        <p14:creationId xmlns:p14="http://schemas.microsoft.com/office/powerpoint/2010/main" val="16991198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Full Screen 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76159" y="6172200"/>
            <a:ext cx="4638041" cy="578777"/>
          </a:xfrm>
        </p:spPr>
        <p:txBody>
          <a:bodyPr anchor="t"/>
          <a:lstStyle>
            <a:lvl1pPr algn="ctr">
              <a:defRPr sz="2160" b="0">
                <a:solidFill>
                  <a:schemeClr val="tx1">
                    <a:lumMod val="50000"/>
                    <a:lumOff val="50000"/>
                  </a:schemeClr>
                </a:solidFill>
                <a:latin typeface="Calibri Light" panose="020F0302020204030204" pitchFamily="34" charset="0"/>
                <a:cs typeface="Calibri Light" panose="020F0302020204030204" pitchFamily="34" charset="0"/>
              </a:defRPr>
            </a:lvl1pPr>
          </a:lstStyle>
          <a:p>
            <a:r>
              <a:rPr lang="en-US" dirty="0"/>
              <a:t>Author (if necessary), Bibliographic Info</a:t>
            </a:r>
          </a:p>
        </p:txBody>
      </p:sp>
      <p:sp>
        <p:nvSpPr>
          <p:cNvPr id="3" name="Picture Placeholder 2"/>
          <p:cNvSpPr>
            <a:spLocks noGrp="1"/>
          </p:cNvSpPr>
          <p:nvPr>
            <p:ph type="pic" idx="1" hasCustomPrompt="1"/>
          </p:nvPr>
        </p:nvSpPr>
        <p:spPr>
          <a:xfrm>
            <a:off x="7376160" y="95251"/>
            <a:ext cx="4638040" cy="6076949"/>
          </a:xfrm>
        </p:spPr>
        <p:txBody>
          <a:bodyPr/>
          <a:lstStyle>
            <a:lvl1pPr marL="0" indent="0" algn="ctr">
              <a:buNone/>
              <a:defRPr sz="3360" baseline="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pPr lvl="0"/>
            <a:r>
              <a:rPr lang="en-US" noProof="0" dirty="0"/>
              <a:t>Picture of source being quoted</a:t>
            </a:r>
          </a:p>
        </p:txBody>
      </p:sp>
      <p:sp>
        <p:nvSpPr>
          <p:cNvPr id="4" name="Text Placeholder 3"/>
          <p:cNvSpPr>
            <a:spLocks noGrp="1"/>
          </p:cNvSpPr>
          <p:nvPr>
            <p:ph type="body" sz="half" idx="2" hasCustomPrompt="1"/>
          </p:nvPr>
        </p:nvSpPr>
        <p:spPr>
          <a:xfrm>
            <a:off x="203203" y="95252"/>
            <a:ext cx="7081518" cy="6625589"/>
          </a:xfrm>
        </p:spPr>
        <p:txBody>
          <a:bodyPr/>
          <a:lstStyle>
            <a:lvl1pPr marL="274320" indent="-274320">
              <a:lnSpc>
                <a:spcPct val="90000"/>
              </a:lnSpc>
              <a:buNone/>
              <a:defRPr sz="4320" baseline="0">
                <a:latin typeface="Georgia" panose="02040502050405020303" pitchFamily="18" charset="0"/>
                <a:cs typeface="Calibri Light" panose="020F0302020204030204" pitchFamily="34" charset="0"/>
              </a:defRPr>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en-US" dirty="0"/>
              <a:t>Quote goes here</a:t>
            </a:r>
          </a:p>
        </p:txBody>
      </p:sp>
    </p:spTree>
    <p:extLst>
      <p:ext uri="{BB962C8B-B14F-4D97-AF65-F5344CB8AC3E}">
        <p14:creationId xmlns:p14="http://schemas.microsoft.com/office/powerpoint/2010/main" val="272368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4B12B-482F-414C-9FB2-7B3BF3C5E3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098745-CADF-9540-AFB6-510CE6AB1C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00E585-A2BE-F044-8459-B90E1DFA5661}"/>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5" name="Footer Placeholder 4">
            <a:extLst>
              <a:ext uri="{FF2B5EF4-FFF2-40B4-BE49-F238E27FC236}">
                <a16:creationId xmlns:a16="http://schemas.microsoft.com/office/drawing/2014/main" id="{D0F60374-E5C4-AB4D-B3E1-7F5FFD6786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EEC88-785A-0C42-B582-7DB69D6F0E22}"/>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290782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26751-9F3A-C04B-9A3A-4802351298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3ACD6E-05FC-6C4D-8E06-55017077CF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FFFE70-408E-4942-91CF-8F87DD47A2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FE985A-338F-304B-94C1-DEBF3F889E7B}"/>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6" name="Footer Placeholder 5">
            <a:extLst>
              <a:ext uri="{FF2B5EF4-FFF2-40B4-BE49-F238E27FC236}">
                <a16:creationId xmlns:a16="http://schemas.microsoft.com/office/drawing/2014/main" id="{15C9E258-2B4A-4144-98F6-7DF7B9533B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3AA52B-C175-2441-8990-72F08A432BE3}"/>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2880869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6FEE2-0104-5F48-984C-024769DCDB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789406-B27A-454B-A83E-ADD706CFB3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70407BA-EEC9-B34B-AFE2-E16FA8DB76A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722442-BE27-E64D-B702-DB6F350E84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44F4F8-5340-C249-B9A4-A0A1634DA7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25FC61-9D92-3944-A9D2-E49B67F6E7EB}"/>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8" name="Footer Placeholder 7">
            <a:extLst>
              <a:ext uri="{FF2B5EF4-FFF2-40B4-BE49-F238E27FC236}">
                <a16:creationId xmlns:a16="http://schemas.microsoft.com/office/drawing/2014/main" id="{F357E854-D813-CA4D-8767-ED14F17AA2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2290BF-93CA-8B48-A354-E72B1C5F967E}"/>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85449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AAA35-0798-2449-873B-3867B3150D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C24519-B3E7-2A4A-B0C8-699355751EA7}"/>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4" name="Footer Placeholder 3">
            <a:extLst>
              <a:ext uri="{FF2B5EF4-FFF2-40B4-BE49-F238E27FC236}">
                <a16:creationId xmlns:a16="http://schemas.microsoft.com/office/drawing/2014/main" id="{AB13E6F0-56A2-0740-999E-1493C12DFC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52E152-543B-2C4B-B060-5650746AAA72}"/>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121743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2B9D59-EE0C-A647-9F75-2F831AF4D950}"/>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3" name="Footer Placeholder 2">
            <a:extLst>
              <a:ext uri="{FF2B5EF4-FFF2-40B4-BE49-F238E27FC236}">
                <a16:creationId xmlns:a16="http://schemas.microsoft.com/office/drawing/2014/main" id="{B043E805-631B-6943-B0AE-12B2068F7A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822525-B0AD-AB4B-971F-F8B6AA4701C8}"/>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39401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D2B9A-88D6-AC47-B8F1-0D0817D6AD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B5889B-1236-6E49-9357-F499818B8C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475EDE-E0DB-FE4C-BC66-3370D1D891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3546E1-7C11-EE45-B4B4-AE5C044337AC}"/>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6" name="Footer Placeholder 5">
            <a:extLst>
              <a:ext uri="{FF2B5EF4-FFF2-40B4-BE49-F238E27FC236}">
                <a16:creationId xmlns:a16="http://schemas.microsoft.com/office/drawing/2014/main" id="{8551FB7C-5559-6D4D-A645-582C7BB69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39485B-8228-4B49-BE20-A347AFD5C66D}"/>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1269044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18AD-0D17-5946-8AE8-BB454E16AE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10695B-6032-1747-857D-9991EDA34A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E84653-407F-3945-A02D-708D2BE8F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364E77-58C8-8F4C-89B7-B602ADF8394D}"/>
              </a:ext>
            </a:extLst>
          </p:cNvPr>
          <p:cNvSpPr>
            <a:spLocks noGrp="1"/>
          </p:cNvSpPr>
          <p:nvPr>
            <p:ph type="dt" sz="half" idx="10"/>
          </p:nvPr>
        </p:nvSpPr>
        <p:spPr/>
        <p:txBody>
          <a:bodyPr/>
          <a:lstStyle/>
          <a:p>
            <a:fld id="{CF89A5BD-85F8-3549-87E3-FB7D3716ECD9}" type="datetimeFigureOut">
              <a:rPr lang="en-US" smtClean="0"/>
              <a:t>7/27/2024</a:t>
            </a:fld>
            <a:endParaRPr lang="en-US"/>
          </a:p>
        </p:txBody>
      </p:sp>
      <p:sp>
        <p:nvSpPr>
          <p:cNvPr id="6" name="Footer Placeholder 5">
            <a:extLst>
              <a:ext uri="{FF2B5EF4-FFF2-40B4-BE49-F238E27FC236}">
                <a16:creationId xmlns:a16="http://schemas.microsoft.com/office/drawing/2014/main" id="{0BB7A399-50F9-9A49-ACF1-3A6DC3B590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0FB209-8C4F-6C46-B493-0C2EF326E09D}"/>
              </a:ext>
            </a:extLst>
          </p:cNvPr>
          <p:cNvSpPr>
            <a:spLocks noGrp="1"/>
          </p:cNvSpPr>
          <p:nvPr>
            <p:ph type="sldNum" sz="quarter" idx="12"/>
          </p:nvPr>
        </p:nvSpPr>
        <p:spPr/>
        <p:txBody>
          <a:bodyPr/>
          <a:lstStyle/>
          <a:p>
            <a:fld id="{F3FB0CBF-6093-5346-8A75-C06F2CE847E3}" type="slidenum">
              <a:rPr lang="en-US" smtClean="0"/>
              <a:t>‹#›</a:t>
            </a:fld>
            <a:endParaRPr lang="en-US"/>
          </a:p>
        </p:txBody>
      </p:sp>
    </p:spTree>
    <p:extLst>
      <p:ext uri="{BB962C8B-B14F-4D97-AF65-F5344CB8AC3E}">
        <p14:creationId xmlns:p14="http://schemas.microsoft.com/office/powerpoint/2010/main" val="2066640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6F3CD-1D31-AA49-91FC-345C5AC7A7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7A09C8-0193-EC45-9A48-607FFBC4C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497BE-E7C9-6449-A758-3628C60AC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9A5BD-85F8-3549-87E3-FB7D3716ECD9}" type="datetimeFigureOut">
              <a:rPr lang="en-US" smtClean="0"/>
              <a:t>7/27/2024</a:t>
            </a:fld>
            <a:endParaRPr lang="en-US"/>
          </a:p>
        </p:txBody>
      </p:sp>
      <p:sp>
        <p:nvSpPr>
          <p:cNvPr id="5" name="Footer Placeholder 4">
            <a:extLst>
              <a:ext uri="{FF2B5EF4-FFF2-40B4-BE49-F238E27FC236}">
                <a16:creationId xmlns:a16="http://schemas.microsoft.com/office/drawing/2014/main" id="{5784598E-6A79-514A-A9EC-3A16A97EA3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B1D47A-1057-6C4C-99A4-920CF6AFF9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B0CBF-6093-5346-8A75-C06F2CE847E3}" type="slidenum">
              <a:rPr lang="en-US" smtClean="0"/>
              <a:t>‹#›</a:t>
            </a:fld>
            <a:endParaRPr lang="en-US"/>
          </a:p>
        </p:txBody>
      </p:sp>
    </p:spTree>
    <p:extLst>
      <p:ext uri="{BB962C8B-B14F-4D97-AF65-F5344CB8AC3E}">
        <p14:creationId xmlns:p14="http://schemas.microsoft.com/office/powerpoint/2010/main" val="374934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D8BD707-D9CF-40AE-B4C6-C98DA3205C09}" type="datetimeFigureOut">
              <a:rPr lang="en-US" smtClean="0"/>
              <a:pPr/>
              <a:t>7/27/2024</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614454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8" r:id="rId17"/>
    <p:sldLayoutId id="2147483693" r:id="rId18"/>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A close up of a logo&#10;&#10;Description generated with very high confidence">
            <a:extLst>
              <a:ext uri="{FF2B5EF4-FFF2-40B4-BE49-F238E27FC236}">
                <a16:creationId xmlns:a16="http://schemas.microsoft.com/office/drawing/2014/main" id="{11FF8F9F-6812-49BC-8A29-5B523B93D8B7}"/>
              </a:ext>
            </a:extLst>
          </p:cNvPr>
          <p:cNvPicPr>
            <a:picLocks noChangeAspect="1"/>
          </p:cNvPicPr>
          <p:nvPr/>
        </p:nvPicPr>
        <p:blipFill>
          <a:blip r:embed="rId3"/>
          <a:stretch>
            <a:fillRect/>
          </a:stretch>
        </p:blipFill>
        <p:spPr>
          <a:xfrm>
            <a:off x="-64814" y="0"/>
            <a:ext cx="12192000" cy="6868085"/>
          </a:xfrm>
          <a:prstGeom prst="rect">
            <a:avLst/>
          </a:prstGeom>
          <a:solidFill>
            <a:schemeClr val="accent4">
              <a:lumMod val="75000"/>
            </a:schemeClr>
          </a:solidFill>
        </p:spPr>
      </p:pic>
      <p:sp>
        <p:nvSpPr>
          <p:cNvPr id="12" name="TextBox 11">
            <a:extLst>
              <a:ext uri="{FF2B5EF4-FFF2-40B4-BE49-F238E27FC236}">
                <a16:creationId xmlns:a16="http://schemas.microsoft.com/office/drawing/2014/main" id="{FA3A1027-56C0-4587-967E-2C364C4E81AC}"/>
              </a:ext>
            </a:extLst>
          </p:cNvPr>
          <p:cNvSpPr txBox="1"/>
          <p:nvPr/>
        </p:nvSpPr>
        <p:spPr>
          <a:xfrm>
            <a:off x="296260" y="175207"/>
            <a:ext cx="10981340"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Tahoma"/>
              </a:rPr>
              <a:t>XSI 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Tahoma"/>
              </a:rPr>
              <a:t>Sharing the Gospel </a:t>
            </a:r>
            <a:r>
              <a:rPr lang="en-US" sz="4400" dirty="0">
                <a:solidFill>
                  <a:prstClr val="white"/>
                </a:solidFill>
                <a:latin typeface="Baskerville" panose="02020502070401020303" pitchFamily="18" charset="0"/>
                <a:ea typeface="Baskerville" panose="02020502070401020303" pitchFamily="18" charset="0"/>
                <a:cs typeface="Tahoma"/>
              </a:rPr>
              <a:t>with Family</a:t>
            </a:r>
            <a:endPar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Tahom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Tahoma"/>
            </a:endParaRPr>
          </a:p>
        </p:txBody>
      </p:sp>
    </p:spTree>
    <p:extLst>
      <p:ext uri="{BB962C8B-B14F-4D97-AF65-F5344CB8AC3E}">
        <p14:creationId xmlns:p14="http://schemas.microsoft.com/office/powerpoint/2010/main" val="1523405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In spite of us</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Common themes</a:t>
            </a:r>
          </a:p>
        </p:txBody>
      </p:sp>
      <p:sp>
        <p:nvSpPr>
          <p:cNvPr id="5" name="Rounded Rectangle 6">
            <a:extLst>
              <a:ext uri="{FF2B5EF4-FFF2-40B4-BE49-F238E27FC236}">
                <a16:creationId xmlns:a16="http://schemas.microsoft.com/office/drawing/2014/main" id="{937DEB68-F816-7546-B019-6DB7BB480AB8}"/>
              </a:ext>
            </a:extLst>
          </p:cNvPr>
          <p:cNvSpPr/>
          <p:nvPr/>
        </p:nvSpPr>
        <p:spPr bwMode="auto">
          <a:xfrm>
            <a:off x="636735" y="2190405"/>
            <a:ext cx="10717065" cy="3539430"/>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Heard so many stories of a gift of a book, watching the Chosen, a letter, overheard conversation, good meal, birthday card, Christmas present, eloquent gospel presentation, an ineloquent gospel presentation, apologetics, well thought-out plan, an awkward segue, an invite out of nowhere, a phone call, a self-invite culminating in people coming to Christ, an unexpected conversation leading to people coming to Christ</a:t>
            </a:r>
            <a:endParaRPr lang="en-US" sz="1600" dirty="0">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95855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In spite of us</a:t>
            </a:r>
          </a:p>
          <a:p>
            <a:r>
              <a:rPr lang="en-US" sz="3600" dirty="0">
                <a:latin typeface="Baskerville" panose="02020502070401020303" pitchFamily="18" charset="0"/>
                <a:ea typeface="Baskerville" panose="02020502070401020303" pitchFamily="18" charset="0"/>
              </a:rPr>
              <a:t>Prayer </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Common themes</a:t>
            </a:r>
          </a:p>
        </p:txBody>
      </p:sp>
      <p:sp>
        <p:nvSpPr>
          <p:cNvPr id="4" name="Rounded Rectangle 6">
            <a:extLst>
              <a:ext uri="{FF2B5EF4-FFF2-40B4-BE49-F238E27FC236}">
                <a16:creationId xmlns:a16="http://schemas.microsoft.com/office/drawing/2014/main" id="{FD4CB68A-A51A-654F-9C1C-451848F17972}"/>
              </a:ext>
            </a:extLst>
          </p:cNvPr>
          <p:cNvSpPr/>
          <p:nvPr/>
        </p:nvSpPr>
        <p:spPr bwMode="auto">
          <a:xfrm>
            <a:off x="5926183" y="219503"/>
            <a:ext cx="5616562" cy="3046988"/>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“Great, I traveled hundreds of miles and paid a lot of money to be told to pray about it…”</a:t>
            </a:r>
          </a:p>
          <a:p>
            <a:endParaRPr lang="en-US" sz="3200" dirty="0">
              <a:latin typeface="Baskerville" panose="02020502070401020303" pitchFamily="18" charset="0"/>
              <a:ea typeface="Baskerville" panose="02020502070401020303" pitchFamily="18" charset="0"/>
            </a:endParaRPr>
          </a:p>
          <a:p>
            <a:endParaRPr lang="en-US" sz="3200" dirty="0">
              <a:latin typeface="Baskerville" panose="02020502070401020303" pitchFamily="18" charset="0"/>
              <a:ea typeface="Baskerville" panose="02020502070401020303" pitchFamily="18" charset="0"/>
            </a:endParaRPr>
          </a:p>
          <a:p>
            <a:r>
              <a:rPr lang="en-US" sz="3200" dirty="0">
                <a:latin typeface="Baskerville" panose="02020502070401020303" pitchFamily="18" charset="0"/>
                <a:ea typeface="Baskerville" panose="02020502070401020303" pitchFamily="18" charset="0"/>
              </a:rPr>
              <a:t>But do you pray for your family?</a:t>
            </a:r>
          </a:p>
        </p:txBody>
      </p:sp>
    </p:spTree>
    <p:extLst>
      <p:ext uri="{BB962C8B-B14F-4D97-AF65-F5344CB8AC3E}">
        <p14:creationId xmlns:p14="http://schemas.microsoft.com/office/powerpoint/2010/main" val="402902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6EF7BFE-4320-4F0C-A34A-86F2A0A6425A}"/>
              </a:ext>
            </a:extLst>
          </p:cNvPr>
          <p:cNvSpPr>
            <a:spLocks noGrp="1"/>
          </p:cNvSpPr>
          <p:nvPr>
            <p:ph type="body" sz="half" idx="2"/>
          </p:nvPr>
        </p:nvSpPr>
        <p:spPr>
          <a:xfrm>
            <a:off x="5508702" y="379142"/>
            <a:ext cx="6311591" cy="5441796"/>
          </a:xfrm>
        </p:spPr>
        <p:txBody>
          <a:bodyPr>
            <a:normAutofit/>
          </a:bodyPr>
          <a:lstStyle/>
          <a:p>
            <a:pPr marL="0" indent="0"/>
            <a:r>
              <a:rPr lang="en-US" sz="3600" dirty="0">
                <a:latin typeface="Baskerville" panose="02020502070401020303" pitchFamily="18" charset="0"/>
                <a:ea typeface="Baskerville" panose="02020502070401020303" pitchFamily="18" charset="0"/>
              </a:rPr>
              <a:t>“When we pray for the salvation of our family, we release them to God. </a:t>
            </a:r>
          </a:p>
          <a:p>
            <a:pPr marL="0" indent="0"/>
            <a:r>
              <a:rPr lang="en-US" sz="3600" dirty="0">
                <a:latin typeface="Baskerville" panose="02020502070401020303" pitchFamily="18" charset="0"/>
                <a:ea typeface="Baskerville" panose="02020502070401020303" pitchFamily="18" charset="0"/>
              </a:rPr>
              <a:t>We relinquish a prideful belief that their salvation is dependent on us. </a:t>
            </a:r>
          </a:p>
          <a:p>
            <a:pPr marL="0" indent="0"/>
            <a:r>
              <a:rPr lang="en-US" sz="3600" dirty="0">
                <a:latin typeface="Baskerville" panose="02020502070401020303" pitchFamily="18" charset="0"/>
                <a:ea typeface="Baskerville" panose="02020502070401020303" pitchFamily="18" charset="0"/>
              </a:rPr>
              <a:t>We admit that perhaps the only thing we can do is pray. </a:t>
            </a:r>
          </a:p>
        </p:txBody>
      </p:sp>
      <p:sp>
        <p:nvSpPr>
          <p:cNvPr id="7" name="Text Placeholder 5">
            <a:extLst>
              <a:ext uri="{FF2B5EF4-FFF2-40B4-BE49-F238E27FC236}">
                <a16:creationId xmlns:a16="http://schemas.microsoft.com/office/drawing/2014/main" id="{E1D3781B-50EC-4F6F-B7CB-573FA0D4F620}"/>
              </a:ext>
            </a:extLst>
          </p:cNvPr>
          <p:cNvSpPr txBox="1">
            <a:spLocks/>
          </p:cNvSpPr>
          <p:nvPr/>
        </p:nvSpPr>
        <p:spPr bwMode="auto">
          <a:xfrm>
            <a:off x="335281" y="4800600"/>
            <a:ext cx="2954019" cy="1554480"/>
          </a:xfrm>
          <a:prstGeom prst="rect">
            <a:avLst/>
          </a:prstGeom>
          <a:noFill/>
          <a:ln w="9525">
            <a:noFill/>
            <a:miter lim="800000"/>
            <a:headEnd/>
            <a:tailEnd/>
          </a:ln>
        </p:spPr>
        <p:txBody>
          <a:bodyPr vert="horz" wrap="square" lIns="109728" tIns="54864" rIns="109728" bIns="54864" numCol="1" anchor="t" anchorCtr="0" compatLnSpc="1">
            <a:prstTxWarp prst="textNoShape">
              <a:avLst/>
            </a:prstTxWarp>
          </a:bodyPr>
          <a:lstStyle>
            <a:lvl1pPr marL="228600" indent="-228600" algn="l" rtl="0" eaLnBrk="0" fontAlgn="base" hangingPunct="0">
              <a:lnSpc>
                <a:spcPct val="90000"/>
              </a:lnSpc>
              <a:spcBef>
                <a:spcPct val="20000"/>
              </a:spcBef>
              <a:spcAft>
                <a:spcPct val="0"/>
              </a:spcAft>
              <a:buNone/>
              <a:defRPr sz="3600" baseline="0">
                <a:solidFill>
                  <a:schemeClr val="bg1"/>
                </a:solidFill>
                <a:latin typeface="Georgia" panose="02040502050405020303" pitchFamily="18" charset="0"/>
                <a:ea typeface="ＭＳ Ｐゴシック" charset="-128"/>
                <a:cs typeface="Calibri Light" panose="020F0302020204030204" pitchFamily="34" charset="0"/>
              </a:defRPr>
            </a:lvl1pPr>
            <a:lvl2pPr marL="457200" indent="0" algn="l" rtl="0" eaLnBrk="0" fontAlgn="base" hangingPunct="0">
              <a:lnSpc>
                <a:spcPct val="95000"/>
              </a:lnSpc>
              <a:spcBef>
                <a:spcPct val="20000"/>
              </a:spcBef>
              <a:spcAft>
                <a:spcPct val="0"/>
              </a:spcAft>
              <a:buNone/>
              <a:defRPr sz="1200">
                <a:solidFill>
                  <a:schemeClr val="bg1"/>
                </a:solidFill>
                <a:latin typeface="+mn-lt"/>
                <a:ea typeface="ＭＳ Ｐゴシック" charset="-128"/>
              </a:defRPr>
            </a:lvl2pPr>
            <a:lvl3pPr marL="914400" indent="0" algn="l" rtl="0" eaLnBrk="0" fontAlgn="base" hangingPunct="0">
              <a:lnSpc>
                <a:spcPct val="95000"/>
              </a:lnSpc>
              <a:spcBef>
                <a:spcPct val="20000"/>
              </a:spcBef>
              <a:spcAft>
                <a:spcPct val="0"/>
              </a:spcAft>
              <a:buNone/>
              <a:defRPr sz="1000">
                <a:solidFill>
                  <a:schemeClr val="bg1"/>
                </a:solidFill>
                <a:latin typeface="+mn-lt"/>
                <a:ea typeface="ＭＳ Ｐゴシック" charset="-128"/>
              </a:defRPr>
            </a:lvl3pPr>
            <a:lvl4pPr marL="13716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4pPr>
            <a:lvl5pPr marL="18288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5pPr>
            <a:lvl6pPr marL="2286000" indent="0" algn="l" rtl="0" fontAlgn="base">
              <a:spcBef>
                <a:spcPct val="20000"/>
              </a:spcBef>
              <a:spcAft>
                <a:spcPct val="0"/>
              </a:spcAft>
              <a:buNone/>
              <a:defRPr sz="900">
                <a:solidFill>
                  <a:schemeClr val="bg1"/>
                </a:solidFill>
                <a:latin typeface="+mn-lt"/>
              </a:defRPr>
            </a:lvl6pPr>
            <a:lvl7pPr marL="2743200" indent="0" algn="l" rtl="0" fontAlgn="base">
              <a:spcBef>
                <a:spcPct val="20000"/>
              </a:spcBef>
              <a:spcAft>
                <a:spcPct val="0"/>
              </a:spcAft>
              <a:buNone/>
              <a:defRPr sz="900">
                <a:solidFill>
                  <a:schemeClr val="bg1"/>
                </a:solidFill>
                <a:latin typeface="+mn-lt"/>
              </a:defRPr>
            </a:lvl7pPr>
            <a:lvl8pPr marL="3200400" indent="0" algn="l" rtl="0" fontAlgn="base">
              <a:spcBef>
                <a:spcPct val="20000"/>
              </a:spcBef>
              <a:spcAft>
                <a:spcPct val="0"/>
              </a:spcAft>
              <a:buNone/>
              <a:defRPr sz="900">
                <a:solidFill>
                  <a:schemeClr val="bg1"/>
                </a:solidFill>
                <a:latin typeface="+mn-lt"/>
              </a:defRPr>
            </a:lvl8pPr>
            <a:lvl9pPr marL="3657600" indent="0" algn="l" rtl="0" fontAlgn="base">
              <a:spcBef>
                <a:spcPct val="20000"/>
              </a:spcBef>
              <a:spcAft>
                <a:spcPct val="0"/>
              </a:spcAft>
              <a:buNone/>
              <a:defRPr sz="900">
                <a:solidFill>
                  <a:schemeClr val="bg1"/>
                </a:solidFill>
                <a:latin typeface="+mn-lt"/>
              </a:defRPr>
            </a:lvl9pPr>
          </a:lstStyle>
          <a:p>
            <a:pPr lvl="0"/>
            <a:r>
              <a:rPr lang="en-US" sz="2400" kern="0" dirty="0">
                <a:solidFill>
                  <a:prstClr val="white"/>
                </a:solidFill>
              </a:rPr>
              <a:t>Randy Newman, </a:t>
            </a:r>
            <a:r>
              <a:rPr lang="en-US" sz="2400" i="1" kern="0" dirty="0">
                <a:solidFill>
                  <a:prstClr val="white"/>
                </a:solidFill>
              </a:rPr>
              <a:t>Bringing the Gospel Home</a:t>
            </a:r>
            <a:endParaRPr kumimoji="0" lang="en-US" sz="2400" b="0" i="1" u="none" strike="noStrike" kern="0" cap="none" spc="0" normalizeH="0" baseline="0" noProof="0" dirty="0">
              <a:ln>
                <a:noFill/>
              </a:ln>
              <a:solidFill>
                <a:prstClr val="white"/>
              </a:solidFill>
              <a:effectLst/>
              <a:uLnTx/>
              <a:uFillTx/>
              <a:latin typeface="Georgia" panose="02040502050405020303" pitchFamily="18"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876542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6EF7BFE-4320-4F0C-A34A-86F2A0A6425A}"/>
              </a:ext>
            </a:extLst>
          </p:cNvPr>
          <p:cNvSpPr>
            <a:spLocks noGrp="1"/>
          </p:cNvSpPr>
          <p:nvPr>
            <p:ph type="body" sz="half" idx="2"/>
          </p:nvPr>
        </p:nvSpPr>
        <p:spPr>
          <a:xfrm>
            <a:off x="5508702" y="379142"/>
            <a:ext cx="6311591" cy="5441796"/>
          </a:xfrm>
        </p:spPr>
        <p:txBody>
          <a:bodyPr>
            <a:normAutofit/>
          </a:bodyPr>
          <a:lstStyle/>
          <a:p>
            <a:pPr marL="0" indent="0"/>
            <a:r>
              <a:rPr lang="en-US" sz="3600" dirty="0">
                <a:latin typeface="Baskerville" panose="02020502070401020303" pitchFamily="18" charset="0"/>
                <a:ea typeface="Baskerville" panose="02020502070401020303" pitchFamily="18" charset="0"/>
              </a:rPr>
              <a:t>“Our prayers work in two directions—they pry loose our fingers from the control we thought we had on our relatives and they ask God to work in wooing ways in their hearts. </a:t>
            </a:r>
          </a:p>
          <a:p>
            <a:pPr marL="0" indent="0"/>
            <a:r>
              <a:rPr lang="en-US" sz="3600" dirty="0">
                <a:latin typeface="Baskerville" panose="02020502070401020303" pitchFamily="18" charset="0"/>
                <a:ea typeface="Baskerville" panose="02020502070401020303" pitchFamily="18" charset="0"/>
              </a:rPr>
              <a:t>Our prayers for our family may steer us in directions we hadn’t anticipated”</a:t>
            </a:r>
          </a:p>
        </p:txBody>
      </p:sp>
      <p:sp>
        <p:nvSpPr>
          <p:cNvPr id="7" name="Text Placeholder 5">
            <a:extLst>
              <a:ext uri="{FF2B5EF4-FFF2-40B4-BE49-F238E27FC236}">
                <a16:creationId xmlns:a16="http://schemas.microsoft.com/office/drawing/2014/main" id="{E1D3781B-50EC-4F6F-B7CB-573FA0D4F620}"/>
              </a:ext>
            </a:extLst>
          </p:cNvPr>
          <p:cNvSpPr txBox="1">
            <a:spLocks/>
          </p:cNvSpPr>
          <p:nvPr/>
        </p:nvSpPr>
        <p:spPr bwMode="auto">
          <a:xfrm>
            <a:off x="335281" y="4800600"/>
            <a:ext cx="2954019" cy="1554480"/>
          </a:xfrm>
          <a:prstGeom prst="rect">
            <a:avLst/>
          </a:prstGeom>
          <a:noFill/>
          <a:ln w="9525">
            <a:noFill/>
            <a:miter lim="800000"/>
            <a:headEnd/>
            <a:tailEnd/>
          </a:ln>
        </p:spPr>
        <p:txBody>
          <a:bodyPr vert="horz" wrap="square" lIns="109728" tIns="54864" rIns="109728" bIns="54864" numCol="1" anchor="t" anchorCtr="0" compatLnSpc="1">
            <a:prstTxWarp prst="textNoShape">
              <a:avLst/>
            </a:prstTxWarp>
          </a:bodyPr>
          <a:lstStyle>
            <a:lvl1pPr marL="228600" indent="-228600" algn="l" rtl="0" eaLnBrk="0" fontAlgn="base" hangingPunct="0">
              <a:lnSpc>
                <a:spcPct val="90000"/>
              </a:lnSpc>
              <a:spcBef>
                <a:spcPct val="20000"/>
              </a:spcBef>
              <a:spcAft>
                <a:spcPct val="0"/>
              </a:spcAft>
              <a:buNone/>
              <a:defRPr sz="3600" baseline="0">
                <a:solidFill>
                  <a:schemeClr val="bg1"/>
                </a:solidFill>
                <a:latin typeface="Georgia" panose="02040502050405020303" pitchFamily="18" charset="0"/>
                <a:ea typeface="ＭＳ Ｐゴシック" charset="-128"/>
                <a:cs typeface="Calibri Light" panose="020F0302020204030204" pitchFamily="34" charset="0"/>
              </a:defRPr>
            </a:lvl1pPr>
            <a:lvl2pPr marL="457200" indent="0" algn="l" rtl="0" eaLnBrk="0" fontAlgn="base" hangingPunct="0">
              <a:lnSpc>
                <a:spcPct val="95000"/>
              </a:lnSpc>
              <a:spcBef>
                <a:spcPct val="20000"/>
              </a:spcBef>
              <a:spcAft>
                <a:spcPct val="0"/>
              </a:spcAft>
              <a:buNone/>
              <a:defRPr sz="1200">
                <a:solidFill>
                  <a:schemeClr val="bg1"/>
                </a:solidFill>
                <a:latin typeface="+mn-lt"/>
                <a:ea typeface="ＭＳ Ｐゴシック" charset="-128"/>
              </a:defRPr>
            </a:lvl2pPr>
            <a:lvl3pPr marL="914400" indent="0" algn="l" rtl="0" eaLnBrk="0" fontAlgn="base" hangingPunct="0">
              <a:lnSpc>
                <a:spcPct val="95000"/>
              </a:lnSpc>
              <a:spcBef>
                <a:spcPct val="20000"/>
              </a:spcBef>
              <a:spcAft>
                <a:spcPct val="0"/>
              </a:spcAft>
              <a:buNone/>
              <a:defRPr sz="1000">
                <a:solidFill>
                  <a:schemeClr val="bg1"/>
                </a:solidFill>
                <a:latin typeface="+mn-lt"/>
                <a:ea typeface="ＭＳ Ｐゴシック" charset="-128"/>
              </a:defRPr>
            </a:lvl3pPr>
            <a:lvl4pPr marL="13716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4pPr>
            <a:lvl5pPr marL="18288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5pPr>
            <a:lvl6pPr marL="2286000" indent="0" algn="l" rtl="0" fontAlgn="base">
              <a:spcBef>
                <a:spcPct val="20000"/>
              </a:spcBef>
              <a:spcAft>
                <a:spcPct val="0"/>
              </a:spcAft>
              <a:buNone/>
              <a:defRPr sz="900">
                <a:solidFill>
                  <a:schemeClr val="bg1"/>
                </a:solidFill>
                <a:latin typeface="+mn-lt"/>
              </a:defRPr>
            </a:lvl6pPr>
            <a:lvl7pPr marL="2743200" indent="0" algn="l" rtl="0" fontAlgn="base">
              <a:spcBef>
                <a:spcPct val="20000"/>
              </a:spcBef>
              <a:spcAft>
                <a:spcPct val="0"/>
              </a:spcAft>
              <a:buNone/>
              <a:defRPr sz="900">
                <a:solidFill>
                  <a:schemeClr val="bg1"/>
                </a:solidFill>
                <a:latin typeface="+mn-lt"/>
              </a:defRPr>
            </a:lvl7pPr>
            <a:lvl8pPr marL="3200400" indent="0" algn="l" rtl="0" fontAlgn="base">
              <a:spcBef>
                <a:spcPct val="20000"/>
              </a:spcBef>
              <a:spcAft>
                <a:spcPct val="0"/>
              </a:spcAft>
              <a:buNone/>
              <a:defRPr sz="900">
                <a:solidFill>
                  <a:schemeClr val="bg1"/>
                </a:solidFill>
                <a:latin typeface="+mn-lt"/>
              </a:defRPr>
            </a:lvl8pPr>
            <a:lvl9pPr marL="3657600" indent="0" algn="l" rtl="0" fontAlgn="base">
              <a:spcBef>
                <a:spcPct val="20000"/>
              </a:spcBef>
              <a:spcAft>
                <a:spcPct val="0"/>
              </a:spcAft>
              <a:buNone/>
              <a:defRPr sz="900">
                <a:solidFill>
                  <a:schemeClr val="bg1"/>
                </a:solidFill>
                <a:latin typeface="+mn-lt"/>
              </a:defRPr>
            </a:lvl9pPr>
          </a:lstStyle>
          <a:p>
            <a:pPr lvl="0"/>
            <a:r>
              <a:rPr lang="en-US" sz="2400" kern="0" dirty="0">
                <a:solidFill>
                  <a:prstClr val="white"/>
                </a:solidFill>
              </a:rPr>
              <a:t>Randy Newman, </a:t>
            </a:r>
            <a:r>
              <a:rPr lang="en-US" sz="2400" i="1" kern="0" dirty="0">
                <a:solidFill>
                  <a:prstClr val="white"/>
                </a:solidFill>
              </a:rPr>
              <a:t>Bringing the Gospel Home</a:t>
            </a:r>
            <a:endParaRPr kumimoji="0" lang="en-US" sz="2400" b="0" i="1" u="none" strike="noStrike" kern="0" cap="none" spc="0" normalizeH="0" baseline="0" noProof="0" dirty="0">
              <a:ln>
                <a:noFill/>
              </a:ln>
              <a:solidFill>
                <a:prstClr val="white"/>
              </a:solidFill>
              <a:effectLst/>
              <a:uLnTx/>
              <a:uFillTx/>
              <a:latin typeface="Georgia" panose="02040502050405020303" pitchFamily="18"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3037246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In spite of us</a:t>
            </a:r>
          </a:p>
          <a:p>
            <a:r>
              <a:rPr lang="en-US" sz="3600" dirty="0">
                <a:latin typeface="Baskerville" panose="02020502070401020303" pitchFamily="18" charset="0"/>
                <a:ea typeface="Baskerville" panose="02020502070401020303" pitchFamily="18" charset="0"/>
              </a:rPr>
              <a:t>Prayer </a:t>
            </a:r>
          </a:p>
          <a:p>
            <a:r>
              <a:rPr lang="en-US" sz="3600" dirty="0">
                <a:latin typeface="Baskerville" panose="02020502070401020303" pitchFamily="18" charset="0"/>
                <a:ea typeface="Baskerville" panose="02020502070401020303" pitchFamily="18" charset="0"/>
              </a:rPr>
              <a:t>Scripture</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Common themes</a:t>
            </a:r>
          </a:p>
        </p:txBody>
      </p:sp>
    </p:spTree>
    <p:extLst>
      <p:ext uri="{BB962C8B-B14F-4D97-AF65-F5344CB8AC3E}">
        <p14:creationId xmlns:p14="http://schemas.microsoft.com/office/powerpoint/2010/main" val="2065575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In spite of us</a:t>
            </a:r>
          </a:p>
          <a:p>
            <a:r>
              <a:rPr lang="en-US" sz="3600" dirty="0">
                <a:latin typeface="Baskerville" panose="02020502070401020303" pitchFamily="18" charset="0"/>
                <a:ea typeface="Baskerville" panose="02020502070401020303" pitchFamily="18" charset="0"/>
              </a:rPr>
              <a:t>Prayer </a:t>
            </a:r>
          </a:p>
          <a:p>
            <a:r>
              <a:rPr lang="en-US" sz="3600" dirty="0">
                <a:latin typeface="Baskerville" panose="02020502070401020303" pitchFamily="18" charset="0"/>
                <a:ea typeface="Baskerville" panose="02020502070401020303" pitchFamily="18" charset="0"/>
              </a:rPr>
              <a:t>Scripture</a:t>
            </a:r>
          </a:p>
          <a:p>
            <a:r>
              <a:rPr lang="en-US" sz="3600" dirty="0">
                <a:latin typeface="Baskerville" panose="02020502070401020303" pitchFamily="18" charset="0"/>
                <a:ea typeface="Baskerville" panose="02020502070401020303" pitchFamily="18" charset="0"/>
              </a:rPr>
              <a:t>Not giving up!!</a:t>
            </a:r>
          </a:p>
          <a:p>
            <a:r>
              <a:rPr lang="en-US" sz="3600" dirty="0">
                <a:latin typeface="Baskerville" panose="02020502070401020303" pitchFamily="18" charset="0"/>
                <a:ea typeface="Baskerville" panose="02020502070401020303" pitchFamily="18" charset="0"/>
              </a:rPr>
              <a:t>Big jumps</a:t>
            </a:r>
          </a:p>
          <a:p>
            <a:r>
              <a:rPr lang="en-US" sz="3600" dirty="0">
                <a:latin typeface="Baskerville" panose="02020502070401020303" pitchFamily="18" charset="0"/>
                <a:ea typeface="Baskerville" panose="02020502070401020303" pitchFamily="18" charset="0"/>
              </a:rPr>
              <a:t>Big life events</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Common themes</a:t>
            </a:r>
          </a:p>
        </p:txBody>
      </p:sp>
      <p:sp>
        <p:nvSpPr>
          <p:cNvPr id="2" name="Rectangular Callout 1">
            <a:extLst>
              <a:ext uri="{FF2B5EF4-FFF2-40B4-BE49-F238E27FC236}">
                <a16:creationId xmlns:a16="http://schemas.microsoft.com/office/drawing/2014/main" id="{CF50C522-91E6-5D48-B17F-3988072BFDA8}"/>
              </a:ext>
            </a:extLst>
          </p:cNvPr>
          <p:cNvSpPr/>
          <p:nvPr/>
        </p:nvSpPr>
        <p:spPr>
          <a:xfrm>
            <a:off x="5218771" y="333051"/>
            <a:ext cx="6735336" cy="5607940"/>
          </a:xfrm>
          <a:prstGeom prst="wedgeRectCallout">
            <a:avLst>
              <a:gd name="adj1" fmla="val -86625"/>
              <a:gd name="adj2" fmla="val 30608"/>
            </a:avLst>
          </a:prstGeom>
          <a:solidFill>
            <a:srgbClr val="740002"/>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askerville" panose="02020502070401020303" pitchFamily="18" charset="0"/>
                <a:ea typeface="Baskerville" panose="02020502070401020303" pitchFamily="18" charset="0"/>
              </a:rPr>
              <a:t>Mark 4:26-29 – “This is what the kingdom of God is like. A man scatters seed on the ground. Night and day, whether he sleeps or gets up, the seed sprouts and grows, though he does not know how. All by itself the soil produces grain – first the stalk, then the head, then the full kernel in the head. As soon as the grain is ripe, he puts the sickle to it, because the harvest has come.”</a:t>
            </a:r>
          </a:p>
          <a:p>
            <a:r>
              <a:rPr lang="en-US" sz="3200" dirty="0">
                <a:latin typeface="Baskerville" panose="02020502070401020303" pitchFamily="18" charset="0"/>
                <a:ea typeface="Baskerville" panose="02020502070401020303" pitchFamily="18" charset="0"/>
              </a:rPr>
              <a:t>Ex: “Oh, well I believe…”</a:t>
            </a:r>
          </a:p>
        </p:txBody>
      </p:sp>
    </p:spTree>
    <p:extLst>
      <p:ext uri="{BB962C8B-B14F-4D97-AF65-F5344CB8AC3E}">
        <p14:creationId xmlns:p14="http://schemas.microsoft.com/office/powerpoint/2010/main" val="27653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We tend to devolve to former patterns around family</a:t>
            </a:r>
          </a:p>
          <a:p>
            <a:r>
              <a:rPr lang="en-US" sz="3600" dirty="0">
                <a:latin typeface="Baskerville" panose="02020502070401020303" pitchFamily="18" charset="0"/>
                <a:ea typeface="Baskerville" panose="02020502070401020303" pitchFamily="18" charset="0"/>
              </a:rPr>
              <a:t>Avoid trying to muster up courage, focus on sinking your roots deeper into God’s grace</a:t>
            </a: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Tree>
    <p:extLst>
      <p:ext uri="{BB962C8B-B14F-4D97-AF65-F5344CB8AC3E}">
        <p14:creationId xmlns:p14="http://schemas.microsoft.com/office/powerpoint/2010/main" val="213316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6EF7BFE-4320-4F0C-A34A-86F2A0A6425A}"/>
              </a:ext>
            </a:extLst>
          </p:cNvPr>
          <p:cNvSpPr>
            <a:spLocks noGrp="1"/>
          </p:cNvSpPr>
          <p:nvPr>
            <p:ph type="body" sz="half" idx="2"/>
          </p:nvPr>
        </p:nvSpPr>
        <p:spPr>
          <a:xfrm>
            <a:off x="5689259" y="379141"/>
            <a:ext cx="6175638" cy="6383607"/>
          </a:xfrm>
        </p:spPr>
        <p:txBody>
          <a:bodyPr>
            <a:normAutofit/>
          </a:bodyPr>
          <a:lstStyle/>
          <a:p>
            <a:pPr marL="0" indent="0"/>
            <a:r>
              <a:rPr lang="en-US" sz="3600" dirty="0">
                <a:latin typeface="Baskerville" panose="02020502070401020303" pitchFamily="18" charset="0"/>
                <a:ea typeface="Baskerville" panose="02020502070401020303" pitchFamily="18" charset="0"/>
              </a:rPr>
              <a:t>“Guilt-induced evangelism rarely works. People who tell their relatives about Christ because they want to get out from under a yoke of guilt distort the message. </a:t>
            </a:r>
          </a:p>
          <a:p>
            <a:pPr marL="0" indent="0"/>
            <a:r>
              <a:rPr lang="en-US" sz="3600" dirty="0">
                <a:latin typeface="Baskerville" panose="02020502070401020303" pitchFamily="18" charset="0"/>
                <a:ea typeface="Baskerville" panose="02020502070401020303" pitchFamily="18" charset="0"/>
              </a:rPr>
              <a:t>Their motivation stems from a concern for their own welfare (“I’ve got to make sure I won’t be held accountable for your blood”) more than the soul of their unsaved relative. </a:t>
            </a:r>
          </a:p>
        </p:txBody>
      </p:sp>
      <p:sp>
        <p:nvSpPr>
          <p:cNvPr id="7" name="Text Placeholder 5">
            <a:extLst>
              <a:ext uri="{FF2B5EF4-FFF2-40B4-BE49-F238E27FC236}">
                <a16:creationId xmlns:a16="http://schemas.microsoft.com/office/drawing/2014/main" id="{E1D3781B-50EC-4F6F-B7CB-573FA0D4F620}"/>
              </a:ext>
            </a:extLst>
          </p:cNvPr>
          <p:cNvSpPr txBox="1">
            <a:spLocks/>
          </p:cNvSpPr>
          <p:nvPr/>
        </p:nvSpPr>
        <p:spPr bwMode="auto">
          <a:xfrm>
            <a:off x="335281" y="4800600"/>
            <a:ext cx="2954019" cy="1554480"/>
          </a:xfrm>
          <a:prstGeom prst="rect">
            <a:avLst/>
          </a:prstGeom>
          <a:noFill/>
          <a:ln w="9525">
            <a:noFill/>
            <a:miter lim="800000"/>
            <a:headEnd/>
            <a:tailEnd/>
          </a:ln>
        </p:spPr>
        <p:txBody>
          <a:bodyPr vert="horz" wrap="square" lIns="109728" tIns="54864" rIns="109728" bIns="54864" numCol="1" anchor="t" anchorCtr="0" compatLnSpc="1">
            <a:prstTxWarp prst="textNoShape">
              <a:avLst/>
            </a:prstTxWarp>
          </a:bodyPr>
          <a:lstStyle>
            <a:lvl1pPr marL="228600" indent="-228600" algn="l" rtl="0" eaLnBrk="0" fontAlgn="base" hangingPunct="0">
              <a:lnSpc>
                <a:spcPct val="90000"/>
              </a:lnSpc>
              <a:spcBef>
                <a:spcPct val="20000"/>
              </a:spcBef>
              <a:spcAft>
                <a:spcPct val="0"/>
              </a:spcAft>
              <a:buNone/>
              <a:defRPr sz="3600" baseline="0">
                <a:solidFill>
                  <a:schemeClr val="bg1"/>
                </a:solidFill>
                <a:latin typeface="Georgia" panose="02040502050405020303" pitchFamily="18" charset="0"/>
                <a:ea typeface="ＭＳ Ｐゴシック" charset="-128"/>
                <a:cs typeface="Calibri Light" panose="020F0302020204030204" pitchFamily="34" charset="0"/>
              </a:defRPr>
            </a:lvl1pPr>
            <a:lvl2pPr marL="457200" indent="0" algn="l" rtl="0" eaLnBrk="0" fontAlgn="base" hangingPunct="0">
              <a:lnSpc>
                <a:spcPct val="95000"/>
              </a:lnSpc>
              <a:spcBef>
                <a:spcPct val="20000"/>
              </a:spcBef>
              <a:spcAft>
                <a:spcPct val="0"/>
              </a:spcAft>
              <a:buNone/>
              <a:defRPr sz="1200">
                <a:solidFill>
                  <a:schemeClr val="bg1"/>
                </a:solidFill>
                <a:latin typeface="+mn-lt"/>
                <a:ea typeface="ＭＳ Ｐゴシック" charset="-128"/>
              </a:defRPr>
            </a:lvl2pPr>
            <a:lvl3pPr marL="914400" indent="0" algn="l" rtl="0" eaLnBrk="0" fontAlgn="base" hangingPunct="0">
              <a:lnSpc>
                <a:spcPct val="95000"/>
              </a:lnSpc>
              <a:spcBef>
                <a:spcPct val="20000"/>
              </a:spcBef>
              <a:spcAft>
                <a:spcPct val="0"/>
              </a:spcAft>
              <a:buNone/>
              <a:defRPr sz="1000">
                <a:solidFill>
                  <a:schemeClr val="bg1"/>
                </a:solidFill>
                <a:latin typeface="+mn-lt"/>
                <a:ea typeface="ＭＳ Ｐゴシック" charset="-128"/>
              </a:defRPr>
            </a:lvl3pPr>
            <a:lvl4pPr marL="13716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4pPr>
            <a:lvl5pPr marL="18288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5pPr>
            <a:lvl6pPr marL="2286000" indent="0" algn="l" rtl="0" fontAlgn="base">
              <a:spcBef>
                <a:spcPct val="20000"/>
              </a:spcBef>
              <a:spcAft>
                <a:spcPct val="0"/>
              </a:spcAft>
              <a:buNone/>
              <a:defRPr sz="900">
                <a:solidFill>
                  <a:schemeClr val="bg1"/>
                </a:solidFill>
                <a:latin typeface="+mn-lt"/>
              </a:defRPr>
            </a:lvl6pPr>
            <a:lvl7pPr marL="2743200" indent="0" algn="l" rtl="0" fontAlgn="base">
              <a:spcBef>
                <a:spcPct val="20000"/>
              </a:spcBef>
              <a:spcAft>
                <a:spcPct val="0"/>
              </a:spcAft>
              <a:buNone/>
              <a:defRPr sz="900">
                <a:solidFill>
                  <a:schemeClr val="bg1"/>
                </a:solidFill>
                <a:latin typeface="+mn-lt"/>
              </a:defRPr>
            </a:lvl7pPr>
            <a:lvl8pPr marL="3200400" indent="0" algn="l" rtl="0" fontAlgn="base">
              <a:spcBef>
                <a:spcPct val="20000"/>
              </a:spcBef>
              <a:spcAft>
                <a:spcPct val="0"/>
              </a:spcAft>
              <a:buNone/>
              <a:defRPr sz="900">
                <a:solidFill>
                  <a:schemeClr val="bg1"/>
                </a:solidFill>
                <a:latin typeface="+mn-lt"/>
              </a:defRPr>
            </a:lvl8pPr>
            <a:lvl9pPr marL="3657600" indent="0" algn="l" rtl="0" fontAlgn="base">
              <a:spcBef>
                <a:spcPct val="20000"/>
              </a:spcBef>
              <a:spcAft>
                <a:spcPct val="0"/>
              </a:spcAft>
              <a:buNone/>
              <a:defRPr sz="900">
                <a:solidFill>
                  <a:schemeClr val="bg1"/>
                </a:solidFill>
                <a:latin typeface="+mn-lt"/>
              </a:defRPr>
            </a:lvl9pPr>
          </a:lstStyle>
          <a:p>
            <a:pPr lvl="0"/>
            <a:r>
              <a:rPr lang="en-US" sz="2400" kern="0" dirty="0">
                <a:solidFill>
                  <a:prstClr val="white"/>
                </a:solidFill>
              </a:rPr>
              <a:t>Randy Newman, </a:t>
            </a:r>
            <a:r>
              <a:rPr lang="en-US" sz="2400" i="1" kern="0" dirty="0">
                <a:solidFill>
                  <a:prstClr val="white"/>
                </a:solidFill>
              </a:rPr>
              <a:t>Bringing the Gospel Home</a:t>
            </a:r>
            <a:endParaRPr kumimoji="0" lang="en-US" sz="2400" b="0" i="1" u="none" strike="noStrike" kern="0" cap="none" spc="0" normalizeH="0" baseline="0" noProof="0" dirty="0">
              <a:ln>
                <a:noFill/>
              </a:ln>
              <a:solidFill>
                <a:prstClr val="white"/>
              </a:solidFill>
              <a:effectLst/>
              <a:uLnTx/>
              <a:uFillTx/>
              <a:latin typeface="Georgia" panose="02040502050405020303" pitchFamily="18"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4049023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6EF7BFE-4320-4F0C-A34A-86F2A0A6425A}"/>
              </a:ext>
            </a:extLst>
          </p:cNvPr>
          <p:cNvSpPr>
            <a:spLocks noGrp="1"/>
          </p:cNvSpPr>
          <p:nvPr>
            <p:ph type="body" sz="half" idx="2"/>
          </p:nvPr>
        </p:nvSpPr>
        <p:spPr>
          <a:xfrm>
            <a:off x="5508702" y="379142"/>
            <a:ext cx="6311591" cy="5441796"/>
          </a:xfrm>
        </p:spPr>
        <p:txBody>
          <a:bodyPr>
            <a:normAutofit/>
          </a:bodyPr>
          <a:lstStyle/>
          <a:p>
            <a:pPr marL="0" indent="0"/>
            <a:r>
              <a:rPr lang="en-US" sz="3600" dirty="0">
                <a:latin typeface="Baskerville" panose="02020502070401020303" pitchFamily="18" charset="0"/>
                <a:ea typeface="Baskerville" panose="02020502070401020303" pitchFamily="18" charset="0"/>
              </a:rPr>
              <a:t>People can tell when you’re set free by your religion and when you’re oppressed by it. </a:t>
            </a:r>
          </a:p>
          <a:p>
            <a:pPr marL="0" indent="0"/>
            <a:endParaRPr lang="en-US" sz="3600" dirty="0">
              <a:latin typeface="Baskerville" panose="02020502070401020303" pitchFamily="18" charset="0"/>
              <a:ea typeface="Baskerville" panose="02020502070401020303" pitchFamily="18" charset="0"/>
            </a:endParaRPr>
          </a:p>
          <a:p>
            <a:pPr marL="0" indent="0"/>
            <a:r>
              <a:rPr lang="en-US" sz="3600" dirty="0">
                <a:latin typeface="Baskerville" panose="02020502070401020303" pitchFamily="18" charset="0"/>
                <a:ea typeface="Baskerville" panose="02020502070401020303" pitchFamily="18" charset="0"/>
              </a:rPr>
              <a:t>They’ll be attracted to the former. </a:t>
            </a:r>
          </a:p>
          <a:p>
            <a:pPr marL="0" indent="0"/>
            <a:r>
              <a:rPr lang="en-US" sz="3600" dirty="0">
                <a:latin typeface="Baskerville" panose="02020502070401020303" pitchFamily="18" charset="0"/>
                <a:ea typeface="Baskerville" panose="02020502070401020303" pitchFamily="18" charset="0"/>
              </a:rPr>
              <a:t>They’ll want nothing to do with the latter.” </a:t>
            </a:r>
          </a:p>
        </p:txBody>
      </p:sp>
      <p:sp>
        <p:nvSpPr>
          <p:cNvPr id="7" name="Text Placeholder 5">
            <a:extLst>
              <a:ext uri="{FF2B5EF4-FFF2-40B4-BE49-F238E27FC236}">
                <a16:creationId xmlns:a16="http://schemas.microsoft.com/office/drawing/2014/main" id="{E1D3781B-50EC-4F6F-B7CB-573FA0D4F620}"/>
              </a:ext>
            </a:extLst>
          </p:cNvPr>
          <p:cNvSpPr txBox="1">
            <a:spLocks/>
          </p:cNvSpPr>
          <p:nvPr/>
        </p:nvSpPr>
        <p:spPr bwMode="auto">
          <a:xfrm>
            <a:off x="335281" y="4800600"/>
            <a:ext cx="2954019" cy="1554480"/>
          </a:xfrm>
          <a:prstGeom prst="rect">
            <a:avLst/>
          </a:prstGeom>
          <a:noFill/>
          <a:ln w="9525">
            <a:noFill/>
            <a:miter lim="800000"/>
            <a:headEnd/>
            <a:tailEnd/>
          </a:ln>
        </p:spPr>
        <p:txBody>
          <a:bodyPr vert="horz" wrap="square" lIns="109728" tIns="54864" rIns="109728" bIns="54864" numCol="1" anchor="t" anchorCtr="0" compatLnSpc="1">
            <a:prstTxWarp prst="textNoShape">
              <a:avLst/>
            </a:prstTxWarp>
          </a:bodyPr>
          <a:lstStyle>
            <a:lvl1pPr marL="228600" indent="-228600" algn="l" rtl="0" eaLnBrk="0" fontAlgn="base" hangingPunct="0">
              <a:lnSpc>
                <a:spcPct val="90000"/>
              </a:lnSpc>
              <a:spcBef>
                <a:spcPct val="20000"/>
              </a:spcBef>
              <a:spcAft>
                <a:spcPct val="0"/>
              </a:spcAft>
              <a:buNone/>
              <a:defRPr sz="3600" baseline="0">
                <a:solidFill>
                  <a:schemeClr val="bg1"/>
                </a:solidFill>
                <a:latin typeface="Georgia" panose="02040502050405020303" pitchFamily="18" charset="0"/>
                <a:ea typeface="ＭＳ Ｐゴシック" charset="-128"/>
                <a:cs typeface="Calibri Light" panose="020F0302020204030204" pitchFamily="34" charset="0"/>
              </a:defRPr>
            </a:lvl1pPr>
            <a:lvl2pPr marL="457200" indent="0" algn="l" rtl="0" eaLnBrk="0" fontAlgn="base" hangingPunct="0">
              <a:lnSpc>
                <a:spcPct val="95000"/>
              </a:lnSpc>
              <a:spcBef>
                <a:spcPct val="20000"/>
              </a:spcBef>
              <a:spcAft>
                <a:spcPct val="0"/>
              </a:spcAft>
              <a:buNone/>
              <a:defRPr sz="1200">
                <a:solidFill>
                  <a:schemeClr val="bg1"/>
                </a:solidFill>
                <a:latin typeface="+mn-lt"/>
                <a:ea typeface="ＭＳ Ｐゴシック" charset="-128"/>
              </a:defRPr>
            </a:lvl2pPr>
            <a:lvl3pPr marL="914400" indent="0" algn="l" rtl="0" eaLnBrk="0" fontAlgn="base" hangingPunct="0">
              <a:lnSpc>
                <a:spcPct val="95000"/>
              </a:lnSpc>
              <a:spcBef>
                <a:spcPct val="20000"/>
              </a:spcBef>
              <a:spcAft>
                <a:spcPct val="0"/>
              </a:spcAft>
              <a:buNone/>
              <a:defRPr sz="1000">
                <a:solidFill>
                  <a:schemeClr val="bg1"/>
                </a:solidFill>
                <a:latin typeface="+mn-lt"/>
                <a:ea typeface="ＭＳ Ｐゴシック" charset="-128"/>
              </a:defRPr>
            </a:lvl3pPr>
            <a:lvl4pPr marL="13716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4pPr>
            <a:lvl5pPr marL="18288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5pPr>
            <a:lvl6pPr marL="2286000" indent="0" algn="l" rtl="0" fontAlgn="base">
              <a:spcBef>
                <a:spcPct val="20000"/>
              </a:spcBef>
              <a:spcAft>
                <a:spcPct val="0"/>
              </a:spcAft>
              <a:buNone/>
              <a:defRPr sz="900">
                <a:solidFill>
                  <a:schemeClr val="bg1"/>
                </a:solidFill>
                <a:latin typeface="+mn-lt"/>
              </a:defRPr>
            </a:lvl6pPr>
            <a:lvl7pPr marL="2743200" indent="0" algn="l" rtl="0" fontAlgn="base">
              <a:spcBef>
                <a:spcPct val="20000"/>
              </a:spcBef>
              <a:spcAft>
                <a:spcPct val="0"/>
              </a:spcAft>
              <a:buNone/>
              <a:defRPr sz="900">
                <a:solidFill>
                  <a:schemeClr val="bg1"/>
                </a:solidFill>
                <a:latin typeface="+mn-lt"/>
              </a:defRPr>
            </a:lvl7pPr>
            <a:lvl8pPr marL="3200400" indent="0" algn="l" rtl="0" fontAlgn="base">
              <a:spcBef>
                <a:spcPct val="20000"/>
              </a:spcBef>
              <a:spcAft>
                <a:spcPct val="0"/>
              </a:spcAft>
              <a:buNone/>
              <a:defRPr sz="900">
                <a:solidFill>
                  <a:schemeClr val="bg1"/>
                </a:solidFill>
                <a:latin typeface="+mn-lt"/>
              </a:defRPr>
            </a:lvl8pPr>
            <a:lvl9pPr marL="3657600" indent="0" algn="l" rtl="0" fontAlgn="base">
              <a:spcBef>
                <a:spcPct val="20000"/>
              </a:spcBef>
              <a:spcAft>
                <a:spcPct val="0"/>
              </a:spcAft>
              <a:buNone/>
              <a:defRPr sz="900">
                <a:solidFill>
                  <a:schemeClr val="bg1"/>
                </a:solidFill>
                <a:latin typeface="+mn-lt"/>
              </a:defRPr>
            </a:lvl9pPr>
          </a:lstStyle>
          <a:p>
            <a:pPr lvl="0"/>
            <a:r>
              <a:rPr lang="en-US" sz="2400" kern="0" dirty="0">
                <a:solidFill>
                  <a:prstClr val="white"/>
                </a:solidFill>
              </a:rPr>
              <a:t>Randy Newman, </a:t>
            </a:r>
            <a:r>
              <a:rPr lang="en-US" sz="2400" i="1" kern="0" dirty="0">
                <a:solidFill>
                  <a:prstClr val="white"/>
                </a:solidFill>
              </a:rPr>
              <a:t>Bringing the Gospel Home</a:t>
            </a:r>
            <a:endParaRPr kumimoji="0" lang="en-US" sz="2400" b="0" i="1" u="none" strike="noStrike" kern="0" cap="none" spc="0" normalizeH="0" baseline="0" noProof="0" dirty="0">
              <a:ln>
                <a:noFill/>
              </a:ln>
              <a:solidFill>
                <a:prstClr val="white"/>
              </a:solidFill>
              <a:effectLst/>
              <a:uLnTx/>
              <a:uFillTx/>
              <a:latin typeface="Georgia" panose="02040502050405020303" pitchFamily="18"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384350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We tend to devolve to former patterns around family</a:t>
            </a:r>
          </a:p>
          <a:p>
            <a:r>
              <a:rPr lang="en-US" sz="3600" dirty="0">
                <a:latin typeface="Baskerville" panose="02020502070401020303" pitchFamily="18" charset="0"/>
                <a:ea typeface="Baskerville" panose="02020502070401020303" pitchFamily="18" charset="0"/>
              </a:rPr>
              <a:t>Avoid trying to muster up courage, focus on sinking your roots deeper into God’s grace</a:t>
            </a:r>
          </a:p>
          <a:p>
            <a:r>
              <a:rPr lang="en-US" sz="3600" dirty="0">
                <a:latin typeface="Baskerville" panose="02020502070401020303" pitchFamily="18" charset="0"/>
                <a:ea typeface="Baskerville" panose="02020502070401020303" pitchFamily="18" charset="0"/>
              </a:rPr>
              <a:t>Try presenting gospel through common grace (Acts 14)</a:t>
            </a: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
        <p:nvSpPr>
          <p:cNvPr id="4" name="Rounded Rectangle 6">
            <a:extLst>
              <a:ext uri="{FF2B5EF4-FFF2-40B4-BE49-F238E27FC236}">
                <a16:creationId xmlns:a16="http://schemas.microsoft.com/office/drawing/2014/main" id="{CDB4FEDF-0691-0C4E-8EBC-B5914D5C9B1A}"/>
              </a:ext>
            </a:extLst>
          </p:cNvPr>
          <p:cNvSpPr/>
          <p:nvPr/>
        </p:nvSpPr>
        <p:spPr bwMode="auto">
          <a:xfrm>
            <a:off x="527909" y="4146863"/>
            <a:ext cx="11136182" cy="2554545"/>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Focusing on the good things instead of misery-based apologetics</a:t>
            </a:r>
          </a:p>
          <a:p>
            <a:r>
              <a:rPr lang="en-US" sz="3200" dirty="0">
                <a:latin typeface="Baskerville" panose="02020502070401020303" pitchFamily="18" charset="0"/>
                <a:ea typeface="Baskerville" panose="02020502070401020303" pitchFamily="18" charset="0"/>
              </a:rPr>
              <a:t>Allows you to use ‘we’ instead of ‘you’</a:t>
            </a:r>
          </a:p>
          <a:p>
            <a:r>
              <a:rPr lang="en-US" sz="3200" dirty="0">
                <a:latin typeface="Baskerville" panose="02020502070401020303" pitchFamily="18" charset="0"/>
                <a:ea typeface="Baskerville" panose="02020502070401020303" pitchFamily="18" charset="0"/>
              </a:rPr>
              <a:t>Good news, not just true fact</a:t>
            </a:r>
          </a:p>
          <a:p>
            <a:r>
              <a:rPr lang="en-US" sz="3200" dirty="0">
                <a:latin typeface="Baskerville" panose="02020502070401020303" pitchFamily="18" charset="0"/>
                <a:ea typeface="Baskerville" panose="02020502070401020303" pitchFamily="18" charset="0"/>
              </a:rPr>
              <a:t>Scenery, music, meal, novel, etc. </a:t>
            </a:r>
          </a:p>
          <a:p>
            <a:r>
              <a:rPr lang="en-US" sz="3200" dirty="0">
                <a:latin typeface="Baskerville" panose="02020502070401020303" pitchFamily="18" charset="0"/>
                <a:ea typeface="Baskerville" panose="02020502070401020303" pitchFamily="18" charset="0"/>
              </a:rPr>
              <a:t>Side note: speak </a:t>
            </a:r>
            <a:r>
              <a:rPr lang="en-US" sz="3200" i="1" dirty="0">
                <a:latin typeface="Baskerville" panose="02020502070401020303" pitchFamily="18" charset="0"/>
                <a:ea typeface="Baskerville" panose="02020502070401020303" pitchFamily="18" charset="0"/>
              </a:rPr>
              <a:t>positively </a:t>
            </a:r>
            <a:r>
              <a:rPr lang="en-US" sz="3200" dirty="0">
                <a:latin typeface="Baskerville" panose="02020502070401020303" pitchFamily="18" charset="0"/>
                <a:ea typeface="Baskerville" panose="02020502070401020303" pitchFamily="18" charset="0"/>
              </a:rPr>
              <a:t>about your ministry load</a:t>
            </a:r>
            <a:endParaRPr lang="en-US" sz="1600" dirty="0">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225659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This can be one of the high points of your walk</a:t>
            </a:r>
          </a:p>
          <a:p>
            <a:r>
              <a:rPr lang="en-US" sz="3600" dirty="0">
                <a:latin typeface="Baskerville" panose="02020502070401020303" pitchFamily="18" charset="0"/>
                <a:ea typeface="Baskerville" panose="02020502070401020303" pitchFamily="18" charset="0"/>
              </a:rPr>
              <a:t>This can be a point of pain/guilt for a lot of people</a:t>
            </a:r>
          </a:p>
          <a:p>
            <a:r>
              <a:rPr lang="en-US" sz="3600" dirty="0">
                <a:latin typeface="Baskerville" panose="02020502070401020303" pitchFamily="18" charset="0"/>
                <a:ea typeface="Baskerville" panose="02020502070401020303" pitchFamily="18" charset="0"/>
              </a:rPr>
              <a:t>Some unique difficulties</a:t>
            </a: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Reaching Your Family</a:t>
            </a:r>
          </a:p>
        </p:txBody>
      </p:sp>
      <p:sp>
        <p:nvSpPr>
          <p:cNvPr id="4" name="Rounded Rectangle 6">
            <a:extLst>
              <a:ext uri="{FF2B5EF4-FFF2-40B4-BE49-F238E27FC236}">
                <a16:creationId xmlns:a16="http://schemas.microsoft.com/office/drawing/2014/main" id="{AE4F974F-8CD4-6D46-88FA-8F3CFE2FFD6D}"/>
              </a:ext>
            </a:extLst>
          </p:cNvPr>
          <p:cNvSpPr/>
          <p:nvPr/>
        </p:nvSpPr>
        <p:spPr bwMode="auto">
          <a:xfrm>
            <a:off x="5372100" y="2957513"/>
            <a:ext cx="6529387" cy="3539430"/>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It feels backwards</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Deep hurt/bitterness</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Guilt over lack of or prior attempts</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Old habits come out with family</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Time</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Logistics</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Rejecting family faith</a:t>
            </a:r>
          </a:p>
        </p:txBody>
      </p:sp>
    </p:spTree>
    <p:extLst>
      <p:ext uri="{BB962C8B-B14F-4D97-AF65-F5344CB8AC3E}">
        <p14:creationId xmlns:p14="http://schemas.microsoft.com/office/powerpoint/2010/main" val="360157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Practice gratitude for your family</a:t>
            </a:r>
          </a:p>
          <a:p>
            <a:r>
              <a:rPr lang="en-US" sz="3600" dirty="0">
                <a:latin typeface="Baskerville" panose="02020502070401020303" pitchFamily="18" charset="0"/>
                <a:ea typeface="Baskerville" panose="02020502070401020303" pitchFamily="18" charset="0"/>
              </a:rPr>
              <a:t>Beware of Satan’s role</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Tree>
    <p:extLst>
      <p:ext uri="{BB962C8B-B14F-4D97-AF65-F5344CB8AC3E}">
        <p14:creationId xmlns:p14="http://schemas.microsoft.com/office/powerpoint/2010/main" val="84015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Practice gratitude for your family</a:t>
            </a:r>
          </a:p>
          <a:p>
            <a:r>
              <a:rPr lang="en-US" sz="3600" dirty="0">
                <a:latin typeface="Baskerville" panose="02020502070401020303" pitchFamily="18" charset="0"/>
                <a:ea typeface="Baskerville" panose="02020502070401020303" pitchFamily="18" charset="0"/>
              </a:rPr>
              <a:t>Beware of Satan’s role</a:t>
            </a:r>
          </a:p>
          <a:p>
            <a:r>
              <a:rPr lang="en-US" sz="3600" dirty="0">
                <a:latin typeface="Baskerville" panose="02020502070401020303" pitchFamily="18" charset="0"/>
                <a:ea typeface="Baskerville" panose="02020502070401020303" pitchFamily="18" charset="0"/>
              </a:rPr>
              <a:t>How does the gospel connect to all areas of life, not just sin and forgiveness</a:t>
            </a:r>
          </a:p>
          <a:p>
            <a:r>
              <a:rPr lang="en-US" sz="3600" dirty="0">
                <a:latin typeface="Baskerville" panose="02020502070401020303" pitchFamily="18" charset="0"/>
                <a:ea typeface="Baskerville" panose="02020502070401020303" pitchFamily="18" charset="0"/>
              </a:rPr>
              <a:t> Start thinking about the dynamics of aging</a:t>
            </a:r>
          </a:p>
          <a:p>
            <a:pPr marL="0" indent="0">
              <a:buNone/>
            </a:pPr>
            <a:endParaRPr lang="en-US" sz="3600" dirty="0">
              <a:latin typeface="Baskerville" panose="02020502070401020303" pitchFamily="18" charset="0"/>
              <a:ea typeface="Baskerville" panose="02020502070401020303" pitchFamily="18" charset="0"/>
            </a:endParaRPr>
          </a:p>
          <a:p>
            <a:endParaRPr lang="en-US" sz="3600" dirty="0">
              <a:latin typeface="Baskerville" panose="02020502070401020303" pitchFamily="18" charset="0"/>
              <a:ea typeface="Baskerville" panose="02020502070401020303" pitchFamily="18" charset="0"/>
            </a:endParaRPr>
          </a:p>
          <a:p>
            <a:endParaRPr lang="en-US" sz="3600" dirty="0">
              <a:latin typeface="Baskerville" panose="02020502070401020303" pitchFamily="18" charset="0"/>
              <a:ea typeface="Baskerville" panose="02020502070401020303" pitchFamily="18" charset="0"/>
            </a:endParaRP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
        <p:nvSpPr>
          <p:cNvPr id="4" name="Rounded Rectangle 6">
            <a:extLst>
              <a:ext uri="{FF2B5EF4-FFF2-40B4-BE49-F238E27FC236}">
                <a16:creationId xmlns:a16="http://schemas.microsoft.com/office/drawing/2014/main" id="{95742D65-5A8A-F94B-9289-A2B11D2151B5}"/>
              </a:ext>
            </a:extLst>
          </p:cNvPr>
          <p:cNvSpPr/>
          <p:nvPr/>
        </p:nvSpPr>
        <p:spPr bwMode="auto">
          <a:xfrm>
            <a:off x="577939" y="5227518"/>
            <a:ext cx="10717065" cy="1077218"/>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Regrets, guilt, want to know grandkids, loneliness, their legacy, death, relationships have a close end date, etc.</a:t>
            </a:r>
            <a:endParaRPr lang="en-US" sz="1600" dirty="0">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369937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Initiate love</a:t>
            </a: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
        <p:nvSpPr>
          <p:cNvPr id="4" name="Rounded Rectangle 6">
            <a:extLst>
              <a:ext uri="{FF2B5EF4-FFF2-40B4-BE49-F238E27FC236}">
                <a16:creationId xmlns:a16="http://schemas.microsoft.com/office/drawing/2014/main" id="{541ADB23-F97A-3640-98A8-74912869FD8E}"/>
              </a:ext>
            </a:extLst>
          </p:cNvPr>
          <p:cNvSpPr/>
          <p:nvPr/>
        </p:nvSpPr>
        <p:spPr bwMode="auto">
          <a:xfrm>
            <a:off x="524107" y="2155339"/>
            <a:ext cx="10717065" cy="3539430"/>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Actually serve around them (dishes/chores)</a:t>
            </a:r>
          </a:p>
          <a:p>
            <a:r>
              <a:rPr lang="en-US" sz="3200" dirty="0">
                <a:latin typeface="Baskerville" panose="02020502070401020303" pitchFamily="18" charset="0"/>
                <a:ea typeface="Baskerville" panose="02020502070401020303" pitchFamily="18" charset="0"/>
              </a:rPr>
              <a:t>College students:</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How often are you at your parents’ house and it isn’t for food/money?</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How often last semester did you call them just to talk?</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Told your parents you loved them?</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How long to respond to texts?</a:t>
            </a:r>
          </a:p>
        </p:txBody>
      </p:sp>
    </p:spTree>
    <p:extLst>
      <p:ext uri="{BB962C8B-B14F-4D97-AF65-F5344CB8AC3E}">
        <p14:creationId xmlns:p14="http://schemas.microsoft.com/office/powerpoint/2010/main" val="52038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Initiate love</a:t>
            </a:r>
          </a:p>
          <a:p>
            <a:r>
              <a:rPr lang="en-US" sz="3600" dirty="0">
                <a:latin typeface="Baskerville" panose="02020502070401020303" pitchFamily="18" charset="0"/>
                <a:ea typeface="Baskerville" panose="02020502070401020303" pitchFamily="18" charset="0"/>
              </a:rPr>
              <a:t> Love languages</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
        <p:nvSpPr>
          <p:cNvPr id="4" name="Rounded Rectangle 6">
            <a:extLst>
              <a:ext uri="{FF2B5EF4-FFF2-40B4-BE49-F238E27FC236}">
                <a16:creationId xmlns:a16="http://schemas.microsoft.com/office/drawing/2014/main" id="{CC6465E3-5BB6-D247-AC4D-9AA7ADD06D2D}"/>
              </a:ext>
            </a:extLst>
          </p:cNvPr>
          <p:cNvSpPr/>
          <p:nvPr/>
        </p:nvSpPr>
        <p:spPr bwMode="auto">
          <a:xfrm>
            <a:off x="636735" y="3325091"/>
            <a:ext cx="4621065" cy="2554545"/>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Words of affirmation</a:t>
            </a:r>
          </a:p>
          <a:p>
            <a:r>
              <a:rPr lang="en-US" sz="3200" dirty="0">
                <a:latin typeface="Baskerville" panose="02020502070401020303" pitchFamily="18" charset="0"/>
                <a:ea typeface="Baskerville" panose="02020502070401020303" pitchFamily="18" charset="0"/>
              </a:rPr>
              <a:t>Quality time</a:t>
            </a:r>
          </a:p>
          <a:p>
            <a:r>
              <a:rPr lang="en-US" sz="3200" dirty="0">
                <a:latin typeface="Baskerville" panose="02020502070401020303" pitchFamily="18" charset="0"/>
                <a:ea typeface="Baskerville" panose="02020502070401020303" pitchFamily="18" charset="0"/>
              </a:rPr>
              <a:t>Receive gifts</a:t>
            </a:r>
          </a:p>
          <a:p>
            <a:r>
              <a:rPr lang="en-US" sz="3200" dirty="0">
                <a:latin typeface="Baskerville" panose="02020502070401020303" pitchFamily="18" charset="0"/>
                <a:ea typeface="Baskerville" panose="02020502070401020303" pitchFamily="18" charset="0"/>
              </a:rPr>
              <a:t>Physical affection</a:t>
            </a:r>
          </a:p>
          <a:p>
            <a:r>
              <a:rPr lang="en-US" sz="3200" dirty="0">
                <a:latin typeface="Baskerville" panose="02020502070401020303" pitchFamily="18" charset="0"/>
                <a:ea typeface="Baskerville" panose="02020502070401020303" pitchFamily="18" charset="0"/>
              </a:rPr>
              <a:t>Acts of service</a:t>
            </a:r>
          </a:p>
        </p:txBody>
      </p:sp>
    </p:spTree>
    <p:extLst>
      <p:ext uri="{BB962C8B-B14F-4D97-AF65-F5344CB8AC3E}">
        <p14:creationId xmlns:p14="http://schemas.microsoft.com/office/powerpoint/2010/main" val="188447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Initiate love</a:t>
            </a:r>
          </a:p>
          <a:p>
            <a:r>
              <a:rPr lang="en-US" sz="3600" dirty="0">
                <a:latin typeface="Baskerville" panose="02020502070401020303" pitchFamily="18" charset="0"/>
                <a:ea typeface="Baskerville" panose="02020502070401020303" pitchFamily="18" charset="0"/>
              </a:rPr>
              <a:t> Love languages</a:t>
            </a:r>
          </a:p>
          <a:p>
            <a:r>
              <a:rPr lang="en-US" sz="3600" dirty="0">
                <a:latin typeface="Baskerville" panose="02020502070401020303" pitchFamily="18" charset="0"/>
                <a:ea typeface="Baskerville" panose="02020502070401020303" pitchFamily="18" charset="0"/>
              </a:rPr>
              <a:t>Long-term life change/witness</a:t>
            </a:r>
          </a:p>
          <a:p>
            <a:pPr marL="0" indent="0">
              <a:buNone/>
            </a:pPr>
            <a:endParaRPr lang="en-US" sz="3600" dirty="0">
              <a:latin typeface="Baskerville" panose="02020502070401020303" pitchFamily="18" charset="0"/>
              <a:ea typeface="Baskerville" panose="02020502070401020303" pitchFamily="18" charset="0"/>
            </a:endParaRP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Things to keep in mind</a:t>
            </a:r>
          </a:p>
        </p:txBody>
      </p:sp>
      <p:sp>
        <p:nvSpPr>
          <p:cNvPr id="5" name="Rounded Rectangle 6">
            <a:extLst>
              <a:ext uri="{FF2B5EF4-FFF2-40B4-BE49-F238E27FC236}">
                <a16:creationId xmlns:a16="http://schemas.microsoft.com/office/drawing/2014/main" id="{D6ACCA88-E95E-344E-9906-104E84413594}"/>
              </a:ext>
            </a:extLst>
          </p:cNvPr>
          <p:cNvSpPr/>
          <p:nvPr/>
        </p:nvSpPr>
        <p:spPr bwMode="auto">
          <a:xfrm>
            <a:off x="5530958" y="4732422"/>
            <a:ext cx="5728058" cy="1421928"/>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pPr marR="0" lvl="0" algn="l" defTabSz="1097280" rtl="0" eaLnBrk="1" fontAlgn="base" latinLnBrk="0" hangingPunct="1">
              <a:lnSpc>
                <a:spcPct val="90000"/>
              </a:lnSpc>
              <a:spcBef>
                <a:spcPct val="0"/>
              </a:spcBef>
              <a:spcAft>
                <a:spcPct val="0"/>
              </a:spcAft>
              <a:buClrTx/>
              <a:buSzTx/>
              <a:tabLst/>
              <a:defRPr/>
            </a:pPr>
            <a:r>
              <a:rPr lang="en-US" sz="3200" dirty="0">
                <a:solidFill>
                  <a:srgbClr val="FFFFFF"/>
                </a:solidFill>
                <a:latin typeface="Baskerville" panose="02020502070401020303" pitchFamily="18" charset="0"/>
                <a:ea typeface="Baskerville" panose="02020502070401020303" pitchFamily="18" charset="0"/>
                <a:cs typeface="Calibri Light" panose="020F0302020204030204" pitchFamily="34" charset="0"/>
              </a:rPr>
              <a:t>Daniel 1 </a:t>
            </a:r>
            <a:r>
              <a:rPr lang="en-US" sz="3200" dirty="0">
                <a:solidFill>
                  <a:srgbClr val="FFFFFF"/>
                </a:solidFill>
                <a:latin typeface="Baskerville" panose="02020502070401020303" pitchFamily="18" charset="0"/>
                <a:ea typeface="Baskerville" panose="02020502070401020303" pitchFamily="18" charset="0"/>
                <a:cs typeface="Calibri Light" panose="020F0302020204030204" pitchFamily="34" charset="0"/>
                <a:sym typeface="Wingdings" pitchFamily="2" charset="2"/>
              </a:rPr>
              <a:t> it could take time!</a:t>
            </a:r>
          </a:p>
          <a:p>
            <a:pPr marR="0" lvl="0" algn="l" defTabSz="1097280" rtl="0" eaLnBrk="1" fontAlgn="base" latinLnBrk="0" hangingPunct="1">
              <a:lnSpc>
                <a:spcPct val="90000"/>
              </a:lnSpc>
              <a:spcBef>
                <a:spcPct val="0"/>
              </a:spcBef>
              <a:spcAft>
                <a:spcPct val="0"/>
              </a:spcAft>
              <a:buClrTx/>
              <a:buSzTx/>
              <a:tabLst/>
              <a:defRPr/>
            </a:pPr>
            <a:r>
              <a:rPr kumimoji="0" lang="en-US" sz="3200" b="0" i="0" u="none" strike="noStrike" kern="1200" cap="none" spc="0" normalizeH="0" baseline="0" noProof="0" dirty="0">
                <a:ln>
                  <a:noFill/>
                </a:ln>
                <a:solidFill>
                  <a:srgbClr val="FFFFFF"/>
                </a:solidFill>
                <a:effectLst/>
                <a:uLnTx/>
                <a:uFillTx/>
                <a:latin typeface="Baskerville" panose="02020502070401020303" pitchFamily="18" charset="0"/>
                <a:ea typeface="Baskerville" panose="02020502070401020303" pitchFamily="18" charset="0"/>
                <a:cs typeface="Calibri Light" panose="020F0302020204030204" pitchFamily="34" charset="0"/>
                <a:sym typeface="Wingdings" pitchFamily="2" charset="2"/>
              </a:rPr>
              <a:t>College students: actually pass</a:t>
            </a:r>
            <a:r>
              <a:rPr kumimoji="0" lang="en-US" sz="3200" b="0" i="0" u="none" strike="noStrike" kern="1200" cap="none" spc="0" normalizeH="0" noProof="0" dirty="0">
                <a:ln>
                  <a:noFill/>
                </a:ln>
                <a:solidFill>
                  <a:srgbClr val="FFFFFF"/>
                </a:solidFill>
                <a:effectLst/>
                <a:uLnTx/>
                <a:uFillTx/>
                <a:latin typeface="Baskerville" panose="02020502070401020303" pitchFamily="18" charset="0"/>
                <a:ea typeface="Baskerville" panose="02020502070401020303" pitchFamily="18" charset="0"/>
                <a:cs typeface="Calibri Light" panose="020F0302020204030204" pitchFamily="34" charset="0"/>
                <a:sym typeface="Wingdings" pitchFamily="2" charset="2"/>
              </a:rPr>
              <a:t> your classes and get a career</a:t>
            </a:r>
            <a:endParaRPr kumimoji="0" lang="en-US" sz="3200" b="0" i="0" u="none" strike="noStrike" kern="1200" cap="none" spc="0" normalizeH="0" baseline="0" noProof="0" dirty="0">
              <a:ln>
                <a:noFill/>
              </a:ln>
              <a:solidFill>
                <a:srgbClr val="FFFFFF"/>
              </a:solidFill>
              <a:effectLst/>
              <a:uLnTx/>
              <a:uFillTx/>
              <a:latin typeface="Baskerville" panose="02020502070401020303" pitchFamily="18" charset="0"/>
              <a:ea typeface="Baskerville" panose="02020502070401020303" pitchFamily="18" charset="0"/>
              <a:cs typeface="Calibri Light" panose="020F0302020204030204" pitchFamily="34" charset="0"/>
            </a:endParaRPr>
          </a:p>
        </p:txBody>
      </p:sp>
    </p:spTree>
    <p:extLst>
      <p:ext uri="{BB962C8B-B14F-4D97-AF65-F5344CB8AC3E}">
        <p14:creationId xmlns:p14="http://schemas.microsoft.com/office/powerpoint/2010/main" val="238294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Question ideas</a:t>
            </a:r>
          </a:p>
          <a:p>
            <a:pPr lvl="1"/>
            <a:r>
              <a:rPr lang="en-US" sz="3200" dirty="0">
                <a:latin typeface="Baskerville" panose="02020502070401020303" pitchFamily="18" charset="0"/>
                <a:ea typeface="Baskerville" panose="02020502070401020303" pitchFamily="18" charset="0"/>
              </a:rPr>
              <a:t>Indirect: Life-long goals, highest priorities, sources of hope</a:t>
            </a:r>
          </a:p>
          <a:p>
            <a:pPr lvl="1"/>
            <a:r>
              <a:rPr lang="en-US" sz="3200" dirty="0">
                <a:latin typeface="Baskerville" panose="02020502070401020303" pitchFamily="18" charset="0"/>
                <a:ea typeface="Baskerville" panose="02020502070401020303" pitchFamily="18" charset="0"/>
              </a:rPr>
              <a:t>Direct: </a:t>
            </a:r>
          </a:p>
          <a:p>
            <a:endParaRPr lang="en-US" sz="3600" dirty="0">
              <a:latin typeface="Baskerville" panose="02020502070401020303" pitchFamily="18" charset="0"/>
              <a:ea typeface="Baskerville" panose="02020502070401020303" pitchFamily="18" charset="0"/>
            </a:endParaRP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Practical ideas</a:t>
            </a:r>
          </a:p>
        </p:txBody>
      </p:sp>
      <p:sp>
        <p:nvSpPr>
          <p:cNvPr id="4" name="Rounded Rectangle 6">
            <a:extLst>
              <a:ext uri="{FF2B5EF4-FFF2-40B4-BE49-F238E27FC236}">
                <a16:creationId xmlns:a16="http://schemas.microsoft.com/office/drawing/2014/main" id="{7A78FC38-227D-9F47-A222-F81126A30049}"/>
              </a:ext>
            </a:extLst>
          </p:cNvPr>
          <p:cNvSpPr/>
          <p:nvPr/>
        </p:nvSpPr>
        <p:spPr bwMode="auto">
          <a:xfrm>
            <a:off x="636735" y="3325091"/>
            <a:ext cx="10717065" cy="3046988"/>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“I know you’ve told me you don’t like to talk about religion. But I need to tell you that I’m concerned about you. Can you please listen to something I want to say about going to heaven?”</a:t>
            </a:r>
          </a:p>
          <a:p>
            <a:r>
              <a:rPr lang="en-US" sz="3200" dirty="0">
                <a:latin typeface="Baskerville" panose="02020502070401020303" pitchFamily="18" charset="0"/>
                <a:ea typeface="Baskerville" panose="02020502070401020303" pitchFamily="18" charset="0"/>
              </a:rPr>
              <a:t>“We’ve never really talked about what happens after you die. I know this is uncomfortable, but nothing could be more important.”</a:t>
            </a:r>
          </a:p>
        </p:txBody>
      </p:sp>
    </p:spTree>
    <p:extLst>
      <p:ext uri="{BB962C8B-B14F-4D97-AF65-F5344CB8AC3E}">
        <p14:creationId xmlns:p14="http://schemas.microsoft.com/office/powerpoint/2010/main" val="3430451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Question ideas</a:t>
            </a:r>
          </a:p>
          <a:p>
            <a:r>
              <a:rPr lang="en-US" sz="3600" dirty="0">
                <a:latin typeface="Baskerville" panose="02020502070401020303" pitchFamily="18" charset="0"/>
                <a:ea typeface="Baskerville" panose="02020502070401020303" pitchFamily="18" charset="0"/>
              </a:rPr>
              <a:t>Decision continuum</a:t>
            </a:r>
          </a:p>
          <a:p>
            <a:pPr lvl="1"/>
            <a:r>
              <a:rPr lang="en-US" sz="3200" dirty="0">
                <a:latin typeface="Baskerville" panose="02020502070401020303" pitchFamily="18" charset="0"/>
                <a:ea typeface="Baskerville" panose="02020502070401020303" pitchFamily="18" charset="0"/>
              </a:rPr>
              <a:t>Age trumps alphabet</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Practical ideas</a:t>
            </a:r>
          </a:p>
        </p:txBody>
      </p:sp>
      <p:sp>
        <p:nvSpPr>
          <p:cNvPr id="4" name="Google Shape;1144;p193">
            <a:extLst>
              <a:ext uri="{FF2B5EF4-FFF2-40B4-BE49-F238E27FC236}">
                <a16:creationId xmlns:a16="http://schemas.microsoft.com/office/drawing/2014/main" id="{50C5DA31-DD8D-1945-A8D9-20C922D3A734}"/>
              </a:ext>
            </a:extLst>
          </p:cNvPr>
          <p:cNvSpPr txBox="1">
            <a:spLocks/>
          </p:cNvSpPr>
          <p:nvPr/>
        </p:nvSpPr>
        <p:spPr>
          <a:xfrm>
            <a:off x="1468300" y="4443091"/>
            <a:ext cx="1248600" cy="659700"/>
          </a:xfrm>
          <a:prstGeom prst="rect">
            <a:avLst/>
          </a:prstGeom>
        </p:spPr>
        <p:txBody>
          <a:bodyPr spcFirstLastPara="1" vert="horz" wrap="square" lIns="91425" tIns="91425" rIns="91425" bIns="91425" rtlCol="0" anchor="t" anchorCtr="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dirty="0">
                <a:latin typeface="Baskerville" panose="02020502070401020303" pitchFamily="18" charset="0"/>
                <a:ea typeface="Baskerville" panose="02020502070401020303" pitchFamily="18" charset="0"/>
              </a:rPr>
              <a:t>Hostile</a:t>
            </a:r>
          </a:p>
          <a:p>
            <a:pPr marL="0" indent="0">
              <a:spcBef>
                <a:spcPts val="1600"/>
              </a:spcBef>
              <a:spcAft>
                <a:spcPts val="1600"/>
              </a:spcAft>
              <a:buFont typeface="Arial" panose="020B0604020202020204" pitchFamily="34" charset="0"/>
              <a:buNone/>
            </a:pPr>
            <a:endParaRPr lang="en-US" dirty="0">
              <a:latin typeface="Baskerville" panose="02020502070401020303" pitchFamily="18" charset="0"/>
              <a:ea typeface="Baskerville" panose="02020502070401020303" pitchFamily="18" charset="0"/>
            </a:endParaRPr>
          </a:p>
        </p:txBody>
      </p:sp>
      <p:sp>
        <p:nvSpPr>
          <p:cNvPr id="5" name="Google Shape;1145;p193">
            <a:extLst>
              <a:ext uri="{FF2B5EF4-FFF2-40B4-BE49-F238E27FC236}">
                <a16:creationId xmlns:a16="http://schemas.microsoft.com/office/drawing/2014/main" id="{68FE6FAB-D729-944E-A45C-E17939833DFA}"/>
              </a:ext>
            </a:extLst>
          </p:cNvPr>
          <p:cNvSpPr/>
          <p:nvPr/>
        </p:nvSpPr>
        <p:spPr>
          <a:xfrm>
            <a:off x="1612925" y="5017441"/>
            <a:ext cx="7055100" cy="4116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Google Shape;1146;p193">
            <a:extLst>
              <a:ext uri="{FF2B5EF4-FFF2-40B4-BE49-F238E27FC236}">
                <a16:creationId xmlns:a16="http://schemas.microsoft.com/office/drawing/2014/main" id="{CBF6A4F8-D7FF-2741-B31E-6496993D7ABD}"/>
              </a:ext>
            </a:extLst>
          </p:cNvPr>
          <p:cNvSpPr txBox="1">
            <a:spLocks/>
          </p:cNvSpPr>
          <p:nvPr/>
        </p:nvSpPr>
        <p:spPr>
          <a:xfrm>
            <a:off x="2763700" y="4443091"/>
            <a:ext cx="1477200" cy="985800"/>
          </a:xfrm>
          <a:prstGeom prst="rect">
            <a:avLst/>
          </a:prstGeom>
        </p:spPr>
        <p:txBody>
          <a:bodyPr spcFirstLastPara="1" vert="horz" wrap="square" lIns="91425" tIns="91425" rIns="91425" bIns="91425" rtlCol="0" anchor="t" anchorCtr="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spcBef>
                <a:spcPts val="0"/>
              </a:spcBef>
              <a:spcAft>
                <a:spcPts val="1600"/>
              </a:spcAft>
              <a:buFont typeface="Arial" panose="020B0604020202020204" pitchFamily="34" charset="0"/>
              <a:buNone/>
            </a:pPr>
            <a:r>
              <a:rPr lang="en-US">
                <a:latin typeface="Baskerville" panose="02020502070401020303" pitchFamily="18" charset="0"/>
                <a:ea typeface="Baskerville" panose="02020502070401020303" pitchFamily="18" charset="0"/>
              </a:rPr>
              <a:t>Apathetic</a:t>
            </a:r>
          </a:p>
        </p:txBody>
      </p:sp>
      <p:sp>
        <p:nvSpPr>
          <p:cNvPr id="7" name="Google Shape;1147;p193">
            <a:extLst>
              <a:ext uri="{FF2B5EF4-FFF2-40B4-BE49-F238E27FC236}">
                <a16:creationId xmlns:a16="http://schemas.microsoft.com/office/drawing/2014/main" id="{90299B23-DFF8-014E-BC5C-45DB1B51A03A}"/>
              </a:ext>
            </a:extLst>
          </p:cNvPr>
          <p:cNvSpPr txBox="1">
            <a:spLocks/>
          </p:cNvSpPr>
          <p:nvPr/>
        </p:nvSpPr>
        <p:spPr>
          <a:xfrm>
            <a:off x="4363900" y="4443091"/>
            <a:ext cx="1248600" cy="1109700"/>
          </a:xfrm>
          <a:prstGeom prst="rect">
            <a:avLst/>
          </a:prstGeom>
        </p:spPr>
        <p:txBody>
          <a:bodyPr spcFirstLastPara="1" vert="horz" wrap="square" lIns="91425" tIns="91425" rIns="91425" bIns="91425" rtlCol="0" anchor="t" anchorCtr="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spcBef>
                <a:spcPts val="0"/>
              </a:spcBef>
              <a:spcAft>
                <a:spcPts val="1600"/>
              </a:spcAft>
              <a:buFont typeface="Arial" panose="020B0604020202020204" pitchFamily="34" charset="0"/>
              <a:buNone/>
            </a:pPr>
            <a:r>
              <a:rPr lang="en-US">
                <a:latin typeface="Baskerville" panose="02020502070401020303" pitchFamily="18" charset="0"/>
                <a:ea typeface="Baskerville" panose="02020502070401020303" pitchFamily="18" charset="0"/>
              </a:rPr>
              <a:t>Curious</a:t>
            </a:r>
          </a:p>
        </p:txBody>
      </p:sp>
      <p:sp>
        <p:nvSpPr>
          <p:cNvPr id="8" name="Google Shape;1148;p193">
            <a:extLst>
              <a:ext uri="{FF2B5EF4-FFF2-40B4-BE49-F238E27FC236}">
                <a16:creationId xmlns:a16="http://schemas.microsoft.com/office/drawing/2014/main" id="{5F42F251-0C58-964B-ADB2-269C6AFAA47A}"/>
              </a:ext>
            </a:extLst>
          </p:cNvPr>
          <p:cNvSpPr txBox="1">
            <a:spLocks/>
          </p:cNvSpPr>
          <p:nvPr/>
        </p:nvSpPr>
        <p:spPr>
          <a:xfrm>
            <a:off x="5735500" y="4443091"/>
            <a:ext cx="1552800" cy="1434300"/>
          </a:xfrm>
          <a:prstGeom prst="rect">
            <a:avLst/>
          </a:prstGeom>
        </p:spPr>
        <p:txBody>
          <a:bodyPr spcFirstLastPara="1" vert="horz" wrap="square" lIns="91425" tIns="91425" rIns="91425" bIns="91425" rtlCol="0" anchor="t" anchorCtr="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a:latin typeface="Baskerville" panose="02020502070401020303" pitchFamily="18" charset="0"/>
                <a:ea typeface="Baskerville" panose="02020502070401020303" pitchFamily="18" charset="0"/>
              </a:rPr>
              <a:t>Interested</a:t>
            </a:r>
          </a:p>
          <a:p>
            <a:pPr marL="0" indent="0">
              <a:spcBef>
                <a:spcPts val="1600"/>
              </a:spcBef>
              <a:spcAft>
                <a:spcPts val="1600"/>
              </a:spcAft>
              <a:buFont typeface="Arial" panose="020B0604020202020204" pitchFamily="34" charset="0"/>
              <a:buNone/>
            </a:pPr>
            <a:endParaRPr lang="en-US">
              <a:latin typeface="Baskerville" panose="02020502070401020303" pitchFamily="18" charset="0"/>
              <a:ea typeface="Baskerville" panose="02020502070401020303" pitchFamily="18" charset="0"/>
            </a:endParaRPr>
          </a:p>
        </p:txBody>
      </p:sp>
      <p:sp>
        <p:nvSpPr>
          <p:cNvPr id="9" name="Google Shape;1150;p193">
            <a:extLst>
              <a:ext uri="{FF2B5EF4-FFF2-40B4-BE49-F238E27FC236}">
                <a16:creationId xmlns:a16="http://schemas.microsoft.com/office/drawing/2014/main" id="{C2FE9A03-4AB3-EA4D-87E1-C5658CE96D5A}"/>
              </a:ext>
            </a:extLst>
          </p:cNvPr>
          <p:cNvSpPr/>
          <p:nvPr/>
        </p:nvSpPr>
        <p:spPr>
          <a:xfrm>
            <a:off x="1861550" y="4944091"/>
            <a:ext cx="291300" cy="572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Google Shape;1151;p193">
            <a:extLst>
              <a:ext uri="{FF2B5EF4-FFF2-40B4-BE49-F238E27FC236}">
                <a16:creationId xmlns:a16="http://schemas.microsoft.com/office/drawing/2014/main" id="{AB479B17-06DC-654F-A1B6-D49EF1216124}"/>
              </a:ext>
            </a:extLst>
          </p:cNvPr>
          <p:cNvSpPr/>
          <p:nvPr/>
        </p:nvSpPr>
        <p:spPr>
          <a:xfrm>
            <a:off x="3309350" y="4944091"/>
            <a:ext cx="291300" cy="572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Google Shape;1152;p193">
            <a:extLst>
              <a:ext uri="{FF2B5EF4-FFF2-40B4-BE49-F238E27FC236}">
                <a16:creationId xmlns:a16="http://schemas.microsoft.com/office/drawing/2014/main" id="{57B91F6C-14D3-7A4D-9115-380924EAD69F}"/>
              </a:ext>
            </a:extLst>
          </p:cNvPr>
          <p:cNvSpPr/>
          <p:nvPr/>
        </p:nvSpPr>
        <p:spPr>
          <a:xfrm>
            <a:off x="4833350" y="4944091"/>
            <a:ext cx="291300" cy="572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Google Shape;1153;p193">
            <a:extLst>
              <a:ext uri="{FF2B5EF4-FFF2-40B4-BE49-F238E27FC236}">
                <a16:creationId xmlns:a16="http://schemas.microsoft.com/office/drawing/2014/main" id="{4D9A45E0-BF79-C746-AFD4-C71748C888A4}"/>
              </a:ext>
            </a:extLst>
          </p:cNvPr>
          <p:cNvSpPr/>
          <p:nvPr/>
        </p:nvSpPr>
        <p:spPr>
          <a:xfrm>
            <a:off x="6281150" y="4944091"/>
            <a:ext cx="291300" cy="572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Google Shape;1154;p193">
            <a:extLst>
              <a:ext uri="{FF2B5EF4-FFF2-40B4-BE49-F238E27FC236}">
                <a16:creationId xmlns:a16="http://schemas.microsoft.com/office/drawing/2014/main" id="{8B37127E-97F0-A04F-8EB0-1A85AA5BEB0C}"/>
              </a:ext>
            </a:extLst>
          </p:cNvPr>
          <p:cNvSpPr/>
          <p:nvPr/>
        </p:nvSpPr>
        <p:spPr>
          <a:xfrm>
            <a:off x="7805150" y="4944091"/>
            <a:ext cx="291300" cy="572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Google Shape;1155;p193">
            <a:extLst>
              <a:ext uri="{FF2B5EF4-FFF2-40B4-BE49-F238E27FC236}">
                <a16:creationId xmlns:a16="http://schemas.microsoft.com/office/drawing/2014/main" id="{680AB700-B4FF-5742-946C-6820C1DDE988}"/>
              </a:ext>
            </a:extLst>
          </p:cNvPr>
          <p:cNvSpPr/>
          <p:nvPr/>
        </p:nvSpPr>
        <p:spPr>
          <a:xfrm>
            <a:off x="5074500" y="2527788"/>
            <a:ext cx="6279300" cy="1227600"/>
          </a:xfrm>
          <a:prstGeom prst="rect">
            <a:avLst/>
          </a:prstGeom>
          <a:solidFill>
            <a:srgbClr val="740002"/>
          </a:solidFill>
          <a:ln w="9525" cap="flat" cmpd="sng">
            <a:solidFill>
              <a:srgbClr val="FFFF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r>
              <a:rPr lang="en" sz="3200">
                <a:latin typeface="Baskerville" panose="02020502070401020303" pitchFamily="18" charset="0"/>
                <a:ea typeface="Baskerville" panose="02020502070401020303" pitchFamily="18" charset="0"/>
              </a:rPr>
              <a:t>Need to be able to recognize </a:t>
            </a:r>
            <a:r>
              <a:rPr lang="en" sz="3200" i="1">
                <a:latin typeface="Baskerville" panose="02020502070401020303" pitchFamily="18" charset="0"/>
                <a:ea typeface="Baskerville" panose="02020502070401020303" pitchFamily="18" charset="0"/>
              </a:rPr>
              <a:t>where </a:t>
            </a:r>
            <a:r>
              <a:rPr lang="en" sz="3200">
                <a:latin typeface="Baskerville" panose="02020502070401020303" pitchFamily="18" charset="0"/>
                <a:ea typeface="Baskerville" panose="02020502070401020303" pitchFamily="18" charset="0"/>
              </a:rPr>
              <a:t>someone is, and </a:t>
            </a:r>
            <a:r>
              <a:rPr lang="en" sz="3200" i="1">
                <a:latin typeface="Baskerville" panose="02020502070401020303" pitchFamily="18" charset="0"/>
                <a:ea typeface="Baskerville" panose="02020502070401020303" pitchFamily="18" charset="0"/>
              </a:rPr>
              <a:t>what approach to take</a:t>
            </a:r>
            <a:endParaRPr sz="3200" i="1">
              <a:latin typeface="Baskerville" panose="02020502070401020303" pitchFamily="18" charset="0"/>
              <a:ea typeface="Baskerville" panose="02020502070401020303" pitchFamily="18" charset="0"/>
            </a:endParaRPr>
          </a:p>
        </p:txBody>
      </p:sp>
      <p:sp>
        <p:nvSpPr>
          <p:cNvPr id="15" name="Google Shape;1149;p193">
            <a:extLst>
              <a:ext uri="{FF2B5EF4-FFF2-40B4-BE49-F238E27FC236}">
                <a16:creationId xmlns:a16="http://schemas.microsoft.com/office/drawing/2014/main" id="{634005CA-4113-1A4F-BCF3-177D0F85B166}"/>
              </a:ext>
            </a:extLst>
          </p:cNvPr>
          <p:cNvSpPr txBox="1">
            <a:spLocks/>
          </p:cNvSpPr>
          <p:nvPr/>
        </p:nvSpPr>
        <p:spPr>
          <a:xfrm>
            <a:off x="7402350" y="4443091"/>
            <a:ext cx="1623600" cy="1497900"/>
          </a:xfrm>
          <a:prstGeom prst="rect">
            <a:avLst/>
          </a:prstGeom>
        </p:spPr>
        <p:txBody>
          <a:bodyPr spcFirstLastPara="1" vert="horz" wrap="square" lIns="91425" tIns="91425" rIns="91425" bIns="91425" rtlCol="0" anchor="t" anchorCtr="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spcBef>
                <a:spcPts val="0"/>
              </a:spcBef>
              <a:spcAft>
                <a:spcPts val="1600"/>
              </a:spcAft>
              <a:buFont typeface="Arial" panose="020B0604020202020204" pitchFamily="34" charset="0"/>
              <a:buNone/>
            </a:pPr>
            <a:r>
              <a:rPr lang="en-US">
                <a:latin typeface="Baskerville" panose="02020502070401020303" pitchFamily="18" charset="0"/>
                <a:ea typeface="Baskerville" panose="02020502070401020303" pitchFamily="18" charset="0"/>
              </a:rPr>
              <a:t>Decision</a:t>
            </a:r>
            <a:endParaRPr lang="en-US" dirty="0">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25124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p:bldP spid="8" grpId="0"/>
      <p:bldP spid="9" grpId="0" animBg="1"/>
      <p:bldP spid="10" grpId="0" animBg="1"/>
      <p:bldP spid="11" grpId="0" animBg="1"/>
      <p:bldP spid="12" grpId="0" animBg="1"/>
      <p:bldP spid="13" grpId="0" animBg="1"/>
      <p:bldP spid="14" grpId="0" animBg="1"/>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fontScale="92500" lnSpcReduction="20000"/>
          </a:bodyPr>
          <a:lstStyle/>
          <a:p>
            <a:r>
              <a:rPr lang="en-US" sz="3600" dirty="0">
                <a:latin typeface="Baskerville" panose="02020502070401020303" pitchFamily="18" charset="0"/>
                <a:ea typeface="Baskerville" panose="02020502070401020303" pitchFamily="18" charset="0"/>
              </a:rPr>
              <a:t>Get them around the Body of Christ</a:t>
            </a:r>
          </a:p>
          <a:p>
            <a:r>
              <a:rPr lang="en-US" sz="3600" dirty="0">
                <a:latin typeface="Baskerville" panose="02020502070401020303" pitchFamily="18" charset="0"/>
                <a:ea typeface="Baskerville" panose="02020502070401020303" pitchFamily="18" charset="0"/>
              </a:rPr>
              <a:t>Share your testimony</a:t>
            </a:r>
          </a:p>
          <a:p>
            <a:r>
              <a:rPr lang="en-US" sz="3600" dirty="0">
                <a:latin typeface="Baskerville" panose="02020502070401020303" pitchFamily="18" charset="0"/>
                <a:ea typeface="Baskerville" panose="02020502070401020303" pitchFamily="18" charset="0"/>
              </a:rPr>
              <a:t> Special opportunities</a:t>
            </a:r>
          </a:p>
          <a:p>
            <a:r>
              <a:rPr lang="en-US" sz="3600" dirty="0">
                <a:latin typeface="Baskerville" panose="02020502070401020303" pitchFamily="18" charset="0"/>
                <a:ea typeface="Baskerville" panose="02020502070401020303" pitchFamily="18" charset="0"/>
              </a:rPr>
              <a:t> Write them a letter</a:t>
            </a:r>
          </a:p>
          <a:p>
            <a:r>
              <a:rPr lang="en-US" sz="3600" dirty="0">
                <a:latin typeface="Baskerville" panose="02020502070401020303" pitchFamily="18" charset="0"/>
                <a:ea typeface="Baskerville" panose="02020502070401020303" pitchFamily="18" charset="0"/>
              </a:rPr>
              <a:t> Could study the Bible with them </a:t>
            </a:r>
          </a:p>
          <a:p>
            <a:r>
              <a:rPr lang="en-US" sz="3600" dirty="0">
                <a:latin typeface="Baskerville" panose="02020502070401020303" pitchFamily="18" charset="0"/>
                <a:ea typeface="Baskerville" panose="02020502070401020303" pitchFamily="18" charset="0"/>
              </a:rPr>
              <a:t> Seek time together</a:t>
            </a:r>
          </a:p>
          <a:p>
            <a:r>
              <a:rPr lang="en-US" sz="3600" dirty="0">
                <a:latin typeface="Baskerville" panose="02020502070401020303" pitchFamily="18" charset="0"/>
                <a:ea typeface="Baskerville" panose="02020502070401020303" pitchFamily="18" charset="0"/>
              </a:rPr>
              <a:t> Personal appeals </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Practical ideas</a:t>
            </a:r>
          </a:p>
        </p:txBody>
      </p:sp>
    </p:spTree>
    <p:extLst>
      <p:ext uri="{BB962C8B-B14F-4D97-AF65-F5344CB8AC3E}">
        <p14:creationId xmlns:p14="http://schemas.microsoft.com/office/powerpoint/2010/main" val="115630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Meditate on passages that describe heaven</a:t>
            </a:r>
          </a:p>
          <a:p>
            <a:r>
              <a:rPr lang="en-US" sz="3600" dirty="0">
                <a:latin typeface="Baskerville" panose="02020502070401020303" pitchFamily="18" charset="0"/>
                <a:ea typeface="Baskerville" panose="02020502070401020303" pitchFamily="18" charset="0"/>
              </a:rPr>
              <a:t>Utilize Christmas/Easter/VBS/Camps</a:t>
            </a:r>
          </a:p>
          <a:p>
            <a:r>
              <a:rPr lang="en-US" sz="3600" dirty="0">
                <a:latin typeface="Baskerville" panose="02020502070401020303" pitchFamily="18" charset="0"/>
                <a:ea typeface="Baskerville" panose="02020502070401020303" pitchFamily="18" charset="0"/>
              </a:rPr>
              <a:t>Offer them a book to read</a:t>
            </a:r>
          </a:p>
          <a:p>
            <a:r>
              <a:rPr lang="en-US" sz="3600" dirty="0">
                <a:latin typeface="Baskerville" panose="02020502070401020303" pitchFamily="18" charset="0"/>
                <a:ea typeface="Baskerville" panose="02020502070401020303" pitchFamily="18" charset="0"/>
              </a:rPr>
              <a:t>Marry someone who is in it with you</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Practical ideas</a:t>
            </a:r>
          </a:p>
        </p:txBody>
      </p:sp>
    </p:spTree>
    <p:extLst>
      <p:ext uri="{BB962C8B-B14F-4D97-AF65-F5344CB8AC3E}">
        <p14:creationId xmlns:p14="http://schemas.microsoft.com/office/powerpoint/2010/main" val="65383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I want my family in the great multitude!</a:t>
            </a:r>
          </a:p>
          <a:p>
            <a:r>
              <a:rPr lang="en-US" sz="3600" dirty="0">
                <a:latin typeface="Baskerville" panose="02020502070401020303" pitchFamily="18" charset="0"/>
                <a:ea typeface="Baskerville" panose="02020502070401020303" pitchFamily="18" charset="0"/>
              </a:rPr>
              <a:t>The one who softens hearts and opens blind eyes loves them even more </a:t>
            </a: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Conclusions</a:t>
            </a:r>
          </a:p>
        </p:txBody>
      </p:sp>
    </p:spTree>
    <p:extLst>
      <p:ext uri="{BB962C8B-B14F-4D97-AF65-F5344CB8AC3E}">
        <p14:creationId xmlns:p14="http://schemas.microsoft.com/office/powerpoint/2010/main" val="136719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God’s role in evangelism</a:t>
            </a:r>
          </a:p>
          <a:p>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Encouraging Scriptural Truths</a:t>
            </a:r>
          </a:p>
        </p:txBody>
      </p:sp>
      <p:sp>
        <p:nvSpPr>
          <p:cNvPr id="4" name="Rounded Rectangle 6">
            <a:extLst>
              <a:ext uri="{FF2B5EF4-FFF2-40B4-BE49-F238E27FC236}">
                <a16:creationId xmlns:a16="http://schemas.microsoft.com/office/drawing/2014/main" id="{9F3AF013-E4DC-5344-9290-19E2895AA9AD}"/>
              </a:ext>
            </a:extLst>
          </p:cNvPr>
          <p:cNvSpPr/>
          <p:nvPr/>
        </p:nvSpPr>
        <p:spPr bwMode="auto">
          <a:xfrm>
            <a:off x="741493" y="2619652"/>
            <a:ext cx="9562234" cy="1877437"/>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Convicts and draws the lost to himself </a:t>
            </a:r>
            <a:r>
              <a:rPr lang="en-US" sz="2000" dirty="0">
                <a:latin typeface="Baskerville" panose="02020502070401020303" pitchFamily="18" charset="0"/>
                <a:ea typeface="Baskerville" panose="02020502070401020303" pitchFamily="18" charset="0"/>
              </a:rPr>
              <a:t>(Jn. 12:32)</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Empowers us to serve him </a:t>
            </a:r>
            <a:r>
              <a:rPr lang="en-US" sz="2000" dirty="0">
                <a:latin typeface="Baskerville" panose="02020502070401020303" pitchFamily="18" charset="0"/>
                <a:ea typeface="Baskerville" panose="02020502070401020303" pitchFamily="18" charset="0"/>
              </a:rPr>
              <a:t>(Rom. 1:16, Acts 1:8)</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Guides/Directs us to certain people </a:t>
            </a:r>
            <a:r>
              <a:rPr lang="en-US" sz="2000" dirty="0">
                <a:latin typeface="Baskerville" panose="02020502070401020303" pitchFamily="18" charset="0"/>
                <a:ea typeface="Baskerville" panose="02020502070401020303" pitchFamily="18" charset="0"/>
              </a:rPr>
              <a:t>(Acts 8; personal examples </a:t>
            </a:r>
            <a:r>
              <a:rPr lang="en-US" sz="2000" dirty="0">
                <a:latin typeface="Baskerville" panose="02020502070401020303" pitchFamily="18" charset="0"/>
                <a:ea typeface="Baskerville" panose="02020502070401020303" pitchFamily="18" charset="0"/>
                <a:sym typeface="Wingdings" pitchFamily="2" charset="2"/>
              </a:rPr>
              <a:t> do you look for the Holy Spirit’s leading?</a:t>
            </a:r>
            <a:r>
              <a:rPr lang="en-US" sz="2000" dirty="0">
                <a:latin typeface="Baskerville" panose="02020502070401020303" pitchFamily="18" charset="0"/>
                <a:ea typeface="Baskerville" panose="02020502070401020303" pitchFamily="18" charset="0"/>
              </a:rPr>
              <a:t>)</a:t>
            </a:r>
          </a:p>
        </p:txBody>
      </p:sp>
      <p:sp>
        <p:nvSpPr>
          <p:cNvPr id="5" name="Rounded Rectangle 6">
            <a:extLst>
              <a:ext uri="{FF2B5EF4-FFF2-40B4-BE49-F238E27FC236}">
                <a16:creationId xmlns:a16="http://schemas.microsoft.com/office/drawing/2014/main" id="{F5D5FAB0-70CA-DF40-A022-433519E5E88F}"/>
              </a:ext>
            </a:extLst>
          </p:cNvPr>
          <p:cNvSpPr/>
          <p:nvPr/>
        </p:nvSpPr>
        <p:spPr bwMode="auto">
          <a:xfrm>
            <a:off x="1672683" y="5288340"/>
            <a:ext cx="9554737" cy="1077218"/>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Ask God to help you believe these for your family, and not just your friends/co-workers! </a:t>
            </a:r>
            <a:r>
              <a:rPr lang="en-US" sz="2000" dirty="0">
                <a:latin typeface="Baskerville" panose="02020502070401020303" pitchFamily="18" charset="0"/>
                <a:ea typeface="Baskerville" panose="02020502070401020303" pitchFamily="18" charset="0"/>
              </a:rPr>
              <a:t>(Mk. 9:24)</a:t>
            </a:r>
          </a:p>
        </p:txBody>
      </p:sp>
    </p:spTree>
    <p:extLst>
      <p:ext uri="{BB962C8B-B14F-4D97-AF65-F5344CB8AC3E}">
        <p14:creationId xmlns:p14="http://schemas.microsoft.com/office/powerpoint/2010/main" val="184056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6EF7BFE-4320-4F0C-A34A-86F2A0A6425A}"/>
              </a:ext>
            </a:extLst>
          </p:cNvPr>
          <p:cNvSpPr>
            <a:spLocks noGrp="1"/>
          </p:cNvSpPr>
          <p:nvPr>
            <p:ph type="body" sz="half" idx="2"/>
          </p:nvPr>
        </p:nvSpPr>
        <p:spPr>
          <a:xfrm>
            <a:off x="4572000" y="379141"/>
            <a:ext cx="7292897" cy="6383607"/>
          </a:xfrm>
        </p:spPr>
        <p:txBody>
          <a:bodyPr>
            <a:normAutofit lnSpcReduction="10000"/>
          </a:bodyPr>
          <a:lstStyle/>
          <a:p>
            <a:pPr marL="0" indent="0"/>
            <a:r>
              <a:rPr lang="en-US" sz="3600" dirty="0">
                <a:latin typeface="Baskerville" panose="02020502070401020303" pitchFamily="18" charset="0"/>
                <a:ea typeface="Baskerville" panose="02020502070401020303" pitchFamily="18" charset="0"/>
              </a:rPr>
              <a:t>“We need to reflect on the supernatural dimension of conversion.</a:t>
            </a:r>
          </a:p>
          <a:p>
            <a:pPr marL="0" indent="0"/>
            <a:r>
              <a:rPr lang="en-US" sz="3600" dirty="0">
                <a:latin typeface="Baskerville" panose="02020502070401020303" pitchFamily="18" charset="0"/>
                <a:ea typeface="Baskerville" panose="02020502070401020303" pitchFamily="18" charset="0"/>
              </a:rPr>
              <a:t>Evangelism occurs at the intersection of the human and the divine, </a:t>
            </a:r>
          </a:p>
          <a:p>
            <a:pPr marL="0" indent="0"/>
            <a:r>
              <a:rPr lang="en-US" sz="3600" dirty="0">
                <a:latin typeface="Baskerville" panose="02020502070401020303" pitchFamily="18" charset="0"/>
                <a:ea typeface="Baskerville" panose="02020502070401020303" pitchFamily="18" charset="0"/>
              </a:rPr>
              <a:t>where people do ordinary things (declare, ask questions, offer evidences, give defenses, share experiences and so on)</a:t>
            </a:r>
          </a:p>
          <a:p>
            <a:pPr marL="0" indent="0"/>
            <a:r>
              <a:rPr lang="en-US" sz="3600" dirty="0">
                <a:latin typeface="Baskerville" panose="02020502070401020303" pitchFamily="18" charset="0"/>
                <a:ea typeface="Baskerville" panose="02020502070401020303" pitchFamily="18" charset="0"/>
              </a:rPr>
              <a:t>and God does what only he can do (open blind eyes, soften hardened hearts, raise the ‘dead,’ and the like).</a:t>
            </a:r>
          </a:p>
          <a:p>
            <a:pPr marL="0" indent="0"/>
            <a:r>
              <a:rPr lang="en-US" sz="3600" dirty="0">
                <a:latin typeface="Baskerville" panose="02020502070401020303" pitchFamily="18" charset="0"/>
                <a:ea typeface="Baskerville" panose="02020502070401020303" pitchFamily="18" charset="0"/>
              </a:rPr>
              <a:t>We work hard to do our part, and we pray earnestly for God to do his part.”</a:t>
            </a:r>
          </a:p>
        </p:txBody>
      </p:sp>
      <p:sp>
        <p:nvSpPr>
          <p:cNvPr id="7" name="Text Placeholder 5">
            <a:extLst>
              <a:ext uri="{FF2B5EF4-FFF2-40B4-BE49-F238E27FC236}">
                <a16:creationId xmlns:a16="http://schemas.microsoft.com/office/drawing/2014/main" id="{E1D3781B-50EC-4F6F-B7CB-573FA0D4F620}"/>
              </a:ext>
            </a:extLst>
          </p:cNvPr>
          <p:cNvSpPr txBox="1">
            <a:spLocks/>
          </p:cNvSpPr>
          <p:nvPr/>
        </p:nvSpPr>
        <p:spPr bwMode="auto">
          <a:xfrm>
            <a:off x="335281" y="4800600"/>
            <a:ext cx="2954019" cy="1554480"/>
          </a:xfrm>
          <a:prstGeom prst="rect">
            <a:avLst/>
          </a:prstGeom>
          <a:noFill/>
          <a:ln w="9525">
            <a:noFill/>
            <a:miter lim="800000"/>
            <a:headEnd/>
            <a:tailEnd/>
          </a:ln>
        </p:spPr>
        <p:txBody>
          <a:bodyPr vert="horz" wrap="square" lIns="109728" tIns="54864" rIns="109728" bIns="54864" numCol="1" anchor="t" anchorCtr="0" compatLnSpc="1">
            <a:prstTxWarp prst="textNoShape">
              <a:avLst/>
            </a:prstTxWarp>
          </a:bodyPr>
          <a:lstStyle>
            <a:lvl1pPr marL="228600" indent="-228600" algn="l" rtl="0" eaLnBrk="0" fontAlgn="base" hangingPunct="0">
              <a:lnSpc>
                <a:spcPct val="90000"/>
              </a:lnSpc>
              <a:spcBef>
                <a:spcPct val="20000"/>
              </a:spcBef>
              <a:spcAft>
                <a:spcPct val="0"/>
              </a:spcAft>
              <a:buNone/>
              <a:defRPr sz="3600" baseline="0">
                <a:solidFill>
                  <a:schemeClr val="bg1"/>
                </a:solidFill>
                <a:latin typeface="Georgia" panose="02040502050405020303" pitchFamily="18" charset="0"/>
                <a:ea typeface="ＭＳ Ｐゴシック" charset="-128"/>
                <a:cs typeface="Calibri Light" panose="020F0302020204030204" pitchFamily="34" charset="0"/>
              </a:defRPr>
            </a:lvl1pPr>
            <a:lvl2pPr marL="457200" indent="0" algn="l" rtl="0" eaLnBrk="0" fontAlgn="base" hangingPunct="0">
              <a:lnSpc>
                <a:spcPct val="95000"/>
              </a:lnSpc>
              <a:spcBef>
                <a:spcPct val="20000"/>
              </a:spcBef>
              <a:spcAft>
                <a:spcPct val="0"/>
              </a:spcAft>
              <a:buNone/>
              <a:defRPr sz="1200">
                <a:solidFill>
                  <a:schemeClr val="bg1"/>
                </a:solidFill>
                <a:latin typeface="+mn-lt"/>
                <a:ea typeface="ＭＳ Ｐゴシック" charset="-128"/>
              </a:defRPr>
            </a:lvl2pPr>
            <a:lvl3pPr marL="914400" indent="0" algn="l" rtl="0" eaLnBrk="0" fontAlgn="base" hangingPunct="0">
              <a:lnSpc>
                <a:spcPct val="95000"/>
              </a:lnSpc>
              <a:spcBef>
                <a:spcPct val="20000"/>
              </a:spcBef>
              <a:spcAft>
                <a:spcPct val="0"/>
              </a:spcAft>
              <a:buNone/>
              <a:defRPr sz="1000">
                <a:solidFill>
                  <a:schemeClr val="bg1"/>
                </a:solidFill>
                <a:latin typeface="+mn-lt"/>
                <a:ea typeface="ＭＳ Ｐゴシック" charset="-128"/>
              </a:defRPr>
            </a:lvl3pPr>
            <a:lvl4pPr marL="13716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4pPr>
            <a:lvl5pPr marL="1828800" indent="0" algn="l" rtl="0" eaLnBrk="0" fontAlgn="base" hangingPunct="0">
              <a:lnSpc>
                <a:spcPct val="95000"/>
              </a:lnSpc>
              <a:spcBef>
                <a:spcPct val="20000"/>
              </a:spcBef>
              <a:spcAft>
                <a:spcPct val="0"/>
              </a:spcAft>
              <a:buNone/>
              <a:defRPr sz="900">
                <a:solidFill>
                  <a:schemeClr val="bg1"/>
                </a:solidFill>
                <a:latin typeface="+mn-lt"/>
                <a:ea typeface="ＭＳ Ｐゴシック" charset="-128"/>
              </a:defRPr>
            </a:lvl5pPr>
            <a:lvl6pPr marL="2286000" indent="0" algn="l" rtl="0" fontAlgn="base">
              <a:spcBef>
                <a:spcPct val="20000"/>
              </a:spcBef>
              <a:spcAft>
                <a:spcPct val="0"/>
              </a:spcAft>
              <a:buNone/>
              <a:defRPr sz="900">
                <a:solidFill>
                  <a:schemeClr val="bg1"/>
                </a:solidFill>
                <a:latin typeface="+mn-lt"/>
              </a:defRPr>
            </a:lvl6pPr>
            <a:lvl7pPr marL="2743200" indent="0" algn="l" rtl="0" fontAlgn="base">
              <a:spcBef>
                <a:spcPct val="20000"/>
              </a:spcBef>
              <a:spcAft>
                <a:spcPct val="0"/>
              </a:spcAft>
              <a:buNone/>
              <a:defRPr sz="900">
                <a:solidFill>
                  <a:schemeClr val="bg1"/>
                </a:solidFill>
                <a:latin typeface="+mn-lt"/>
              </a:defRPr>
            </a:lvl7pPr>
            <a:lvl8pPr marL="3200400" indent="0" algn="l" rtl="0" fontAlgn="base">
              <a:spcBef>
                <a:spcPct val="20000"/>
              </a:spcBef>
              <a:spcAft>
                <a:spcPct val="0"/>
              </a:spcAft>
              <a:buNone/>
              <a:defRPr sz="900">
                <a:solidFill>
                  <a:schemeClr val="bg1"/>
                </a:solidFill>
                <a:latin typeface="+mn-lt"/>
              </a:defRPr>
            </a:lvl8pPr>
            <a:lvl9pPr marL="3657600" indent="0" algn="l" rtl="0" fontAlgn="base">
              <a:spcBef>
                <a:spcPct val="20000"/>
              </a:spcBef>
              <a:spcAft>
                <a:spcPct val="0"/>
              </a:spcAft>
              <a:buNone/>
              <a:defRPr sz="900">
                <a:solidFill>
                  <a:schemeClr val="bg1"/>
                </a:solidFill>
                <a:latin typeface="+mn-lt"/>
              </a:defRPr>
            </a:lvl9pPr>
          </a:lstStyle>
          <a:p>
            <a:pPr lvl="0"/>
            <a:r>
              <a:rPr lang="en-US" sz="2400" kern="0" dirty="0">
                <a:solidFill>
                  <a:prstClr val="white"/>
                </a:solidFill>
              </a:rPr>
              <a:t>Randy Newman, </a:t>
            </a:r>
            <a:r>
              <a:rPr lang="en-US" sz="2400" i="1" kern="0" dirty="0">
                <a:solidFill>
                  <a:prstClr val="white"/>
                </a:solidFill>
              </a:rPr>
              <a:t>Unlikely Converts</a:t>
            </a:r>
            <a:endParaRPr kumimoji="0" lang="en-US" sz="2400" b="0" i="1" u="none" strike="noStrike" kern="0" cap="none" spc="0" normalizeH="0" baseline="0" noProof="0" dirty="0">
              <a:ln>
                <a:noFill/>
              </a:ln>
              <a:solidFill>
                <a:prstClr val="white"/>
              </a:solidFill>
              <a:effectLst/>
              <a:uLnTx/>
              <a:uFillTx/>
              <a:latin typeface="Georgia" panose="02040502050405020303" pitchFamily="18"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910436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God’s role in evangelism</a:t>
            </a:r>
          </a:p>
          <a:p>
            <a:r>
              <a:rPr lang="en-US" sz="3600" dirty="0">
                <a:latin typeface="Baskerville" panose="02020502070401020303" pitchFamily="18" charset="0"/>
                <a:ea typeface="Baskerville" panose="02020502070401020303" pitchFamily="18" charset="0"/>
              </a:rPr>
              <a:t>We never know what God is doing in someone’s heart</a:t>
            </a:r>
          </a:p>
          <a:p>
            <a:pPr marL="0" indent="0">
              <a:buNone/>
            </a:pPr>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Encouraging Scriptural Truths</a:t>
            </a:r>
          </a:p>
        </p:txBody>
      </p:sp>
      <p:sp>
        <p:nvSpPr>
          <p:cNvPr id="5" name="Rounded Rectangle 6">
            <a:extLst>
              <a:ext uri="{FF2B5EF4-FFF2-40B4-BE49-F238E27FC236}">
                <a16:creationId xmlns:a16="http://schemas.microsoft.com/office/drawing/2014/main" id="{FA377396-78CA-9C42-8E67-AA85976EF318}"/>
              </a:ext>
            </a:extLst>
          </p:cNvPr>
          <p:cNvSpPr/>
          <p:nvPr/>
        </p:nvSpPr>
        <p:spPr bwMode="auto">
          <a:xfrm>
            <a:off x="1165239" y="2931886"/>
            <a:ext cx="6440247" cy="1569660"/>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Nicodemus (John 3, 7, 19)</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The thief on the cross (Luke 23:43)</a:t>
            </a:r>
          </a:p>
          <a:p>
            <a:pPr marL="457200" indent="-457200">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Ex: post-it notes</a:t>
            </a:r>
          </a:p>
        </p:txBody>
      </p:sp>
    </p:spTree>
    <p:extLst>
      <p:ext uri="{BB962C8B-B14F-4D97-AF65-F5344CB8AC3E}">
        <p14:creationId xmlns:p14="http://schemas.microsoft.com/office/powerpoint/2010/main" val="416305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God’s role in evangelism</a:t>
            </a:r>
          </a:p>
          <a:p>
            <a:r>
              <a:rPr lang="en-US" sz="3600" dirty="0">
                <a:latin typeface="Baskerville" panose="02020502070401020303" pitchFamily="18" charset="0"/>
                <a:ea typeface="Baskerville" panose="02020502070401020303" pitchFamily="18" charset="0"/>
              </a:rPr>
              <a:t>We never know what God is doing in someone’s heart</a:t>
            </a:r>
          </a:p>
          <a:p>
            <a:r>
              <a:rPr lang="en-US" sz="3600" dirty="0">
                <a:latin typeface="Baskerville" panose="02020502070401020303" pitchFamily="18" charset="0"/>
                <a:ea typeface="Baskerville" panose="02020502070401020303" pitchFamily="18" charset="0"/>
              </a:rPr>
              <a:t>God loves your family</a:t>
            </a:r>
          </a:p>
          <a:p>
            <a:pPr lvl="1"/>
            <a:r>
              <a:rPr lang="en-US" sz="3200" dirty="0">
                <a:latin typeface="Baskerville" panose="02020502070401020303" pitchFamily="18" charset="0"/>
                <a:ea typeface="Baskerville" panose="02020502070401020303" pitchFamily="18" charset="0"/>
              </a:rPr>
              <a:t>The word household is used 171x in 166 verses</a:t>
            </a:r>
          </a:p>
          <a:p>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Encouraging Scriptural Truths</a:t>
            </a:r>
          </a:p>
        </p:txBody>
      </p:sp>
      <p:sp>
        <p:nvSpPr>
          <p:cNvPr id="4" name="Rounded Rectangle 6">
            <a:extLst>
              <a:ext uri="{FF2B5EF4-FFF2-40B4-BE49-F238E27FC236}">
                <a16:creationId xmlns:a16="http://schemas.microsoft.com/office/drawing/2014/main" id="{D62A9791-69F4-734F-A656-9146DCBA4DBD}"/>
              </a:ext>
            </a:extLst>
          </p:cNvPr>
          <p:cNvSpPr/>
          <p:nvPr/>
        </p:nvSpPr>
        <p:spPr bwMode="auto">
          <a:xfrm>
            <a:off x="285100" y="4196417"/>
            <a:ext cx="11512890" cy="2062103"/>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John 4:53 – “he himself believed, he and his whole household”</a:t>
            </a:r>
          </a:p>
          <a:p>
            <a:r>
              <a:rPr lang="en-US" sz="3200" dirty="0">
                <a:latin typeface="Baskerville" panose="02020502070401020303" pitchFamily="18" charset="0"/>
                <a:ea typeface="Baskerville" panose="02020502070401020303" pitchFamily="18" charset="0"/>
              </a:rPr>
              <a:t>Acts 16:31 – “Believe in the Lord Jesus, and you will be saved, you and your household”</a:t>
            </a:r>
          </a:p>
          <a:p>
            <a:r>
              <a:rPr lang="en-US" sz="3200" dirty="0">
                <a:latin typeface="Baskerville" panose="02020502070401020303" pitchFamily="18" charset="0"/>
                <a:ea typeface="Baskerville" panose="02020502070401020303" pitchFamily="18" charset="0"/>
              </a:rPr>
              <a:t>1 Cor. 1:16 – “Now I did baptize the household of Stephanas”</a:t>
            </a:r>
          </a:p>
        </p:txBody>
      </p:sp>
    </p:spTree>
    <p:extLst>
      <p:ext uri="{BB962C8B-B14F-4D97-AF65-F5344CB8AC3E}">
        <p14:creationId xmlns:p14="http://schemas.microsoft.com/office/powerpoint/2010/main" val="243974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 God’s role in evangelism</a:t>
            </a:r>
          </a:p>
          <a:p>
            <a:r>
              <a:rPr lang="en-US" sz="3600" dirty="0">
                <a:latin typeface="Baskerville" panose="02020502070401020303" pitchFamily="18" charset="0"/>
                <a:ea typeface="Baskerville" panose="02020502070401020303" pitchFamily="18" charset="0"/>
              </a:rPr>
              <a:t>We never know what God is doing in someone’s heart</a:t>
            </a:r>
          </a:p>
          <a:p>
            <a:r>
              <a:rPr lang="en-US" sz="3600" dirty="0">
                <a:latin typeface="Baskerville" panose="02020502070401020303" pitchFamily="18" charset="0"/>
                <a:ea typeface="Baskerville" panose="02020502070401020303" pitchFamily="18" charset="0"/>
              </a:rPr>
              <a:t>God loves your family</a:t>
            </a:r>
          </a:p>
          <a:p>
            <a:pPr lvl="1"/>
            <a:r>
              <a:rPr lang="en-US" sz="3200" dirty="0">
                <a:latin typeface="Baskerville" panose="02020502070401020303" pitchFamily="18" charset="0"/>
                <a:ea typeface="Baskerville" panose="02020502070401020303" pitchFamily="18" charset="0"/>
              </a:rPr>
              <a:t>The word household is used 171x in 166 verses</a:t>
            </a:r>
          </a:p>
          <a:p>
            <a:pPr lvl="1"/>
            <a:r>
              <a:rPr lang="en-US" sz="3200" dirty="0">
                <a:latin typeface="Baskerville" panose="02020502070401020303" pitchFamily="18" charset="0"/>
                <a:ea typeface="Baskerville" panose="02020502070401020303" pitchFamily="18" charset="0"/>
              </a:rPr>
              <a:t>Ever noticed how much family comes up in ministry situations?</a:t>
            </a:r>
          </a:p>
          <a:p>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Encouraging Scriptural Truths</a:t>
            </a:r>
          </a:p>
        </p:txBody>
      </p:sp>
      <p:sp>
        <p:nvSpPr>
          <p:cNvPr id="4" name="Rounded Rectangle 6">
            <a:extLst>
              <a:ext uri="{FF2B5EF4-FFF2-40B4-BE49-F238E27FC236}">
                <a16:creationId xmlns:a16="http://schemas.microsoft.com/office/drawing/2014/main" id="{D62A9791-69F4-734F-A656-9146DCBA4DBD}"/>
              </a:ext>
            </a:extLst>
          </p:cNvPr>
          <p:cNvSpPr/>
          <p:nvPr/>
        </p:nvSpPr>
        <p:spPr bwMode="auto">
          <a:xfrm>
            <a:off x="222535" y="219503"/>
            <a:ext cx="5640977" cy="3293209"/>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2600" dirty="0">
                <a:latin typeface="Baskerville" panose="02020502070401020303" pitchFamily="18" charset="0"/>
                <a:ea typeface="Baskerville" panose="02020502070401020303" pitchFamily="18" charset="0"/>
              </a:rPr>
              <a:t>Peter’s mother-in-law </a:t>
            </a:r>
            <a:r>
              <a:rPr lang="en-US" dirty="0">
                <a:latin typeface="Baskerville" panose="02020502070401020303" pitchFamily="18" charset="0"/>
                <a:ea typeface="Baskerville" panose="02020502070401020303" pitchFamily="18" charset="0"/>
              </a:rPr>
              <a:t>(Mt. 8, Mk 1, Lk. 4)</a:t>
            </a:r>
          </a:p>
          <a:p>
            <a:r>
              <a:rPr lang="en-US" sz="2600" dirty="0">
                <a:latin typeface="Baskerville" panose="02020502070401020303" pitchFamily="18" charset="0"/>
                <a:ea typeface="Baskerville" panose="02020502070401020303" pitchFamily="18" charset="0"/>
              </a:rPr>
              <a:t>Jesus raises a synagogue leader’s daughter </a:t>
            </a:r>
            <a:r>
              <a:rPr lang="en-US" dirty="0">
                <a:latin typeface="Baskerville" panose="02020502070401020303" pitchFamily="18" charset="0"/>
                <a:ea typeface="Baskerville" panose="02020502070401020303" pitchFamily="18" charset="0"/>
              </a:rPr>
              <a:t>(Mt. 9)</a:t>
            </a:r>
          </a:p>
          <a:p>
            <a:r>
              <a:rPr lang="en-US" sz="2600" dirty="0">
                <a:latin typeface="Baskerville" panose="02020502070401020303" pitchFamily="18" charset="0"/>
                <a:ea typeface="Baskerville" panose="02020502070401020303" pitchFamily="18" charset="0"/>
              </a:rPr>
              <a:t>Canaanite woman’s daughter from demon possession </a:t>
            </a:r>
            <a:r>
              <a:rPr lang="en-US" dirty="0">
                <a:latin typeface="Baskerville" panose="02020502070401020303" pitchFamily="18" charset="0"/>
                <a:ea typeface="Baskerville" panose="02020502070401020303" pitchFamily="18" charset="0"/>
              </a:rPr>
              <a:t>(Mt. 15)</a:t>
            </a:r>
          </a:p>
          <a:p>
            <a:r>
              <a:rPr lang="en-US" sz="2600" dirty="0">
                <a:latin typeface="Baskerville" panose="02020502070401020303" pitchFamily="18" charset="0"/>
                <a:ea typeface="Baskerville" panose="02020502070401020303" pitchFamily="18" charset="0"/>
              </a:rPr>
              <a:t>Syrophoenician woman’s daughter </a:t>
            </a:r>
            <a:r>
              <a:rPr lang="en-US" dirty="0">
                <a:latin typeface="Baskerville" panose="02020502070401020303" pitchFamily="18" charset="0"/>
                <a:ea typeface="Baskerville" panose="02020502070401020303" pitchFamily="18" charset="0"/>
              </a:rPr>
              <a:t>(Mk. 7)</a:t>
            </a:r>
          </a:p>
          <a:p>
            <a:r>
              <a:rPr lang="en-US" sz="2600" dirty="0">
                <a:latin typeface="Baskerville" panose="02020502070401020303" pitchFamily="18" charset="0"/>
                <a:ea typeface="Baskerville" panose="02020502070401020303" pitchFamily="18" charset="0"/>
              </a:rPr>
              <a:t>Jesus’ cousin John is doing backflips in the womb </a:t>
            </a:r>
            <a:r>
              <a:rPr lang="en-US" sz="1600" dirty="0">
                <a:latin typeface="Baskerville" panose="02020502070401020303" pitchFamily="18" charset="0"/>
                <a:ea typeface="Baskerville" panose="02020502070401020303" pitchFamily="18" charset="0"/>
              </a:rPr>
              <a:t>(Luke 1)</a:t>
            </a:r>
          </a:p>
        </p:txBody>
      </p:sp>
      <p:sp>
        <p:nvSpPr>
          <p:cNvPr id="5" name="Rounded Rectangle 6">
            <a:extLst>
              <a:ext uri="{FF2B5EF4-FFF2-40B4-BE49-F238E27FC236}">
                <a16:creationId xmlns:a16="http://schemas.microsoft.com/office/drawing/2014/main" id="{2490E494-798E-2E49-B97A-782C62F772EC}"/>
              </a:ext>
            </a:extLst>
          </p:cNvPr>
          <p:cNvSpPr/>
          <p:nvPr/>
        </p:nvSpPr>
        <p:spPr bwMode="auto">
          <a:xfrm>
            <a:off x="5926183" y="219503"/>
            <a:ext cx="5616562" cy="3293209"/>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2600" dirty="0">
                <a:latin typeface="Baskerville" panose="02020502070401020303" pitchFamily="18" charset="0"/>
                <a:ea typeface="Baskerville" panose="02020502070401020303" pitchFamily="18" charset="0"/>
              </a:rPr>
              <a:t>Son possessed by a demon </a:t>
            </a:r>
            <a:r>
              <a:rPr lang="en-US" sz="1600" dirty="0">
                <a:latin typeface="Baskerville" panose="02020502070401020303" pitchFamily="18" charset="0"/>
                <a:ea typeface="Baskerville" panose="02020502070401020303" pitchFamily="18" charset="0"/>
              </a:rPr>
              <a:t>(Lk. 9)</a:t>
            </a:r>
          </a:p>
          <a:p>
            <a:r>
              <a:rPr lang="en-US" sz="2600" dirty="0">
                <a:latin typeface="Baskerville" panose="02020502070401020303" pitchFamily="18" charset="0"/>
                <a:ea typeface="Baskerville" panose="02020502070401020303" pitchFamily="18" charset="0"/>
              </a:rPr>
              <a:t>Raising a widow’s son </a:t>
            </a:r>
            <a:r>
              <a:rPr lang="en-US" dirty="0">
                <a:latin typeface="Baskerville" panose="02020502070401020303" pitchFamily="18" charset="0"/>
                <a:ea typeface="Baskerville" panose="02020502070401020303" pitchFamily="18" charset="0"/>
              </a:rPr>
              <a:t>(Luke 7:11-15)</a:t>
            </a:r>
          </a:p>
          <a:p>
            <a:r>
              <a:rPr lang="en-US" sz="2600" dirty="0">
                <a:latin typeface="Baskerville" panose="02020502070401020303" pitchFamily="18" charset="0"/>
                <a:ea typeface="Baskerville" panose="02020502070401020303" pitchFamily="18" charset="0"/>
              </a:rPr>
              <a:t>Jairus’ daughter </a:t>
            </a:r>
            <a:r>
              <a:rPr lang="en-US" dirty="0">
                <a:latin typeface="Baskerville" panose="02020502070401020303" pitchFamily="18" charset="0"/>
                <a:ea typeface="Baskerville" panose="02020502070401020303" pitchFamily="18" charset="0"/>
              </a:rPr>
              <a:t>(Luke 9</a:t>
            </a:r>
          </a:p>
          <a:p>
            <a:r>
              <a:rPr lang="en-US" sz="2600" dirty="0">
                <a:latin typeface="Baskerville" panose="02020502070401020303" pitchFamily="18" charset="0"/>
                <a:ea typeface="Baskerville" panose="02020502070401020303" pitchFamily="18" charset="0"/>
              </a:rPr>
              <a:t>Water into wine (Mary) </a:t>
            </a:r>
            <a:r>
              <a:rPr lang="en-US" dirty="0">
                <a:latin typeface="Baskerville" panose="02020502070401020303" pitchFamily="18" charset="0"/>
                <a:ea typeface="Baskerville" panose="02020502070401020303" pitchFamily="18" charset="0"/>
              </a:rPr>
              <a:t>(John 2)</a:t>
            </a:r>
          </a:p>
          <a:p>
            <a:r>
              <a:rPr lang="en-US" sz="2600" dirty="0">
                <a:latin typeface="Baskerville" panose="02020502070401020303" pitchFamily="18" charset="0"/>
                <a:ea typeface="Baskerville" panose="02020502070401020303" pitchFamily="18" charset="0"/>
              </a:rPr>
              <a:t>Royal official’s son </a:t>
            </a:r>
            <a:r>
              <a:rPr lang="en-US" dirty="0">
                <a:latin typeface="Baskerville" panose="02020502070401020303" pitchFamily="18" charset="0"/>
                <a:ea typeface="Baskerville" panose="02020502070401020303" pitchFamily="18" charset="0"/>
              </a:rPr>
              <a:t>(John 4)</a:t>
            </a:r>
          </a:p>
          <a:p>
            <a:r>
              <a:rPr lang="en-US" sz="2600" dirty="0">
                <a:latin typeface="Baskerville" panose="02020502070401020303" pitchFamily="18" charset="0"/>
                <a:ea typeface="Baskerville" panose="02020502070401020303" pitchFamily="18" charset="0"/>
              </a:rPr>
              <a:t>Jesus heals blind man (parents) </a:t>
            </a:r>
            <a:r>
              <a:rPr lang="en-US" dirty="0">
                <a:latin typeface="Baskerville" panose="02020502070401020303" pitchFamily="18" charset="0"/>
                <a:ea typeface="Baskerville" panose="02020502070401020303" pitchFamily="18" charset="0"/>
              </a:rPr>
              <a:t>(John 9)</a:t>
            </a:r>
          </a:p>
          <a:p>
            <a:r>
              <a:rPr lang="en-US" sz="2600" dirty="0">
                <a:latin typeface="Baskerville" panose="02020502070401020303" pitchFamily="18" charset="0"/>
                <a:ea typeface="Baskerville" panose="02020502070401020303" pitchFamily="18" charset="0"/>
              </a:rPr>
              <a:t>Lazarus, Mary, Martha </a:t>
            </a:r>
            <a:r>
              <a:rPr lang="en-US" dirty="0">
                <a:latin typeface="Baskerville" panose="02020502070401020303" pitchFamily="18" charset="0"/>
                <a:ea typeface="Baskerville" panose="02020502070401020303" pitchFamily="18" charset="0"/>
              </a:rPr>
              <a:t>(John 11)</a:t>
            </a:r>
          </a:p>
          <a:p>
            <a:endParaRPr lang="en-US" sz="2600" dirty="0">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8959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lnSpcReduction="10000"/>
          </a:bodyPr>
          <a:lstStyle/>
          <a:p>
            <a:r>
              <a:rPr lang="en-US" sz="3600" dirty="0">
                <a:latin typeface="Baskerville" panose="02020502070401020303" pitchFamily="18" charset="0"/>
                <a:ea typeface="Baskerville" panose="02020502070401020303" pitchFamily="18" charset="0"/>
              </a:rPr>
              <a:t> God’s role in evangelism</a:t>
            </a:r>
          </a:p>
          <a:p>
            <a:r>
              <a:rPr lang="en-US" sz="3600" dirty="0">
                <a:latin typeface="Baskerville" panose="02020502070401020303" pitchFamily="18" charset="0"/>
                <a:ea typeface="Baskerville" panose="02020502070401020303" pitchFamily="18" charset="0"/>
              </a:rPr>
              <a:t>We never know what God is doing in someone’s heart</a:t>
            </a:r>
          </a:p>
          <a:p>
            <a:r>
              <a:rPr lang="en-US" sz="3600" dirty="0">
                <a:latin typeface="Baskerville" panose="02020502070401020303" pitchFamily="18" charset="0"/>
                <a:ea typeface="Baskerville" panose="02020502070401020303" pitchFamily="18" charset="0"/>
              </a:rPr>
              <a:t>God loves your family</a:t>
            </a:r>
          </a:p>
          <a:p>
            <a:pPr lvl="1"/>
            <a:r>
              <a:rPr lang="en-US" sz="3200" dirty="0">
                <a:latin typeface="Baskerville" panose="02020502070401020303" pitchFamily="18" charset="0"/>
                <a:ea typeface="Baskerville" panose="02020502070401020303" pitchFamily="18" charset="0"/>
              </a:rPr>
              <a:t>The word household is used 171x in 166 verses</a:t>
            </a:r>
          </a:p>
          <a:p>
            <a:pPr lvl="1"/>
            <a:r>
              <a:rPr lang="en-US" sz="3200" dirty="0">
                <a:latin typeface="Baskerville" panose="02020502070401020303" pitchFamily="18" charset="0"/>
                <a:ea typeface="Baskerville" panose="02020502070401020303" pitchFamily="18" charset="0"/>
              </a:rPr>
              <a:t>Ever noticed how much family comes up in ministry situations?</a:t>
            </a:r>
          </a:p>
          <a:p>
            <a:pPr lvl="1"/>
            <a:r>
              <a:rPr lang="en-US" sz="3200" dirty="0">
                <a:latin typeface="Baskerville" panose="02020502070401020303" pitchFamily="18" charset="0"/>
                <a:ea typeface="Baskerville" panose="02020502070401020303" pitchFamily="18" charset="0"/>
              </a:rPr>
              <a:t>Family witnessing to family</a:t>
            </a:r>
          </a:p>
          <a:p>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Encouraging Scriptural Truths</a:t>
            </a:r>
          </a:p>
        </p:txBody>
      </p:sp>
      <p:sp>
        <p:nvSpPr>
          <p:cNvPr id="4" name="Rounded Rectangle 6">
            <a:extLst>
              <a:ext uri="{FF2B5EF4-FFF2-40B4-BE49-F238E27FC236}">
                <a16:creationId xmlns:a16="http://schemas.microsoft.com/office/drawing/2014/main" id="{D62A9791-69F4-734F-A656-9146DCBA4DBD}"/>
              </a:ext>
            </a:extLst>
          </p:cNvPr>
          <p:cNvSpPr/>
          <p:nvPr/>
        </p:nvSpPr>
        <p:spPr bwMode="auto">
          <a:xfrm>
            <a:off x="2409371" y="717344"/>
            <a:ext cx="7914640" cy="1569660"/>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Andrew brings his brother to Jesus </a:t>
            </a:r>
            <a:r>
              <a:rPr lang="en-US" dirty="0">
                <a:latin typeface="Baskerville" panose="02020502070401020303" pitchFamily="18" charset="0"/>
                <a:ea typeface="Baskerville" panose="02020502070401020303" pitchFamily="18" charset="0"/>
              </a:rPr>
              <a:t>(Jn. 1:40-42)</a:t>
            </a:r>
          </a:p>
          <a:p>
            <a:r>
              <a:rPr lang="en-US" sz="3200" dirty="0">
                <a:latin typeface="Baskerville" panose="02020502070401020303" pitchFamily="18" charset="0"/>
                <a:ea typeface="Baskerville" panose="02020502070401020303" pitchFamily="18" charset="0"/>
              </a:rPr>
              <a:t>Jesus’ own family </a:t>
            </a:r>
            <a:r>
              <a:rPr lang="en-US" sz="1600" dirty="0">
                <a:latin typeface="Baskerville" panose="02020502070401020303" pitchFamily="18" charset="0"/>
                <a:ea typeface="Baskerville" panose="02020502070401020303" pitchFamily="18" charset="0"/>
              </a:rPr>
              <a:t>(Jn. 7:5 &amp; Acts 1:14; Mk. 16:1; Mt. 11 &amp; John 1,3; Luke 1)</a:t>
            </a:r>
          </a:p>
          <a:p>
            <a:r>
              <a:rPr lang="en-US" sz="3200" dirty="0">
                <a:latin typeface="Baskerville" panose="02020502070401020303" pitchFamily="18" charset="0"/>
                <a:ea typeface="Baskerville" panose="02020502070401020303" pitchFamily="18" charset="0"/>
              </a:rPr>
              <a:t>Winning unbelieving spouses </a:t>
            </a:r>
            <a:r>
              <a:rPr lang="en-US" sz="1600" dirty="0">
                <a:latin typeface="Baskerville" panose="02020502070401020303" pitchFamily="18" charset="0"/>
                <a:ea typeface="Baskerville" panose="02020502070401020303" pitchFamily="18" charset="0"/>
              </a:rPr>
              <a:t>(1 Cor. 7:12-14 ,1 Pet. 3:1-2: </a:t>
            </a:r>
          </a:p>
        </p:txBody>
      </p:sp>
    </p:spTree>
    <p:extLst>
      <p:ext uri="{BB962C8B-B14F-4D97-AF65-F5344CB8AC3E}">
        <p14:creationId xmlns:p14="http://schemas.microsoft.com/office/powerpoint/2010/main" val="427931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Have to actually open your mouth</a:t>
            </a:r>
          </a:p>
          <a:p>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Sobering Scriptural Truths</a:t>
            </a:r>
          </a:p>
        </p:txBody>
      </p:sp>
      <p:sp>
        <p:nvSpPr>
          <p:cNvPr id="4" name="Rounded Rectangle 6">
            <a:extLst>
              <a:ext uri="{FF2B5EF4-FFF2-40B4-BE49-F238E27FC236}">
                <a16:creationId xmlns:a16="http://schemas.microsoft.com/office/drawing/2014/main" id="{E2695BD4-6261-DF45-8CED-A6223199A52D}"/>
              </a:ext>
            </a:extLst>
          </p:cNvPr>
          <p:cNvSpPr/>
          <p:nvPr/>
        </p:nvSpPr>
        <p:spPr bwMode="auto">
          <a:xfrm>
            <a:off x="700238" y="2062189"/>
            <a:ext cx="8456023" cy="4462760"/>
          </a:xfrm>
          <a:prstGeom prst="roundRect">
            <a:avLst>
              <a:gd name="adj" fmla="val 0"/>
            </a:avLst>
          </a:prstGeom>
          <a:solidFill>
            <a:srgbClr val="620001"/>
          </a:solidFill>
          <a:ln w="25400" cap="flat" cmpd="sng" algn="ctr">
            <a:solidFill>
              <a:srgbClr val="FFFF00"/>
            </a:solidFill>
            <a:prstDash val="solid"/>
            <a:round/>
            <a:headEnd type="none" w="med" len="med"/>
            <a:tailEnd type="none" w="med" len="med"/>
          </a:ln>
          <a:effectLst/>
        </p:spPr>
        <p:txBody>
          <a:bodyPr wrap="square" rtlCol="0" anchor="t" anchorCtr="0">
            <a:spAutoFit/>
          </a:bodyPr>
          <a:lstStyle/>
          <a:p>
            <a:r>
              <a:rPr lang="en-US" sz="3200" dirty="0">
                <a:latin typeface="Baskerville" panose="02020502070401020303" pitchFamily="18" charset="0"/>
                <a:ea typeface="Baskerville" panose="02020502070401020303" pitchFamily="18" charset="0"/>
              </a:rPr>
              <a:t>Romans 10:14 – “How, then, can they call on the one they have not believed in? And how can they believe in the one of whom they have not heard? And how can they hear without someone preaching to them?”</a:t>
            </a:r>
          </a:p>
          <a:p>
            <a:r>
              <a:rPr lang="en-US" sz="2000" dirty="0">
                <a:latin typeface="Baskerville" panose="02020502070401020303" pitchFamily="18" charset="0"/>
                <a:ea typeface="Baskerville" panose="02020502070401020303" pitchFamily="18" charset="0"/>
              </a:rPr>
              <a:t>Witness, testify, say, tell, reply,  give a legal defense, plead, urge, preach, speak, proclaim, answer, shout, reason, explain, prove, declare, argue, teach, herald, with words</a:t>
            </a:r>
          </a:p>
          <a:p>
            <a:endParaRPr lang="en-US" sz="1600" dirty="0">
              <a:latin typeface="Baskerville" panose="02020502070401020303" pitchFamily="18" charset="0"/>
              <a:ea typeface="Baskerville" panose="02020502070401020303" pitchFamily="18" charset="0"/>
            </a:endParaRPr>
          </a:p>
          <a:p>
            <a:endParaRPr lang="en-US" sz="1600" dirty="0">
              <a:latin typeface="Baskerville" panose="02020502070401020303" pitchFamily="18" charset="0"/>
              <a:ea typeface="Baskerville" panose="02020502070401020303" pitchFamily="18" charset="0"/>
            </a:endParaRPr>
          </a:p>
          <a:p>
            <a:r>
              <a:rPr lang="en-US" sz="3200" dirty="0">
                <a:latin typeface="Baskerville" panose="02020502070401020303" pitchFamily="18" charset="0"/>
                <a:ea typeface="Baskerville" panose="02020502070401020303" pitchFamily="18" charset="0"/>
              </a:rPr>
              <a:t>Ex: dinner table; ‘unfinished business’</a:t>
            </a:r>
          </a:p>
        </p:txBody>
      </p:sp>
    </p:spTree>
    <p:extLst>
      <p:ext uri="{BB962C8B-B14F-4D97-AF65-F5344CB8AC3E}">
        <p14:creationId xmlns:p14="http://schemas.microsoft.com/office/powerpoint/2010/main" val="116901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D78DC-DB4F-7946-A2E4-1E4C2B928EF5}"/>
              </a:ext>
            </a:extLst>
          </p:cNvPr>
          <p:cNvSpPr>
            <a:spLocks noGrp="1"/>
          </p:cNvSpPr>
          <p:nvPr>
            <p:ph idx="1"/>
          </p:nvPr>
        </p:nvSpPr>
        <p:spPr>
          <a:xfrm>
            <a:off x="411480" y="1219200"/>
            <a:ext cx="10942320" cy="4721791"/>
          </a:xfrm>
        </p:spPr>
        <p:txBody>
          <a:bodyPr>
            <a:normAutofit/>
          </a:bodyPr>
          <a:lstStyle/>
          <a:p>
            <a:r>
              <a:rPr lang="en-US" sz="3600" dirty="0">
                <a:latin typeface="Baskerville" panose="02020502070401020303" pitchFamily="18" charset="0"/>
                <a:ea typeface="Baskerville" panose="02020502070401020303" pitchFamily="18" charset="0"/>
              </a:rPr>
              <a:t>Have to actually open your mouth</a:t>
            </a:r>
          </a:p>
          <a:p>
            <a:r>
              <a:rPr lang="en-US" sz="3600" dirty="0">
                <a:latin typeface="Baskerville" panose="02020502070401020303" pitchFamily="18" charset="0"/>
                <a:ea typeface="Baskerville" panose="02020502070401020303" pitchFamily="18" charset="0"/>
              </a:rPr>
              <a:t>The gospel divides (Mt. 10:35)</a:t>
            </a:r>
            <a:endParaRPr lang="en-US" sz="3200" dirty="0">
              <a:latin typeface="Baskerville" panose="02020502070401020303" pitchFamily="18" charset="0"/>
              <a:ea typeface="Baskerville" panose="02020502070401020303" pitchFamily="18" charset="0"/>
            </a:endParaRPr>
          </a:p>
          <a:p>
            <a:endParaRPr lang="en-US" sz="3600" dirty="0">
              <a:latin typeface="Baskerville" panose="02020502070401020303" pitchFamily="18" charset="0"/>
              <a:ea typeface="Baskerville" panose="02020502070401020303" pitchFamily="18" charset="0"/>
            </a:endParaRPr>
          </a:p>
        </p:txBody>
      </p:sp>
      <p:sp>
        <p:nvSpPr>
          <p:cNvPr id="16" name="Content Placeholder 2">
            <a:extLst>
              <a:ext uri="{FF2B5EF4-FFF2-40B4-BE49-F238E27FC236}">
                <a16:creationId xmlns:a16="http://schemas.microsoft.com/office/drawing/2014/main" id="{98B416AC-3E2E-714C-BFDB-F35EDE25D4D5}"/>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Sobering Scriptural Truths</a:t>
            </a:r>
          </a:p>
        </p:txBody>
      </p:sp>
    </p:spTree>
    <p:extLst>
      <p:ext uri="{BB962C8B-B14F-4D97-AF65-F5344CB8AC3E}">
        <p14:creationId xmlns:p14="http://schemas.microsoft.com/office/powerpoint/2010/main" val="58933309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Dwell-Theme" id="{83A9F0AA-6EC3-4022-A6DF-642119352D90}" vid="{BADD0C12-03D4-46CD-BB72-7CAC675227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1753</Words>
  <Application>Microsoft Office PowerPoint</Application>
  <PresentationFormat>Widescreen</PresentationFormat>
  <Paragraphs>222</Paragraphs>
  <Slides>30</Slides>
  <Notes>30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30</vt:i4>
      </vt:variant>
    </vt:vector>
  </HeadingPairs>
  <TitlesOfParts>
    <vt:vector size="42" baseType="lpstr">
      <vt:lpstr>ＭＳ Ｐゴシック</vt:lpstr>
      <vt:lpstr>Arial</vt:lpstr>
      <vt:lpstr>Baskerville</vt:lpstr>
      <vt:lpstr>Calibri</vt:lpstr>
      <vt:lpstr>Calibri Light</vt:lpstr>
      <vt:lpstr>Georgia</vt:lpstr>
      <vt:lpstr>Tahoma</vt:lpstr>
      <vt:lpstr>Trebuchet MS</vt:lpstr>
      <vt:lpstr>Tw Cen MT</vt:lpstr>
      <vt:lpstr>Wingdings</vt:lpstr>
      <vt:lpstr>Office Theme</vt:lpstr>
      <vt:lpstr>Dwell-Theme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2024-07-27T18:33:49Z</dcterms:created>
  <dcterms:modified xsi:type="dcterms:W3CDTF">2024-07-27T18:33:59Z</dcterms:modified>
</cp:coreProperties>
</file>