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48" r:id="rId1"/>
  </p:sldMasterIdLst>
  <p:notesMasterIdLst>
    <p:notesMasterId r:id="rId4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4" r:id="rId35"/>
    <p:sldId id="301" r:id="rId36"/>
    <p:sldId id="300" r:id="rId37"/>
    <p:sldId id="295" r:id="rId38"/>
    <p:sldId id="296" r:id="rId39"/>
    <p:sldId id="297" r:id="rId40"/>
    <p:sldId id="298" r:id="rId41"/>
    <p:sldId id="299" r:id="rId42"/>
    <p:sldId id="292" r:id="rId43"/>
    <p:sldId id="293" r:id="rId44"/>
  </p:sldIdLst>
  <p:sldSz cx="12192000" cy="6858000"/>
  <p:notesSz cx="6858000" cy="9144000"/>
  <p:embeddedFontLst>
    <p:embeddedFont>
      <p:font typeface="Calibri" panose="020F0502020204030204" pitchFamily="34" charset="0"/>
      <p:regular r:id="rId46"/>
      <p:bold r:id="rId47"/>
      <p:italic r:id="rId48"/>
      <p:boldItalic r:id="rId49"/>
    </p:embeddedFont>
    <p:embeddedFont>
      <p:font typeface="Play" panose="020B0604020202020204" charset="0"/>
      <p:regular r:id="rId50"/>
      <p:bold r:id="rId5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ikgnLcb0OgT2d6fvwEkN8eodvOZ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491" autoAdjust="0"/>
    <p:restoredTop sz="82198" autoAdjust="0"/>
  </p:normalViewPr>
  <p:slideViewPr>
    <p:cSldViewPr snapToGrid="0">
      <p:cViewPr varScale="1">
        <p:scale>
          <a:sx n="57" d="100"/>
          <a:sy n="57" d="100"/>
        </p:scale>
        <p:origin x="52"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2.fntdata"/><Relationship Id="rId50" Type="http://schemas.openxmlformats.org/officeDocument/2006/relationships/font" Target="fonts/font5.fntdata"/><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3" Type="http://customschemas.google.com/relationships/presentationmetadata" Target="metadata"/><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3.fntdata"/><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font" Target="fonts/font6.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1.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4.fntdata"/><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fd2afe19e5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g2fd2afe19e5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7" name="Google Shape;16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3" name="Google Shape;17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fd2afe19e5_0_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g2fd2afe19e5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7" name="Google Shape;20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3" name="Google Shape;213;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Google Shape;220;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1" name="Google Shape;221;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Google Shape;227;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2fd2afe19e5_0_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g2fd2afe19e5_0_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5" name="Google Shape;235;g2fd2afe19e5_0_2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2" name="Google Shape;242;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Google Shape;250;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1" name="Google Shape;251;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2fd2afe19e5_0_4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g2fd2afe19e5_0_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9" name="Google Shape;269;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0" name="Google Shape;270;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78" name="Google Shape;278;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 name="Google Shape;287;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fd2afe19e5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fd2afe19e5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g2fd2afe19e5_0_3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4" name="Google Shape;294;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5" name="Google Shape;295;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3" name="Google Shape;303;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8" name="Google Shape;318;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9" name="Google Shape;319;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4" name="Google Shape;354;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5" name="Google Shape;355;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4" name="Google Shape;354;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5" name="Google Shape;355;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Tree>
    <p:extLst>
      <p:ext uri="{BB962C8B-B14F-4D97-AF65-F5344CB8AC3E}">
        <p14:creationId xmlns:p14="http://schemas.microsoft.com/office/powerpoint/2010/main" val="15355517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4" name="Google Shape;354;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5" name="Google Shape;355;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Tree>
    <p:extLst>
      <p:ext uri="{BB962C8B-B14F-4D97-AF65-F5344CB8AC3E}">
        <p14:creationId xmlns:p14="http://schemas.microsoft.com/office/powerpoint/2010/main" val="9008714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63" name="Google Shape;363;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457200" lvl="0" indent="-355600" algn="l" rtl="0">
              <a:lnSpc>
                <a:spcPct val="90000"/>
              </a:lnSpc>
              <a:spcBef>
                <a:spcPts val="0"/>
              </a:spcBef>
              <a:spcAft>
                <a:spcPts val="1000"/>
              </a:spcAft>
              <a:buClr>
                <a:schemeClr val="lt1"/>
              </a:buClr>
              <a:buSzPts val="2000"/>
              <a:buFont typeface="Calibri"/>
              <a:buChar char="•"/>
            </a:pPr>
            <a:endParaRPr sz="100">
              <a:solidFill>
                <a:schemeClr val="lt1"/>
              </a:solidFill>
            </a:endParaRPr>
          </a:p>
        </p:txBody>
      </p:sp>
      <p:sp>
        <p:nvSpPr>
          <p:cNvPr id="370" name="Google Shape;370;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8" name="Google Shape;378;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5" name="Google Shape;385;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2" name="Google Shape;392;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0" name="Google Shape;340;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1" name="Google Shape;341;p3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42</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7" name="Google Shape;347;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43</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0" name="Google Shape;140;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8" name="Google Shape;1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5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5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5" name="Google Shape;75;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5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5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1" name="Google Shape;81;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4" name="Google Shape;24;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4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4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E9E9E9"/>
              </a:buClr>
              <a:buSzPts val="2400"/>
              <a:buNone/>
              <a:defRPr sz="2400">
                <a:solidFill>
                  <a:srgbClr val="E9E9E9"/>
                </a:solidFill>
              </a:defRPr>
            </a:lvl1pPr>
            <a:lvl2pPr marL="914400" lvl="1" indent="-228600" algn="l">
              <a:lnSpc>
                <a:spcPct val="90000"/>
              </a:lnSpc>
              <a:spcBef>
                <a:spcPts val="500"/>
              </a:spcBef>
              <a:spcAft>
                <a:spcPts val="0"/>
              </a:spcAft>
              <a:buClr>
                <a:srgbClr val="E9E9E9"/>
              </a:buClr>
              <a:buSzPts val="2000"/>
              <a:buNone/>
              <a:defRPr sz="2000">
                <a:solidFill>
                  <a:srgbClr val="E9E9E9"/>
                </a:solidFill>
              </a:defRPr>
            </a:lvl2pPr>
            <a:lvl3pPr marL="1371600" lvl="2" indent="-228600" algn="l">
              <a:lnSpc>
                <a:spcPct val="90000"/>
              </a:lnSpc>
              <a:spcBef>
                <a:spcPts val="500"/>
              </a:spcBef>
              <a:spcAft>
                <a:spcPts val="0"/>
              </a:spcAft>
              <a:buClr>
                <a:srgbClr val="E9E9E9"/>
              </a:buClr>
              <a:buSzPts val="1800"/>
              <a:buNone/>
              <a:defRPr sz="1800">
                <a:solidFill>
                  <a:srgbClr val="E9E9E9"/>
                </a:solidFill>
              </a:defRPr>
            </a:lvl3pPr>
            <a:lvl4pPr marL="1828800" lvl="3" indent="-228600" algn="l">
              <a:lnSpc>
                <a:spcPct val="90000"/>
              </a:lnSpc>
              <a:spcBef>
                <a:spcPts val="500"/>
              </a:spcBef>
              <a:spcAft>
                <a:spcPts val="0"/>
              </a:spcAft>
              <a:buClr>
                <a:srgbClr val="E9E9E9"/>
              </a:buClr>
              <a:buSzPts val="1600"/>
              <a:buNone/>
              <a:defRPr sz="1600">
                <a:solidFill>
                  <a:srgbClr val="E9E9E9"/>
                </a:solidFill>
              </a:defRPr>
            </a:lvl4pPr>
            <a:lvl5pPr marL="2286000" lvl="4" indent="-228600" algn="l">
              <a:lnSpc>
                <a:spcPct val="90000"/>
              </a:lnSpc>
              <a:spcBef>
                <a:spcPts val="500"/>
              </a:spcBef>
              <a:spcAft>
                <a:spcPts val="0"/>
              </a:spcAft>
              <a:buClr>
                <a:srgbClr val="E9E9E9"/>
              </a:buClr>
              <a:buSzPts val="1600"/>
              <a:buNone/>
              <a:defRPr sz="1600">
                <a:solidFill>
                  <a:srgbClr val="E9E9E9"/>
                </a:solidFill>
              </a:defRPr>
            </a:lvl5pPr>
            <a:lvl6pPr marL="2743200" lvl="5" indent="-228600" algn="l">
              <a:lnSpc>
                <a:spcPct val="90000"/>
              </a:lnSpc>
              <a:spcBef>
                <a:spcPts val="500"/>
              </a:spcBef>
              <a:spcAft>
                <a:spcPts val="0"/>
              </a:spcAft>
              <a:buClr>
                <a:srgbClr val="E9E9E9"/>
              </a:buClr>
              <a:buSzPts val="1600"/>
              <a:buNone/>
              <a:defRPr sz="1600">
                <a:solidFill>
                  <a:srgbClr val="E9E9E9"/>
                </a:solidFill>
              </a:defRPr>
            </a:lvl6pPr>
            <a:lvl7pPr marL="3200400" lvl="6" indent="-228600" algn="l">
              <a:lnSpc>
                <a:spcPct val="90000"/>
              </a:lnSpc>
              <a:spcBef>
                <a:spcPts val="500"/>
              </a:spcBef>
              <a:spcAft>
                <a:spcPts val="0"/>
              </a:spcAft>
              <a:buClr>
                <a:srgbClr val="E9E9E9"/>
              </a:buClr>
              <a:buSzPts val="1600"/>
              <a:buNone/>
              <a:defRPr sz="1600">
                <a:solidFill>
                  <a:srgbClr val="E9E9E9"/>
                </a:solidFill>
              </a:defRPr>
            </a:lvl7pPr>
            <a:lvl8pPr marL="3657600" lvl="7" indent="-228600" algn="l">
              <a:lnSpc>
                <a:spcPct val="90000"/>
              </a:lnSpc>
              <a:spcBef>
                <a:spcPts val="500"/>
              </a:spcBef>
              <a:spcAft>
                <a:spcPts val="0"/>
              </a:spcAft>
              <a:buClr>
                <a:srgbClr val="E9E9E9"/>
              </a:buClr>
              <a:buSzPts val="1600"/>
              <a:buNone/>
              <a:defRPr sz="1600">
                <a:solidFill>
                  <a:srgbClr val="E9E9E9"/>
                </a:solidFill>
              </a:defRPr>
            </a:lvl8pPr>
            <a:lvl9pPr marL="4114800" lvl="8" indent="-228600" algn="l">
              <a:lnSpc>
                <a:spcPct val="90000"/>
              </a:lnSpc>
              <a:spcBef>
                <a:spcPts val="500"/>
              </a:spcBef>
              <a:spcAft>
                <a:spcPts val="0"/>
              </a:spcAft>
              <a:buClr>
                <a:srgbClr val="E9E9E9"/>
              </a:buClr>
              <a:buSzPts val="1600"/>
              <a:buNone/>
              <a:defRPr sz="1600">
                <a:solidFill>
                  <a:srgbClr val="E9E9E9"/>
                </a:solidFill>
              </a:defRPr>
            </a:lvl9pPr>
          </a:lstStyle>
          <a:p>
            <a:endParaRPr/>
          </a:p>
        </p:txBody>
      </p:sp>
      <p:sp>
        <p:nvSpPr>
          <p:cNvPr id="34" name="Google Shape;34;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4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40" name="Google Shape;40;p4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41" name="Google Shape;41;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4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4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47" name="Google Shape;47;p4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48" name="Google Shape;48;p4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49" name="Google Shape;49;p4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50" name="Google Shape;50;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4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4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lt1"/>
              </a:buClr>
              <a:buSzPts val="3200"/>
              <a:buChar char="•"/>
              <a:defRPr sz="3200"/>
            </a:lvl1pPr>
            <a:lvl2pPr marL="914400" lvl="1" indent="-406400" algn="l">
              <a:lnSpc>
                <a:spcPct val="90000"/>
              </a:lnSpc>
              <a:spcBef>
                <a:spcPts val="500"/>
              </a:spcBef>
              <a:spcAft>
                <a:spcPts val="0"/>
              </a:spcAft>
              <a:buClr>
                <a:schemeClr val="lt1"/>
              </a:buClr>
              <a:buSzPts val="2800"/>
              <a:buChar char="•"/>
              <a:defRPr sz="2800"/>
            </a:lvl2pPr>
            <a:lvl3pPr marL="1371600" lvl="2" indent="-381000" algn="l">
              <a:lnSpc>
                <a:spcPct val="90000"/>
              </a:lnSpc>
              <a:spcBef>
                <a:spcPts val="500"/>
              </a:spcBef>
              <a:spcAft>
                <a:spcPts val="0"/>
              </a:spcAft>
              <a:buClr>
                <a:schemeClr val="lt1"/>
              </a:buClr>
              <a:buSzPts val="2400"/>
              <a:buChar char="•"/>
              <a:defRPr sz="2400"/>
            </a:lvl3pPr>
            <a:lvl4pPr marL="1828800" lvl="3" indent="-355600" algn="l">
              <a:lnSpc>
                <a:spcPct val="90000"/>
              </a:lnSpc>
              <a:spcBef>
                <a:spcPts val="500"/>
              </a:spcBef>
              <a:spcAft>
                <a:spcPts val="0"/>
              </a:spcAft>
              <a:buClr>
                <a:schemeClr val="lt1"/>
              </a:buClr>
              <a:buSzPts val="2000"/>
              <a:buChar char="•"/>
              <a:defRPr sz="2000"/>
            </a:lvl4pPr>
            <a:lvl5pPr marL="2286000" lvl="4" indent="-355600" algn="l">
              <a:lnSpc>
                <a:spcPct val="90000"/>
              </a:lnSpc>
              <a:spcBef>
                <a:spcPts val="500"/>
              </a:spcBef>
              <a:spcAft>
                <a:spcPts val="0"/>
              </a:spcAft>
              <a:buClr>
                <a:schemeClr val="lt1"/>
              </a:buClr>
              <a:buSzPts val="2000"/>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61" name="Google Shape;61;p4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62" name="Google Shape;62;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5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50"/>
          <p:cNvSpPr>
            <a:spLocks noGrp="1"/>
          </p:cNvSpPr>
          <p:nvPr>
            <p:ph type="pic" idx="2"/>
          </p:nvPr>
        </p:nvSpPr>
        <p:spPr>
          <a:xfrm>
            <a:off x="5183188" y="987425"/>
            <a:ext cx="6172200" cy="4873625"/>
          </a:xfrm>
          <a:prstGeom prst="rect">
            <a:avLst/>
          </a:prstGeom>
          <a:noFill/>
          <a:ln>
            <a:noFill/>
          </a:ln>
        </p:spPr>
      </p:sp>
      <p:sp>
        <p:nvSpPr>
          <p:cNvPr id="68" name="Google Shape;68;p5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69" name="Google Shape;69;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Play"/>
              <a:buNone/>
              <a:defRPr sz="4400" b="0" i="0" u="none" strike="noStrike" cap="none">
                <a:solidFill>
                  <a:schemeClr val="lt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12" name="Google Shape;12;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E9E9E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3" name="Google Shape;13;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E9E9E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14" name="Google Shape;14;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E9E9E9"/>
                </a:solidFill>
                <a:latin typeface="Arial"/>
                <a:ea typeface="Arial"/>
                <a:cs typeface="Arial"/>
                <a:sym typeface="Arial"/>
              </a:defRPr>
            </a:lvl1pPr>
            <a:lvl2pPr marL="0" marR="0" lvl="1" indent="0" algn="r" rtl="0">
              <a:spcBef>
                <a:spcPts val="0"/>
              </a:spcBef>
              <a:buNone/>
              <a:defRPr sz="1200" b="0" i="0" u="none" strike="noStrike" cap="none">
                <a:solidFill>
                  <a:srgbClr val="E9E9E9"/>
                </a:solidFill>
                <a:latin typeface="Arial"/>
                <a:ea typeface="Arial"/>
                <a:cs typeface="Arial"/>
                <a:sym typeface="Arial"/>
              </a:defRPr>
            </a:lvl2pPr>
            <a:lvl3pPr marL="0" marR="0" lvl="2" indent="0" algn="r" rtl="0">
              <a:spcBef>
                <a:spcPts val="0"/>
              </a:spcBef>
              <a:buNone/>
              <a:defRPr sz="1200" b="0" i="0" u="none" strike="noStrike" cap="none">
                <a:solidFill>
                  <a:srgbClr val="E9E9E9"/>
                </a:solidFill>
                <a:latin typeface="Arial"/>
                <a:ea typeface="Arial"/>
                <a:cs typeface="Arial"/>
                <a:sym typeface="Arial"/>
              </a:defRPr>
            </a:lvl3pPr>
            <a:lvl4pPr marL="0" marR="0" lvl="3" indent="0" algn="r" rtl="0">
              <a:spcBef>
                <a:spcPts val="0"/>
              </a:spcBef>
              <a:buNone/>
              <a:defRPr sz="1200" b="0" i="0" u="none" strike="noStrike" cap="none">
                <a:solidFill>
                  <a:srgbClr val="E9E9E9"/>
                </a:solidFill>
                <a:latin typeface="Arial"/>
                <a:ea typeface="Arial"/>
                <a:cs typeface="Arial"/>
                <a:sym typeface="Arial"/>
              </a:defRPr>
            </a:lvl4pPr>
            <a:lvl5pPr marL="0" marR="0" lvl="4" indent="0" algn="r" rtl="0">
              <a:spcBef>
                <a:spcPts val="0"/>
              </a:spcBef>
              <a:buNone/>
              <a:defRPr sz="1200" b="0" i="0" u="none" strike="noStrike" cap="none">
                <a:solidFill>
                  <a:srgbClr val="E9E9E9"/>
                </a:solidFill>
                <a:latin typeface="Arial"/>
                <a:ea typeface="Arial"/>
                <a:cs typeface="Arial"/>
                <a:sym typeface="Arial"/>
              </a:defRPr>
            </a:lvl5pPr>
            <a:lvl6pPr marL="0" marR="0" lvl="5" indent="0" algn="r" rtl="0">
              <a:spcBef>
                <a:spcPts val="0"/>
              </a:spcBef>
              <a:buNone/>
              <a:defRPr sz="1200" b="0" i="0" u="none" strike="noStrike" cap="none">
                <a:solidFill>
                  <a:srgbClr val="E9E9E9"/>
                </a:solidFill>
                <a:latin typeface="Arial"/>
                <a:ea typeface="Arial"/>
                <a:cs typeface="Arial"/>
                <a:sym typeface="Arial"/>
              </a:defRPr>
            </a:lvl6pPr>
            <a:lvl7pPr marL="0" marR="0" lvl="6" indent="0" algn="r" rtl="0">
              <a:spcBef>
                <a:spcPts val="0"/>
              </a:spcBef>
              <a:buNone/>
              <a:defRPr sz="1200" b="0" i="0" u="none" strike="noStrike" cap="none">
                <a:solidFill>
                  <a:srgbClr val="E9E9E9"/>
                </a:solidFill>
                <a:latin typeface="Arial"/>
                <a:ea typeface="Arial"/>
                <a:cs typeface="Arial"/>
                <a:sym typeface="Arial"/>
              </a:defRPr>
            </a:lvl7pPr>
            <a:lvl8pPr marL="0" marR="0" lvl="7" indent="0" algn="r" rtl="0">
              <a:spcBef>
                <a:spcPts val="0"/>
              </a:spcBef>
              <a:buNone/>
              <a:defRPr sz="1200" b="0" i="0" u="none" strike="noStrike" cap="none">
                <a:solidFill>
                  <a:srgbClr val="E9E9E9"/>
                </a:solidFill>
                <a:latin typeface="Arial"/>
                <a:ea typeface="Arial"/>
                <a:cs typeface="Arial"/>
                <a:sym typeface="Arial"/>
              </a:defRPr>
            </a:lvl8pPr>
            <a:lvl9pPr marL="0" marR="0" lvl="8" indent="0" algn="r" rtl="0">
              <a:spcBef>
                <a:spcPts val="0"/>
              </a:spcBef>
              <a:buNone/>
              <a:defRPr sz="1200" b="0" i="0" u="none" strike="noStrike" cap="none">
                <a:solidFill>
                  <a:srgbClr val="E9E9E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6000"/>
              <a:buFont typeface="Play"/>
              <a:buNone/>
            </a:pPr>
            <a:r>
              <a:rPr lang="en-US"/>
              <a:t>Charitable Judgments</a:t>
            </a:r>
            <a:endParaRPr/>
          </a:p>
        </p:txBody>
      </p:sp>
      <p:sp>
        <p:nvSpPr>
          <p:cNvPr id="89" name="Google Shape;89;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a:t>Fall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0"/>
          <p:cNvSpPr txBox="1">
            <a:spLocks noGrp="1"/>
          </p:cNvSpPr>
          <p:nvPr>
            <p:ph type="title"/>
          </p:nvPr>
        </p:nvSpPr>
        <p:spPr>
          <a:xfrm>
            <a:off x="145774" y="159026"/>
            <a:ext cx="11208026" cy="87464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57" name="Google Shape;157;p10"/>
          <p:cNvSpPr txBox="1">
            <a:spLocks noGrp="1"/>
          </p:cNvSpPr>
          <p:nvPr>
            <p:ph type="body" idx="1"/>
          </p:nvPr>
        </p:nvSpPr>
        <p:spPr>
          <a:xfrm>
            <a:off x="343600" y="1033675"/>
            <a:ext cx="11702700" cy="5607000"/>
          </a:xfrm>
          <a:prstGeom prst="rect">
            <a:avLst/>
          </a:prstGeom>
          <a:noFill/>
          <a:ln>
            <a:noFill/>
          </a:ln>
        </p:spPr>
        <p:txBody>
          <a:bodyPr spcFirstLastPara="1" wrap="square" lIns="91425" tIns="45700" rIns="91425" bIns="45700" anchor="t" anchorCtr="0">
            <a:normAutofit/>
          </a:bodyPr>
          <a:lstStyle/>
          <a:p>
            <a:pPr marL="457200" lvl="0" indent="-469900" algn="l" rtl="0">
              <a:lnSpc>
                <a:spcPct val="115000"/>
              </a:lnSpc>
              <a:spcBef>
                <a:spcPts val="0"/>
              </a:spcBef>
              <a:spcAft>
                <a:spcPts val="0"/>
              </a:spcAft>
              <a:buSzPts val="3800"/>
              <a:buFont typeface="Calibri"/>
              <a:buAutoNum type="arabicPeriod"/>
            </a:pPr>
            <a:r>
              <a:rPr lang="en-US" sz="3800" b="1">
                <a:latin typeface="Calibri"/>
                <a:ea typeface="Calibri"/>
                <a:cs typeface="Calibri"/>
                <a:sym typeface="Calibri"/>
              </a:rPr>
              <a:t>Focus negatively on the qualities of others (continued)</a:t>
            </a:r>
            <a:endParaRPr sz="3800" b="1">
              <a:latin typeface="Calibri"/>
              <a:ea typeface="Calibri"/>
              <a:cs typeface="Calibri"/>
              <a:sym typeface="Calibri"/>
            </a:endParaRPr>
          </a:p>
          <a:p>
            <a:pPr marL="914400" lvl="0" indent="-469900" algn="l" rtl="0">
              <a:lnSpc>
                <a:spcPct val="115000"/>
              </a:lnSpc>
              <a:spcBef>
                <a:spcPts val="0"/>
              </a:spcBef>
              <a:spcAft>
                <a:spcPts val="0"/>
              </a:spcAft>
              <a:buSzPts val="3800"/>
              <a:buFont typeface="Calibri"/>
              <a:buChar char="●"/>
            </a:pPr>
            <a:r>
              <a:rPr lang="en-US" sz="3800">
                <a:latin typeface="Calibri"/>
                <a:ea typeface="Calibri"/>
                <a:cs typeface="Calibri"/>
                <a:sym typeface="Calibri"/>
              </a:rPr>
              <a:t>Scenario: A friend no shows, no texts</a:t>
            </a:r>
            <a:endParaRPr sz="3800">
              <a:latin typeface="Calibri"/>
              <a:ea typeface="Calibri"/>
              <a:cs typeface="Calibri"/>
              <a:sym typeface="Calibri"/>
            </a:endParaRPr>
          </a:p>
          <a:p>
            <a:pPr marL="914400" lvl="0" indent="-469900" algn="l" rtl="0">
              <a:lnSpc>
                <a:spcPct val="115000"/>
              </a:lnSpc>
              <a:spcBef>
                <a:spcPts val="1000"/>
              </a:spcBef>
              <a:spcAft>
                <a:spcPts val="0"/>
              </a:spcAft>
              <a:buSzPts val="3800"/>
              <a:buFont typeface="Calibri"/>
              <a:buChar char="●"/>
            </a:pPr>
            <a:r>
              <a:rPr lang="en-US" sz="3800">
                <a:latin typeface="Calibri"/>
                <a:ea typeface="Calibri"/>
                <a:cs typeface="Calibri"/>
                <a:sym typeface="Calibri"/>
              </a:rPr>
              <a:t>Some negative conclusions: </a:t>
            </a:r>
            <a:endParaRPr sz="3800">
              <a:latin typeface="Calibri"/>
              <a:ea typeface="Calibri"/>
              <a:cs typeface="Calibri"/>
              <a:sym typeface="Calibri"/>
            </a:endParaRPr>
          </a:p>
          <a:p>
            <a:pPr marL="1371600" lvl="1" indent="-469900" algn="l" rtl="0">
              <a:lnSpc>
                <a:spcPct val="115000"/>
              </a:lnSpc>
              <a:spcBef>
                <a:spcPts val="1000"/>
              </a:spcBef>
              <a:spcAft>
                <a:spcPts val="0"/>
              </a:spcAft>
              <a:buSzPts val="3800"/>
              <a:buFont typeface="Calibri"/>
              <a:buChar char="○"/>
            </a:pPr>
            <a:r>
              <a:rPr lang="en-US" sz="3800">
                <a:latin typeface="Calibri"/>
                <a:ea typeface="Calibri"/>
                <a:cs typeface="Calibri"/>
                <a:sym typeface="Calibri"/>
              </a:rPr>
              <a:t>“She doesn’t care about me.”</a:t>
            </a:r>
            <a:endParaRPr sz="3800">
              <a:latin typeface="Calibri"/>
              <a:ea typeface="Calibri"/>
              <a:cs typeface="Calibri"/>
              <a:sym typeface="Calibri"/>
            </a:endParaRPr>
          </a:p>
          <a:p>
            <a:pPr marL="1371600" lvl="1" indent="-469900" algn="l" rtl="0">
              <a:lnSpc>
                <a:spcPct val="115000"/>
              </a:lnSpc>
              <a:spcBef>
                <a:spcPts val="1000"/>
              </a:spcBef>
              <a:spcAft>
                <a:spcPts val="0"/>
              </a:spcAft>
              <a:buSzPts val="3800"/>
              <a:buFont typeface="Calibri"/>
              <a:buChar char="○"/>
            </a:pPr>
            <a:r>
              <a:rPr lang="en-US" sz="3800">
                <a:latin typeface="Calibri"/>
                <a:ea typeface="Calibri"/>
                <a:cs typeface="Calibri"/>
                <a:sym typeface="Calibri"/>
              </a:rPr>
              <a:t>“She is unwilling to be disciplined about her time and calendar.” </a:t>
            </a:r>
            <a:endParaRPr sz="3800">
              <a:latin typeface="Calibri"/>
              <a:ea typeface="Calibri"/>
              <a:cs typeface="Calibri"/>
              <a:sym typeface="Calibri"/>
            </a:endParaRPr>
          </a:p>
          <a:p>
            <a:pPr marL="1371600" lvl="1" indent="-469900" algn="l" rtl="0">
              <a:lnSpc>
                <a:spcPct val="115000"/>
              </a:lnSpc>
              <a:spcBef>
                <a:spcPts val="1000"/>
              </a:spcBef>
              <a:spcAft>
                <a:spcPts val="1000"/>
              </a:spcAft>
              <a:buSzPts val="3800"/>
              <a:buFont typeface="Calibri"/>
              <a:buChar char="○"/>
            </a:pPr>
            <a:r>
              <a:rPr lang="en-US" sz="3800">
                <a:latin typeface="Calibri"/>
                <a:ea typeface="Calibri"/>
                <a:cs typeface="Calibri"/>
                <a:sym typeface="Calibri"/>
              </a:rPr>
              <a:t>“She will never change.”</a:t>
            </a:r>
            <a:endParaRPr sz="38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2fd2afe19e5_0_2"/>
          <p:cNvSpPr txBox="1">
            <a:spLocks noGrp="1"/>
          </p:cNvSpPr>
          <p:nvPr>
            <p:ph type="title"/>
          </p:nvPr>
        </p:nvSpPr>
        <p:spPr>
          <a:xfrm>
            <a:off x="145774" y="159026"/>
            <a:ext cx="11208000" cy="874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63" name="Google Shape;163;g2fd2afe19e5_0_2"/>
          <p:cNvSpPr txBox="1">
            <a:spLocks noGrp="1"/>
          </p:cNvSpPr>
          <p:nvPr>
            <p:ph type="body" idx="1"/>
          </p:nvPr>
        </p:nvSpPr>
        <p:spPr>
          <a:xfrm>
            <a:off x="251800" y="1033675"/>
            <a:ext cx="11794500" cy="5522700"/>
          </a:xfrm>
          <a:prstGeom prst="rect">
            <a:avLst/>
          </a:prstGeom>
          <a:noFill/>
          <a:ln>
            <a:noFill/>
          </a:ln>
        </p:spPr>
        <p:txBody>
          <a:bodyPr spcFirstLastPara="1" wrap="square" lIns="91425" tIns="45700" rIns="91425" bIns="45700" anchor="t" anchorCtr="0">
            <a:normAutofit/>
          </a:bodyPr>
          <a:lstStyle/>
          <a:p>
            <a:pPr marL="457200" lvl="0" indent="-469900" algn="l" rtl="0">
              <a:lnSpc>
                <a:spcPct val="115000"/>
              </a:lnSpc>
              <a:spcBef>
                <a:spcPts val="0"/>
              </a:spcBef>
              <a:spcAft>
                <a:spcPts val="0"/>
              </a:spcAft>
              <a:buSzPts val="3800"/>
              <a:buFont typeface="Calibri"/>
              <a:buAutoNum type="arabicPeriod"/>
            </a:pPr>
            <a:r>
              <a:rPr lang="en-US" sz="3800" b="1" dirty="0">
                <a:latin typeface="Calibri"/>
                <a:ea typeface="Calibri"/>
                <a:cs typeface="Calibri"/>
                <a:sym typeface="Calibri"/>
              </a:rPr>
              <a:t>Focus negatively on the qualities of others (continued)</a:t>
            </a:r>
            <a:endParaRPr sz="3800" b="1" dirty="0">
              <a:latin typeface="Calibri"/>
              <a:ea typeface="Calibri"/>
              <a:cs typeface="Calibri"/>
              <a:sym typeface="Calibri"/>
            </a:endParaRPr>
          </a:p>
          <a:p>
            <a:pPr marL="914400" lvl="0" indent="-469900" algn="l" rtl="0">
              <a:lnSpc>
                <a:spcPct val="115000"/>
              </a:lnSpc>
              <a:spcBef>
                <a:spcPts val="0"/>
              </a:spcBef>
              <a:spcAft>
                <a:spcPts val="0"/>
              </a:spcAft>
              <a:buSzPts val="3800"/>
              <a:buFont typeface="Calibri"/>
              <a:buChar char="●"/>
            </a:pPr>
            <a:r>
              <a:rPr lang="en-US" sz="3800" dirty="0">
                <a:latin typeface="Calibri"/>
                <a:ea typeface="Calibri"/>
                <a:cs typeface="Calibri"/>
                <a:sym typeface="Calibri"/>
              </a:rPr>
              <a:t>With more evidence </a:t>
            </a:r>
            <a:r>
              <a:rPr lang="en-US" sz="3800" i="1" dirty="0">
                <a:latin typeface="Calibri"/>
                <a:ea typeface="Calibri"/>
                <a:cs typeface="Calibri"/>
                <a:sym typeface="Calibri"/>
              </a:rPr>
              <a:t>could</a:t>
            </a:r>
            <a:r>
              <a:rPr lang="en-US" sz="3800" dirty="0">
                <a:latin typeface="Calibri"/>
                <a:ea typeface="Calibri"/>
                <a:cs typeface="Calibri"/>
                <a:sym typeface="Calibri"/>
              </a:rPr>
              <a:t> be true</a:t>
            </a:r>
            <a:endParaRPr sz="3800" dirty="0">
              <a:latin typeface="Calibri"/>
              <a:ea typeface="Calibri"/>
              <a:cs typeface="Calibri"/>
              <a:sym typeface="Calibri"/>
            </a:endParaRPr>
          </a:p>
          <a:p>
            <a:pPr marL="914400" lvl="0" indent="-469900" algn="l" rtl="0">
              <a:lnSpc>
                <a:spcPct val="115000"/>
              </a:lnSpc>
              <a:spcBef>
                <a:spcPts val="1000"/>
              </a:spcBef>
              <a:spcAft>
                <a:spcPts val="0"/>
              </a:spcAft>
              <a:buSzPts val="3800"/>
              <a:buFont typeface="Calibri"/>
              <a:buChar char="●"/>
            </a:pPr>
            <a:r>
              <a:rPr lang="en-US" sz="3800" dirty="0">
                <a:latin typeface="Calibri"/>
                <a:ea typeface="Calibri"/>
                <a:cs typeface="Calibri"/>
                <a:sym typeface="Calibri"/>
              </a:rPr>
              <a:t>Without evidence, needs alternative interpretations</a:t>
            </a:r>
            <a:endParaRPr sz="3800" dirty="0">
              <a:latin typeface="Calibri"/>
              <a:ea typeface="Calibri"/>
              <a:cs typeface="Calibri"/>
              <a:sym typeface="Calibri"/>
            </a:endParaRPr>
          </a:p>
          <a:p>
            <a:pPr marL="914400" lvl="0" indent="-469900" algn="l" rtl="0">
              <a:lnSpc>
                <a:spcPct val="115000"/>
              </a:lnSpc>
              <a:spcBef>
                <a:spcPts val="1000"/>
              </a:spcBef>
              <a:spcAft>
                <a:spcPts val="1000"/>
              </a:spcAft>
              <a:buSzPts val="3800"/>
              <a:buFont typeface="Calibri"/>
              <a:buChar char="●"/>
            </a:pPr>
            <a:r>
              <a:rPr lang="en-US" sz="3800" dirty="0">
                <a:latin typeface="Calibri"/>
                <a:ea typeface="Calibri"/>
                <a:cs typeface="Calibri"/>
                <a:sym typeface="Calibri"/>
              </a:rPr>
              <a:t>Lacks consideration of other things you know to be true about the friend</a:t>
            </a:r>
            <a:endParaRPr sz="3800"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1"/>
          <p:cNvSpPr txBox="1">
            <a:spLocks noGrp="1"/>
          </p:cNvSpPr>
          <p:nvPr>
            <p:ph type="title"/>
          </p:nvPr>
        </p:nvSpPr>
        <p:spPr>
          <a:xfrm>
            <a:off x="100013" y="157164"/>
            <a:ext cx="11253787" cy="7429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70" name="Google Shape;170;p11"/>
          <p:cNvSpPr txBox="1">
            <a:spLocks noGrp="1"/>
          </p:cNvSpPr>
          <p:nvPr>
            <p:ph type="body" idx="1"/>
          </p:nvPr>
        </p:nvSpPr>
        <p:spPr>
          <a:xfrm>
            <a:off x="228599" y="1028700"/>
            <a:ext cx="11815763" cy="567213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US" sz="3400" b="1" dirty="0">
                <a:latin typeface="Calibri"/>
                <a:ea typeface="Calibri"/>
                <a:cs typeface="Calibri"/>
                <a:sym typeface="Calibri"/>
              </a:rPr>
              <a:t>2. Interpret their words and actions in the worst light</a:t>
            </a:r>
            <a:endParaRPr sz="3400" b="1" dirty="0">
              <a:latin typeface="Calibri"/>
              <a:ea typeface="Calibri"/>
              <a:cs typeface="Calibri"/>
              <a:sym typeface="Calibri"/>
            </a:endParaRPr>
          </a:p>
          <a:p>
            <a:pPr marL="914400" lvl="0" indent="-444500" algn="l" rtl="0">
              <a:lnSpc>
                <a:spcPct val="90000"/>
              </a:lnSpc>
              <a:spcBef>
                <a:spcPts val="1000"/>
              </a:spcBef>
              <a:spcAft>
                <a:spcPts val="0"/>
              </a:spcAft>
              <a:buSzPts val="3400"/>
              <a:buFont typeface="Calibri"/>
              <a:buChar char="●"/>
            </a:pPr>
            <a:r>
              <a:rPr lang="en-US" sz="3400" dirty="0">
                <a:latin typeface="Calibri"/>
                <a:ea typeface="Calibri"/>
                <a:cs typeface="Calibri"/>
                <a:sym typeface="Calibri"/>
              </a:rPr>
              <a:t>Forming negative judgments from secondhand stories </a:t>
            </a:r>
            <a:endParaRPr dirty="0">
              <a:latin typeface="Calibri"/>
              <a:ea typeface="Calibri"/>
              <a:cs typeface="Calibri"/>
              <a:sym typeface="Calibri"/>
            </a:endParaRPr>
          </a:p>
          <a:p>
            <a:pPr marL="914400" lvl="0" indent="-444500" algn="l" rtl="0">
              <a:lnSpc>
                <a:spcPct val="90000"/>
              </a:lnSpc>
              <a:spcBef>
                <a:spcPts val="1000"/>
              </a:spcBef>
              <a:spcAft>
                <a:spcPts val="0"/>
              </a:spcAft>
              <a:buSzPts val="3400"/>
              <a:buFont typeface="Calibri"/>
              <a:buChar char="●"/>
            </a:pPr>
            <a:r>
              <a:rPr lang="en-US" sz="3400" dirty="0">
                <a:latin typeface="Calibri"/>
                <a:ea typeface="Calibri"/>
                <a:cs typeface="Calibri"/>
                <a:sym typeface="Calibri"/>
              </a:rPr>
              <a:t>Failing to consider favorable or alternative interpretations</a:t>
            </a:r>
            <a:endParaRPr dirty="0">
              <a:latin typeface="Calibri"/>
              <a:ea typeface="Calibri"/>
              <a:cs typeface="Calibri"/>
              <a:sym typeface="Calibri"/>
            </a:endParaRPr>
          </a:p>
          <a:p>
            <a:pPr marL="1371600" lvl="1" indent="-444500" algn="l" rtl="0">
              <a:lnSpc>
                <a:spcPct val="90000"/>
              </a:lnSpc>
              <a:spcBef>
                <a:spcPts val="1000"/>
              </a:spcBef>
              <a:spcAft>
                <a:spcPts val="0"/>
              </a:spcAft>
              <a:buSzPts val="3400"/>
              <a:buFont typeface="Calibri"/>
              <a:buChar char="○"/>
            </a:pPr>
            <a:r>
              <a:rPr lang="en-US" sz="3400" dirty="0">
                <a:latin typeface="Calibri"/>
                <a:ea typeface="Calibri"/>
                <a:cs typeface="Calibri"/>
                <a:sym typeface="Calibri"/>
              </a:rPr>
              <a:t>“Can you think of 3 alternative ways to view this situation?”</a:t>
            </a:r>
            <a:endParaRPr dirty="0">
              <a:latin typeface="Calibri"/>
              <a:ea typeface="Calibri"/>
              <a:cs typeface="Calibri"/>
              <a:sym typeface="Calibri"/>
            </a:endParaRPr>
          </a:p>
          <a:p>
            <a:pPr marL="914400" lvl="0" indent="-444500" algn="l" rtl="0">
              <a:lnSpc>
                <a:spcPct val="90000"/>
              </a:lnSpc>
              <a:spcBef>
                <a:spcPts val="1000"/>
              </a:spcBef>
              <a:spcAft>
                <a:spcPts val="0"/>
              </a:spcAft>
              <a:buSzPts val="3400"/>
              <a:buFont typeface="Calibri"/>
              <a:buChar char="●"/>
            </a:pPr>
            <a:r>
              <a:rPr lang="en-US" sz="3400" dirty="0">
                <a:latin typeface="Calibri"/>
                <a:ea typeface="Calibri"/>
                <a:cs typeface="Calibri"/>
                <a:sym typeface="Calibri"/>
              </a:rPr>
              <a:t>Failing to ask for clarifying information or checking stories</a:t>
            </a:r>
            <a:endParaRPr dirty="0">
              <a:latin typeface="Calibri"/>
              <a:ea typeface="Calibri"/>
              <a:cs typeface="Calibri"/>
              <a:sym typeface="Calibri"/>
            </a:endParaRPr>
          </a:p>
          <a:p>
            <a:pPr marL="914400" lvl="0" indent="-444500" algn="l" rtl="0">
              <a:lnSpc>
                <a:spcPct val="90000"/>
              </a:lnSpc>
              <a:spcBef>
                <a:spcPts val="1000"/>
              </a:spcBef>
              <a:spcAft>
                <a:spcPts val="1000"/>
              </a:spcAft>
              <a:buSzPts val="3400"/>
              <a:buFont typeface="Calibri"/>
              <a:buChar char="●"/>
            </a:pPr>
            <a:r>
              <a:rPr lang="en-US" sz="3400" dirty="0">
                <a:latin typeface="Calibri"/>
                <a:ea typeface="Calibri"/>
                <a:cs typeface="Calibri"/>
                <a:sym typeface="Calibri"/>
              </a:rPr>
              <a:t>Filling in gaps with assumptions</a:t>
            </a:r>
            <a:endParaRPr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2"/>
          <p:cNvSpPr txBox="1">
            <a:spLocks noGrp="1"/>
          </p:cNvSpPr>
          <p:nvPr>
            <p:ph type="title"/>
          </p:nvPr>
        </p:nvSpPr>
        <p:spPr>
          <a:xfrm>
            <a:off x="157163" y="1"/>
            <a:ext cx="11196637" cy="88582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Eli interpreted actions negatively</a:t>
            </a:r>
            <a:endParaRPr/>
          </a:p>
        </p:txBody>
      </p:sp>
      <p:sp>
        <p:nvSpPr>
          <p:cNvPr id="177" name="Google Shape;177;p12"/>
          <p:cNvSpPr txBox="1">
            <a:spLocks noGrp="1"/>
          </p:cNvSpPr>
          <p:nvPr>
            <p:ph type="body" idx="1"/>
          </p:nvPr>
        </p:nvSpPr>
        <p:spPr>
          <a:xfrm>
            <a:off x="157175" y="885825"/>
            <a:ext cx="11877600" cy="50607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20000"/>
              </a:lnSpc>
              <a:spcBef>
                <a:spcPts val="0"/>
              </a:spcBef>
              <a:spcAft>
                <a:spcPts val="1000"/>
              </a:spcAft>
              <a:buClr>
                <a:schemeClr val="lt1"/>
              </a:buClr>
              <a:buSzPts val="3238"/>
              <a:buNone/>
            </a:pPr>
            <a:r>
              <a:rPr lang="en-US" sz="3337">
                <a:latin typeface="Calibri"/>
                <a:ea typeface="Calibri"/>
                <a:cs typeface="Calibri"/>
                <a:sym typeface="Calibri"/>
              </a:rPr>
              <a:t>1 Samuel 1:12 Now it came about, as she continued praying before the Lord, that Eli was watching her mouth. 13 As for Hannah, she was speaking in her heart, only her lips were quivering, but her voice was not heard. So Eli thought that she was drunk. 14 Then Eli said to her, “How long will you behave like a drunk? Get rid of your wine!” 15 But Hannah answered and said, “No, my lord, I am a woman despairing in spirit; I have drunk neither wine nor strong drink, but I have poured out my soul before the Lord.”</a:t>
            </a:r>
            <a:endParaRPr sz="2690">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3"/>
          <p:cNvSpPr txBox="1">
            <a:spLocks noGrp="1"/>
          </p:cNvSpPr>
          <p:nvPr>
            <p:ph type="title"/>
          </p:nvPr>
        </p:nvSpPr>
        <p:spPr>
          <a:xfrm>
            <a:off x="92765" y="119271"/>
            <a:ext cx="12099235" cy="103366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85" name="Google Shape;185;p13"/>
          <p:cNvSpPr txBox="1">
            <a:spLocks noGrp="1"/>
          </p:cNvSpPr>
          <p:nvPr>
            <p:ph type="body" idx="1"/>
          </p:nvPr>
        </p:nvSpPr>
        <p:spPr>
          <a:xfrm>
            <a:off x="92765" y="1152938"/>
            <a:ext cx="12006470" cy="5406887"/>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None/>
            </a:pPr>
            <a:r>
              <a:rPr lang="en-US" sz="3400" b="1">
                <a:latin typeface="Calibri"/>
                <a:ea typeface="Calibri"/>
                <a:cs typeface="Calibri"/>
                <a:sym typeface="Calibri"/>
              </a:rPr>
              <a:t>2. Interpret their words and actions in the worst light (continued)</a:t>
            </a:r>
            <a:endParaRPr sz="3400" b="1">
              <a:latin typeface="Calibri"/>
              <a:ea typeface="Calibri"/>
              <a:cs typeface="Calibri"/>
              <a:sym typeface="Calibri"/>
            </a:endParaRPr>
          </a:p>
          <a:p>
            <a:pPr marL="914400" lvl="0" indent="-444500" algn="l" rtl="0">
              <a:lnSpc>
                <a:spcPct val="115000"/>
              </a:lnSpc>
              <a:spcBef>
                <a:spcPts val="1000"/>
              </a:spcBef>
              <a:spcAft>
                <a:spcPts val="0"/>
              </a:spcAft>
              <a:buSzPts val="3400"/>
              <a:buFont typeface="Calibri"/>
              <a:buChar char="●"/>
            </a:pPr>
            <a:r>
              <a:rPr lang="en-US" sz="3400">
                <a:latin typeface="Calibri"/>
                <a:ea typeface="Calibri"/>
                <a:cs typeface="Calibri"/>
                <a:sym typeface="Calibri"/>
              </a:rPr>
              <a:t>Scenario: my friend addresses an issue with me</a:t>
            </a:r>
            <a:endParaRPr sz="3400">
              <a:latin typeface="Calibri"/>
              <a:ea typeface="Calibri"/>
              <a:cs typeface="Calibri"/>
              <a:sym typeface="Calibri"/>
            </a:endParaRPr>
          </a:p>
          <a:p>
            <a:pPr marL="914400" lvl="0" indent="-444500" algn="l" rtl="0">
              <a:lnSpc>
                <a:spcPct val="115000"/>
              </a:lnSpc>
              <a:spcBef>
                <a:spcPts val="0"/>
              </a:spcBef>
              <a:spcAft>
                <a:spcPts val="0"/>
              </a:spcAft>
              <a:buSzPts val="3400"/>
              <a:buFont typeface="Calibri"/>
              <a:buChar char="●"/>
            </a:pPr>
            <a:r>
              <a:rPr lang="en-US" sz="3400">
                <a:latin typeface="Calibri"/>
                <a:ea typeface="Calibri"/>
                <a:cs typeface="Calibri"/>
                <a:sym typeface="Calibri"/>
              </a:rPr>
              <a:t>Some negative conclusions:</a:t>
            </a:r>
            <a:endParaRPr sz="3400">
              <a:latin typeface="Calibri"/>
              <a:ea typeface="Calibri"/>
              <a:cs typeface="Calibri"/>
              <a:sym typeface="Calibri"/>
            </a:endParaRPr>
          </a:p>
          <a:p>
            <a:pPr marL="1371600" lvl="1" indent="-444500" algn="l" rtl="0">
              <a:lnSpc>
                <a:spcPct val="115000"/>
              </a:lnSpc>
              <a:spcBef>
                <a:spcPts val="0"/>
              </a:spcBef>
              <a:spcAft>
                <a:spcPts val="0"/>
              </a:spcAft>
              <a:buSzPts val="3400"/>
              <a:buFont typeface="Calibri"/>
              <a:buChar char="○"/>
            </a:pPr>
            <a:r>
              <a:rPr lang="en-US" sz="3400">
                <a:latin typeface="Calibri"/>
                <a:ea typeface="Calibri"/>
                <a:cs typeface="Calibri"/>
                <a:sym typeface="Calibri"/>
              </a:rPr>
              <a:t>He wants to harm me</a:t>
            </a:r>
            <a:endParaRPr sz="3400">
              <a:latin typeface="Calibri"/>
              <a:ea typeface="Calibri"/>
              <a:cs typeface="Calibri"/>
              <a:sym typeface="Calibri"/>
            </a:endParaRPr>
          </a:p>
          <a:p>
            <a:pPr marL="1371600" lvl="1" indent="-444500" algn="l" rtl="0">
              <a:lnSpc>
                <a:spcPct val="115000"/>
              </a:lnSpc>
              <a:spcBef>
                <a:spcPts val="0"/>
              </a:spcBef>
              <a:spcAft>
                <a:spcPts val="0"/>
              </a:spcAft>
              <a:buSzPts val="3400"/>
              <a:buFont typeface="Calibri"/>
              <a:buChar char="○"/>
            </a:pPr>
            <a:r>
              <a:rPr lang="en-US" sz="3400">
                <a:latin typeface="Calibri"/>
                <a:ea typeface="Calibri"/>
                <a:cs typeface="Calibri"/>
                <a:sym typeface="Calibri"/>
              </a:rPr>
              <a:t>He only cares about bringing up difficult things</a:t>
            </a:r>
            <a:endParaRPr sz="3400">
              <a:latin typeface="Calibri"/>
              <a:ea typeface="Calibri"/>
              <a:cs typeface="Calibri"/>
              <a:sym typeface="Calibri"/>
            </a:endParaRPr>
          </a:p>
          <a:p>
            <a:pPr marL="1371600" lvl="1" indent="-444500" algn="l" rtl="0">
              <a:lnSpc>
                <a:spcPct val="115000"/>
              </a:lnSpc>
              <a:spcBef>
                <a:spcPts val="0"/>
              </a:spcBef>
              <a:spcAft>
                <a:spcPts val="0"/>
              </a:spcAft>
              <a:buSzPts val="3400"/>
              <a:buFont typeface="Calibri"/>
              <a:buChar char="○"/>
            </a:pPr>
            <a:r>
              <a:rPr lang="en-US" sz="3400">
                <a:latin typeface="Calibri"/>
                <a:ea typeface="Calibri"/>
                <a:cs typeface="Calibri"/>
                <a:sym typeface="Calibri"/>
              </a:rPr>
              <a:t>He doesn’t have a close relationship with me or with others because he is so hurtful</a:t>
            </a:r>
            <a:endParaRPr sz="3400">
              <a:latin typeface="Calibri"/>
              <a:ea typeface="Calibri"/>
              <a:cs typeface="Calibri"/>
              <a:sym typeface="Calibri"/>
            </a:endParaRPr>
          </a:p>
          <a:p>
            <a:pPr marL="1371600" lvl="1" indent="-444500" algn="l" rtl="0">
              <a:lnSpc>
                <a:spcPct val="115000"/>
              </a:lnSpc>
              <a:spcBef>
                <a:spcPts val="0"/>
              </a:spcBef>
              <a:spcAft>
                <a:spcPts val="0"/>
              </a:spcAft>
              <a:buSzPts val="3400"/>
              <a:buFont typeface="Calibri"/>
              <a:buChar char="○"/>
            </a:pPr>
            <a:r>
              <a:rPr lang="en-US" sz="3400">
                <a:latin typeface="Calibri"/>
                <a:ea typeface="Calibri"/>
                <a:cs typeface="Calibri"/>
                <a:sym typeface="Calibri"/>
              </a:rPr>
              <a:t>Admonishment is supposed to be in a sea of encouragement; He does not encourage people enough</a:t>
            </a:r>
            <a:endParaRPr sz="34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4"/>
          <p:cNvSpPr txBox="1">
            <a:spLocks noGrp="1"/>
          </p:cNvSpPr>
          <p:nvPr>
            <p:ph type="title"/>
          </p:nvPr>
        </p:nvSpPr>
        <p:spPr>
          <a:xfrm>
            <a:off x="100013" y="157164"/>
            <a:ext cx="11253787" cy="7429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91" name="Google Shape;191;p14"/>
          <p:cNvSpPr txBox="1">
            <a:spLocks noGrp="1"/>
          </p:cNvSpPr>
          <p:nvPr>
            <p:ph type="body" idx="1"/>
          </p:nvPr>
        </p:nvSpPr>
        <p:spPr>
          <a:xfrm>
            <a:off x="228599" y="1028700"/>
            <a:ext cx="11815763" cy="5672136"/>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None/>
            </a:pPr>
            <a:r>
              <a:rPr lang="en-US" sz="3500" b="1" dirty="0">
                <a:latin typeface="Calibri"/>
                <a:ea typeface="Calibri"/>
                <a:cs typeface="Calibri"/>
                <a:sym typeface="Calibri"/>
              </a:rPr>
              <a:t>3. Assume the worst about others’ motives </a:t>
            </a:r>
            <a:endParaRPr b="1" dirty="0">
              <a:latin typeface="Calibri"/>
              <a:ea typeface="Calibri"/>
              <a:cs typeface="Calibri"/>
              <a:sym typeface="Calibri"/>
            </a:endParaRPr>
          </a:p>
          <a:p>
            <a:pPr marL="914400" lvl="0"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Attribute actions to motives, such as pride, greed, selfishness, stubbornness, or favoritism </a:t>
            </a:r>
            <a:endParaRPr dirty="0">
              <a:latin typeface="Calibri"/>
              <a:ea typeface="Calibri"/>
              <a:cs typeface="Calibri"/>
              <a:sym typeface="Calibri"/>
            </a:endParaRPr>
          </a:p>
          <a:p>
            <a:pPr marL="1371600" lvl="1"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“All he cares about is money.” </a:t>
            </a:r>
            <a:endParaRPr dirty="0">
              <a:latin typeface="Calibri"/>
              <a:ea typeface="Calibri"/>
              <a:cs typeface="Calibri"/>
              <a:sym typeface="Calibri"/>
            </a:endParaRPr>
          </a:p>
          <a:p>
            <a:pPr marL="1371600" lvl="1"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“She likes to go first so she can impress everyone.” </a:t>
            </a:r>
            <a:endParaRPr dirty="0">
              <a:latin typeface="Calibri"/>
              <a:ea typeface="Calibri"/>
              <a:cs typeface="Calibri"/>
              <a:sym typeface="Calibri"/>
            </a:endParaRPr>
          </a:p>
          <a:p>
            <a:pPr marL="1371600" lvl="1"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“She is too proud to listen to advice.” </a:t>
            </a:r>
            <a:endParaRPr dirty="0">
              <a:latin typeface="Calibri"/>
              <a:ea typeface="Calibri"/>
              <a:cs typeface="Calibri"/>
              <a:sym typeface="Calibri"/>
            </a:endParaRPr>
          </a:p>
          <a:p>
            <a:pPr marL="1371600" lvl="1" indent="-450850" algn="l" rtl="0">
              <a:lnSpc>
                <a:spcPct val="115000"/>
              </a:lnSpc>
              <a:spcBef>
                <a:spcPts val="1000"/>
              </a:spcBef>
              <a:spcAft>
                <a:spcPts val="1000"/>
              </a:spcAft>
              <a:buSzPts val="3500"/>
              <a:buFont typeface="Calibri"/>
              <a:buChar char="○"/>
            </a:pPr>
            <a:r>
              <a:rPr lang="en-US" sz="3500" dirty="0">
                <a:latin typeface="Calibri"/>
                <a:ea typeface="Calibri"/>
                <a:cs typeface="Calibri"/>
                <a:sym typeface="Calibri"/>
              </a:rPr>
              <a:t>“What he really wants is to force us out of the group.” </a:t>
            </a:r>
            <a:endParaRPr sz="3500"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g2fd2afe19e5_0_9"/>
          <p:cNvSpPr txBox="1">
            <a:spLocks noGrp="1"/>
          </p:cNvSpPr>
          <p:nvPr>
            <p:ph type="title"/>
          </p:nvPr>
        </p:nvSpPr>
        <p:spPr>
          <a:xfrm>
            <a:off x="100013" y="157164"/>
            <a:ext cx="11253900" cy="7431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97" name="Google Shape;197;g2fd2afe19e5_0_9"/>
          <p:cNvSpPr txBox="1">
            <a:spLocks noGrp="1"/>
          </p:cNvSpPr>
          <p:nvPr>
            <p:ph type="body" idx="1"/>
          </p:nvPr>
        </p:nvSpPr>
        <p:spPr>
          <a:xfrm>
            <a:off x="228599" y="1028700"/>
            <a:ext cx="11815800" cy="56721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None/>
            </a:pPr>
            <a:r>
              <a:rPr lang="en-US" sz="3500" b="1" dirty="0">
                <a:latin typeface="Calibri"/>
                <a:ea typeface="Calibri"/>
                <a:cs typeface="Calibri"/>
                <a:sym typeface="Calibri"/>
              </a:rPr>
              <a:t>3. Assume the worst about others’ motives (continued)</a:t>
            </a:r>
            <a:endParaRPr dirty="0">
              <a:latin typeface="Calibri"/>
              <a:ea typeface="Calibri"/>
              <a:cs typeface="Calibri"/>
              <a:sym typeface="Calibri"/>
            </a:endParaRPr>
          </a:p>
          <a:p>
            <a:pPr marL="1371600" lvl="1"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“She is just too stubborn to admit she is wrong.”</a:t>
            </a:r>
            <a:endParaRPr dirty="0">
              <a:latin typeface="Calibri"/>
              <a:ea typeface="Calibri"/>
              <a:cs typeface="Calibri"/>
              <a:sym typeface="Calibri"/>
            </a:endParaRPr>
          </a:p>
          <a:p>
            <a:pPr marL="1371600" lvl="1"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“He doesn’t care about me.”</a:t>
            </a:r>
            <a:endParaRPr dirty="0">
              <a:latin typeface="Calibri"/>
              <a:ea typeface="Calibri"/>
              <a:cs typeface="Calibri"/>
              <a:sym typeface="Calibri"/>
            </a:endParaRPr>
          </a:p>
          <a:p>
            <a:pPr marL="1371600" lvl="1" indent="-450850" algn="l" rtl="0">
              <a:lnSpc>
                <a:spcPct val="115000"/>
              </a:lnSpc>
              <a:spcBef>
                <a:spcPts val="1000"/>
              </a:spcBef>
              <a:spcAft>
                <a:spcPts val="0"/>
              </a:spcAft>
              <a:buSzPts val="3500"/>
              <a:buFont typeface="Calibri"/>
              <a:buChar char="○"/>
            </a:pPr>
            <a:r>
              <a:rPr lang="en-US" sz="3500" dirty="0">
                <a:latin typeface="Calibri"/>
                <a:ea typeface="Calibri"/>
                <a:cs typeface="Calibri"/>
                <a:sym typeface="Calibri"/>
              </a:rPr>
              <a:t>“She just wants people to think she is more spiritual”</a:t>
            </a:r>
            <a:endParaRPr dirty="0">
              <a:latin typeface="Calibri"/>
              <a:ea typeface="Calibri"/>
              <a:cs typeface="Calibri"/>
              <a:sym typeface="Calibri"/>
            </a:endParaRPr>
          </a:p>
          <a:p>
            <a:pPr marL="1371600" lvl="1" indent="-450850" algn="l" rtl="0">
              <a:lnSpc>
                <a:spcPct val="115000"/>
              </a:lnSpc>
              <a:spcBef>
                <a:spcPts val="1000"/>
              </a:spcBef>
              <a:spcAft>
                <a:spcPts val="1000"/>
              </a:spcAft>
              <a:buSzPts val="3500"/>
              <a:buFont typeface="Calibri"/>
              <a:buChar char="○"/>
            </a:pPr>
            <a:r>
              <a:rPr lang="en-US" sz="3500" dirty="0">
                <a:latin typeface="Calibri"/>
                <a:ea typeface="Calibri"/>
                <a:cs typeface="Calibri"/>
                <a:sym typeface="Calibri"/>
              </a:rPr>
              <a:t>“She must think I’m the worst parent/friend/spouse”</a:t>
            </a:r>
            <a:endParaRPr sz="3500"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5"/>
          <p:cNvSpPr txBox="1">
            <a:spLocks noGrp="1"/>
          </p:cNvSpPr>
          <p:nvPr>
            <p:ph type="title"/>
          </p:nvPr>
        </p:nvSpPr>
        <p:spPr>
          <a:xfrm>
            <a:off x="92765" y="99392"/>
            <a:ext cx="12099235" cy="90777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Examples of judging motives</a:t>
            </a:r>
            <a:endParaRPr/>
          </a:p>
        </p:txBody>
      </p:sp>
      <p:sp>
        <p:nvSpPr>
          <p:cNvPr id="203" name="Google Shape;203;p15"/>
          <p:cNvSpPr txBox="1">
            <a:spLocks noGrp="1"/>
          </p:cNvSpPr>
          <p:nvPr>
            <p:ph type="body" idx="1"/>
          </p:nvPr>
        </p:nvSpPr>
        <p:spPr>
          <a:xfrm>
            <a:off x="92850" y="2038389"/>
            <a:ext cx="12006300" cy="4628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45700" rIns="91425" bIns="45700" anchor="t" anchorCtr="0">
            <a:normAutofit fontScale="92500"/>
          </a:bodyPr>
          <a:lstStyle/>
          <a:p>
            <a:pPr marL="0" lvl="0" indent="0" algn="l" rtl="0">
              <a:lnSpc>
                <a:spcPct val="115000"/>
              </a:lnSpc>
              <a:spcBef>
                <a:spcPts val="1000"/>
              </a:spcBef>
              <a:spcAft>
                <a:spcPts val="0"/>
              </a:spcAft>
              <a:buNone/>
            </a:pPr>
            <a:r>
              <a:rPr lang="en-US" sz="3400" dirty="0">
                <a:latin typeface="Calibri"/>
                <a:ea typeface="Calibri"/>
                <a:cs typeface="Calibri"/>
                <a:sym typeface="Calibri"/>
              </a:rPr>
              <a:t>Numbers 22:28 Then the Lord opened the mouth of the donkey…said to Balaam, “What have I done to you, that you have struck me these three times?” 29 …. 30 But the donkey said to Balaam, “Am I not your donkey on which you have ridden all your life to this day? Have I ever been in the habit of doing such a thing to you?” And he said, “No.”</a:t>
            </a:r>
            <a:endParaRPr dirty="0">
              <a:latin typeface="Calibri"/>
              <a:ea typeface="Calibri"/>
              <a:cs typeface="Calibri"/>
              <a:sym typeface="Calibri"/>
            </a:endParaRPr>
          </a:p>
          <a:p>
            <a:pPr marL="0" lvl="0" indent="0" algn="l" rtl="0">
              <a:lnSpc>
                <a:spcPct val="115000"/>
              </a:lnSpc>
              <a:spcBef>
                <a:spcPts val="1000"/>
              </a:spcBef>
              <a:spcAft>
                <a:spcPts val="0"/>
              </a:spcAft>
              <a:buNone/>
            </a:pPr>
            <a:r>
              <a:rPr lang="en-US" sz="3400" dirty="0">
                <a:latin typeface="Calibri"/>
                <a:ea typeface="Calibri"/>
                <a:cs typeface="Calibri"/>
                <a:sym typeface="Calibri"/>
              </a:rPr>
              <a:t>…33 …If she had not turned away from me, I certainly would have killed you just now…”</a:t>
            </a:r>
            <a:endParaRPr dirty="0">
              <a:latin typeface="Calibri"/>
              <a:ea typeface="Calibri"/>
              <a:cs typeface="Calibri"/>
              <a:sym typeface="Calibri"/>
            </a:endParaRPr>
          </a:p>
        </p:txBody>
      </p:sp>
      <p:sp>
        <p:nvSpPr>
          <p:cNvPr id="204" name="Google Shape;204;p15"/>
          <p:cNvSpPr txBox="1"/>
          <p:nvPr/>
        </p:nvSpPr>
        <p:spPr>
          <a:xfrm>
            <a:off x="238050" y="1252113"/>
            <a:ext cx="11715900" cy="627900"/>
          </a:xfrm>
          <a:prstGeom prst="rect">
            <a:avLst/>
          </a:prstGeom>
          <a:noFill/>
          <a:ln>
            <a:noFill/>
          </a:ln>
        </p:spPr>
        <p:txBody>
          <a:bodyPr spcFirstLastPara="1" wrap="square" lIns="91425" tIns="91425" rIns="91425" bIns="91425" anchor="t" anchorCtr="0">
            <a:spAutoFit/>
          </a:bodyPr>
          <a:lstStyle/>
          <a:p>
            <a:pPr marL="457200" lvl="0" indent="-431800" algn="l" rtl="0">
              <a:lnSpc>
                <a:spcPct val="90000"/>
              </a:lnSpc>
              <a:spcBef>
                <a:spcPts val="0"/>
              </a:spcBef>
              <a:spcAft>
                <a:spcPts val="0"/>
              </a:spcAft>
              <a:buClr>
                <a:schemeClr val="lt1"/>
              </a:buClr>
              <a:buSzPts val="3200"/>
              <a:buFont typeface="Calibri"/>
              <a:buChar char="●"/>
            </a:pPr>
            <a:r>
              <a:rPr lang="en-US" sz="3200">
                <a:solidFill>
                  <a:schemeClr val="lt1"/>
                </a:solidFill>
                <a:latin typeface="Calibri"/>
                <a:ea typeface="Calibri"/>
                <a:cs typeface="Calibri"/>
                <a:sym typeface="Calibri"/>
              </a:rPr>
              <a:t>Paul had many who judged his motives--man pleasing (Galatians 1)</a:t>
            </a:r>
            <a:endParaRPr sz="1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6"/>
          <p:cNvSpPr txBox="1">
            <a:spLocks noGrp="1"/>
          </p:cNvSpPr>
          <p:nvPr>
            <p:ph type="title"/>
          </p:nvPr>
        </p:nvSpPr>
        <p:spPr>
          <a:xfrm>
            <a:off x="103239" y="147484"/>
            <a:ext cx="12088761" cy="85540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210" name="Google Shape;210;p16"/>
          <p:cNvSpPr txBox="1">
            <a:spLocks noGrp="1"/>
          </p:cNvSpPr>
          <p:nvPr>
            <p:ph type="body" idx="1"/>
          </p:nvPr>
        </p:nvSpPr>
        <p:spPr>
          <a:xfrm>
            <a:off x="103250" y="1002900"/>
            <a:ext cx="11747400" cy="57075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3500" b="1">
                <a:latin typeface="Calibri"/>
                <a:ea typeface="Calibri"/>
                <a:cs typeface="Calibri"/>
                <a:sym typeface="Calibri"/>
              </a:rPr>
              <a:t>3. Assume the worst about others’ motives (continued)</a:t>
            </a:r>
            <a:endParaRPr/>
          </a:p>
          <a:p>
            <a:pPr marL="914400" lvl="0" indent="-438150" algn="l" rtl="0">
              <a:lnSpc>
                <a:spcPct val="90000"/>
              </a:lnSpc>
              <a:spcBef>
                <a:spcPts val="1000"/>
              </a:spcBef>
              <a:spcAft>
                <a:spcPts val="0"/>
              </a:spcAft>
              <a:buSzPts val="3300"/>
              <a:buFont typeface="Calibri"/>
              <a:buChar char="●"/>
            </a:pPr>
            <a:r>
              <a:rPr lang="en-US" sz="3300">
                <a:latin typeface="Calibri"/>
                <a:ea typeface="Calibri"/>
                <a:cs typeface="Calibri"/>
                <a:sym typeface="Calibri"/>
              </a:rPr>
              <a:t>You have a ministry that you want to see grow in our fellowship. When you bring the proposal to a leader, your proposal doesn’t get accepted.</a:t>
            </a:r>
            <a:endParaRPr sz="3300">
              <a:latin typeface="Calibri"/>
              <a:ea typeface="Calibri"/>
              <a:cs typeface="Calibri"/>
              <a:sym typeface="Calibri"/>
            </a:endParaRPr>
          </a:p>
          <a:p>
            <a:pPr marL="914400" lvl="0" indent="-438150" algn="l" rtl="0">
              <a:lnSpc>
                <a:spcPct val="90000"/>
              </a:lnSpc>
              <a:spcBef>
                <a:spcPts val="1000"/>
              </a:spcBef>
              <a:spcAft>
                <a:spcPts val="0"/>
              </a:spcAft>
              <a:buSzPts val="3300"/>
              <a:buFont typeface="Calibri"/>
              <a:buChar char="●"/>
            </a:pPr>
            <a:r>
              <a:rPr lang="en-US" sz="3300">
                <a:latin typeface="Calibri"/>
                <a:ea typeface="Calibri"/>
                <a:cs typeface="Calibri"/>
                <a:sym typeface="Calibri"/>
              </a:rPr>
              <a:t>Some negative conclusions:</a:t>
            </a:r>
            <a:endParaRPr sz="3300">
              <a:latin typeface="Calibri"/>
              <a:ea typeface="Calibri"/>
              <a:cs typeface="Calibri"/>
              <a:sym typeface="Calibri"/>
            </a:endParaRPr>
          </a:p>
          <a:p>
            <a:pPr marL="1371600" lvl="1" indent="-438150" algn="l" rtl="0">
              <a:lnSpc>
                <a:spcPct val="90000"/>
              </a:lnSpc>
              <a:spcBef>
                <a:spcPts val="1000"/>
              </a:spcBef>
              <a:spcAft>
                <a:spcPts val="0"/>
              </a:spcAft>
              <a:buSzPts val="3300"/>
              <a:buFont typeface="Calibri"/>
              <a:buChar char="○"/>
            </a:pPr>
            <a:r>
              <a:rPr lang="en-US" sz="3300">
                <a:latin typeface="Calibri"/>
                <a:ea typeface="Calibri"/>
                <a:cs typeface="Calibri"/>
                <a:sym typeface="Calibri"/>
              </a:rPr>
              <a:t>They don’t care about me</a:t>
            </a:r>
            <a:endParaRPr sz="3300">
              <a:latin typeface="Calibri"/>
              <a:ea typeface="Calibri"/>
              <a:cs typeface="Calibri"/>
              <a:sym typeface="Calibri"/>
            </a:endParaRPr>
          </a:p>
          <a:p>
            <a:pPr marL="1371600" lvl="1" indent="-438150" algn="l" rtl="0">
              <a:lnSpc>
                <a:spcPct val="90000"/>
              </a:lnSpc>
              <a:spcBef>
                <a:spcPts val="1000"/>
              </a:spcBef>
              <a:spcAft>
                <a:spcPts val="0"/>
              </a:spcAft>
              <a:buSzPts val="3300"/>
              <a:buFont typeface="Calibri"/>
              <a:buChar char="○"/>
            </a:pPr>
            <a:r>
              <a:rPr lang="en-US" sz="3300">
                <a:latin typeface="Calibri"/>
                <a:ea typeface="Calibri"/>
                <a:cs typeface="Calibri"/>
                <a:sym typeface="Calibri"/>
              </a:rPr>
              <a:t>They are showing favoritism; they only accept proposals from favorites</a:t>
            </a:r>
            <a:endParaRPr sz="3300">
              <a:latin typeface="Calibri"/>
              <a:ea typeface="Calibri"/>
              <a:cs typeface="Calibri"/>
              <a:sym typeface="Calibri"/>
            </a:endParaRPr>
          </a:p>
          <a:p>
            <a:pPr marL="1371600" lvl="1" indent="-438150" algn="l" rtl="0">
              <a:lnSpc>
                <a:spcPct val="90000"/>
              </a:lnSpc>
              <a:spcBef>
                <a:spcPts val="1000"/>
              </a:spcBef>
              <a:spcAft>
                <a:spcPts val="1000"/>
              </a:spcAft>
              <a:buSzPts val="3300"/>
              <a:buFont typeface="Calibri"/>
              <a:buChar char="○"/>
            </a:pPr>
            <a:r>
              <a:rPr lang="en-US" sz="3300">
                <a:latin typeface="Calibri"/>
                <a:ea typeface="Calibri"/>
                <a:cs typeface="Calibri"/>
                <a:sym typeface="Calibri"/>
              </a:rPr>
              <a:t>They are greedy and don’t want to spend the money on this important ministry</a:t>
            </a:r>
            <a:endParaRPr sz="33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7"/>
          <p:cNvSpPr txBox="1">
            <a:spLocks noGrp="1"/>
          </p:cNvSpPr>
          <p:nvPr>
            <p:ph type="title"/>
          </p:nvPr>
        </p:nvSpPr>
        <p:spPr>
          <a:xfrm>
            <a:off x="100013" y="157164"/>
            <a:ext cx="11253787" cy="7429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217" name="Google Shape;217;p17"/>
          <p:cNvSpPr txBox="1">
            <a:spLocks noGrp="1"/>
          </p:cNvSpPr>
          <p:nvPr>
            <p:ph type="body" idx="1"/>
          </p:nvPr>
        </p:nvSpPr>
        <p:spPr>
          <a:xfrm>
            <a:off x="228599" y="1028700"/>
            <a:ext cx="11815763" cy="567213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3800" b="1">
                <a:latin typeface="Calibri"/>
                <a:ea typeface="Calibri"/>
                <a:cs typeface="Calibri"/>
                <a:sym typeface="Calibri"/>
              </a:rPr>
              <a:t>4. Prematurely judge based on one side of the story</a:t>
            </a:r>
            <a:endParaRPr sz="3800" b="1">
              <a:latin typeface="Calibri"/>
              <a:ea typeface="Calibri"/>
              <a:cs typeface="Calibri"/>
              <a:sym typeface="Calibri"/>
            </a:endParaRPr>
          </a:p>
          <a:p>
            <a:pPr marL="914400" lvl="0" indent="-469900" algn="l" rtl="0">
              <a:lnSpc>
                <a:spcPct val="90000"/>
              </a:lnSpc>
              <a:spcBef>
                <a:spcPts val="1000"/>
              </a:spcBef>
              <a:spcAft>
                <a:spcPts val="0"/>
              </a:spcAft>
              <a:buSzPts val="3800"/>
              <a:buFont typeface="Calibri"/>
              <a:buChar char="●"/>
            </a:pPr>
            <a:r>
              <a:rPr lang="en-US" sz="3800">
                <a:latin typeface="Calibri"/>
                <a:ea typeface="Calibri"/>
                <a:cs typeface="Calibri"/>
                <a:sym typeface="Calibri"/>
              </a:rPr>
              <a:t>Accepting one side of the story without question</a:t>
            </a:r>
            <a:endParaRPr sz="3800">
              <a:latin typeface="Calibri"/>
              <a:ea typeface="Calibri"/>
              <a:cs typeface="Calibri"/>
              <a:sym typeface="Calibri"/>
            </a:endParaRPr>
          </a:p>
          <a:p>
            <a:pPr marL="914400" lvl="0" indent="-469900" algn="l" rtl="0">
              <a:lnSpc>
                <a:spcPct val="90000"/>
              </a:lnSpc>
              <a:spcBef>
                <a:spcPts val="1000"/>
              </a:spcBef>
              <a:spcAft>
                <a:spcPts val="0"/>
              </a:spcAft>
              <a:buSzPts val="3800"/>
              <a:buFont typeface="Calibri"/>
              <a:buChar char="●"/>
            </a:pPr>
            <a:r>
              <a:rPr lang="en-US" sz="3800">
                <a:latin typeface="Calibri"/>
                <a:ea typeface="Calibri"/>
                <a:cs typeface="Calibri"/>
                <a:sym typeface="Calibri"/>
              </a:rPr>
              <a:t>Think we know all there is to know</a:t>
            </a:r>
            <a:endParaRPr sz="3800">
              <a:latin typeface="Calibri"/>
              <a:ea typeface="Calibri"/>
              <a:cs typeface="Calibri"/>
              <a:sym typeface="Calibri"/>
            </a:endParaRPr>
          </a:p>
          <a:p>
            <a:pPr marL="1371600" lvl="1" indent="-469900" algn="l" rtl="0">
              <a:lnSpc>
                <a:spcPct val="90000"/>
              </a:lnSpc>
              <a:spcBef>
                <a:spcPts val="1000"/>
              </a:spcBef>
              <a:spcAft>
                <a:spcPts val="0"/>
              </a:spcAft>
              <a:buSzPts val="3800"/>
              <a:buFont typeface="Calibri"/>
              <a:buChar char="○"/>
            </a:pPr>
            <a:r>
              <a:rPr lang="en-US" sz="3800">
                <a:latin typeface="Calibri"/>
                <a:ea typeface="Calibri"/>
                <a:cs typeface="Calibri"/>
                <a:sym typeface="Calibri"/>
              </a:rPr>
              <a:t>Proverbs 18:17 </a:t>
            </a:r>
            <a:r>
              <a:rPr lang="en-US" sz="3800" i="1">
                <a:latin typeface="Calibri"/>
                <a:ea typeface="Calibri"/>
                <a:cs typeface="Calibri"/>
                <a:sym typeface="Calibri"/>
              </a:rPr>
              <a:t>The first to speak in court sounds right—  until the cross-examination begins (NLT).</a:t>
            </a:r>
            <a:endParaRPr sz="3800" i="1">
              <a:latin typeface="Calibri"/>
              <a:ea typeface="Calibri"/>
              <a:cs typeface="Calibri"/>
              <a:sym typeface="Calibri"/>
            </a:endParaRPr>
          </a:p>
          <a:p>
            <a:pPr marL="914400" lvl="0" indent="-469900" algn="l" rtl="0">
              <a:lnSpc>
                <a:spcPct val="90000"/>
              </a:lnSpc>
              <a:spcBef>
                <a:spcPts val="1000"/>
              </a:spcBef>
              <a:spcAft>
                <a:spcPts val="0"/>
              </a:spcAft>
              <a:buSzPts val="3800"/>
              <a:buFont typeface="Calibri"/>
              <a:buChar char="●"/>
            </a:pPr>
            <a:r>
              <a:rPr lang="en-US" sz="3800">
                <a:latin typeface="Calibri"/>
                <a:ea typeface="Calibri"/>
                <a:cs typeface="Calibri"/>
                <a:sym typeface="Calibri"/>
              </a:rPr>
              <a:t>Automatically assuming the worst</a:t>
            </a:r>
            <a:endParaRPr sz="3800">
              <a:latin typeface="Calibri"/>
              <a:ea typeface="Calibri"/>
              <a:cs typeface="Calibri"/>
              <a:sym typeface="Calibri"/>
            </a:endParaRPr>
          </a:p>
          <a:p>
            <a:pPr marL="914400" lvl="0" indent="-469900" algn="l" rtl="0">
              <a:lnSpc>
                <a:spcPct val="90000"/>
              </a:lnSpc>
              <a:spcBef>
                <a:spcPts val="1000"/>
              </a:spcBef>
              <a:spcAft>
                <a:spcPts val="1000"/>
              </a:spcAft>
              <a:buSzPts val="3800"/>
              <a:buFont typeface="Calibri"/>
              <a:buChar char="●"/>
            </a:pPr>
            <a:r>
              <a:rPr lang="en-US" sz="3800">
                <a:latin typeface="Calibri"/>
                <a:ea typeface="Calibri"/>
                <a:cs typeface="Calibri"/>
                <a:sym typeface="Calibri"/>
              </a:rPr>
              <a:t>Repeating the story to others without checking information</a:t>
            </a:r>
            <a:endParaRPr sz="38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Introduction</a:t>
            </a:r>
            <a:endParaRPr dirty="0"/>
          </a:p>
        </p:txBody>
      </p:sp>
      <p:sp>
        <p:nvSpPr>
          <p:cNvPr id="101" name="Google Shape;10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lt1"/>
              </a:buClr>
              <a:buSzPts val="2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18"/>
          <p:cNvSpPr txBox="1">
            <a:spLocks noGrp="1"/>
          </p:cNvSpPr>
          <p:nvPr>
            <p:ph type="title"/>
          </p:nvPr>
        </p:nvSpPr>
        <p:spPr>
          <a:xfrm>
            <a:off x="172277" y="99392"/>
            <a:ext cx="11887199" cy="92102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Absolom made one side of the story stick</a:t>
            </a:r>
            <a:endParaRPr/>
          </a:p>
        </p:txBody>
      </p:sp>
      <p:sp>
        <p:nvSpPr>
          <p:cNvPr id="224" name="Google Shape;224;p18"/>
          <p:cNvSpPr txBox="1">
            <a:spLocks noGrp="1"/>
          </p:cNvSpPr>
          <p:nvPr>
            <p:ph type="body" idx="1"/>
          </p:nvPr>
        </p:nvSpPr>
        <p:spPr>
          <a:xfrm>
            <a:off x="172275" y="1113175"/>
            <a:ext cx="11887200" cy="32133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lt1"/>
              </a:buClr>
              <a:buSzPts val="3500"/>
              <a:buNone/>
            </a:pPr>
            <a:r>
              <a:rPr lang="en-US" sz="4400">
                <a:latin typeface="Calibri"/>
                <a:ea typeface="Calibri"/>
                <a:cs typeface="Calibri"/>
                <a:sym typeface="Calibri"/>
              </a:rPr>
              <a:t>2 Samuel 15:…6 Absalom behaved in this way toward all the Israelites who came to the king asking for justice, and so he stole the hearts of the people of Israel.</a:t>
            </a:r>
            <a:endParaRPr sz="4400"/>
          </a:p>
          <a:p>
            <a:pPr marL="0" lvl="0" indent="0" algn="l" rtl="0">
              <a:lnSpc>
                <a:spcPct val="90000"/>
              </a:lnSpc>
              <a:spcBef>
                <a:spcPts val="1000"/>
              </a:spcBef>
              <a:spcAft>
                <a:spcPts val="0"/>
              </a:spcAft>
              <a:buClr>
                <a:schemeClr val="lt1"/>
              </a:buClr>
              <a:buSzPts val="3500"/>
              <a:buNone/>
            </a:pPr>
            <a:endParaRPr sz="3500">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9"/>
          <p:cNvSpPr txBox="1">
            <a:spLocks noGrp="1"/>
          </p:cNvSpPr>
          <p:nvPr>
            <p:ph type="title"/>
          </p:nvPr>
        </p:nvSpPr>
        <p:spPr>
          <a:xfrm>
            <a:off x="185530" y="1"/>
            <a:ext cx="11168270" cy="109992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231" name="Google Shape;231;p19"/>
          <p:cNvSpPr txBox="1">
            <a:spLocks noGrp="1"/>
          </p:cNvSpPr>
          <p:nvPr>
            <p:ph type="body" idx="1"/>
          </p:nvPr>
        </p:nvSpPr>
        <p:spPr>
          <a:xfrm>
            <a:off x="185525" y="1099925"/>
            <a:ext cx="11728200" cy="5406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3400" b="1">
                <a:latin typeface="Calibri"/>
                <a:ea typeface="Calibri"/>
                <a:cs typeface="Calibri"/>
                <a:sym typeface="Calibri"/>
              </a:rPr>
              <a:t>4. Prematurely judge based on one side of the story (continued) </a:t>
            </a:r>
            <a:endParaRPr sz="2600">
              <a:latin typeface="Calibri"/>
              <a:ea typeface="Calibri"/>
              <a:cs typeface="Calibri"/>
              <a:sym typeface="Calibri"/>
            </a:endParaRPr>
          </a:p>
          <a:p>
            <a:pPr marL="914400" lvl="0" indent="-438150" algn="l" rtl="0">
              <a:lnSpc>
                <a:spcPct val="115000"/>
              </a:lnSpc>
              <a:spcBef>
                <a:spcPts val="1000"/>
              </a:spcBef>
              <a:spcAft>
                <a:spcPts val="0"/>
              </a:spcAft>
              <a:buSzPts val="3300"/>
              <a:buFont typeface="Calibri"/>
              <a:buChar char="●"/>
            </a:pPr>
            <a:r>
              <a:rPr lang="en-US" sz="3300">
                <a:latin typeface="Calibri"/>
                <a:ea typeface="Calibri"/>
                <a:cs typeface="Calibri"/>
                <a:sym typeface="Calibri"/>
              </a:rPr>
              <a:t>Scenario: A friend tells you secondhand of a conflict his friend had</a:t>
            </a:r>
            <a:endParaRPr sz="3300">
              <a:latin typeface="Calibri"/>
              <a:ea typeface="Calibri"/>
              <a:cs typeface="Calibri"/>
              <a:sym typeface="Calibri"/>
            </a:endParaRPr>
          </a:p>
          <a:p>
            <a:pPr marL="914400" lvl="0" indent="-438150" algn="l" rtl="0">
              <a:lnSpc>
                <a:spcPct val="115000"/>
              </a:lnSpc>
              <a:spcBef>
                <a:spcPts val="0"/>
              </a:spcBef>
              <a:spcAft>
                <a:spcPts val="0"/>
              </a:spcAft>
              <a:buSzPts val="3300"/>
              <a:buFont typeface="Calibri"/>
              <a:buChar char="●"/>
            </a:pPr>
            <a:r>
              <a:rPr lang="en-US" sz="3300">
                <a:latin typeface="Calibri"/>
                <a:ea typeface="Calibri"/>
                <a:cs typeface="Calibri"/>
                <a:sym typeface="Calibri"/>
              </a:rPr>
              <a:t>You listen to this side of the story</a:t>
            </a:r>
            <a:endParaRPr sz="3300">
              <a:latin typeface="Calibri"/>
              <a:ea typeface="Calibri"/>
              <a:cs typeface="Calibri"/>
              <a:sym typeface="Calibri"/>
            </a:endParaRPr>
          </a:p>
          <a:p>
            <a:pPr marL="914400" lvl="0" indent="-438150" algn="l" rtl="0">
              <a:lnSpc>
                <a:spcPct val="115000"/>
              </a:lnSpc>
              <a:spcBef>
                <a:spcPts val="0"/>
              </a:spcBef>
              <a:spcAft>
                <a:spcPts val="0"/>
              </a:spcAft>
              <a:buSzPts val="3300"/>
              <a:buFont typeface="Calibri"/>
              <a:buChar char="●"/>
            </a:pPr>
            <a:r>
              <a:rPr lang="en-US" sz="3300">
                <a:latin typeface="Calibri"/>
                <a:ea typeface="Calibri"/>
                <a:cs typeface="Calibri"/>
                <a:sym typeface="Calibri"/>
              </a:rPr>
              <a:t>Your friend has a strong opinion. </a:t>
            </a:r>
            <a:endParaRPr sz="3300">
              <a:latin typeface="Calibri"/>
              <a:ea typeface="Calibri"/>
              <a:cs typeface="Calibri"/>
              <a:sym typeface="Calibri"/>
            </a:endParaRPr>
          </a:p>
          <a:p>
            <a:pPr marL="1371600" lvl="1" indent="-438150" algn="l" rtl="0">
              <a:lnSpc>
                <a:spcPct val="100000"/>
              </a:lnSpc>
              <a:spcBef>
                <a:spcPts val="0"/>
              </a:spcBef>
              <a:spcAft>
                <a:spcPts val="0"/>
              </a:spcAft>
              <a:buSzPts val="3300"/>
              <a:buFont typeface="Calibri"/>
              <a:buChar char="○"/>
            </a:pPr>
            <a:r>
              <a:rPr lang="en-US" sz="3300">
                <a:latin typeface="Calibri"/>
                <a:ea typeface="Calibri"/>
                <a:cs typeface="Calibri"/>
                <a:sym typeface="Calibri"/>
              </a:rPr>
              <a:t>“This sounds like something </a:t>
            </a:r>
            <a:r>
              <a:rPr lang="en-US" sz="3300" i="1">
                <a:latin typeface="Calibri"/>
                <a:ea typeface="Calibri"/>
                <a:cs typeface="Calibri"/>
                <a:sym typeface="Calibri"/>
              </a:rPr>
              <a:t>HE would do, </a:t>
            </a:r>
            <a:r>
              <a:rPr lang="en-US" sz="3300">
                <a:latin typeface="Calibri"/>
                <a:ea typeface="Calibri"/>
                <a:cs typeface="Calibri"/>
                <a:sym typeface="Calibri"/>
              </a:rPr>
              <a:t>so it must be right.”</a:t>
            </a:r>
            <a:endParaRPr sz="3300">
              <a:latin typeface="Calibri"/>
              <a:ea typeface="Calibri"/>
              <a:cs typeface="Calibri"/>
              <a:sym typeface="Calibri"/>
            </a:endParaRPr>
          </a:p>
          <a:p>
            <a:pPr marL="1371600" lvl="1" indent="-438150" algn="l" rtl="0">
              <a:lnSpc>
                <a:spcPct val="100000"/>
              </a:lnSpc>
              <a:spcBef>
                <a:spcPts val="0"/>
              </a:spcBef>
              <a:spcAft>
                <a:spcPts val="0"/>
              </a:spcAft>
              <a:buSzPts val="3300"/>
              <a:buFont typeface="Calibri"/>
              <a:buChar char="○"/>
            </a:pPr>
            <a:r>
              <a:rPr lang="en-US" sz="3300">
                <a:latin typeface="Calibri"/>
                <a:ea typeface="Calibri"/>
                <a:cs typeface="Calibri"/>
                <a:sym typeface="Calibri"/>
              </a:rPr>
              <a:t> “I know this situation was swept under the rug by leaders in charge.”</a:t>
            </a:r>
            <a:endParaRPr sz="33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g2fd2afe19e5_0_22"/>
          <p:cNvSpPr txBox="1">
            <a:spLocks noGrp="1"/>
          </p:cNvSpPr>
          <p:nvPr>
            <p:ph type="title"/>
          </p:nvPr>
        </p:nvSpPr>
        <p:spPr>
          <a:xfrm>
            <a:off x="185530" y="1"/>
            <a:ext cx="11168400" cy="1099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238" name="Google Shape;238;g2fd2afe19e5_0_22"/>
          <p:cNvSpPr txBox="1">
            <a:spLocks noGrp="1"/>
          </p:cNvSpPr>
          <p:nvPr>
            <p:ph type="body" idx="1"/>
          </p:nvPr>
        </p:nvSpPr>
        <p:spPr>
          <a:xfrm>
            <a:off x="185525" y="1099925"/>
            <a:ext cx="11686200" cy="31005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3400" b="1">
                <a:latin typeface="Calibri"/>
                <a:ea typeface="Calibri"/>
                <a:cs typeface="Calibri"/>
                <a:sym typeface="Calibri"/>
              </a:rPr>
              <a:t>4. Prematurely judge based on one side of the story (continued)</a:t>
            </a:r>
            <a:endParaRPr sz="3000"/>
          </a:p>
          <a:p>
            <a:pPr marL="914400" lvl="0" indent="-431800" algn="l" rtl="0">
              <a:lnSpc>
                <a:spcPct val="115000"/>
              </a:lnSpc>
              <a:spcBef>
                <a:spcPts val="1000"/>
              </a:spcBef>
              <a:spcAft>
                <a:spcPts val="0"/>
              </a:spcAft>
              <a:buSzPts val="3200"/>
              <a:buFont typeface="Calibri"/>
              <a:buChar char="●"/>
            </a:pPr>
            <a:r>
              <a:rPr lang="en-US" sz="3200">
                <a:latin typeface="Calibri"/>
                <a:ea typeface="Calibri"/>
                <a:cs typeface="Calibri"/>
                <a:sym typeface="Calibri"/>
              </a:rPr>
              <a:t>Because you trust your friend, you conclude this story is true. </a:t>
            </a:r>
            <a:endParaRPr sz="3200">
              <a:latin typeface="Calibri"/>
              <a:ea typeface="Calibri"/>
              <a:cs typeface="Calibri"/>
              <a:sym typeface="Calibri"/>
            </a:endParaRPr>
          </a:p>
          <a:p>
            <a:pPr marL="1371600" lvl="1" indent="-431800" algn="l" rtl="0">
              <a:lnSpc>
                <a:spcPct val="115000"/>
              </a:lnSpc>
              <a:spcBef>
                <a:spcPts val="0"/>
              </a:spcBef>
              <a:spcAft>
                <a:spcPts val="0"/>
              </a:spcAft>
              <a:buSzPts val="3200"/>
              <a:buFont typeface="Calibri"/>
              <a:buChar char="○"/>
            </a:pPr>
            <a:r>
              <a:rPr lang="en-US" sz="3200">
                <a:latin typeface="Calibri"/>
                <a:ea typeface="Calibri"/>
                <a:cs typeface="Calibri"/>
                <a:sym typeface="Calibri"/>
              </a:rPr>
              <a:t>It is an injustice</a:t>
            </a:r>
            <a:endParaRPr sz="3200">
              <a:latin typeface="Calibri"/>
              <a:ea typeface="Calibri"/>
              <a:cs typeface="Calibri"/>
              <a:sym typeface="Calibri"/>
            </a:endParaRPr>
          </a:p>
          <a:p>
            <a:pPr marL="1371600" lvl="1" indent="-431800" algn="l" rtl="0">
              <a:lnSpc>
                <a:spcPct val="115000"/>
              </a:lnSpc>
              <a:spcBef>
                <a:spcPts val="0"/>
              </a:spcBef>
              <a:spcAft>
                <a:spcPts val="0"/>
              </a:spcAft>
              <a:buSzPts val="3200"/>
              <a:buFont typeface="Calibri"/>
              <a:buChar char="○"/>
            </a:pPr>
            <a:r>
              <a:rPr lang="en-US" sz="3200">
                <a:latin typeface="Calibri"/>
                <a:ea typeface="Calibri"/>
                <a:cs typeface="Calibri"/>
                <a:sym typeface="Calibri"/>
              </a:rPr>
              <a:t>Nothing was done</a:t>
            </a:r>
            <a:endParaRPr sz="3200">
              <a:latin typeface="Calibri"/>
              <a:ea typeface="Calibri"/>
              <a:cs typeface="Calibri"/>
              <a:sym typeface="Calibri"/>
            </a:endParaRPr>
          </a:p>
          <a:p>
            <a:pPr marL="1371600" lvl="1" indent="-431800" algn="l" rtl="0">
              <a:lnSpc>
                <a:spcPct val="115000"/>
              </a:lnSpc>
              <a:spcBef>
                <a:spcPts val="0"/>
              </a:spcBef>
              <a:spcAft>
                <a:spcPts val="0"/>
              </a:spcAft>
              <a:buSzPts val="3200"/>
              <a:buFont typeface="Calibri"/>
              <a:buChar char="○"/>
            </a:pPr>
            <a:r>
              <a:rPr lang="en-US" sz="3200">
                <a:latin typeface="Calibri"/>
                <a:ea typeface="Calibri"/>
                <a:cs typeface="Calibri"/>
                <a:sym typeface="Calibri"/>
              </a:rPr>
              <a:t>With only one side, you have formed a full conclusion</a:t>
            </a:r>
            <a:endParaRPr sz="3200">
              <a:latin typeface="Calibri"/>
              <a:ea typeface="Calibri"/>
              <a:cs typeface="Calibri"/>
              <a:sym typeface="Calibri"/>
            </a:endParaRPr>
          </a:p>
        </p:txBody>
      </p:sp>
      <p:sp>
        <p:nvSpPr>
          <p:cNvPr id="239" name="Google Shape;239;g2fd2afe19e5_0_22"/>
          <p:cNvSpPr txBox="1"/>
          <p:nvPr/>
        </p:nvSpPr>
        <p:spPr>
          <a:xfrm>
            <a:off x="252900" y="4838450"/>
            <a:ext cx="11686200" cy="1376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500"/>
              </a:spcBef>
              <a:spcAft>
                <a:spcPts val="1000"/>
              </a:spcAft>
              <a:buNone/>
            </a:pPr>
            <a:r>
              <a:rPr lang="en-US" sz="3600">
                <a:solidFill>
                  <a:schemeClr val="lt1"/>
                </a:solidFill>
                <a:latin typeface="Calibri"/>
                <a:ea typeface="Calibri"/>
                <a:cs typeface="Calibri"/>
                <a:sym typeface="Calibri"/>
              </a:rPr>
              <a:t>Proverbs 18:13 “He who answers a matter before he hears it, it is folly and shame to him.”</a:t>
            </a:r>
            <a:endParaRPr sz="20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0"/>
          <p:cNvSpPr txBox="1">
            <a:spLocks noGrp="1"/>
          </p:cNvSpPr>
          <p:nvPr>
            <p:ph type="title"/>
          </p:nvPr>
        </p:nvSpPr>
        <p:spPr>
          <a:xfrm>
            <a:off x="142875" y="157163"/>
            <a:ext cx="11515725" cy="87153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a:t>
            </a:r>
            <a:r>
              <a:rPr lang="en-US" u="sng"/>
              <a:t>come naturally</a:t>
            </a:r>
            <a:endParaRPr u="sng"/>
          </a:p>
        </p:txBody>
      </p:sp>
      <p:sp>
        <p:nvSpPr>
          <p:cNvPr id="245" name="Google Shape;245;p20"/>
          <p:cNvSpPr txBox="1">
            <a:spLocks noGrp="1"/>
          </p:cNvSpPr>
          <p:nvPr>
            <p:ph type="body" idx="1"/>
          </p:nvPr>
        </p:nvSpPr>
        <p:spPr>
          <a:xfrm>
            <a:off x="142875" y="1028700"/>
            <a:ext cx="11906400" cy="3129600"/>
          </a:xfrm>
          <a:prstGeom prst="rect">
            <a:avLst/>
          </a:prstGeom>
          <a:noFill/>
          <a:ln>
            <a:noFill/>
          </a:ln>
        </p:spPr>
        <p:txBody>
          <a:bodyPr spcFirstLastPara="1" wrap="square" lIns="91425" tIns="45700" rIns="91425" bIns="45700" anchor="t" anchorCtr="0">
            <a:noAutofit/>
          </a:bodyPr>
          <a:lstStyle/>
          <a:p>
            <a:pPr marL="914400" lvl="0" indent="-444500" algn="l" rtl="0">
              <a:lnSpc>
                <a:spcPct val="100000"/>
              </a:lnSpc>
              <a:spcBef>
                <a:spcPts val="0"/>
              </a:spcBef>
              <a:spcAft>
                <a:spcPts val="0"/>
              </a:spcAft>
              <a:buSzPts val="3400"/>
              <a:buFont typeface="Calibri"/>
              <a:buChar char="•"/>
            </a:pPr>
            <a:r>
              <a:rPr lang="en-US" sz="3400">
                <a:latin typeface="Calibri"/>
                <a:ea typeface="Calibri"/>
                <a:cs typeface="Calibri"/>
                <a:sym typeface="Calibri"/>
              </a:rPr>
              <a:t>We know Humans are sinful; human heart is deceitful (Jerm 17: 5-9) Jesus didn’t trust mankind (John 2:24)</a:t>
            </a:r>
            <a:endParaRPr sz="3400">
              <a:latin typeface="Calibri"/>
              <a:ea typeface="Calibri"/>
              <a:cs typeface="Calibri"/>
              <a:sym typeface="Calibri"/>
            </a:endParaRPr>
          </a:p>
          <a:p>
            <a:pPr marL="914400" lvl="0" indent="-444500" algn="l" rtl="0">
              <a:lnSpc>
                <a:spcPct val="100000"/>
              </a:lnSpc>
              <a:spcBef>
                <a:spcPts val="1000"/>
              </a:spcBef>
              <a:spcAft>
                <a:spcPts val="0"/>
              </a:spcAft>
              <a:buSzPts val="3400"/>
              <a:buFont typeface="Calibri"/>
              <a:buChar char="•"/>
            </a:pPr>
            <a:r>
              <a:rPr lang="en-US" sz="3400">
                <a:latin typeface="Calibri"/>
                <a:ea typeface="Calibri"/>
                <a:cs typeface="Calibri"/>
                <a:sym typeface="Calibri"/>
              </a:rPr>
              <a:t>We are Prideful: </a:t>
            </a:r>
            <a:endParaRPr sz="3400">
              <a:latin typeface="Calibri"/>
              <a:ea typeface="Calibri"/>
              <a:cs typeface="Calibri"/>
              <a:sym typeface="Calibri"/>
            </a:endParaRPr>
          </a:p>
          <a:p>
            <a:pPr marL="1371600" lvl="1" indent="-444500" algn="l" rtl="0">
              <a:lnSpc>
                <a:spcPct val="100000"/>
              </a:lnSpc>
              <a:spcBef>
                <a:spcPts val="1000"/>
              </a:spcBef>
              <a:spcAft>
                <a:spcPts val="1000"/>
              </a:spcAft>
              <a:buSzPts val="3400"/>
              <a:buFont typeface="Calibri"/>
              <a:buChar char="•"/>
            </a:pPr>
            <a:r>
              <a:rPr lang="en-US" sz="3400">
                <a:latin typeface="Calibri"/>
                <a:ea typeface="Calibri"/>
                <a:cs typeface="Calibri"/>
                <a:sym typeface="Calibri"/>
              </a:rPr>
              <a:t>My beliefs, convictions, and theology are true; those who disagree are wrong or lesser</a:t>
            </a:r>
            <a:endParaRPr sz="3400" b="1" i="0" baseline="30000">
              <a:solidFill>
                <a:srgbClr val="000000"/>
              </a:solidFill>
              <a:latin typeface="Calibri"/>
              <a:ea typeface="Calibri"/>
              <a:cs typeface="Calibri"/>
              <a:sym typeface="Calibri"/>
            </a:endParaRPr>
          </a:p>
        </p:txBody>
      </p:sp>
      <p:sp>
        <p:nvSpPr>
          <p:cNvPr id="246" name="Google Shape;246;p20"/>
          <p:cNvSpPr txBox="1"/>
          <p:nvPr/>
        </p:nvSpPr>
        <p:spPr>
          <a:xfrm>
            <a:off x="142875" y="4005300"/>
            <a:ext cx="11906400" cy="1616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1000"/>
              </a:spcAft>
              <a:buNone/>
            </a:pPr>
            <a:r>
              <a:rPr lang="en-US" sz="3100">
                <a:solidFill>
                  <a:schemeClr val="lt1"/>
                </a:solidFill>
                <a:latin typeface="Calibri"/>
                <a:ea typeface="Calibri"/>
                <a:cs typeface="Calibri"/>
                <a:sym typeface="Calibri"/>
              </a:rPr>
              <a:t>Galatians 5:25 If we live by the Spirit, let’s follow the Spirit as well. 26 Let’s not become boastful, challenging one another, envying one another.</a:t>
            </a:r>
            <a:endParaRPr sz="1200"/>
          </a:p>
        </p:txBody>
      </p:sp>
      <p:sp>
        <p:nvSpPr>
          <p:cNvPr id="247" name="Google Shape;247;p20"/>
          <p:cNvSpPr txBox="1"/>
          <p:nvPr/>
        </p:nvSpPr>
        <p:spPr>
          <a:xfrm>
            <a:off x="142875" y="5923675"/>
            <a:ext cx="11906400" cy="6618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500"/>
              </a:spcBef>
              <a:spcAft>
                <a:spcPts val="1000"/>
              </a:spcAft>
              <a:buNone/>
            </a:pPr>
            <a:r>
              <a:rPr lang="en-US" sz="3100">
                <a:solidFill>
                  <a:schemeClr val="lt1"/>
                </a:solidFill>
                <a:latin typeface="Calibri"/>
                <a:ea typeface="Calibri"/>
                <a:cs typeface="Calibri"/>
                <a:sym typeface="Calibri"/>
              </a:rPr>
              <a:t>Proverbs 18:12 Pride goes before destruction;  humility precedes honor. </a:t>
            </a:r>
            <a:endParaRPr sz="12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1"/>
          <p:cNvSpPr txBox="1">
            <a:spLocks noGrp="1"/>
          </p:cNvSpPr>
          <p:nvPr>
            <p:ph type="title"/>
          </p:nvPr>
        </p:nvSpPr>
        <p:spPr>
          <a:xfrm>
            <a:off x="142875" y="157163"/>
            <a:ext cx="11515725" cy="87153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a:t>
            </a:r>
            <a:r>
              <a:rPr lang="en-US" u="sng"/>
              <a:t>come naturally</a:t>
            </a:r>
            <a:endParaRPr u="sng"/>
          </a:p>
        </p:txBody>
      </p:sp>
      <p:sp>
        <p:nvSpPr>
          <p:cNvPr id="254" name="Google Shape;254;p21"/>
          <p:cNvSpPr txBox="1">
            <a:spLocks noGrp="1"/>
          </p:cNvSpPr>
          <p:nvPr>
            <p:ph type="body" idx="1"/>
          </p:nvPr>
        </p:nvSpPr>
        <p:spPr>
          <a:xfrm>
            <a:off x="142875" y="1028700"/>
            <a:ext cx="11906250" cy="5672137"/>
          </a:xfrm>
          <a:prstGeom prst="rect">
            <a:avLst/>
          </a:prstGeom>
          <a:noFill/>
          <a:ln>
            <a:noFill/>
          </a:ln>
        </p:spPr>
        <p:txBody>
          <a:bodyPr spcFirstLastPara="1" wrap="square" lIns="91425" tIns="45700" rIns="91425" bIns="45700" anchor="t" anchorCtr="0">
            <a:normAutofit/>
          </a:bodyPr>
          <a:lstStyle/>
          <a:p>
            <a:pPr marL="457200" lvl="0" indent="-450850" algn="l" rtl="0">
              <a:lnSpc>
                <a:spcPct val="90000"/>
              </a:lnSpc>
              <a:spcBef>
                <a:spcPts val="0"/>
              </a:spcBef>
              <a:spcAft>
                <a:spcPts val="0"/>
              </a:spcAft>
              <a:buSzPts val="3500"/>
              <a:buFont typeface="Calibri"/>
              <a:buChar char="●"/>
            </a:pPr>
            <a:r>
              <a:rPr lang="en-US" sz="3500" dirty="0">
                <a:latin typeface="Calibri"/>
                <a:ea typeface="Calibri"/>
                <a:cs typeface="Calibri"/>
                <a:sym typeface="Calibri"/>
              </a:rPr>
              <a:t>Often the difference is in our attitudes toward people:</a:t>
            </a:r>
            <a:endParaRPr dirty="0">
              <a:latin typeface="Calibri"/>
              <a:ea typeface="Calibri"/>
              <a:cs typeface="Calibri"/>
              <a:sym typeface="Calibri"/>
            </a:endParaRPr>
          </a:p>
          <a:p>
            <a:pPr marL="914400" lvl="1" indent="-4508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Love the person = “That could not be true!”  </a:t>
            </a:r>
            <a:endParaRPr dirty="0">
              <a:latin typeface="Calibri"/>
              <a:ea typeface="Calibri"/>
              <a:cs typeface="Calibri"/>
              <a:sym typeface="Calibri"/>
            </a:endParaRPr>
          </a:p>
          <a:p>
            <a:pPr marL="1371600" lvl="2" indent="-450850" algn="l" rtl="0">
              <a:lnSpc>
                <a:spcPct val="90000"/>
              </a:lnSpc>
              <a:spcBef>
                <a:spcPts val="1000"/>
              </a:spcBef>
              <a:spcAft>
                <a:spcPts val="0"/>
              </a:spcAft>
              <a:buSzPts val="3500"/>
              <a:buFont typeface="Calibri"/>
              <a:buChar char="■"/>
            </a:pPr>
            <a:r>
              <a:rPr lang="en-US" sz="3500" i="1" dirty="0">
                <a:latin typeface="Calibri"/>
                <a:ea typeface="Calibri"/>
                <a:cs typeface="Calibri"/>
                <a:sym typeface="Calibri"/>
              </a:rPr>
              <a:t>1 Corinthians 13:7 It always protects, always trusts, always hopes, always perseveres.</a:t>
            </a:r>
            <a:endParaRPr i="1" dirty="0">
              <a:latin typeface="Calibri"/>
              <a:ea typeface="Calibri"/>
              <a:cs typeface="Calibri"/>
              <a:sym typeface="Calibri"/>
            </a:endParaRPr>
          </a:p>
          <a:p>
            <a:pPr marL="914400" lvl="1" indent="-4508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Don’t love the person = difficult to acknowledge good, easy grab onto critical reports= “I knew it!”  </a:t>
            </a:r>
            <a:endParaRPr dirty="0">
              <a:latin typeface="Calibri"/>
              <a:ea typeface="Calibri"/>
              <a:cs typeface="Calibri"/>
              <a:sym typeface="Calibri"/>
            </a:endParaRPr>
          </a:p>
          <a:p>
            <a:pPr marL="914400" lvl="1" indent="-4508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Know the person well= Easy to give benefit of the doubt  </a:t>
            </a:r>
            <a:endParaRPr dirty="0">
              <a:latin typeface="Calibri"/>
              <a:ea typeface="Calibri"/>
              <a:cs typeface="Calibri"/>
              <a:sym typeface="Calibri"/>
            </a:endParaRPr>
          </a:p>
          <a:p>
            <a:pPr marL="914400" lvl="1" indent="-4508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Do not know the person well= Easier to assume the worst</a:t>
            </a:r>
            <a:endParaRPr dirty="0">
              <a:latin typeface="Calibri"/>
              <a:ea typeface="Calibri"/>
              <a:cs typeface="Calibri"/>
              <a:sym typeface="Calibri"/>
            </a:endParaRPr>
          </a:p>
          <a:p>
            <a:pPr marL="914400" lvl="1" indent="-450850" algn="l" rtl="0">
              <a:lnSpc>
                <a:spcPct val="90000"/>
              </a:lnSpc>
              <a:spcBef>
                <a:spcPts val="1000"/>
              </a:spcBef>
              <a:spcAft>
                <a:spcPts val="1000"/>
              </a:spcAft>
              <a:buSzPts val="3500"/>
              <a:buFont typeface="Calibri"/>
              <a:buChar char="○"/>
            </a:pPr>
            <a:r>
              <a:rPr lang="en-US" sz="3500" dirty="0">
                <a:latin typeface="Calibri"/>
                <a:ea typeface="Calibri"/>
                <a:cs typeface="Calibri"/>
                <a:sym typeface="Calibri"/>
              </a:rPr>
              <a:t>Authority = Easier to distrust the one who has power</a:t>
            </a:r>
            <a:endParaRPr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22"/>
          <p:cNvSpPr txBox="1">
            <a:spLocks noGrp="1"/>
          </p:cNvSpPr>
          <p:nvPr>
            <p:ph type="title"/>
          </p:nvPr>
        </p:nvSpPr>
        <p:spPr>
          <a:xfrm>
            <a:off x="142875" y="214313"/>
            <a:ext cx="11944350" cy="98583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come naturally to us</a:t>
            </a:r>
            <a:endParaRPr/>
          </a:p>
        </p:txBody>
      </p:sp>
      <p:sp>
        <p:nvSpPr>
          <p:cNvPr id="260" name="Google Shape;260;p22"/>
          <p:cNvSpPr txBox="1">
            <a:spLocks noGrp="1"/>
          </p:cNvSpPr>
          <p:nvPr>
            <p:ph type="body" idx="1"/>
          </p:nvPr>
        </p:nvSpPr>
        <p:spPr>
          <a:xfrm>
            <a:off x="214650" y="1507375"/>
            <a:ext cx="11762700" cy="4896000"/>
          </a:xfrm>
          <a:prstGeom prst="rect">
            <a:avLst/>
          </a:prstGeom>
          <a:solidFill>
            <a:srgbClr val="073763"/>
          </a:solidFill>
          <a:ln w="28575" cap="flat" cmpd="sng">
            <a:solidFill>
              <a:schemeClr val="lt1"/>
            </a:solidFill>
            <a:prstDash val="solid"/>
            <a:round/>
            <a:headEnd type="none" w="sm" len="sm"/>
            <a:tailEnd type="none" w="sm" len="sm"/>
          </a:ln>
        </p:spPr>
        <p:txBody>
          <a:bodyPr spcFirstLastPara="1" wrap="square" lIns="91425" tIns="45700" rIns="91425" bIns="45700" anchor="t" anchorCtr="0">
            <a:normAutofit fontScale="92500" lnSpcReduction="10000"/>
          </a:bodyPr>
          <a:lstStyle/>
          <a:p>
            <a:pPr marL="228600" lvl="0" indent="0" algn="l" rtl="0">
              <a:lnSpc>
                <a:spcPct val="115000"/>
              </a:lnSpc>
              <a:spcBef>
                <a:spcPts val="0"/>
              </a:spcBef>
              <a:spcAft>
                <a:spcPts val="0"/>
              </a:spcAft>
              <a:buNone/>
            </a:pPr>
            <a:r>
              <a:rPr lang="en-US" sz="3500">
                <a:latin typeface="Calibri"/>
                <a:ea typeface="Calibri"/>
                <a:cs typeface="Calibri"/>
                <a:sym typeface="Calibri"/>
              </a:rPr>
              <a:t>Jonathan Edwards: Merely hearing a flying and evil rumor about an individual, in such a thoughtless and lying world as this is, is far from being sufficient evidence against anyone, to make us believe he has been guilty of that which is reported…</a:t>
            </a:r>
            <a:endParaRPr sz="3500">
              <a:latin typeface="Calibri"/>
              <a:ea typeface="Calibri"/>
              <a:cs typeface="Calibri"/>
              <a:sym typeface="Calibri"/>
            </a:endParaRPr>
          </a:p>
          <a:p>
            <a:pPr marL="228600" lvl="0" indent="0" algn="l" rtl="0">
              <a:lnSpc>
                <a:spcPct val="115000"/>
              </a:lnSpc>
              <a:spcBef>
                <a:spcPts val="0"/>
              </a:spcBef>
              <a:spcAft>
                <a:spcPts val="0"/>
              </a:spcAft>
              <a:buNone/>
            </a:pPr>
            <a:endParaRPr sz="3500">
              <a:latin typeface="Calibri"/>
              <a:ea typeface="Calibri"/>
              <a:cs typeface="Calibri"/>
              <a:sym typeface="Calibri"/>
            </a:endParaRPr>
          </a:p>
          <a:p>
            <a:pPr marL="228600" lvl="0" indent="0" algn="l" rtl="0">
              <a:lnSpc>
                <a:spcPct val="115000"/>
              </a:lnSpc>
              <a:spcBef>
                <a:spcPts val="0"/>
              </a:spcBef>
              <a:spcAft>
                <a:spcPts val="0"/>
              </a:spcAft>
              <a:buClr>
                <a:schemeClr val="dk1"/>
              </a:buClr>
              <a:buSzPct val="31428"/>
              <a:buFont typeface="Arial"/>
              <a:buNone/>
            </a:pPr>
            <a:r>
              <a:rPr lang="en-US" sz="3500">
                <a:latin typeface="Calibri"/>
                <a:ea typeface="Calibri"/>
                <a:cs typeface="Calibri"/>
                <a:sym typeface="Calibri"/>
              </a:rPr>
              <a:t>And yet it is a very common thing for persons to pass a judgment on others, on no better ground or foundation than that they have heard that somebody has said this, or that, or the other thing, though they have no evidence that what is said is true. </a:t>
            </a:r>
            <a:endParaRPr sz="3500">
              <a:solidFill>
                <a:schemeClr val="dk1"/>
              </a:solidFill>
              <a:latin typeface="Calibri"/>
              <a:ea typeface="Calibri"/>
              <a:cs typeface="Calibri"/>
              <a:sym typeface="Calibri"/>
            </a:endParaRPr>
          </a:p>
          <a:p>
            <a:pPr marL="228600" lvl="0" indent="0" algn="l" rtl="0">
              <a:lnSpc>
                <a:spcPct val="90000"/>
              </a:lnSpc>
              <a:spcBef>
                <a:spcPts val="0"/>
              </a:spcBef>
              <a:spcAft>
                <a:spcPts val="0"/>
              </a:spcAft>
              <a:buNone/>
            </a:pPr>
            <a:endParaRPr sz="35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g2fd2afe19e5_0_40"/>
          <p:cNvSpPr txBox="1">
            <a:spLocks noGrp="1"/>
          </p:cNvSpPr>
          <p:nvPr>
            <p:ph type="title"/>
          </p:nvPr>
        </p:nvSpPr>
        <p:spPr>
          <a:xfrm>
            <a:off x="142875" y="214313"/>
            <a:ext cx="11944500" cy="985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come naturally to us</a:t>
            </a:r>
            <a:endParaRPr/>
          </a:p>
        </p:txBody>
      </p:sp>
      <p:sp>
        <p:nvSpPr>
          <p:cNvPr id="266" name="Google Shape;266;g2fd2afe19e5_0_40"/>
          <p:cNvSpPr txBox="1">
            <a:spLocks noGrp="1"/>
          </p:cNvSpPr>
          <p:nvPr>
            <p:ph type="body" idx="1"/>
          </p:nvPr>
        </p:nvSpPr>
        <p:spPr>
          <a:xfrm>
            <a:off x="226275" y="1451325"/>
            <a:ext cx="11777700" cy="4484700"/>
          </a:xfrm>
          <a:prstGeom prst="rect">
            <a:avLst/>
          </a:prstGeom>
          <a:solidFill>
            <a:srgbClr val="073763"/>
          </a:solidFill>
          <a:ln w="28575" cap="flat" cmpd="sng">
            <a:solidFill>
              <a:schemeClr val="lt1"/>
            </a:solidFill>
            <a:prstDash val="solid"/>
            <a:round/>
            <a:headEnd type="none" w="sm" len="sm"/>
            <a:tailEnd type="none" w="sm" len="sm"/>
          </a:ln>
        </p:spPr>
        <p:txBody>
          <a:bodyPr spcFirstLastPara="1" wrap="square" lIns="91425" tIns="45700" rIns="91425" bIns="45700" anchor="t" anchorCtr="0">
            <a:normAutofit/>
          </a:bodyPr>
          <a:lstStyle/>
          <a:p>
            <a:pPr marL="228600" lvl="0" indent="0" algn="l" rtl="0">
              <a:lnSpc>
                <a:spcPct val="115000"/>
              </a:lnSpc>
              <a:spcBef>
                <a:spcPts val="0"/>
              </a:spcBef>
              <a:spcAft>
                <a:spcPts val="0"/>
              </a:spcAft>
              <a:buNone/>
            </a:pPr>
            <a:r>
              <a:rPr lang="en-US" sz="3200" dirty="0">
                <a:latin typeface="Calibri"/>
                <a:ea typeface="Calibri"/>
                <a:cs typeface="Calibri"/>
                <a:sym typeface="Calibri"/>
              </a:rPr>
              <a:t>When they hear that another has done or said so and so, they seem at once to conclude that it is so, without making any further inquiry… And some are always so ready to catch up an ill report, that it seems to be pleasing to them to hear evil of others  (</a:t>
            </a:r>
            <a:r>
              <a:rPr lang="en-US" sz="3200" i="1" dirty="0">
                <a:latin typeface="Calibri"/>
                <a:ea typeface="Calibri"/>
                <a:cs typeface="Calibri"/>
                <a:sym typeface="Calibri"/>
              </a:rPr>
              <a:t>Charity and Its Fruits</a:t>
            </a:r>
            <a:r>
              <a:rPr lang="en-US" sz="3200" dirty="0">
                <a:latin typeface="Calibri"/>
                <a:ea typeface="Calibri"/>
                <a:cs typeface="Calibri"/>
                <a:sym typeface="Calibri"/>
              </a:rPr>
              <a:t>).</a:t>
            </a:r>
            <a:endParaRP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23"/>
          <p:cNvSpPr txBox="1">
            <a:spLocks noGrp="1"/>
          </p:cNvSpPr>
          <p:nvPr>
            <p:ph type="title"/>
          </p:nvPr>
        </p:nvSpPr>
        <p:spPr>
          <a:xfrm>
            <a:off x="142875" y="157163"/>
            <a:ext cx="11515725" cy="87153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a:t>
            </a:r>
            <a:r>
              <a:rPr lang="en-US" u="sng"/>
              <a:t>come naturally</a:t>
            </a:r>
            <a:endParaRPr u="sng"/>
          </a:p>
        </p:txBody>
      </p:sp>
      <p:sp>
        <p:nvSpPr>
          <p:cNvPr id="273" name="Google Shape;273;p23"/>
          <p:cNvSpPr txBox="1">
            <a:spLocks noGrp="1"/>
          </p:cNvSpPr>
          <p:nvPr>
            <p:ph type="body" idx="1"/>
          </p:nvPr>
        </p:nvSpPr>
        <p:spPr>
          <a:xfrm>
            <a:off x="142800" y="3180325"/>
            <a:ext cx="11906400" cy="2515500"/>
          </a:xfrm>
          <a:prstGeom prst="rect">
            <a:avLst/>
          </a:prstGeom>
          <a:noFill/>
          <a:ln>
            <a:noFill/>
          </a:ln>
        </p:spPr>
        <p:txBody>
          <a:bodyPr spcFirstLastPara="1" wrap="square" lIns="91425" tIns="45700" rIns="91425" bIns="45700" anchor="t" anchorCtr="0">
            <a:noAutofit/>
          </a:bodyPr>
          <a:lstStyle/>
          <a:p>
            <a:pPr marL="457200" lvl="0" indent="-4508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We lack love</a:t>
            </a:r>
            <a:endParaRPr dirty="0"/>
          </a:p>
          <a:p>
            <a:pPr marL="914400" lvl="1" indent="-450850" algn="l" rtl="0">
              <a:lnSpc>
                <a:spcPct val="90000"/>
              </a:lnSpc>
              <a:spcBef>
                <a:spcPts val="1000"/>
              </a:spcBef>
              <a:spcAft>
                <a:spcPts val="1000"/>
              </a:spcAft>
              <a:buSzPts val="3500"/>
              <a:buFont typeface="Calibri"/>
              <a:buChar char="○"/>
            </a:pPr>
            <a:r>
              <a:rPr lang="en-US" sz="3500" dirty="0">
                <a:latin typeface="Calibri"/>
                <a:ea typeface="Calibri"/>
                <a:cs typeface="Calibri"/>
                <a:sym typeface="Calibri"/>
              </a:rPr>
              <a:t>Where love is deficient, critical judgments will be the norm</a:t>
            </a:r>
          </a:p>
          <a:p>
            <a:pPr marL="914400" lvl="1" indent="-450850" algn="l" rtl="0">
              <a:lnSpc>
                <a:spcPct val="90000"/>
              </a:lnSpc>
              <a:spcBef>
                <a:spcPts val="1000"/>
              </a:spcBef>
              <a:spcAft>
                <a:spcPts val="1000"/>
              </a:spcAft>
              <a:buSzPts val="3500"/>
              <a:buFont typeface="Calibri"/>
              <a:buChar char="○"/>
            </a:pPr>
            <a:r>
              <a:rPr lang="en-US" sz="3500" dirty="0">
                <a:latin typeface="Calibri"/>
                <a:ea typeface="Calibri"/>
                <a:cs typeface="Calibri"/>
                <a:sym typeface="Calibri"/>
              </a:rPr>
              <a:t>Where love abounds, charitable judgments should abound (1 Cor. 13:4-7).</a:t>
            </a:r>
            <a:endParaRPr sz="3500" b="0" i="0" dirty="0">
              <a:solidFill>
                <a:srgbClr val="000000"/>
              </a:solidFill>
              <a:latin typeface="Calibri"/>
              <a:ea typeface="Calibri"/>
              <a:cs typeface="Calibri"/>
              <a:sym typeface="Calibri"/>
            </a:endParaRPr>
          </a:p>
        </p:txBody>
      </p:sp>
      <p:sp>
        <p:nvSpPr>
          <p:cNvPr id="274" name="Google Shape;274;p23"/>
          <p:cNvSpPr txBox="1"/>
          <p:nvPr/>
        </p:nvSpPr>
        <p:spPr>
          <a:xfrm>
            <a:off x="768175" y="1513500"/>
            <a:ext cx="10265100" cy="11820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3600">
                <a:solidFill>
                  <a:schemeClr val="lt1"/>
                </a:solidFill>
                <a:latin typeface="Calibri"/>
                <a:ea typeface="Calibri"/>
                <a:cs typeface="Calibri"/>
                <a:sym typeface="Calibri"/>
              </a:rPr>
              <a:t>Proverbs 18:8 The words of a gossip are like choice morsels; they go down to the inmost parts.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24"/>
          <p:cNvSpPr txBox="1">
            <a:spLocks noGrp="1"/>
          </p:cNvSpPr>
          <p:nvPr>
            <p:ph type="title"/>
          </p:nvPr>
        </p:nvSpPr>
        <p:spPr>
          <a:xfrm>
            <a:off x="128589" y="1"/>
            <a:ext cx="11225212" cy="92868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a:t>
            </a:r>
            <a:r>
              <a:rPr lang="en-US" u="sng"/>
              <a:t>are damaging</a:t>
            </a:r>
            <a:endParaRPr u="sng"/>
          </a:p>
        </p:txBody>
      </p:sp>
      <p:sp>
        <p:nvSpPr>
          <p:cNvPr id="281" name="Google Shape;281;p24"/>
          <p:cNvSpPr txBox="1">
            <a:spLocks noGrp="1"/>
          </p:cNvSpPr>
          <p:nvPr>
            <p:ph type="body" idx="1"/>
          </p:nvPr>
        </p:nvSpPr>
        <p:spPr>
          <a:xfrm>
            <a:off x="128600" y="928701"/>
            <a:ext cx="11944500" cy="1265100"/>
          </a:xfrm>
          <a:prstGeom prst="rect">
            <a:avLst/>
          </a:prstGeom>
          <a:noFill/>
          <a:ln>
            <a:noFill/>
          </a:ln>
        </p:spPr>
        <p:txBody>
          <a:bodyPr spcFirstLastPara="1" wrap="square" lIns="91425" tIns="45700" rIns="91425" bIns="45700" anchor="t" anchorCtr="0">
            <a:noAutofit/>
          </a:bodyPr>
          <a:lstStyle/>
          <a:p>
            <a:pPr marL="457200" lvl="0" indent="-419100" algn="l" rtl="0">
              <a:lnSpc>
                <a:spcPct val="115000"/>
              </a:lnSpc>
              <a:spcBef>
                <a:spcPts val="0"/>
              </a:spcBef>
              <a:spcAft>
                <a:spcPts val="0"/>
              </a:spcAft>
              <a:buSzPts val="3000"/>
              <a:buFont typeface="Calibri"/>
              <a:buChar char="●"/>
            </a:pPr>
            <a:r>
              <a:rPr lang="en-US" sz="3000">
                <a:latin typeface="Calibri"/>
                <a:ea typeface="Calibri"/>
                <a:cs typeface="Calibri"/>
                <a:sym typeface="Calibri"/>
              </a:rPr>
              <a:t>Damage relationships </a:t>
            </a:r>
            <a:endParaRPr/>
          </a:p>
          <a:p>
            <a:pPr marL="457200" lvl="0" indent="-419100" algn="l" rtl="0">
              <a:lnSpc>
                <a:spcPct val="115000"/>
              </a:lnSpc>
              <a:spcBef>
                <a:spcPts val="0"/>
              </a:spcBef>
              <a:spcAft>
                <a:spcPts val="0"/>
              </a:spcAft>
              <a:buSzPts val="3000"/>
              <a:buFont typeface="Calibri"/>
              <a:buChar char="●"/>
            </a:pPr>
            <a:r>
              <a:rPr lang="en-US" sz="3000">
                <a:latin typeface="Calibri"/>
                <a:ea typeface="Calibri"/>
                <a:cs typeface="Calibri"/>
                <a:sym typeface="Calibri"/>
              </a:rPr>
              <a:t>Consider what assuming the worst means:</a:t>
            </a:r>
            <a:endParaRPr sz="3000">
              <a:latin typeface="Calibri"/>
              <a:ea typeface="Calibri"/>
              <a:cs typeface="Calibri"/>
              <a:sym typeface="Calibri"/>
            </a:endParaRPr>
          </a:p>
          <a:p>
            <a:pPr marL="0" lvl="0" indent="0" algn="l" rtl="0">
              <a:lnSpc>
                <a:spcPct val="90000"/>
              </a:lnSpc>
              <a:spcBef>
                <a:spcPts val="1000"/>
              </a:spcBef>
              <a:spcAft>
                <a:spcPts val="0"/>
              </a:spcAft>
              <a:buNone/>
            </a:pPr>
            <a:endParaRPr sz="3000">
              <a:latin typeface="Calibri"/>
              <a:ea typeface="Calibri"/>
              <a:cs typeface="Calibri"/>
              <a:sym typeface="Calibri"/>
            </a:endParaRPr>
          </a:p>
          <a:p>
            <a:pPr marL="0" lvl="0" indent="0" algn="l" rtl="0">
              <a:lnSpc>
                <a:spcPct val="90000"/>
              </a:lnSpc>
              <a:spcBef>
                <a:spcPts val="1000"/>
              </a:spcBef>
              <a:spcAft>
                <a:spcPts val="0"/>
              </a:spcAft>
              <a:buNone/>
            </a:pPr>
            <a:endParaRPr sz="3000">
              <a:latin typeface="Calibri"/>
              <a:ea typeface="Calibri"/>
              <a:cs typeface="Calibri"/>
              <a:sym typeface="Calibri"/>
            </a:endParaRPr>
          </a:p>
          <a:p>
            <a:pPr marL="0" lvl="0" indent="0" algn="l" rtl="0">
              <a:lnSpc>
                <a:spcPct val="90000"/>
              </a:lnSpc>
              <a:spcBef>
                <a:spcPts val="1000"/>
              </a:spcBef>
              <a:spcAft>
                <a:spcPts val="0"/>
              </a:spcAft>
              <a:buNone/>
            </a:pPr>
            <a:endParaRPr sz="3000">
              <a:latin typeface="Calibri"/>
              <a:ea typeface="Calibri"/>
              <a:cs typeface="Calibri"/>
              <a:sym typeface="Calibri"/>
            </a:endParaRPr>
          </a:p>
          <a:p>
            <a:pPr marL="0" lvl="0" indent="0" algn="l" rtl="0">
              <a:lnSpc>
                <a:spcPct val="90000"/>
              </a:lnSpc>
              <a:spcBef>
                <a:spcPts val="1000"/>
              </a:spcBef>
              <a:spcAft>
                <a:spcPts val="0"/>
              </a:spcAft>
              <a:buNone/>
            </a:pPr>
            <a:endParaRPr sz="3000">
              <a:latin typeface="Calibri"/>
              <a:ea typeface="Calibri"/>
              <a:cs typeface="Calibri"/>
              <a:sym typeface="Calibri"/>
            </a:endParaRPr>
          </a:p>
          <a:p>
            <a:pPr marL="0" lvl="0" indent="0" algn="l" rtl="0">
              <a:lnSpc>
                <a:spcPct val="100000"/>
              </a:lnSpc>
              <a:spcBef>
                <a:spcPts val="1000"/>
              </a:spcBef>
              <a:spcAft>
                <a:spcPts val="0"/>
              </a:spcAft>
              <a:buNone/>
            </a:pPr>
            <a:endParaRPr/>
          </a:p>
        </p:txBody>
      </p:sp>
      <p:sp>
        <p:nvSpPr>
          <p:cNvPr id="282" name="Google Shape;282;p24"/>
          <p:cNvSpPr txBox="1"/>
          <p:nvPr/>
        </p:nvSpPr>
        <p:spPr>
          <a:xfrm>
            <a:off x="165300" y="2130300"/>
            <a:ext cx="11861400" cy="1265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500"/>
              </a:spcBef>
              <a:spcAft>
                <a:spcPts val="0"/>
              </a:spcAft>
              <a:buNone/>
            </a:pPr>
            <a:r>
              <a:rPr lang="en-US" sz="2600">
                <a:solidFill>
                  <a:schemeClr val="lt1"/>
                </a:solidFill>
                <a:latin typeface="Calibri"/>
                <a:ea typeface="Calibri"/>
                <a:cs typeface="Calibri"/>
                <a:sym typeface="Calibri"/>
              </a:rPr>
              <a:t>Galatians 5:14 For the whole Law is fulfilled in one word, in the statement, “You shall love your neighbor as yourself.” 15 But if you bite and devour one another, take care that you are not consumed by one another.</a:t>
            </a:r>
            <a:endParaRPr sz="1000"/>
          </a:p>
        </p:txBody>
      </p:sp>
      <p:sp>
        <p:nvSpPr>
          <p:cNvPr id="283" name="Google Shape;283;p24"/>
          <p:cNvSpPr txBox="1"/>
          <p:nvPr/>
        </p:nvSpPr>
        <p:spPr>
          <a:xfrm>
            <a:off x="170150" y="3587825"/>
            <a:ext cx="11861400" cy="905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500"/>
              </a:spcBef>
              <a:spcAft>
                <a:spcPts val="0"/>
              </a:spcAft>
              <a:buNone/>
            </a:pPr>
            <a:r>
              <a:rPr lang="en-US" sz="2600">
                <a:solidFill>
                  <a:schemeClr val="lt1"/>
                </a:solidFill>
                <a:latin typeface="Calibri"/>
                <a:ea typeface="Calibri"/>
                <a:cs typeface="Calibri"/>
                <a:sym typeface="Calibri"/>
              </a:rPr>
              <a:t>Psalm 50:19 You let your mouth loose in evil, And your tongue harnesses deceit. 20 You sit and speak against your brother; You slander your own mother’s son.</a:t>
            </a:r>
            <a:endParaRPr sz="1000"/>
          </a:p>
        </p:txBody>
      </p:sp>
      <p:sp>
        <p:nvSpPr>
          <p:cNvPr id="284" name="Google Shape;284;p24"/>
          <p:cNvSpPr txBox="1"/>
          <p:nvPr/>
        </p:nvSpPr>
        <p:spPr>
          <a:xfrm>
            <a:off x="170150" y="4597000"/>
            <a:ext cx="11498400" cy="2159535"/>
          </a:xfrm>
          <a:prstGeom prst="rect">
            <a:avLst/>
          </a:prstGeom>
          <a:noFill/>
          <a:ln>
            <a:noFill/>
          </a:ln>
        </p:spPr>
        <p:txBody>
          <a:bodyPr spcFirstLastPara="1" wrap="square" lIns="91425" tIns="91425" rIns="91425" bIns="91425" anchor="t" anchorCtr="0">
            <a:spAutoFit/>
          </a:bodyPr>
          <a:lstStyle/>
          <a:p>
            <a:pPr marL="457200" lvl="0" indent="-419100" algn="l" rtl="0">
              <a:spcBef>
                <a:spcPts val="1000"/>
              </a:spcBef>
              <a:spcAft>
                <a:spcPts val="0"/>
              </a:spcAft>
              <a:buClr>
                <a:schemeClr val="lt1"/>
              </a:buClr>
              <a:buSzPts val="3000"/>
              <a:buFont typeface="Calibri"/>
              <a:buChar char="●"/>
            </a:pPr>
            <a:r>
              <a:rPr lang="en-US" sz="3000" dirty="0">
                <a:solidFill>
                  <a:schemeClr val="lt1"/>
                </a:solidFill>
                <a:latin typeface="Calibri"/>
                <a:ea typeface="Calibri"/>
                <a:cs typeface="Calibri"/>
                <a:sym typeface="Calibri"/>
              </a:rPr>
              <a:t>Jonathan Edwards likens our believing and spreading a critical judgment to “feeding on it, as carrion birds do on the worst of flesh.”  </a:t>
            </a:r>
            <a:endParaRPr sz="2800" dirty="0">
              <a:solidFill>
                <a:schemeClr val="lt1"/>
              </a:solidFill>
            </a:endParaRPr>
          </a:p>
          <a:p>
            <a:pPr marL="952500" lvl="1" indent="-457200" algn="l" rtl="0">
              <a:spcBef>
                <a:spcPts val="0"/>
              </a:spcBef>
              <a:spcAft>
                <a:spcPts val="0"/>
              </a:spcAft>
              <a:buClr>
                <a:schemeClr val="lt1"/>
              </a:buClr>
              <a:buSzPts val="3000"/>
              <a:buFont typeface="Arial" panose="020B0604020202020204" pitchFamily="34" charset="0"/>
              <a:buChar char="•"/>
            </a:pPr>
            <a:r>
              <a:rPr lang="en-US" sz="3000" dirty="0">
                <a:solidFill>
                  <a:schemeClr val="lt1"/>
                </a:solidFill>
                <a:latin typeface="Calibri"/>
                <a:ea typeface="Calibri"/>
                <a:cs typeface="Calibri"/>
                <a:sym typeface="Calibri"/>
              </a:rPr>
              <a:t>Receiving and circulating bad reports </a:t>
            </a:r>
            <a:r>
              <a:rPr lang="en-US" sz="3000">
                <a:solidFill>
                  <a:schemeClr val="lt1"/>
                </a:solidFill>
                <a:latin typeface="Calibri"/>
                <a:ea typeface="Calibri"/>
                <a:cs typeface="Calibri"/>
                <a:sym typeface="Calibri"/>
              </a:rPr>
              <a:t>about others is </a:t>
            </a:r>
            <a:r>
              <a:rPr lang="en-US" sz="3000" dirty="0">
                <a:solidFill>
                  <a:schemeClr val="lt1"/>
                </a:solidFill>
                <a:latin typeface="Calibri"/>
                <a:ea typeface="Calibri"/>
                <a:cs typeface="Calibri"/>
                <a:sym typeface="Calibri"/>
              </a:rPr>
              <a:t>like passing around rotting flesh</a:t>
            </a:r>
            <a:endParaRPr sz="24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5"/>
          <p:cNvSpPr txBox="1">
            <a:spLocks noGrp="1"/>
          </p:cNvSpPr>
          <p:nvPr>
            <p:ph type="title"/>
          </p:nvPr>
        </p:nvSpPr>
        <p:spPr>
          <a:xfrm>
            <a:off x="128589" y="128587"/>
            <a:ext cx="11225212" cy="80010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a:t>
            </a:r>
            <a:r>
              <a:rPr lang="en-US" u="sng"/>
              <a:t>are damaging</a:t>
            </a:r>
            <a:endParaRPr u="sng"/>
          </a:p>
        </p:txBody>
      </p:sp>
      <p:sp>
        <p:nvSpPr>
          <p:cNvPr id="291" name="Google Shape;291;p25"/>
          <p:cNvSpPr txBox="1">
            <a:spLocks noGrp="1"/>
          </p:cNvSpPr>
          <p:nvPr>
            <p:ph type="body" idx="1"/>
          </p:nvPr>
        </p:nvSpPr>
        <p:spPr>
          <a:xfrm>
            <a:off x="128588" y="928688"/>
            <a:ext cx="11944350" cy="5800725"/>
          </a:xfrm>
          <a:prstGeom prst="rect">
            <a:avLst/>
          </a:prstGeom>
          <a:noFill/>
          <a:ln>
            <a:noFill/>
          </a:ln>
        </p:spPr>
        <p:txBody>
          <a:bodyPr spcFirstLastPara="1" wrap="square" lIns="91425" tIns="45700" rIns="91425" bIns="45700" anchor="t" anchorCtr="0">
            <a:noAutofit/>
          </a:bodyPr>
          <a:lstStyle/>
          <a:p>
            <a:pPr marL="457200" lvl="0" indent="-431800" algn="l" rtl="0">
              <a:lnSpc>
                <a:spcPct val="90000"/>
              </a:lnSpc>
              <a:spcBef>
                <a:spcPts val="0"/>
              </a:spcBef>
              <a:spcAft>
                <a:spcPts val="0"/>
              </a:spcAft>
              <a:buSzPts val="3200"/>
              <a:buFont typeface="Calibri"/>
              <a:buChar char="●"/>
            </a:pPr>
            <a:r>
              <a:rPr lang="en-US" sz="3200" dirty="0">
                <a:latin typeface="Calibri"/>
                <a:ea typeface="Calibri"/>
                <a:cs typeface="Calibri"/>
                <a:sym typeface="Calibri"/>
              </a:rPr>
              <a:t>Damages relationships </a:t>
            </a:r>
            <a:endParaRPr sz="2500" dirty="0">
              <a:latin typeface="Calibri"/>
              <a:ea typeface="Calibri"/>
              <a:cs typeface="Calibri"/>
              <a:sym typeface="Calibri"/>
            </a:endParaRPr>
          </a:p>
          <a:p>
            <a:pPr marL="914400" lvl="1"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Robs us of objectivity and may lead to regretful decisions:</a:t>
            </a:r>
            <a:endParaRPr sz="2100" dirty="0">
              <a:latin typeface="Calibri"/>
              <a:ea typeface="Calibri"/>
              <a:cs typeface="Calibri"/>
              <a:sym typeface="Calibri"/>
            </a:endParaRPr>
          </a:p>
          <a:p>
            <a:pPr marL="1371600" lvl="2"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After a conversation of issues, the person you are addressing seems “not repentant enough”</a:t>
            </a:r>
            <a:endParaRPr sz="1700" dirty="0">
              <a:latin typeface="Calibri"/>
              <a:ea typeface="Calibri"/>
              <a:cs typeface="Calibri"/>
              <a:sym typeface="Calibri"/>
            </a:endParaRPr>
          </a:p>
          <a:p>
            <a:pPr marL="1371600" lvl="2"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Your conclusion is he is not repentant. </a:t>
            </a:r>
            <a:endParaRPr sz="1700" dirty="0">
              <a:latin typeface="Calibri"/>
              <a:ea typeface="Calibri"/>
              <a:cs typeface="Calibri"/>
              <a:sym typeface="Calibri"/>
            </a:endParaRPr>
          </a:p>
          <a:p>
            <a:pPr marL="1371600" lvl="2"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You do not believe he can change.</a:t>
            </a:r>
            <a:endParaRPr sz="1700" dirty="0">
              <a:latin typeface="Calibri"/>
              <a:ea typeface="Calibri"/>
              <a:cs typeface="Calibri"/>
              <a:sym typeface="Calibri"/>
            </a:endParaRPr>
          </a:p>
          <a:p>
            <a:pPr marL="1371600" lvl="2"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You decide to break off the relationship and even distance yourself from many of your friends who don’t see it the same way. </a:t>
            </a:r>
            <a:endParaRPr sz="1700" dirty="0">
              <a:latin typeface="Calibri"/>
              <a:ea typeface="Calibri"/>
              <a:cs typeface="Calibri"/>
              <a:sym typeface="Calibri"/>
            </a:endParaRPr>
          </a:p>
          <a:p>
            <a:pPr marL="1371600" lvl="2" indent="-431800" algn="l" rtl="0">
              <a:lnSpc>
                <a:spcPct val="90000"/>
              </a:lnSpc>
              <a:spcBef>
                <a:spcPts val="1000"/>
              </a:spcBef>
              <a:spcAft>
                <a:spcPts val="1000"/>
              </a:spcAft>
              <a:buSzPts val="3200"/>
              <a:buFont typeface="Calibri"/>
              <a:buChar char="■"/>
            </a:pPr>
            <a:r>
              <a:rPr lang="en-US" sz="3200" dirty="0">
                <a:latin typeface="Calibri"/>
                <a:ea typeface="Calibri"/>
                <a:cs typeface="Calibri"/>
                <a:sym typeface="Calibri"/>
              </a:rPr>
              <a:t>What if...time reveals that he is repentant?</a:t>
            </a:r>
            <a:endParaRPr sz="3200"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2fd2afe19e5_0_3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52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Overview</a:t>
            </a:r>
            <a:r>
              <a:rPr lang="en-US" sz="5200"/>
              <a:t> </a:t>
            </a:r>
            <a:endParaRPr sz="5200"/>
          </a:p>
        </p:txBody>
      </p:sp>
      <p:sp>
        <p:nvSpPr>
          <p:cNvPr id="108" name="Google Shape;108;g2fd2afe19e5_0_30"/>
          <p:cNvSpPr txBox="1">
            <a:spLocks noGrp="1"/>
          </p:cNvSpPr>
          <p:nvPr>
            <p:ph type="body" idx="1"/>
          </p:nvPr>
        </p:nvSpPr>
        <p:spPr>
          <a:xfrm>
            <a:off x="838200" y="1970450"/>
            <a:ext cx="10515600" cy="4206600"/>
          </a:xfrm>
          <a:prstGeom prst="rect">
            <a:avLst/>
          </a:prstGeom>
        </p:spPr>
        <p:txBody>
          <a:bodyPr spcFirstLastPara="1" wrap="square" lIns="91425" tIns="45700" rIns="91425" bIns="45700" anchor="t" anchorCtr="0">
            <a:normAutofit/>
          </a:bodyPr>
          <a:lstStyle/>
          <a:p>
            <a:pPr marL="457200" lvl="0" indent="-469900" algn="l" rtl="0">
              <a:spcBef>
                <a:spcPts val="1000"/>
              </a:spcBef>
              <a:spcAft>
                <a:spcPts val="0"/>
              </a:spcAft>
              <a:buSzPts val="3800"/>
              <a:buFont typeface="Calibri"/>
              <a:buChar char="●"/>
            </a:pPr>
            <a:r>
              <a:rPr lang="en-US" sz="3800">
                <a:latin typeface="Calibri"/>
                <a:ea typeface="Calibri"/>
                <a:cs typeface="Calibri"/>
                <a:sym typeface="Calibri"/>
              </a:rPr>
              <a:t>What are Charitable Judgments? </a:t>
            </a:r>
            <a:endParaRPr sz="3800">
              <a:latin typeface="Calibri"/>
              <a:ea typeface="Calibri"/>
              <a:cs typeface="Calibri"/>
              <a:sym typeface="Calibri"/>
            </a:endParaRPr>
          </a:p>
          <a:p>
            <a:pPr marL="457200" lvl="0" indent="-469900" algn="l" rtl="0">
              <a:spcBef>
                <a:spcPts val="1000"/>
              </a:spcBef>
              <a:spcAft>
                <a:spcPts val="0"/>
              </a:spcAft>
              <a:buSzPts val="3800"/>
              <a:buFont typeface="Calibri"/>
              <a:buChar char="●"/>
            </a:pPr>
            <a:r>
              <a:rPr lang="en-US" sz="3800">
                <a:latin typeface="Calibri"/>
                <a:ea typeface="Calibri"/>
                <a:cs typeface="Calibri"/>
                <a:sym typeface="Calibri"/>
              </a:rPr>
              <a:t>Necessary Judging </a:t>
            </a:r>
            <a:endParaRPr sz="3800">
              <a:latin typeface="Calibri"/>
              <a:ea typeface="Calibri"/>
              <a:cs typeface="Calibri"/>
              <a:sym typeface="Calibri"/>
            </a:endParaRPr>
          </a:p>
          <a:p>
            <a:pPr marL="457200" lvl="0" indent="-469900" algn="l" rtl="0">
              <a:spcBef>
                <a:spcPts val="1000"/>
              </a:spcBef>
              <a:spcAft>
                <a:spcPts val="0"/>
              </a:spcAft>
              <a:buSzPts val="3800"/>
              <a:buFont typeface="Calibri"/>
              <a:buChar char="●"/>
            </a:pPr>
            <a:r>
              <a:rPr lang="en-US" sz="3800">
                <a:latin typeface="Calibri"/>
                <a:ea typeface="Calibri"/>
                <a:cs typeface="Calibri"/>
                <a:sym typeface="Calibri"/>
              </a:rPr>
              <a:t>Dangerous ways we judge </a:t>
            </a:r>
            <a:endParaRPr sz="3800">
              <a:latin typeface="Calibri"/>
              <a:ea typeface="Calibri"/>
              <a:cs typeface="Calibri"/>
              <a:sym typeface="Calibri"/>
            </a:endParaRPr>
          </a:p>
          <a:p>
            <a:pPr marL="457200" lvl="0" indent="-469900" algn="l" rtl="0">
              <a:spcBef>
                <a:spcPts val="1000"/>
              </a:spcBef>
              <a:spcAft>
                <a:spcPts val="0"/>
              </a:spcAft>
              <a:buSzPts val="3800"/>
              <a:buFont typeface="Calibri"/>
              <a:buChar char="●"/>
            </a:pPr>
            <a:r>
              <a:rPr lang="en-US" sz="3800">
                <a:latin typeface="Calibri"/>
                <a:ea typeface="Calibri"/>
                <a:cs typeface="Calibri"/>
                <a:sym typeface="Calibri"/>
              </a:rPr>
              <a:t>Critical judgments </a:t>
            </a:r>
            <a:endParaRPr sz="3800">
              <a:latin typeface="Calibri"/>
              <a:ea typeface="Calibri"/>
              <a:cs typeface="Calibri"/>
              <a:sym typeface="Calibri"/>
            </a:endParaRPr>
          </a:p>
          <a:p>
            <a:pPr marL="457200" lvl="0" indent="-469900" algn="l" rtl="0">
              <a:spcBef>
                <a:spcPts val="1000"/>
              </a:spcBef>
              <a:spcAft>
                <a:spcPts val="0"/>
              </a:spcAft>
              <a:buSzPts val="3800"/>
              <a:buFont typeface="Calibri"/>
              <a:buChar char="●"/>
            </a:pPr>
            <a:r>
              <a:rPr lang="en-US" sz="3800">
                <a:latin typeface="Calibri"/>
                <a:ea typeface="Calibri"/>
                <a:cs typeface="Calibri"/>
                <a:sym typeface="Calibri"/>
              </a:rPr>
              <a:t>Why are charitable judgments important? </a:t>
            </a:r>
            <a:endParaRPr sz="3800">
              <a:latin typeface="Calibri"/>
              <a:ea typeface="Calibri"/>
              <a:cs typeface="Calibri"/>
              <a:sym typeface="Calibri"/>
            </a:endParaRPr>
          </a:p>
          <a:p>
            <a:pPr marL="457200" lvl="0" indent="-469900" algn="l" rtl="0">
              <a:spcBef>
                <a:spcPts val="1000"/>
              </a:spcBef>
              <a:spcAft>
                <a:spcPts val="1000"/>
              </a:spcAft>
              <a:buSzPts val="3800"/>
              <a:buFont typeface="Calibri"/>
              <a:buChar char="●"/>
            </a:pPr>
            <a:r>
              <a:rPr lang="en-US" sz="3800">
                <a:latin typeface="Calibri"/>
                <a:ea typeface="Calibri"/>
                <a:cs typeface="Calibri"/>
                <a:sym typeface="Calibri"/>
              </a:rPr>
              <a:t>Attitudes and Practicals </a:t>
            </a:r>
            <a:endParaRPr sz="3800">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26"/>
          <p:cNvSpPr txBox="1">
            <a:spLocks noGrp="1"/>
          </p:cNvSpPr>
          <p:nvPr>
            <p:ph type="title"/>
          </p:nvPr>
        </p:nvSpPr>
        <p:spPr>
          <a:xfrm>
            <a:off x="128589" y="1"/>
            <a:ext cx="11225212" cy="92868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Critical judgments </a:t>
            </a:r>
            <a:r>
              <a:rPr lang="en-US" u="sng"/>
              <a:t>are damaging</a:t>
            </a:r>
            <a:endParaRPr u="sng"/>
          </a:p>
        </p:txBody>
      </p:sp>
      <p:sp>
        <p:nvSpPr>
          <p:cNvPr id="298" name="Google Shape;298;p26"/>
          <p:cNvSpPr txBox="1">
            <a:spLocks noGrp="1"/>
          </p:cNvSpPr>
          <p:nvPr>
            <p:ph type="body" idx="1"/>
          </p:nvPr>
        </p:nvSpPr>
        <p:spPr>
          <a:xfrm>
            <a:off x="128600" y="928693"/>
            <a:ext cx="11944500" cy="2223000"/>
          </a:xfrm>
          <a:prstGeom prst="rect">
            <a:avLst/>
          </a:prstGeom>
          <a:noFill/>
          <a:ln>
            <a:noFill/>
          </a:ln>
        </p:spPr>
        <p:txBody>
          <a:bodyPr spcFirstLastPara="1" wrap="square" lIns="91425" tIns="45700" rIns="91425" bIns="45700" anchor="t" anchorCtr="0">
            <a:noAutofit/>
          </a:bodyPr>
          <a:lstStyle/>
          <a:p>
            <a:pPr marL="457200" lvl="0" indent="-438150" algn="l" rtl="0">
              <a:lnSpc>
                <a:spcPct val="90000"/>
              </a:lnSpc>
              <a:spcBef>
                <a:spcPts val="0"/>
              </a:spcBef>
              <a:spcAft>
                <a:spcPts val="0"/>
              </a:spcAft>
              <a:buSzPts val="3300"/>
              <a:buFont typeface="Calibri"/>
              <a:buChar char="●"/>
            </a:pPr>
            <a:r>
              <a:rPr lang="en-US" sz="3300">
                <a:latin typeface="Calibri"/>
                <a:ea typeface="Calibri"/>
                <a:cs typeface="Calibri"/>
                <a:sym typeface="Calibri"/>
              </a:rPr>
              <a:t>Critical judgments can be highly contagious. </a:t>
            </a:r>
            <a:endParaRPr>
              <a:latin typeface="Calibri"/>
              <a:ea typeface="Calibri"/>
              <a:cs typeface="Calibri"/>
              <a:sym typeface="Calibri"/>
            </a:endParaRPr>
          </a:p>
          <a:p>
            <a:pPr marL="914400" lvl="1" indent="-438150" algn="l" rtl="0">
              <a:lnSpc>
                <a:spcPct val="90000"/>
              </a:lnSpc>
              <a:spcBef>
                <a:spcPts val="1000"/>
              </a:spcBef>
              <a:spcAft>
                <a:spcPts val="0"/>
              </a:spcAft>
              <a:buSzPts val="3300"/>
              <a:buFont typeface="Calibri"/>
              <a:buChar char="○"/>
            </a:pPr>
            <a:r>
              <a:rPr lang="en-US" sz="3300">
                <a:latin typeface="Calibri"/>
                <a:ea typeface="Calibri"/>
                <a:cs typeface="Calibri"/>
                <a:sym typeface="Calibri"/>
              </a:rPr>
              <a:t>Our comments influence the attitudes of others</a:t>
            </a:r>
            <a:endParaRPr sz="3300">
              <a:latin typeface="Calibri"/>
              <a:ea typeface="Calibri"/>
              <a:cs typeface="Calibri"/>
              <a:sym typeface="Calibri"/>
            </a:endParaRPr>
          </a:p>
          <a:p>
            <a:pPr marL="914400" lvl="1" indent="-438150" algn="l" rtl="0">
              <a:lnSpc>
                <a:spcPct val="90000"/>
              </a:lnSpc>
              <a:spcBef>
                <a:spcPts val="1000"/>
              </a:spcBef>
              <a:spcAft>
                <a:spcPts val="0"/>
              </a:spcAft>
              <a:buSzPts val="3300"/>
              <a:buFont typeface="Calibri"/>
              <a:buChar char="○"/>
            </a:pPr>
            <a:r>
              <a:rPr lang="en-US" sz="3300">
                <a:latin typeface="Calibri"/>
                <a:ea typeface="Calibri"/>
                <a:cs typeface="Calibri"/>
                <a:sym typeface="Calibri"/>
              </a:rPr>
              <a:t>This behavior grieves the Holy Spirit and inhibits his work in us (Eph. 4:30-32). </a:t>
            </a:r>
            <a:endParaRPr>
              <a:latin typeface="Calibri"/>
              <a:ea typeface="Calibri"/>
              <a:cs typeface="Calibri"/>
              <a:sym typeface="Calibri"/>
            </a:endParaRPr>
          </a:p>
          <a:p>
            <a:pPr marL="914400" lvl="0" indent="0" algn="l" rtl="0">
              <a:lnSpc>
                <a:spcPct val="90000"/>
              </a:lnSpc>
              <a:spcBef>
                <a:spcPts val="1000"/>
              </a:spcBef>
              <a:spcAft>
                <a:spcPts val="0"/>
              </a:spcAft>
              <a:buNone/>
            </a:pPr>
            <a:endParaRPr sz="3300">
              <a:latin typeface="Calibri"/>
              <a:ea typeface="Calibri"/>
              <a:cs typeface="Calibri"/>
              <a:sym typeface="Calibri"/>
            </a:endParaRPr>
          </a:p>
          <a:p>
            <a:pPr marL="914400" lvl="0" indent="0" algn="l" rtl="0">
              <a:lnSpc>
                <a:spcPct val="90000"/>
              </a:lnSpc>
              <a:spcBef>
                <a:spcPts val="1000"/>
              </a:spcBef>
              <a:spcAft>
                <a:spcPts val="0"/>
              </a:spcAft>
              <a:buNone/>
            </a:pPr>
            <a:endParaRPr sz="3300">
              <a:latin typeface="Calibri"/>
              <a:ea typeface="Calibri"/>
              <a:cs typeface="Calibri"/>
              <a:sym typeface="Calibri"/>
            </a:endParaRPr>
          </a:p>
          <a:p>
            <a:pPr marL="0" lvl="0" indent="0" algn="l" rtl="0">
              <a:lnSpc>
                <a:spcPct val="90000"/>
              </a:lnSpc>
              <a:spcBef>
                <a:spcPts val="1000"/>
              </a:spcBef>
              <a:spcAft>
                <a:spcPts val="1000"/>
              </a:spcAft>
              <a:buNone/>
            </a:pPr>
            <a:endParaRPr>
              <a:latin typeface="Calibri"/>
              <a:ea typeface="Calibri"/>
              <a:cs typeface="Calibri"/>
              <a:sym typeface="Calibri"/>
            </a:endParaRPr>
          </a:p>
        </p:txBody>
      </p:sp>
      <p:sp>
        <p:nvSpPr>
          <p:cNvPr id="299" name="Google Shape;299;p26"/>
          <p:cNvSpPr txBox="1"/>
          <p:nvPr/>
        </p:nvSpPr>
        <p:spPr>
          <a:xfrm>
            <a:off x="290700" y="3279613"/>
            <a:ext cx="11610600" cy="10989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0"/>
              </a:spcBef>
              <a:spcAft>
                <a:spcPts val="1000"/>
              </a:spcAft>
              <a:buNone/>
            </a:pPr>
            <a:r>
              <a:rPr lang="en-US" sz="3300">
                <a:solidFill>
                  <a:schemeClr val="lt1"/>
                </a:solidFill>
                <a:latin typeface="Calibri"/>
                <a:ea typeface="Calibri"/>
                <a:cs typeface="Calibri"/>
                <a:sym typeface="Calibri"/>
              </a:rPr>
              <a:t>2 Tim. 2:16 But avoid worldly and empty chatter, for it will lead to further ungodliness, 17 and their talk will spread like gangrene. </a:t>
            </a:r>
            <a:endParaRPr/>
          </a:p>
        </p:txBody>
      </p:sp>
      <p:sp>
        <p:nvSpPr>
          <p:cNvPr id="300" name="Google Shape;300;p26"/>
          <p:cNvSpPr txBox="1"/>
          <p:nvPr/>
        </p:nvSpPr>
        <p:spPr>
          <a:xfrm>
            <a:off x="290700" y="4746400"/>
            <a:ext cx="11782500" cy="1684500"/>
          </a:xfrm>
          <a:prstGeom prst="rect">
            <a:avLst/>
          </a:prstGeom>
          <a:noFill/>
          <a:ln>
            <a:noFill/>
          </a:ln>
        </p:spPr>
        <p:txBody>
          <a:bodyPr spcFirstLastPara="1" wrap="square" lIns="91425" tIns="91425" rIns="91425" bIns="91425" anchor="t" anchorCtr="0">
            <a:spAutoFit/>
          </a:bodyPr>
          <a:lstStyle/>
          <a:p>
            <a:pPr marL="1371600" lvl="2" indent="-438150" algn="l" rtl="0">
              <a:lnSpc>
                <a:spcPct val="90000"/>
              </a:lnSpc>
              <a:spcBef>
                <a:spcPts val="0"/>
              </a:spcBef>
              <a:spcAft>
                <a:spcPts val="0"/>
              </a:spcAft>
              <a:buClr>
                <a:schemeClr val="lt1"/>
              </a:buClr>
              <a:buSzPts val="3300"/>
              <a:buFont typeface="Calibri"/>
              <a:buChar char="■"/>
            </a:pPr>
            <a:r>
              <a:rPr lang="en-US" sz="3300">
                <a:solidFill>
                  <a:schemeClr val="lt1"/>
                </a:solidFill>
                <a:latin typeface="Calibri"/>
                <a:ea typeface="Calibri"/>
                <a:cs typeface="Calibri"/>
                <a:sym typeface="Calibri"/>
              </a:rPr>
              <a:t>Damages the Love witness of BOC (John 13:34-35). </a:t>
            </a:r>
            <a:endParaRPr sz="2000">
              <a:solidFill>
                <a:schemeClr val="lt1"/>
              </a:solidFill>
              <a:latin typeface="Calibri"/>
              <a:ea typeface="Calibri"/>
              <a:cs typeface="Calibri"/>
              <a:sym typeface="Calibri"/>
            </a:endParaRPr>
          </a:p>
          <a:p>
            <a:pPr marL="914400" lvl="1" indent="-438150" algn="l" rtl="0">
              <a:lnSpc>
                <a:spcPct val="90000"/>
              </a:lnSpc>
              <a:spcBef>
                <a:spcPts val="1000"/>
              </a:spcBef>
              <a:spcAft>
                <a:spcPts val="1000"/>
              </a:spcAft>
              <a:buClr>
                <a:schemeClr val="lt1"/>
              </a:buClr>
              <a:buSzPts val="3300"/>
              <a:buFont typeface="Calibri"/>
              <a:buChar char="○"/>
            </a:pPr>
            <a:r>
              <a:rPr lang="en-US" sz="3300">
                <a:solidFill>
                  <a:schemeClr val="lt1"/>
                </a:solidFill>
                <a:latin typeface="Calibri"/>
                <a:ea typeface="Calibri"/>
                <a:cs typeface="Calibri"/>
                <a:sym typeface="Calibri"/>
              </a:rPr>
              <a:t>Majority of us do not even think about the implications of what we are doing; we are trying to help a friend</a:t>
            </a:r>
            <a:endParaRPr sz="24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27"/>
          <p:cNvSpPr txBox="1">
            <a:spLocks noGrp="1"/>
          </p:cNvSpPr>
          <p:nvPr>
            <p:ph type="title"/>
          </p:nvPr>
        </p:nvSpPr>
        <p:spPr>
          <a:xfrm>
            <a:off x="171450" y="128589"/>
            <a:ext cx="11182350" cy="88582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Play"/>
              <a:buNone/>
            </a:pPr>
            <a:br>
              <a:rPr lang="en-US"/>
            </a:br>
            <a:r>
              <a:rPr lang="en-US"/>
              <a:t>Why are charitable judgments important?</a:t>
            </a:r>
            <a:br>
              <a:rPr lang="en-US"/>
            </a:br>
            <a:endParaRPr/>
          </a:p>
        </p:txBody>
      </p:sp>
      <p:sp>
        <p:nvSpPr>
          <p:cNvPr id="306" name="Google Shape;306;p27"/>
          <p:cNvSpPr txBox="1">
            <a:spLocks noGrp="1"/>
          </p:cNvSpPr>
          <p:nvPr>
            <p:ph type="body" idx="1"/>
          </p:nvPr>
        </p:nvSpPr>
        <p:spPr>
          <a:xfrm>
            <a:off x="171450" y="1014417"/>
            <a:ext cx="11849100" cy="2037600"/>
          </a:xfrm>
          <a:prstGeom prst="rect">
            <a:avLst/>
          </a:prstGeom>
          <a:noFill/>
          <a:ln>
            <a:noFill/>
          </a:ln>
        </p:spPr>
        <p:txBody>
          <a:bodyPr spcFirstLastPara="1" wrap="square" lIns="91425" tIns="45700" rIns="91425" bIns="45700" anchor="t" anchorCtr="0">
            <a:normAutofit/>
          </a:bodyPr>
          <a:lstStyle/>
          <a:p>
            <a:pPr marL="457200" lvl="0" indent="-469900" algn="l" rtl="0">
              <a:lnSpc>
                <a:spcPct val="90000"/>
              </a:lnSpc>
              <a:spcBef>
                <a:spcPts val="0"/>
              </a:spcBef>
              <a:spcAft>
                <a:spcPts val="0"/>
              </a:spcAft>
              <a:buSzPts val="3800"/>
              <a:buFont typeface="Calibri"/>
              <a:buChar char="●"/>
            </a:pPr>
            <a:r>
              <a:rPr lang="en-US" sz="3800">
                <a:latin typeface="Calibri"/>
                <a:ea typeface="Calibri"/>
                <a:cs typeface="Calibri"/>
                <a:sym typeface="Calibri"/>
              </a:rPr>
              <a:t>We imitate God </a:t>
            </a:r>
            <a:endParaRPr sz="3800">
              <a:latin typeface="Calibri"/>
              <a:ea typeface="Calibri"/>
              <a:cs typeface="Calibri"/>
              <a:sym typeface="Calibri"/>
            </a:endParaRPr>
          </a:p>
          <a:p>
            <a:pPr marL="914400" lvl="1" indent="-469900" algn="l" rtl="0">
              <a:lnSpc>
                <a:spcPct val="90000"/>
              </a:lnSpc>
              <a:spcBef>
                <a:spcPts val="1000"/>
              </a:spcBef>
              <a:spcAft>
                <a:spcPts val="0"/>
              </a:spcAft>
              <a:buSzPts val="3800"/>
              <a:buFont typeface="Calibri"/>
              <a:buChar char="○"/>
            </a:pPr>
            <a:r>
              <a:rPr lang="en-US" sz="3800">
                <a:latin typeface="Calibri"/>
                <a:ea typeface="Calibri"/>
                <a:cs typeface="Calibri"/>
                <a:sym typeface="Calibri"/>
              </a:rPr>
              <a:t>Humble posture of love</a:t>
            </a:r>
            <a:endParaRPr sz="3800">
              <a:latin typeface="Calibri"/>
              <a:ea typeface="Calibri"/>
              <a:cs typeface="Calibri"/>
              <a:sym typeface="Calibri"/>
            </a:endParaRPr>
          </a:p>
          <a:p>
            <a:pPr marL="914400" lvl="1" indent="-469900" algn="l" rtl="0">
              <a:lnSpc>
                <a:spcPct val="90000"/>
              </a:lnSpc>
              <a:spcBef>
                <a:spcPts val="1000"/>
              </a:spcBef>
              <a:spcAft>
                <a:spcPts val="1000"/>
              </a:spcAft>
              <a:buSzPts val="3800"/>
              <a:buFont typeface="Calibri"/>
              <a:buChar char="○"/>
            </a:pPr>
            <a:r>
              <a:rPr lang="en-US" sz="3800">
                <a:latin typeface="Calibri"/>
                <a:ea typeface="Calibri"/>
                <a:cs typeface="Calibri"/>
                <a:sym typeface="Calibri"/>
              </a:rPr>
              <a:t>God is merciful—knows all and judges accurately</a:t>
            </a:r>
            <a:endParaRPr sz="3800">
              <a:latin typeface="Calibri"/>
              <a:ea typeface="Calibri"/>
              <a:cs typeface="Calibri"/>
              <a:sym typeface="Calibri"/>
            </a:endParaRPr>
          </a:p>
        </p:txBody>
      </p:sp>
      <p:sp>
        <p:nvSpPr>
          <p:cNvPr id="307" name="Google Shape;307;p27"/>
          <p:cNvSpPr txBox="1"/>
          <p:nvPr/>
        </p:nvSpPr>
        <p:spPr>
          <a:xfrm>
            <a:off x="356100" y="3226550"/>
            <a:ext cx="11534700" cy="2945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500"/>
              </a:spcBef>
              <a:spcAft>
                <a:spcPts val="0"/>
              </a:spcAft>
              <a:buNone/>
            </a:pPr>
            <a:r>
              <a:rPr lang="en-US" sz="3800">
                <a:solidFill>
                  <a:schemeClr val="lt1"/>
                </a:solidFill>
                <a:latin typeface="Calibri"/>
                <a:ea typeface="Calibri"/>
                <a:cs typeface="Calibri"/>
                <a:sym typeface="Calibri"/>
              </a:rPr>
              <a:t>Luke 6:35 But love your enemies and do good, and lend, expecting nothing in return; and your reward will be great, and you will be sons of the Most High; for He Himself is kind to ungrateful and evil people. </a:t>
            </a:r>
            <a:endParaRPr sz="3800">
              <a:solidFill>
                <a:schemeClr val="lt1"/>
              </a:solidFill>
              <a:latin typeface="Calibri"/>
              <a:ea typeface="Calibri"/>
              <a:cs typeface="Calibri"/>
              <a:sym typeface="Calibri"/>
            </a:endParaRPr>
          </a:p>
          <a:p>
            <a:pPr marL="0" lvl="0" indent="0" algn="l" rtl="0">
              <a:lnSpc>
                <a:spcPct val="90000"/>
              </a:lnSpc>
              <a:spcBef>
                <a:spcPts val="1000"/>
              </a:spcBef>
              <a:spcAft>
                <a:spcPts val="1000"/>
              </a:spcAft>
              <a:buNone/>
            </a:pPr>
            <a:r>
              <a:rPr lang="en-US" sz="3800">
                <a:solidFill>
                  <a:schemeClr val="lt1"/>
                </a:solidFill>
                <a:latin typeface="Calibri"/>
                <a:ea typeface="Calibri"/>
                <a:cs typeface="Calibri"/>
                <a:sym typeface="Calibri"/>
              </a:rPr>
              <a:t>36 Be merciful, just as your Father is merciful.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28"/>
          <p:cNvSpPr txBox="1">
            <a:spLocks noGrp="1"/>
          </p:cNvSpPr>
          <p:nvPr>
            <p:ph type="title"/>
          </p:nvPr>
        </p:nvSpPr>
        <p:spPr>
          <a:xfrm>
            <a:off x="157163" y="114301"/>
            <a:ext cx="11196637" cy="72866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Why are charitable judgments important?</a:t>
            </a:r>
            <a:endParaRPr/>
          </a:p>
        </p:txBody>
      </p:sp>
      <p:sp>
        <p:nvSpPr>
          <p:cNvPr id="313" name="Google Shape;313;p28"/>
          <p:cNvSpPr txBox="1">
            <a:spLocks noGrp="1"/>
          </p:cNvSpPr>
          <p:nvPr>
            <p:ph type="body" idx="1"/>
          </p:nvPr>
        </p:nvSpPr>
        <p:spPr>
          <a:xfrm>
            <a:off x="157164" y="1028700"/>
            <a:ext cx="11872800" cy="5600700"/>
          </a:xfrm>
          <a:prstGeom prst="rect">
            <a:avLst/>
          </a:prstGeom>
          <a:noFill/>
          <a:ln>
            <a:noFill/>
          </a:ln>
        </p:spPr>
        <p:txBody>
          <a:bodyPr spcFirstLastPara="1" wrap="square" lIns="91425" tIns="45700" rIns="91425" bIns="45700" anchor="t" anchorCtr="0">
            <a:normAutofit lnSpcReduction="10000"/>
          </a:bodyPr>
          <a:lstStyle/>
          <a:p>
            <a:pPr marL="457200" lvl="0" indent="0" algn="l" rtl="0">
              <a:lnSpc>
                <a:spcPct val="90000"/>
              </a:lnSpc>
              <a:spcBef>
                <a:spcPts val="0"/>
              </a:spcBef>
              <a:spcAft>
                <a:spcPts val="0"/>
              </a:spcAft>
              <a:buNone/>
            </a:pPr>
            <a:endParaRPr>
              <a:latin typeface="Calibri"/>
              <a:ea typeface="Calibri"/>
              <a:cs typeface="Calibri"/>
              <a:sym typeface="Calibri"/>
            </a:endParaRPr>
          </a:p>
          <a:p>
            <a:pPr marL="457200" lvl="0" indent="0" algn="l" rtl="0">
              <a:lnSpc>
                <a:spcPct val="90000"/>
              </a:lnSpc>
              <a:spcBef>
                <a:spcPts val="1000"/>
              </a:spcBef>
              <a:spcAft>
                <a:spcPts val="0"/>
              </a:spcAft>
              <a:buNone/>
            </a:pPr>
            <a:endParaRPr>
              <a:latin typeface="Calibri"/>
              <a:ea typeface="Calibri"/>
              <a:cs typeface="Calibri"/>
              <a:sym typeface="Calibri"/>
            </a:endParaRPr>
          </a:p>
          <a:p>
            <a:pPr marL="0" lvl="0" indent="0" algn="l" rtl="0">
              <a:lnSpc>
                <a:spcPct val="90000"/>
              </a:lnSpc>
              <a:spcBef>
                <a:spcPts val="1000"/>
              </a:spcBef>
              <a:spcAft>
                <a:spcPts val="0"/>
              </a:spcAft>
              <a:buNone/>
            </a:pPr>
            <a:endParaRPr sz="3500">
              <a:latin typeface="Calibri"/>
              <a:ea typeface="Calibri"/>
              <a:cs typeface="Calibri"/>
              <a:sym typeface="Calibri"/>
            </a:endParaRPr>
          </a:p>
          <a:p>
            <a:pPr marL="0" lvl="0" indent="0" algn="l" rtl="0">
              <a:lnSpc>
                <a:spcPct val="90000"/>
              </a:lnSpc>
              <a:spcBef>
                <a:spcPts val="1000"/>
              </a:spcBef>
              <a:spcAft>
                <a:spcPts val="0"/>
              </a:spcAft>
              <a:buNone/>
            </a:pPr>
            <a:endParaRPr sz="3500">
              <a:latin typeface="Calibri"/>
              <a:ea typeface="Calibri"/>
              <a:cs typeface="Calibri"/>
              <a:sym typeface="Calibri"/>
            </a:endParaRPr>
          </a:p>
          <a:p>
            <a:pPr marL="0" lvl="0" indent="0" algn="l" rtl="0">
              <a:lnSpc>
                <a:spcPct val="90000"/>
              </a:lnSpc>
              <a:spcBef>
                <a:spcPts val="1000"/>
              </a:spcBef>
              <a:spcAft>
                <a:spcPts val="0"/>
              </a:spcAft>
              <a:buNone/>
            </a:pPr>
            <a:endParaRPr sz="3500">
              <a:latin typeface="Calibri"/>
              <a:ea typeface="Calibri"/>
              <a:cs typeface="Calibri"/>
              <a:sym typeface="Calibri"/>
            </a:endParaRPr>
          </a:p>
          <a:p>
            <a:pPr marL="914400" lvl="1" indent="-450850" algn="l" rtl="0">
              <a:lnSpc>
                <a:spcPct val="90000"/>
              </a:lnSpc>
              <a:spcBef>
                <a:spcPts val="1000"/>
              </a:spcBef>
              <a:spcAft>
                <a:spcPts val="0"/>
              </a:spcAft>
              <a:buSzPts val="3500"/>
              <a:buFont typeface="Calibri"/>
              <a:buChar char="○"/>
            </a:pPr>
            <a:r>
              <a:rPr lang="en-US" sz="3500">
                <a:latin typeface="Calibri"/>
                <a:ea typeface="Calibri"/>
                <a:cs typeface="Calibri"/>
                <a:sym typeface="Calibri"/>
              </a:rPr>
              <a:t>We all want people to give us the benefit of the doubt</a:t>
            </a:r>
            <a:endParaRPr>
              <a:latin typeface="Calibri"/>
              <a:ea typeface="Calibri"/>
              <a:cs typeface="Calibri"/>
              <a:sym typeface="Calibri"/>
            </a:endParaRPr>
          </a:p>
          <a:p>
            <a:pPr marL="914400" lvl="1" indent="-450850" algn="l" rtl="0">
              <a:lnSpc>
                <a:spcPct val="90000"/>
              </a:lnSpc>
              <a:spcBef>
                <a:spcPts val="1000"/>
              </a:spcBef>
              <a:spcAft>
                <a:spcPts val="0"/>
              </a:spcAft>
              <a:buSzPts val="3500"/>
              <a:buFont typeface="Calibri"/>
              <a:buChar char="○"/>
            </a:pPr>
            <a:r>
              <a:rPr lang="en-US" sz="3500">
                <a:latin typeface="Calibri"/>
                <a:ea typeface="Calibri"/>
                <a:cs typeface="Calibri"/>
                <a:sym typeface="Calibri"/>
              </a:rPr>
              <a:t>What does it feel like to have our motives judged, or to be judged without the person knowing the whole story?</a:t>
            </a:r>
            <a:endParaRPr>
              <a:latin typeface="Calibri"/>
              <a:ea typeface="Calibri"/>
              <a:cs typeface="Calibri"/>
              <a:sym typeface="Calibri"/>
            </a:endParaRPr>
          </a:p>
          <a:p>
            <a:pPr marL="914400" lvl="1" indent="-450850" algn="l" rtl="0">
              <a:lnSpc>
                <a:spcPct val="90000"/>
              </a:lnSpc>
              <a:spcBef>
                <a:spcPts val="1000"/>
              </a:spcBef>
              <a:spcAft>
                <a:spcPts val="1000"/>
              </a:spcAft>
              <a:buSzPts val="3500"/>
              <a:buFont typeface="Calibri"/>
              <a:buChar char="○"/>
            </a:pPr>
            <a:r>
              <a:rPr lang="en-US" sz="3500">
                <a:latin typeface="Calibri"/>
                <a:ea typeface="Calibri"/>
                <a:cs typeface="Calibri"/>
                <a:sym typeface="Calibri"/>
              </a:rPr>
              <a:t>We give ourselves the benefit of the doubt partly because we know our intentions are good</a:t>
            </a:r>
            <a:endParaRPr>
              <a:latin typeface="Calibri"/>
              <a:ea typeface="Calibri"/>
              <a:cs typeface="Calibri"/>
              <a:sym typeface="Calibri"/>
            </a:endParaRPr>
          </a:p>
        </p:txBody>
      </p:sp>
      <p:sp>
        <p:nvSpPr>
          <p:cNvPr id="314" name="Google Shape;314;p28"/>
          <p:cNvSpPr txBox="1"/>
          <p:nvPr/>
        </p:nvSpPr>
        <p:spPr>
          <a:xfrm>
            <a:off x="456425" y="1756525"/>
            <a:ext cx="11274300" cy="16392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0"/>
              </a:spcBef>
              <a:spcAft>
                <a:spcPts val="1000"/>
              </a:spcAft>
              <a:buNone/>
            </a:pPr>
            <a:r>
              <a:rPr lang="en-US" sz="3500">
                <a:solidFill>
                  <a:schemeClr val="lt1"/>
                </a:solidFill>
                <a:latin typeface="Calibri"/>
                <a:ea typeface="Calibri"/>
                <a:cs typeface="Calibri"/>
                <a:sym typeface="Calibri"/>
              </a:rPr>
              <a:t>Matthew 7:12 “In everything, therefore, treat people the same way you want them to treat you, for this is the Law and the Prophets.</a:t>
            </a:r>
            <a:endParaRPr/>
          </a:p>
        </p:txBody>
      </p:sp>
      <p:sp>
        <p:nvSpPr>
          <p:cNvPr id="315" name="Google Shape;315;p28"/>
          <p:cNvSpPr txBox="1"/>
          <p:nvPr/>
        </p:nvSpPr>
        <p:spPr>
          <a:xfrm>
            <a:off x="157175" y="964950"/>
            <a:ext cx="9835500" cy="669600"/>
          </a:xfrm>
          <a:prstGeom prst="rect">
            <a:avLst/>
          </a:prstGeom>
          <a:noFill/>
          <a:ln>
            <a:noFill/>
          </a:ln>
        </p:spPr>
        <p:txBody>
          <a:bodyPr spcFirstLastPara="1" wrap="square" lIns="91425" tIns="91425" rIns="91425" bIns="91425" anchor="t" anchorCtr="0">
            <a:spAutoFit/>
          </a:bodyPr>
          <a:lstStyle/>
          <a:p>
            <a:pPr marL="457200" lvl="0" indent="-450850" algn="l" rtl="0">
              <a:lnSpc>
                <a:spcPct val="90000"/>
              </a:lnSpc>
              <a:spcBef>
                <a:spcPts val="0"/>
              </a:spcBef>
              <a:spcAft>
                <a:spcPts val="1000"/>
              </a:spcAft>
              <a:buClr>
                <a:schemeClr val="lt1"/>
              </a:buClr>
              <a:buSzPts val="3500"/>
              <a:buFont typeface="Calibri"/>
              <a:buChar char="●"/>
            </a:pPr>
            <a:r>
              <a:rPr lang="en-US" sz="3500">
                <a:solidFill>
                  <a:schemeClr val="lt1"/>
                </a:solidFill>
                <a:latin typeface="Calibri"/>
                <a:ea typeface="Calibri"/>
                <a:cs typeface="Calibri"/>
                <a:sym typeface="Calibri"/>
              </a:rPr>
              <a:t>Obedience to Christ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9"/>
          <p:cNvSpPr txBox="1">
            <a:spLocks noGrp="1"/>
          </p:cNvSpPr>
          <p:nvPr>
            <p:ph type="title"/>
          </p:nvPr>
        </p:nvSpPr>
        <p:spPr>
          <a:xfrm>
            <a:off x="185738" y="128589"/>
            <a:ext cx="11168062" cy="88582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Why are charitable judgments important?</a:t>
            </a:r>
            <a:endParaRPr/>
          </a:p>
        </p:txBody>
      </p:sp>
      <p:sp>
        <p:nvSpPr>
          <p:cNvPr id="322" name="Google Shape;322;p29"/>
          <p:cNvSpPr txBox="1">
            <a:spLocks noGrp="1"/>
          </p:cNvSpPr>
          <p:nvPr>
            <p:ph type="body" idx="1"/>
          </p:nvPr>
        </p:nvSpPr>
        <p:spPr>
          <a:xfrm>
            <a:off x="185750" y="1014417"/>
            <a:ext cx="11820600" cy="1670100"/>
          </a:xfrm>
          <a:prstGeom prst="rect">
            <a:avLst/>
          </a:prstGeom>
          <a:noFill/>
          <a:ln>
            <a:noFill/>
          </a:ln>
        </p:spPr>
        <p:txBody>
          <a:bodyPr spcFirstLastPara="1" wrap="square" lIns="91425" tIns="45700" rIns="91425" bIns="45700" anchor="t" anchorCtr="0">
            <a:normAutofit/>
          </a:bodyPr>
          <a:lstStyle/>
          <a:p>
            <a:pPr marL="457200" lvl="0" indent="-419100" algn="l" rtl="0">
              <a:lnSpc>
                <a:spcPct val="90000"/>
              </a:lnSpc>
              <a:spcBef>
                <a:spcPts val="0"/>
              </a:spcBef>
              <a:spcAft>
                <a:spcPts val="0"/>
              </a:spcAft>
              <a:buSzPts val="3000"/>
              <a:buFont typeface="Calibri"/>
              <a:buChar char="●"/>
            </a:pPr>
            <a:r>
              <a:rPr lang="en-US" sz="3000">
                <a:latin typeface="Calibri"/>
                <a:ea typeface="Calibri"/>
                <a:cs typeface="Calibri"/>
                <a:sym typeface="Calibri"/>
              </a:rPr>
              <a:t>Charitable Judgments are loving</a:t>
            </a:r>
            <a:endParaRPr>
              <a:latin typeface="Calibri"/>
              <a:ea typeface="Calibri"/>
              <a:cs typeface="Calibri"/>
              <a:sym typeface="Calibri"/>
            </a:endParaRPr>
          </a:p>
          <a:p>
            <a:pPr marL="914400" lvl="1" indent="-419100" algn="l" rtl="0">
              <a:lnSpc>
                <a:spcPct val="90000"/>
              </a:lnSpc>
              <a:spcBef>
                <a:spcPts val="0"/>
              </a:spcBef>
              <a:spcAft>
                <a:spcPts val="0"/>
              </a:spcAft>
              <a:buSzPts val="3000"/>
              <a:buFont typeface="Calibri"/>
              <a:buChar char="○"/>
            </a:pPr>
            <a:r>
              <a:rPr lang="en-US" sz="3000">
                <a:latin typeface="Calibri"/>
                <a:ea typeface="Calibri"/>
                <a:cs typeface="Calibri"/>
                <a:sym typeface="Calibri"/>
              </a:rPr>
              <a:t>Go beyond, “They might be having a bad day”</a:t>
            </a:r>
            <a:endParaRPr>
              <a:latin typeface="Calibri"/>
              <a:ea typeface="Calibri"/>
              <a:cs typeface="Calibri"/>
              <a:sym typeface="Calibri"/>
            </a:endParaRPr>
          </a:p>
          <a:p>
            <a:pPr marL="914400" lvl="1" indent="-419100" algn="l" rtl="0">
              <a:lnSpc>
                <a:spcPct val="90000"/>
              </a:lnSpc>
              <a:spcBef>
                <a:spcPts val="0"/>
              </a:spcBef>
              <a:spcAft>
                <a:spcPts val="0"/>
              </a:spcAft>
              <a:buSzPts val="3000"/>
              <a:buFont typeface="Calibri"/>
              <a:buChar char="○"/>
            </a:pPr>
            <a:r>
              <a:rPr lang="en-US" sz="3000">
                <a:latin typeface="Calibri"/>
                <a:ea typeface="Calibri"/>
                <a:cs typeface="Calibri"/>
                <a:sym typeface="Calibri"/>
              </a:rPr>
              <a:t>Acknowledge we lack love</a:t>
            </a:r>
            <a:endParaRPr>
              <a:latin typeface="Calibri"/>
              <a:ea typeface="Calibri"/>
              <a:cs typeface="Calibri"/>
              <a:sym typeface="Calibri"/>
            </a:endParaRPr>
          </a:p>
        </p:txBody>
      </p:sp>
      <p:sp>
        <p:nvSpPr>
          <p:cNvPr id="323" name="Google Shape;323;p29"/>
          <p:cNvSpPr txBox="1"/>
          <p:nvPr/>
        </p:nvSpPr>
        <p:spPr>
          <a:xfrm>
            <a:off x="286525" y="2578750"/>
            <a:ext cx="11719800" cy="26403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500"/>
              </a:spcBef>
              <a:spcAft>
                <a:spcPts val="0"/>
              </a:spcAft>
              <a:buNone/>
            </a:pPr>
            <a:r>
              <a:rPr lang="en-US" sz="2800">
                <a:solidFill>
                  <a:schemeClr val="lt1"/>
                </a:solidFill>
                <a:latin typeface="Calibri"/>
                <a:ea typeface="Calibri"/>
                <a:cs typeface="Calibri"/>
                <a:sym typeface="Calibri"/>
              </a:rPr>
              <a:t>Psalm 15:2 One who walks with integrity, practices righteousness, And speaks truth in his heart. 3 He does not slander with his tongue, Nor do evil to his neighbor, Nor bring shame on his friend;</a:t>
            </a:r>
            <a:endParaRPr sz="2800">
              <a:solidFill>
                <a:schemeClr val="lt1"/>
              </a:solidFill>
              <a:latin typeface="Calibri"/>
              <a:ea typeface="Calibri"/>
              <a:cs typeface="Calibri"/>
              <a:sym typeface="Calibri"/>
            </a:endParaRPr>
          </a:p>
          <a:p>
            <a:pPr marL="0" lvl="0" indent="0" algn="l" rtl="0">
              <a:lnSpc>
                <a:spcPct val="90000"/>
              </a:lnSpc>
              <a:spcBef>
                <a:spcPts val="500"/>
              </a:spcBef>
              <a:spcAft>
                <a:spcPts val="0"/>
              </a:spcAft>
              <a:buNone/>
            </a:pPr>
            <a:endParaRPr sz="2800">
              <a:solidFill>
                <a:schemeClr val="lt1"/>
              </a:solidFill>
              <a:latin typeface="Calibri"/>
              <a:ea typeface="Calibri"/>
              <a:cs typeface="Calibri"/>
              <a:sym typeface="Calibri"/>
            </a:endParaRPr>
          </a:p>
          <a:p>
            <a:pPr marL="0" lvl="0" indent="0" algn="l" rtl="0">
              <a:lnSpc>
                <a:spcPct val="90000"/>
              </a:lnSpc>
              <a:spcBef>
                <a:spcPts val="500"/>
              </a:spcBef>
              <a:spcAft>
                <a:spcPts val="0"/>
              </a:spcAft>
              <a:buNone/>
            </a:pPr>
            <a:r>
              <a:rPr lang="en-US" sz="2800">
                <a:solidFill>
                  <a:schemeClr val="lt1"/>
                </a:solidFill>
                <a:latin typeface="Calibri"/>
                <a:ea typeface="Calibri"/>
                <a:cs typeface="Calibri"/>
                <a:sym typeface="Calibri"/>
              </a:rPr>
              <a:t>1 Corinthians 13:6 Love does not delight in evil but rejoices with the truth. 7 </a:t>
            </a:r>
            <a:r>
              <a:rPr lang="en-US" sz="2800" u="sng">
                <a:solidFill>
                  <a:schemeClr val="lt1"/>
                </a:solidFill>
                <a:latin typeface="Calibri"/>
                <a:ea typeface="Calibri"/>
                <a:cs typeface="Calibri"/>
                <a:sym typeface="Calibri"/>
              </a:rPr>
              <a:t>It always protects, always trusts, always hopes, always perseveres </a:t>
            </a:r>
            <a:r>
              <a:rPr lang="en-US" sz="2800">
                <a:solidFill>
                  <a:schemeClr val="lt1"/>
                </a:solidFill>
                <a:latin typeface="Calibri"/>
                <a:ea typeface="Calibri"/>
                <a:cs typeface="Calibri"/>
                <a:sym typeface="Calibri"/>
              </a:rPr>
              <a:t>(NIV).</a:t>
            </a:r>
            <a:endParaRPr sz="2800">
              <a:solidFill>
                <a:schemeClr val="lt1"/>
              </a:solidFill>
              <a:latin typeface="Calibri"/>
              <a:ea typeface="Calibri"/>
              <a:cs typeface="Calibri"/>
              <a:sym typeface="Calibri"/>
            </a:endParaRPr>
          </a:p>
        </p:txBody>
      </p:sp>
      <p:sp>
        <p:nvSpPr>
          <p:cNvPr id="324" name="Google Shape;324;p29"/>
          <p:cNvSpPr txBox="1"/>
          <p:nvPr/>
        </p:nvSpPr>
        <p:spPr>
          <a:xfrm>
            <a:off x="185750" y="5332975"/>
            <a:ext cx="11514300" cy="1431600"/>
          </a:xfrm>
          <a:prstGeom prst="rect">
            <a:avLst/>
          </a:prstGeom>
          <a:noFill/>
          <a:ln>
            <a:noFill/>
          </a:ln>
        </p:spPr>
        <p:txBody>
          <a:bodyPr spcFirstLastPara="1" wrap="square" lIns="91425" tIns="91425" rIns="91425" bIns="91425" anchor="t" anchorCtr="0">
            <a:spAutoFit/>
          </a:bodyPr>
          <a:lstStyle/>
          <a:p>
            <a:pPr marL="457200" lvl="0" indent="-419100" algn="l" rtl="0">
              <a:lnSpc>
                <a:spcPct val="90000"/>
              </a:lnSpc>
              <a:spcBef>
                <a:spcPts val="500"/>
              </a:spcBef>
              <a:spcAft>
                <a:spcPts val="0"/>
              </a:spcAft>
              <a:buClr>
                <a:schemeClr val="lt1"/>
              </a:buClr>
              <a:buSzPts val="3000"/>
              <a:buFont typeface="Calibri"/>
              <a:buChar char="●"/>
            </a:pPr>
            <a:r>
              <a:rPr lang="en-US" sz="3000">
                <a:solidFill>
                  <a:schemeClr val="lt1"/>
                </a:solidFill>
                <a:latin typeface="Calibri"/>
                <a:ea typeface="Calibri"/>
                <a:cs typeface="Calibri"/>
                <a:sym typeface="Calibri"/>
              </a:rPr>
              <a:t>Love looks for reasonable ways to trust others, to hope that they are doing what is right, and to interpret their words and actions in a way that protects their reputation and credibility.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34"/>
          <p:cNvSpPr txBox="1">
            <a:spLocks noGrp="1"/>
          </p:cNvSpPr>
          <p:nvPr>
            <p:ph type="title"/>
          </p:nvPr>
        </p:nvSpPr>
        <p:spPr>
          <a:xfrm>
            <a:off x="135834" y="112643"/>
            <a:ext cx="12056165" cy="8607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Allow God to train our thinking</a:t>
            </a:r>
            <a:endParaRPr dirty="0"/>
          </a:p>
        </p:txBody>
      </p:sp>
      <p:sp>
        <p:nvSpPr>
          <p:cNvPr id="358" name="Google Shape;358;p34"/>
          <p:cNvSpPr txBox="1">
            <a:spLocks noGrp="1"/>
          </p:cNvSpPr>
          <p:nvPr>
            <p:ph type="body" idx="1"/>
          </p:nvPr>
        </p:nvSpPr>
        <p:spPr>
          <a:xfrm>
            <a:off x="203750" y="1347124"/>
            <a:ext cx="11920200" cy="52617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lt1"/>
              </a:buClr>
              <a:buSzPts val="3000"/>
              <a:buNone/>
            </a:pPr>
            <a:endParaRPr u="sng"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a:p>
            <a:pPr marL="457200" lvl="0" indent="-419100" algn="l" rtl="0">
              <a:lnSpc>
                <a:spcPct val="90000"/>
              </a:lnSpc>
              <a:spcBef>
                <a:spcPts val="1000"/>
              </a:spcBef>
              <a:spcAft>
                <a:spcPts val="0"/>
              </a:spcAft>
              <a:buSzPts val="3000"/>
              <a:buFont typeface="Calibri"/>
              <a:buChar char="•"/>
            </a:pPr>
            <a:r>
              <a:rPr lang="en-US" sz="3000" dirty="0">
                <a:latin typeface="Calibri"/>
                <a:ea typeface="Calibri"/>
                <a:cs typeface="Calibri"/>
                <a:sym typeface="Calibri"/>
              </a:rPr>
              <a:t>Whatever is true--not ignoring truth</a:t>
            </a:r>
            <a:endParaRPr dirty="0">
              <a:latin typeface="Calibri"/>
              <a:ea typeface="Calibri"/>
              <a:cs typeface="Calibri"/>
              <a:sym typeface="Calibri"/>
            </a:endParaRPr>
          </a:p>
          <a:p>
            <a:pPr marL="457200" lvl="0" indent="-419100" algn="l" rtl="0">
              <a:lnSpc>
                <a:spcPct val="90000"/>
              </a:lnSpc>
              <a:spcBef>
                <a:spcPts val="1000"/>
              </a:spcBef>
              <a:spcAft>
                <a:spcPts val="0"/>
              </a:spcAft>
              <a:buSzPts val="3000"/>
              <a:buFont typeface="Calibri"/>
              <a:buChar char="•"/>
            </a:pPr>
            <a:r>
              <a:rPr lang="en-US" sz="3000" dirty="0">
                <a:latin typeface="Calibri"/>
                <a:ea typeface="Calibri"/>
                <a:cs typeface="Calibri"/>
                <a:sym typeface="Calibri"/>
              </a:rPr>
              <a:t>Focus on positive and good</a:t>
            </a:r>
            <a:endParaRPr dirty="0">
              <a:latin typeface="Calibri"/>
              <a:ea typeface="Calibri"/>
              <a:cs typeface="Calibri"/>
              <a:sym typeface="Calibri"/>
            </a:endParaRPr>
          </a:p>
          <a:p>
            <a:pPr marL="457200" lvl="0" indent="-419100" algn="l" rtl="0">
              <a:lnSpc>
                <a:spcPct val="90000"/>
              </a:lnSpc>
              <a:spcBef>
                <a:spcPts val="1000"/>
              </a:spcBef>
              <a:spcAft>
                <a:spcPts val="0"/>
              </a:spcAft>
              <a:buSzPts val="3000"/>
              <a:buFont typeface="Calibri"/>
              <a:buChar char="•"/>
            </a:pPr>
            <a:r>
              <a:rPr lang="en-US" sz="3000" dirty="0">
                <a:latin typeface="Calibri"/>
                <a:ea typeface="Calibri"/>
                <a:cs typeface="Calibri"/>
                <a:sym typeface="Calibri"/>
              </a:rPr>
              <a:t>Remind each other of vantage point</a:t>
            </a:r>
            <a:endParaRPr dirty="0">
              <a:latin typeface="Calibri"/>
              <a:ea typeface="Calibri"/>
              <a:cs typeface="Calibri"/>
              <a:sym typeface="Calibri"/>
            </a:endParaRPr>
          </a:p>
          <a:p>
            <a:pPr marL="457200" lvl="0" indent="-419100" algn="l" rtl="0">
              <a:lnSpc>
                <a:spcPct val="90000"/>
              </a:lnSpc>
              <a:spcBef>
                <a:spcPts val="1000"/>
              </a:spcBef>
              <a:spcAft>
                <a:spcPts val="0"/>
              </a:spcAft>
              <a:buSzPts val="3000"/>
              <a:buFont typeface="Calibri"/>
              <a:buChar char="•"/>
            </a:pPr>
            <a:r>
              <a:rPr lang="en-US" sz="3000" dirty="0">
                <a:latin typeface="Calibri"/>
                <a:ea typeface="Calibri"/>
                <a:cs typeface="Calibri"/>
                <a:sym typeface="Calibri"/>
              </a:rPr>
              <a:t>Learn to think of alternative interpretation</a:t>
            </a:r>
            <a:endParaRPr dirty="0">
              <a:latin typeface="Calibri"/>
              <a:ea typeface="Calibri"/>
              <a:cs typeface="Calibri"/>
              <a:sym typeface="Calibri"/>
            </a:endParaRPr>
          </a:p>
          <a:p>
            <a:pPr marL="457200" lvl="0" indent="-431800" algn="l" rtl="0">
              <a:lnSpc>
                <a:spcPct val="90000"/>
              </a:lnSpc>
              <a:spcBef>
                <a:spcPts val="1000"/>
              </a:spcBef>
              <a:spcAft>
                <a:spcPts val="1000"/>
              </a:spcAft>
              <a:buSzPts val="3200"/>
              <a:buFont typeface="Calibri"/>
              <a:buChar char="•"/>
            </a:pPr>
            <a:r>
              <a:rPr lang="en-US" sz="3200" dirty="0">
                <a:latin typeface="Calibri"/>
                <a:ea typeface="Calibri"/>
                <a:cs typeface="Calibri"/>
                <a:sym typeface="Calibri"/>
              </a:rPr>
              <a:t>Exhort people to speak directly with the person they are criticizing</a:t>
            </a:r>
            <a:endParaRPr sz="3000" dirty="0">
              <a:latin typeface="Calibri"/>
              <a:ea typeface="Calibri"/>
              <a:cs typeface="Calibri"/>
              <a:sym typeface="Calibri"/>
            </a:endParaRPr>
          </a:p>
        </p:txBody>
      </p:sp>
      <p:sp>
        <p:nvSpPr>
          <p:cNvPr id="359" name="Google Shape;359;p34"/>
          <p:cNvSpPr txBox="1"/>
          <p:nvPr/>
        </p:nvSpPr>
        <p:spPr>
          <a:xfrm>
            <a:off x="68050" y="1638200"/>
            <a:ext cx="11988200" cy="2124908"/>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1000"/>
              </a:spcBef>
              <a:spcAft>
                <a:spcPts val="1000"/>
              </a:spcAft>
              <a:buNone/>
            </a:pPr>
            <a:r>
              <a:rPr lang="en-US" sz="3000" dirty="0">
                <a:solidFill>
                  <a:schemeClr val="lt1"/>
                </a:solidFill>
                <a:latin typeface="Calibri"/>
                <a:ea typeface="Calibri"/>
                <a:cs typeface="Calibri"/>
                <a:sym typeface="Calibri"/>
              </a:rPr>
              <a:t>Philippians 4:8: “Finally, brethren, whatever things are true, whatever things are noble, whatever things are just, whatever things are pure, whatever things are lovely, whatever things are of good report, if there is any virtue and if there is anything praiseworthy—meditate on these things.”</a:t>
            </a:r>
            <a:endParaRPr dirty="0"/>
          </a:p>
        </p:txBody>
      </p:sp>
      <p:sp>
        <p:nvSpPr>
          <p:cNvPr id="360" name="Google Shape;360;p34"/>
          <p:cNvSpPr txBox="1"/>
          <p:nvPr/>
        </p:nvSpPr>
        <p:spPr>
          <a:xfrm>
            <a:off x="203750" y="840900"/>
            <a:ext cx="10657500" cy="6003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r>
              <a:rPr lang="en-US" sz="3000" u="sng">
                <a:solidFill>
                  <a:schemeClr val="lt1"/>
                </a:solidFill>
                <a:latin typeface="Calibri"/>
                <a:ea typeface="Calibri"/>
                <a:cs typeface="Calibri"/>
                <a:sym typeface="Calibri"/>
              </a:rPr>
              <a:t>Allow God to train our thinking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34"/>
          <p:cNvSpPr txBox="1">
            <a:spLocks noGrp="1"/>
          </p:cNvSpPr>
          <p:nvPr>
            <p:ph type="title"/>
          </p:nvPr>
        </p:nvSpPr>
        <p:spPr>
          <a:xfrm>
            <a:off x="135834" y="112643"/>
            <a:ext cx="12056165" cy="8607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Allow God to Train our thinking</a:t>
            </a:r>
            <a:endParaRPr dirty="0"/>
          </a:p>
        </p:txBody>
      </p:sp>
      <p:sp>
        <p:nvSpPr>
          <p:cNvPr id="358" name="Google Shape;358;p34"/>
          <p:cNvSpPr txBox="1">
            <a:spLocks noGrp="1"/>
          </p:cNvSpPr>
          <p:nvPr>
            <p:ph type="body" idx="1"/>
          </p:nvPr>
        </p:nvSpPr>
        <p:spPr>
          <a:xfrm>
            <a:off x="203750" y="973394"/>
            <a:ext cx="11920200" cy="5635430"/>
          </a:xfrm>
          <a:prstGeom prst="rect">
            <a:avLst/>
          </a:prstGeom>
          <a:noFill/>
          <a:ln>
            <a:noFill/>
          </a:ln>
        </p:spPr>
        <p:txBody>
          <a:bodyPr spcFirstLastPara="1" wrap="square" lIns="91425" tIns="45700" rIns="91425" bIns="45700" anchor="t" anchorCtr="0">
            <a:normAutofit lnSpcReduction="10000"/>
          </a:bodyPr>
          <a:lstStyle/>
          <a:p>
            <a:pPr marL="0" lvl="0" indent="0">
              <a:spcBef>
                <a:spcPts val="0"/>
              </a:spcBef>
              <a:buNone/>
            </a:pPr>
            <a:r>
              <a:rPr lang="en-US" sz="2700" u="sng" dirty="0">
                <a:latin typeface="Calibri"/>
                <a:ea typeface="Calibri"/>
                <a:cs typeface="Calibri"/>
                <a:sym typeface="Calibri"/>
              </a:rPr>
              <a:t>Acknowledge we are not competent to judge</a:t>
            </a:r>
            <a:endParaRPr lang="en-US" sz="2500" u="sng" dirty="0">
              <a:latin typeface="Calibri"/>
              <a:ea typeface="Calibri"/>
              <a:cs typeface="Calibri"/>
              <a:sym typeface="Calibri"/>
            </a:endParaRPr>
          </a:p>
          <a:p>
            <a:pPr lvl="0" indent="-400050">
              <a:buSzPts val="2700"/>
              <a:buFont typeface="Calibri"/>
              <a:buChar char="●"/>
            </a:pPr>
            <a:r>
              <a:rPr lang="en-US" sz="2700" dirty="0">
                <a:latin typeface="Calibri"/>
                <a:ea typeface="Calibri"/>
                <a:cs typeface="Calibri"/>
                <a:sym typeface="Calibri"/>
              </a:rPr>
              <a:t>Realize our limitations</a:t>
            </a:r>
            <a:endParaRPr lang="en-US" sz="2500" dirty="0">
              <a:latin typeface="Calibri"/>
              <a:ea typeface="Calibri"/>
              <a:cs typeface="Calibri"/>
              <a:sym typeface="Calibri"/>
            </a:endParaRPr>
          </a:p>
          <a:p>
            <a:pPr lvl="1" indent="-400050">
              <a:spcBef>
                <a:spcPts val="1000"/>
              </a:spcBef>
              <a:buSzPts val="2700"/>
              <a:buFont typeface="Calibri"/>
              <a:buChar char="○"/>
            </a:pPr>
            <a:r>
              <a:rPr lang="en-US" sz="2700" dirty="0">
                <a:latin typeface="Calibri"/>
                <a:ea typeface="Calibri"/>
                <a:cs typeface="Calibri"/>
                <a:sym typeface="Calibri"/>
              </a:rPr>
              <a:t>We don’t know other people’s thoughts and motivations. </a:t>
            </a:r>
            <a:endParaRPr lang="en-US" sz="2100" dirty="0">
              <a:latin typeface="Calibri"/>
              <a:ea typeface="Calibri"/>
              <a:cs typeface="Calibri"/>
              <a:sym typeface="Calibri"/>
            </a:endParaRPr>
          </a:p>
          <a:p>
            <a:pPr lvl="1" indent="-400050">
              <a:spcBef>
                <a:spcPts val="1000"/>
              </a:spcBef>
              <a:buSzPts val="2700"/>
              <a:buFont typeface="Calibri"/>
              <a:buChar char="○"/>
            </a:pPr>
            <a:r>
              <a:rPr lang="en-US" sz="2700" dirty="0">
                <a:latin typeface="Calibri"/>
                <a:ea typeface="Calibri"/>
                <a:cs typeface="Calibri"/>
                <a:sym typeface="Calibri"/>
              </a:rPr>
              <a:t>1 Kings 8:39b, King Solomon acknowledged to God, “You alone know each human heart”(NLT).</a:t>
            </a:r>
          </a:p>
          <a:p>
            <a:pPr lvl="0" indent="-400050">
              <a:buSzPts val="2700"/>
              <a:buFont typeface="Calibri"/>
              <a:buChar char="●"/>
            </a:pPr>
            <a:r>
              <a:rPr lang="en-US" sz="2700" dirty="0">
                <a:latin typeface="Calibri"/>
                <a:ea typeface="Calibri"/>
                <a:cs typeface="Calibri"/>
                <a:sym typeface="Calibri"/>
              </a:rPr>
              <a:t>Train ourselves to acknowledge what you do not know: </a:t>
            </a:r>
            <a:endParaRPr lang="en-US" sz="2500" dirty="0">
              <a:latin typeface="Calibri"/>
              <a:ea typeface="Calibri"/>
              <a:cs typeface="Calibri"/>
              <a:sym typeface="Calibri"/>
            </a:endParaRPr>
          </a:p>
          <a:p>
            <a:pPr lvl="1" indent="-400050">
              <a:spcBef>
                <a:spcPts val="1000"/>
              </a:spcBef>
              <a:buSzPts val="2700"/>
              <a:buFont typeface="Calibri"/>
              <a:buChar char="○"/>
            </a:pPr>
            <a:r>
              <a:rPr lang="en-US" sz="2700" dirty="0">
                <a:latin typeface="Calibri"/>
                <a:ea typeface="Calibri"/>
                <a:cs typeface="Calibri"/>
                <a:sym typeface="Calibri"/>
              </a:rPr>
              <a:t>What has gone on behind the scenes?</a:t>
            </a:r>
            <a:endParaRPr lang="en-US" sz="2100" dirty="0">
              <a:latin typeface="Calibri"/>
              <a:ea typeface="Calibri"/>
              <a:cs typeface="Calibri"/>
              <a:sym typeface="Calibri"/>
            </a:endParaRPr>
          </a:p>
          <a:p>
            <a:pPr lvl="2" indent="-400050">
              <a:spcBef>
                <a:spcPts val="1000"/>
              </a:spcBef>
              <a:buSzPts val="2700"/>
              <a:buFont typeface="Calibri"/>
              <a:buChar char="■"/>
            </a:pPr>
            <a:r>
              <a:rPr lang="en-US" sz="2700" dirty="0">
                <a:latin typeface="Calibri"/>
                <a:ea typeface="Calibri"/>
                <a:cs typeface="Calibri"/>
                <a:sym typeface="Calibri"/>
              </a:rPr>
              <a:t>Conversations, Factors we are unaware of</a:t>
            </a:r>
            <a:endParaRPr lang="en-US" sz="1700" dirty="0">
              <a:latin typeface="Calibri"/>
              <a:ea typeface="Calibri"/>
              <a:cs typeface="Calibri"/>
              <a:sym typeface="Calibri"/>
            </a:endParaRPr>
          </a:p>
          <a:p>
            <a:pPr lvl="2" indent="-400050">
              <a:spcBef>
                <a:spcPts val="1000"/>
              </a:spcBef>
              <a:buSzPts val="2700"/>
              <a:buFont typeface="Calibri"/>
              <a:buChar char="■"/>
            </a:pPr>
            <a:r>
              <a:rPr lang="en-US" sz="2700" dirty="0">
                <a:latin typeface="Calibri"/>
                <a:ea typeface="Calibri"/>
                <a:cs typeface="Calibri"/>
                <a:sym typeface="Calibri"/>
              </a:rPr>
              <a:t>How they sought the Lord </a:t>
            </a:r>
            <a:endParaRPr lang="en-US" sz="1700" dirty="0">
              <a:latin typeface="Calibri"/>
              <a:ea typeface="Calibri"/>
              <a:cs typeface="Calibri"/>
              <a:sym typeface="Calibri"/>
            </a:endParaRPr>
          </a:p>
          <a:p>
            <a:pPr lvl="2" indent="-400050">
              <a:spcBef>
                <a:spcPts val="1000"/>
              </a:spcBef>
              <a:buSzPts val="2700"/>
              <a:buFont typeface="Calibri"/>
              <a:buChar char="■"/>
            </a:pPr>
            <a:r>
              <a:rPr lang="en-US" sz="2700" dirty="0">
                <a:latin typeface="Calibri"/>
                <a:ea typeface="Calibri"/>
                <a:cs typeface="Calibri"/>
                <a:sym typeface="Calibri"/>
              </a:rPr>
              <a:t>How they labored over a decision</a:t>
            </a:r>
            <a:endParaRPr lang="en-US" sz="1700" dirty="0">
              <a:latin typeface="Calibri"/>
              <a:ea typeface="Calibri"/>
              <a:cs typeface="Calibri"/>
              <a:sym typeface="Calibri"/>
            </a:endParaRPr>
          </a:p>
          <a:p>
            <a:pPr lvl="2" indent="-400050">
              <a:spcBef>
                <a:spcPts val="1000"/>
              </a:spcBef>
              <a:buSzPts val="2700"/>
              <a:buFont typeface="Calibri"/>
              <a:buChar char="■"/>
            </a:pPr>
            <a:r>
              <a:rPr lang="en-US" sz="2700" dirty="0">
                <a:latin typeface="Calibri"/>
                <a:ea typeface="Calibri"/>
                <a:cs typeface="Calibri"/>
                <a:sym typeface="Calibri"/>
              </a:rPr>
              <a:t>How they sought advice and insight</a:t>
            </a:r>
            <a:endParaRPr lang="en-US" sz="1700" dirty="0">
              <a:latin typeface="Calibri"/>
              <a:ea typeface="Calibri"/>
              <a:cs typeface="Calibri"/>
              <a:sym typeface="Calibri"/>
            </a:endParaRPr>
          </a:p>
          <a:p>
            <a:pPr lvl="2" indent="-400050">
              <a:spcBef>
                <a:spcPts val="1000"/>
              </a:spcBef>
              <a:spcAft>
                <a:spcPts val="1000"/>
              </a:spcAft>
              <a:buSzPts val="2700"/>
              <a:buFont typeface="Calibri"/>
              <a:buChar char="■"/>
            </a:pPr>
            <a:r>
              <a:rPr lang="en-US" sz="2700" dirty="0">
                <a:latin typeface="Calibri"/>
                <a:ea typeface="Calibri"/>
                <a:cs typeface="Calibri"/>
                <a:sym typeface="Calibri"/>
              </a:rPr>
              <a:t>The alternatives they considered</a:t>
            </a:r>
            <a:endParaRPr u="sng"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p:txBody>
      </p:sp>
    </p:spTree>
    <p:extLst>
      <p:ext uri="{BB962C8B-B14F-4D97-AF65-F5344CB8AC3E}">
        <p14:creationId xmlns:p14="http://schemas.microsoft.com/office/powerpoint/2010/main" val="410980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5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5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34"/>
          <p:cNvSpPr txBox="1">
            <a:spLocks noGrp="1"/>
          </p:cNvSpPr>
          <p:nvPr>
            <p:ph type="title"/>
          </p:nvPr>
        </p:nvSpPr>
        <p:spPr>
          <a:xfrm>
            <a:off x="135834" y="112643"/>
            <a:ext cx="12056165" cy="8607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Allow God to Train our thinking</a:t>
            </a:r>
            <a:endParaRPr dirty="0"/>
          </a:p>
        </p:txBody>
      </p:sp>
      <p:sp>
        <p:nvSpPr>
          <p:cNvPr id="358" name="Google Shape;358;p34"/>
          <p:cNvSpPr txBox="1">
            <a:spLocks noGrp="1"/>
          </p:cNvSpPr>
          <p:nvPr>
            <p:ph type="body" idx="1"/>
          </p:nvPr>
        </p:nvSpPr>
        <p:spPr>
          <a:xfrm>
            <a:off x="203750" y="973394"/>
            <a:ext cx="11920200" cy="5635430"/>
          </a:xfrm>
          <a:prstGeom prst="rect">
            <a:avLst/>
          </a:prstGeom>
          <a:noFill/>
          <a:ln>
            <a:noFill/>
          </a:ln>
        </p:spPr>
        <p:txBody>
          <a:bodyPr spcFirstLastPara="1" wrap="square" lIns="91425" tIns="45700" rIns="91425" bIns="45700" anchor="t" anchorCtr="0">
            <a:normAutofit/>
          </a:bodyPr>
          <a:lstStyle/>
          <a:p>
            <a:pPr marL="0" lvl="0" indent="0">
              <a:spcBef>
                <a:spcPts val="0"/>
              </a:spcBef>
              <a:buSzPts val="3500"/>
              <a:buNone/>
            </a:pPr>
            <a:r>
              <a:rPr lang="en-US" u="sng" dirty="0">
                <a:latin typeface="Calibri"/>
                <a:ea typeface="Calibri"/>
                <a:cs typeface="Calibri"/>
                <a:sym typeface="Calibri"/>
              </a:rPr>
              <a:t>Approach situations tentatively: </a:t>
            </a:r>
            <a:endParaRPr lang="en-US" u="sng" dirty="0"/>
          </a:p>
          <a:p>
            <a:pPr lvl="0" indent="-450850">
              <a:buSzPts val="3500"/>
              <a:buFont typeface="Calibri"/>
              <a:buChar char="•"/>
            </a:pPr>
            <a:r>
              <a:rPr lang="en-US" dirty="0">
                <a:latin typeface="Calibri"/>
                <a:ea typeface="Calibri"/>
                <a:cs typeface="Calibri"/>
                <a:sym typeface="Calibri"/>
              </a:rPr>
              <a:t>“I know you lied about this,” vs. “What I heard you say was…”</a:t>
            </a:r>
            <a:endParaRPr lang="en-US" dirty="0"/>
          </a:p>
          <a:p>
            <a:pPr lvl="0" indent="-450850">
              <a:buSzPts val="3500"/>
              <a:buFont typeface="Calibri"/>
              <a:buChar char="•"/>
            </a:pPr>
            <a:r>
              <a:rPr lang="en-US" dirty="0">
                <a:latin typeface="Calibri"/>
                <a:ea typeface="Calibri"/>
                <a:cs typeface="Calibri"/>
                <a:sym typeface="Calibri"/>
              </a:rPr>
              <a:t>Give opportunity for explanation</a:t>
            </a:r>
            <a:endParaRPr lang="en-US" dirty="0"/>
          </a:p>
          <a:p>
            <a:pPr lvl="0" indent="-450850">
              <a:buSzPts val="3500"/>
              <a:buFont typeface="Calibri"/>
              <a:buChar char="•"/>
            </a:pPr>
            <a:r>
              <a:rPr lang="en-US" dirty="0">
                <a:latin typeface="Calibri"/>
                <a:ea typeface="Calibri"/>
                <a:cs typeface="Calibri"/>
                <a:sym typeface="Calibri"/>
              </a:rPr>
              <a:t>Withhold judgment and look for reasonable explanations to believe the best</a:t>
            </a:r>
            <a:endParaRPr lang="en-US" dirty="0"/>
          </a:p>
          <a:p>
            <a:pPr lvl="0" indent="-450850">
              <a:spcAft>
                <a:spcPts val="1000"/>
              </a:spcAft>
              <a:buSzPts val="3500"/>
              <a:buFont typeface="Calibri"/>
              <a:buChar char="•"/>
            </a:pPr>
            <a:r>
              <a:rPr lang="en-US" dirty="0">
                <a:latin typeface="Calibri"/>
                <a:ea typeface="Calibri"/>
                <a:cs typeface="Calibri"/>
                <a:sym typeface="Calibri"/>
              </a:rPr>
              <a:t>Ask, “Is this person trying to help me or harm me? Do I have any evidence to support?” </a:t>
            </a:r>
          </a:p>
          <a:p>
            <a:pPr marL="0" lvl="0" indent="0" algn="l" rtl="0">
              <a:lnSpc>
                <a:spcPct val="90000"/>
              </a:lnSpc>
              <a:spcBef>
                <a:spcPts val="1000"/>
              </a:spcBef>
              <a:spcAft>
                <a:spcPts val="0"/>
              </a:spcAft>
              <a:buNone/>
            </a:pPr>
            <a:endParaRPr sz="3000" dirty="0">
              <a:latin typeface="Calibri"/>
              <a:ea typeface="Calibri"/>
              <a:cs typeface="Calibri"/>
              <a:sym typeface="Calibri"/>
            </a:endParaRPr>
          </a:p>
          <a:p>
            <a:pPr marL="0" lvl="0" indent="0" algn="l" rtl="0">
              <a:lnSpc>
                <a:spcPct val="90000"/>
              </a:lnSpc>
              <a:spcBef>
                <a:spcPts val="1000"/>
              </a:spcBef>
              <a:spcAft>
                <a:spcPts val="0"/>
              </a:spcAft>
              <a:buNone/>
            </a:pPr>
            <a:endParaRPr sz="3000" dirty="0">
              <a:latin typeface="Calibri"/>
              <a:ea typeface="Calibri"/>
              <a:cs typeface="Calibri"/>
              <a:sym typeface="Calibri"/>
            </a:endParaRPr>
          </a:p>
        </p:txBody>
      </p:sp>
    </p:spTree>
    <p:extLst>
      <p:ext uri="{BB962C8B-B14F-4D97-AF65-F5344CB8AC3E}">
        <p14:creationId xmlns:p14="http://schemas.microsoft.com/office/powerpoint/2010/main" val="362990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35"/>
          <p:cNvSpPr txBox="1">
            <a:spLocks noGrp="1"/>
          </p:cNvSpPr>
          <p:nvPr>
            <p:ph type="title"/>
          </p:nvPr>
        </p:nvSpPr>
        <p:spPr>
          <a:xfrm>
            <a:off x="119270" y="147484"/>
            <a:ext cx="12072730" cy="7226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Ask God to transform our characters</a:t>
            </a:r>
            <a:endParaRPr dirty="0"/>
          </a:p>
        </p:txBody>
      </p:sp>
      <p:sp>
        <p:nvSpPr>
          <p:cNvPr id="366" name="Google Shape;366;p35"/>
          <p:cNvSpPr txBox="1">
            <a:spLocks noGrp="1"/>
          </p:cNvSpPr>
          <p:nvPr>
            <p:ph type="body" idx="1"/>
          </p:nvPr>
        </p:nvSpPr>
        <p:spPr>
          <a:xfrm>
            <a:off x="119275" y="870153"/>
            <a:ext cx="11953500" cy="2319000"/>
          </a:xfrm>
          <a:prstGeom prst="rect">
            <a:avLst/>
          </a:prstGeom>
          <a:noFill/>
          <a:ln>
            <a:noFill/>
          </a:ln>
        </p:spPr>
        <p:txBody>
          <a:bodyPr spcFirstLastPara="1" wrap="square" lIns="91425" tIns="45700" rIns="91425" bIns="45700" anchor="t" anchorCtr="0">
            <a:normAutofit/>
          </a:bodyPr>
          <a:lstStyle/>
          <a:p>
            <a:pPr marL="457200" lvl="0"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Focus on approaching people with humility and gentleness (Mt. 7)</a:t>
            </a:r>
            <a:endParaRPr dirty="0"/>
          </a:p>
          <a:p>
            <a:pPr marL="457200" lvl="0" indent="-431800" algn="l" rtl="0">
              <a:lnSpc>
                <a:spcPct val="90000"/>
              </a:lnSpc>
              <a:spcBef>
                <a:spcPts val="0"/>
              </a:spcBef>
              <a:spcAft>
                <a:spcPts val="0"/>
              </a:spcAft>
              <a:buSzPts val="3200"/>
              <a:buFont typeface="Calibri"/>
              <a:buChar char="•"/>
            </a:pPr>
            <a:r>
              <a:rPr lang="en-US" sz="3200" dirty="0">
                <a:latin typeface="Calibri"/>
                <a:ea typeface="Calibri"/>
                <a:cs typeface="Calibri"/>
                <a:sym typeface="Calibri"/>
              </a:rPr>
              <a:t>Assume the best, unless we have weighty evidence of bad intentions.</a:t>
            </a:r>
            <a:endParaRPr dirty="0"/>
          </a:p>
        </p:txBody>
      </p:sp>
      <p:sp>
        <p:nvSpPr>
          <p:cNvPr id="367" name="Google Shape;367;p35"/>
          <p:cNvSpPr txBox="1"/>
          <p:nvPr/>
        </p:nvSpPr>
        <p:spPr>
          <a:xfrm>
            <a:off x="234538" y="3102000"/>
            <a:ext cx="11842200" cy="35094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1000"/>
              </a:spcBef>
              <a:spcAft>
                <a:spcPts val="0"/>
              </a:spcAft>
              <a:buNone/>
            </a:pPr>
            <a:r>
              <a:rPr lang="en-US" sz="3200">
                <a:solidFill>
                  <a:schemeClr val="lt1"/>
                </a:solidFill>
                <a:latin typeface="Calibri"/>
                <a:ea typeface="Calibri"/>
                <a:cs typeface="Calibri"/>
                <a:sym typeface="Calibri"/>
              </a:rPr>
              <a:t>Colossians 3: 12 Therefore, as God’s chosen people, holy and dearly loved, clothe yourselves with compassion, kindness, humility, gentleness and patience. 13 Bear with each other and forgive one another if any of you has a grievance against someone. Forgive as the Lord forgave you. 14 And over all these virtues put on love, which binds them all together in perfect unity.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36"/>
          <p:cNvSpPr txBox="1">
            <a:spLocks noGrp="1"/>
          </p:cNvSpPr>
          <p:nvPr>
            <p:ph type="title"/>
          </p:nvPr>
        </p:nvSpPr>
        <p:spPr>
          <a:xfrm>
            <a:off x="119270" y="147484"/>
            <a:ext cx="12072730" cy="72267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Ask God to transform our characters</a:t>
            </a:r>
            <a:endParaRPr dirty="0"/>
          </a:p>
        </p:txBody>
      </p:sp>
      <p:sp>
        <p:nvSpPr>
          <p:cNvPr id="373" name="Google Shape;373;p36"/>
          <p:cNvSpPr txBox="1">
            <a:spLocks noGrp="1"/>
          </p:cNvSpPr>
          <p:nvPr>
            <p:ph type="body" idx="1"/>
          </p:nvPr>
        </p:nvSpPr>
        <p:spPr>
          <a:xfrm>
            <a:off x="119270" y="870155"/>
            <a:ext cx="11953460" cy="5987845"/>
          </a:xfrm>
          <a:prstGeom prst="rect">
            <a:avLst/>
          </a:prstGeom>
          <a:noFill/>
          <a:ln>
            <a:noFill/>
          </a:ln>
        </p:spPr>
        <p:txBody>
          <a:bodyPr spcFirstLastPara="1" wrap="square" lIns="91425" tIns="45700" rIns="91425" bIns="45700" anchor="t" anchorCtr="0">
            <a:normAutofit/>
          </a:bodyPr>
          <a:lstStyle/>
          <a:p>
            <a:pPr marL="457200" lvl="0"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Practice separating impact from intention; Remind each other</a:t>
            </a:r>
            <a:endParaRPr sz="3200" dirty="0">
              <a:latin typeface="Calibri"/>
              <a:ea typeface="Calibri"/>
              <a:cs typeface="Calibri"/>
              <a:sym typeface="Calibri"/>
            </a:endParaRPr>
          </a:p>
          <a:p>
            <a:pPr marL="457200" lvl="0" indent="-431800" algn="l" rtl="0">
              <a:lnSpc>
                <a:spcPct val="90000"/>
              </a:lnSpc>
              <a:spcBef>
                <a:spcPts val="1000"/>
              </a:spcBef>
              <a:spcAft>
                <a:spcPts val="0"/>
              </a:spcAft>
              <a:buSzPts val="3200"/>
              <a:buFont typeface="Calibri"/>
              <a:buChar char="•"/>
            </a:pPr>
            <a:r>
              <a:rPr lang="en-US" sz="3200" dirty="0">
                <a:latin typeface="Calibri"/>
                <a:ea typeface="Calibri"/>
                <a:cs typeface="Calibri"/>
                <a:sym typeface="Calibri"/>
              </a:rPr>
              <a:t>Slow down judging</a:t>
            </a:r>
            <a:endParaRPr sz="3200" dirty="0">
              <a:latin typeface="Calibri"/>
              <a:ea typeface="Calibri"/>
              <a:cs typeface="Calibri"/>
              <a:sym typeface="Calibri"/>
            </a:endParaRPr>
          </a:p>
        </p:txBody>
      </p:sp>
      <p:sp>
        <p:nvSpPr>
          <p:cNvPr id="374" name="Google Shape;374;p36"/>
          <p:cNvSpPr txBox="1"/>
          <p:nvPr/>
        </p:nvSpPr>
        <p:spPr>
          <a:xfrm>
            <a:off x="119275" y="3270175"/>
            <a:ext cx="11953500" cy="3485700"/>
          </a:xfrm>
          <a:prstGeom prst="rect">
            <a:avLst/>
          </a:prstGeom>
          <a:noFill/>
          <a:ln>
            <a:noFill/>
          </a:ln>
        </p:spPr>
        <p:txBody>
          <a:bodyPr spcFirstLastPara="1" wrap="square" lIns="91425" tIns="91425" rIns="91425" bIns="91425" anchor="t" anchorCtr="0">
            <a:spAutoFit/>
          </a:bodyPr>
          <a:lstStyle/>
          <a:p>
            <a:pPr marL="0" lvl="0" indent="0" algn="l" rtl="0">
              <a:lnSpc>
                <a:spcPct val="90000"/>
              </a:lnSpc>
              <a:spcBef>
                <a:spcPts val="0"/>
              </a:spcBef>
              <a:spcAft>
                <a:spcPts val="0"/>
              </a:spcAft>
              <a:buNone/>
            </a:pPr>
            <a:endParaRPr sz="3200" dirty="0">
              <a:solidFill>
                <a:schemeClr val="lt1"/>
              </a:solidFill>
              <a:latin typeface="Calibri"/>
              <a:ea typeface="Calibri"/>
              <a:cs typeface="Calibri"/>
              <a:sym typeface="Calibri"/>
            </a:endParaRPr>
          </a:p>
          <a:p>
            <a:pPr marL="457200" lvl="0" indent="-431800" algn="l" rtl="0">
              <a:lnSpc>
                <a:spcPct val="90000"/>
              </a:lnSpc>
              <a:spcBef>
                <a:spcPts val="1000"/>
              </a:spcBef>
              <a:spcAft>
                <a:spcPts val="0"/>
              </a:spcAft>
              <a:buClr>
                <a:schemeClr val="lt1"/>
              </a:buClr>
              <a:buSzPts val="3200"/>
              <a:buFont typeface="Calibri"/>
              <a:buChar char="•"/>
            </a:pPr>
            <a:r>
              <a:rPr lang="en-US" sz="3200" dirty="0">
                <a:solidFill>
                  <a:schemeClr val="lt1"/>
                </a:solidFill>
                <a:latin typeface="Calibri"/>
                <a:ea typeface="Calibri"/>
                <a:cs typeface="Calibri"/>
                <a:sym typeface="Calibri"/>
              </a:rPr>
              <a:t>Choose to not take it personally</a:t>
            </a:r>
            <a:endParaRPr sz="2500" dirty="0">
              <a:solidFill>
                <a:schemeClr val="lt1"/>
              </a:solidFill>
              <a:latin typeface="Calibri"/>
              <a:ea typeface="Calibri"/>
              <a:cs typeface="Calibri"/>
              <a:sym typeface="Calibri"/>
            </a:endParaRPr>
          </a:p>
          <a:p>
            <a:pPr marL="914400" lvl="1" indent="-431800" algn="l" rtl="0">
              <a:lnSpc>
                <a:spcPct val="90000"/>
              </a:lnSpc>
              <a:spcBef>
                <a:spcPts val="1000"/>
              </a:spcBef>
              <a:spcAft>
                <a:spcPts val="0"/>
              </a:spcAft>
              <a:buClr>
                <a:schemeClr val="lt1"/>
              </a:buClr>
              <a:buSzPts val="3200"/>
              <a:buFont typeface="Calibri"/>
              <a:buChar char="•"/>
            </a:pPr>
            <a:r>
              <a:rPr lang="en-US" sz="3200" dirty="0">
                <a:solidFill>
                  <a:schemeClr val="lt1"/>
                </a:solidFill>
                <a:latin typeface="Calibri"/>
                <a:ea typeface="Calibri"/>
                <a:cs typeface="Calibri"/>
                <a:sym typeface="Calibri"/>
              </a:rPr>
              <a:t>If someone is late, </a:t>
            </a:r>
            <a:endParaRPr sz="2100" dirty="0">
              <a:solidFill>
                <a:schemeClr val="lt1"/>
              </a:solidFill>
              <a:latin typeface="Calibri"/>
              <a:ea typeface="Calibri"/>
              <a:cs typeface="Calibri"/>
              <a:sym typeface="Calibri"/>
            </a:endParaRPr>
          </a:p>
          <a:p>
            <a:pPr marL="914400" lvl="1" indent="-431800" algn="l" rtl="0">
              <a:lnSpc>
                <a:spcPct val="90000"/>
              </a:lnSpc>
              <a:spcBef>
                <a:spcPts val="1000"/>
              </a:spcBef>
              <a:spcAft>
                <a:spcPts val="0"/>
              </a:spcAft>
              <a:buClr>
                <a:schemeClr val="lt1"/>
              </a:buClr>
              <a:buSzPts val="3200"/>
              <a:buFont typeface="Calibri"/>
              <a:buChar char="•"/>
            </a:pPr>
            <a:r>
              <a:rPr lang="en-US" sz="3200" dirty="0">
                <a:solidFill>
                  <a:schemeClr val="lt1"/>
                </a:solidFill>
                <a:latin typeface="Calibri"/>
                <a:ea typeface="Calibri"/>
                <a:cs typeface="Calibri"/>
                <a:sym typeface="Calibri"/>
              </a:rPr>
              <a:t>Cancels plans, </a:t>
            </a:r>
            <a:endParaRPr sz="2100" dirty="0">
              <a:solidFill>
                <a:schemeClr val="lt1"/>
              </a:solidFill>
              <a:latin typeface="Calibri"/>
              <a:ea typeface="Calibri"/>
              <a:cs typeface="Calibri"/>
              <a:sym typeface="Calibri"/>
            </a:endParaRPr>
          </a:p>
          <a:p>
            <a:pPr marL="914400" lvl="1" indent="-431800" algn="l" rtl="0">
              <a:lnSpc>
                <a:spcPct val="90000"/>
              </a:lnSpc>
              <a:spcBef>
                <a:spcPts val="1000"/>
              </a:spcBef>
              <a:spcAft>
                <a:spcPts val="0"/>
              </a:spcAft>
              <a:buClr>
                <a:schemeClr val="lt1"/>
              </a:buClr>
              <a:buSzPts val="3200"/>
              <a:buFont typeface="Calibri"/>
              <a:buChar char="•"/>
            </a:pPr>
            <a:r>
              <a:rPr lang="en-US" sz="3200" dirty="0">
                <a:solidFill>
                  <a:schemeClr val="lt1"/>
                </a:solidFill>
                <a:latin typeface="Calibri"/>
                <a:ea typeface="Calibri"/>
                <a:cs typeface="Calibri"/>
                <a:sym typeface="Calibri"/>
              </a:rPr>
              <a:t>Forgets something that’s important to us</a:t>
            </a:r>
            <a:endParaRPr sz="2100" dirty="0">
              <a:solidFill>
                <a:schemeClr val="lt1"/>
              </a:solidFill>
              <a:latin typeface="Calibri"/>
              <a:ea typeface="Calibri"/>
              <a:cs typeface="Calibri"/>
              <a:sym typeface="Calibri"/>
            </a:endParaRPr>
          </a:p>
          <a:p>
            <a:pPr marL="914400" lvl="1" indent="-431800" algn="l" rtl="0">
              <a:lnSpc>
                <a:spcPct val="90000"/>
              </a:lnSpc>
              <a:spcBef>
                <a:spcPts val="1000"/>
              </a:spcBef>
              <a:spcAft>
                <a:spcPts val="1000"/>
              </a:spcAft>
              <a:buClr>
                <a:schemeClr val="lt1"/>
              </a:buClr>
              <a:buSzPts val="3200"/>
              <a:buFont typeface="Calibri"/>
              <a:buChar char="•"/>
            </a:pPr>
            <a:r>
              <a:rPr lang="en-US" sz="3200" dirty="0">
                <a:solidFill>
                  <a:schemeClr val="lt1"/>
                </a:solidFill>
                <a:latin typeface="Calibri"/>
                <a:ea typeface="Calibri"/>
                <a:cs typeface="Calibri"/>
                <a:sym typeface="Calibri"/>
              </a:rPr>
              <a:t>Doesn’t answer an e-mail or voice mail.</a:t>
            </a:r>
            <a:endParaRPr sz="2100" dirty="0">
              <a:solidFill>
                <a:schemeClr val="lt1"/>
              </a:solidFill>
              <a:latin typeface="Calibri"/>
              <a:ea typeface="Calibri"/>
              <a:cs typeface="Calibri"/>
              <a:sym typeface="Calibri"/>
            </a:endParaRPr>
          </a:p>
        </p:txBody>
      </p:sp>
      <p:sp>
        <p:nvSpPr>
          <p:cNvPr id="375" name="Google Shape;375;p36"/>
          <p:cNvSpPr txBox="1"/>
          <p:nvPr/>
        </p:nvSpPr>
        <p:spPr>
          <a:xfrm>
            <a:off x="228900" y="3198150"/>
            <a:ext cx="11734200" cy="6003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0"/>
              </a:spcBef>
              <a:spcAft>
                <a:spcPts val="1000"/>
              </a:spcAft>
              <a:buNone/>
            </a:pPr>
            <a:r>
              <a:rPr lang="en-US" sz="3000" dirty="0">
                <a:solidFill>
                  <a:schemeClr val="lt1"/>
                </a:solidFill>
                <a:latin typeface="Calibri"/>
                <a:ea typeface="Calibri"/>
                <a:cs typeface="Calibri"/>
                <a:sym typeface="Calibri"/>
              </a:rPr>
              <a:t>Let every man be swift to hear, slow to speak, slow to wrath” (James 1:19)</a:t>
            </a:r>
            <a:endParaRPr sz="3000" dirty="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74">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37"/>
          <p:cNvSpPr txBox="1">
            <a:spLocks noGrp="1"/>
          </p:cNvSpPr>
          <p:nvPr>
            <p:ph type="title"/>
          </p:nvPr>
        </p:nvSpPr>
        <p:spPr>
          <a:xfrm>
            <a:off x="119269" y="125896"/>
            <a:ext cx="11966713" cy="81800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Learn to Speak up</a:t>
            </a:r>
            <a:endParaRPr dirty="0"/>
          </a:p>
        </p:txBody>
      </p:sp>
      <p:sp>
        <p:nvSpPr>
          <p:cNvPr id="381" name="Google Shape;381;p37"/>
          <p:cNvSpPr txBox="1">
            <a:spLocks noGrp="1"/>
          </p:cNvSpPr>
          <p:nvPr>
            <p:ph type="body" idx="1"/>
          </p:nvPr>
        </p:nvSpPr>
        <p:spPr>
          <a:xfrm>
            <a:off x="106025" y="943899"/>
            <a:ext cx="11966700" cy="3235800"/>
          </a:xfrm>
          <a:prstGeom prst="rect">
            <a:avLst/>
          </a:prstGeom>
          <a:noFill/>
          <a:ln>
            <a:noFill/>
          </a:ln>
        </p:spPr>
        <p:txBody>
          <a:bodyPr spcFirstLastPara="1" wrap="square" lIns="91425" tIns="45700" rIns="91425" bIns="45700" anchor="t" anchorCtr="0">
            <a:normAutofit/>
          </a:bodyPr>
          <a:lstStyle/>
          <a:p>
            <a:pPr marL="685800" lvl="1" indent="-3365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Clarify what you have heard</a:t>
            </a:r>
            <a:endParaRPr dirty="0"/>
          </a:p>
          <a:p>
            <a:pPr marL="685800" lvl="1" indent="-336550" algn="l" rtl="0">
              <a:lnSpc>
                <a:spcPct val="90000"/>
              </a:lnSpc>
              <a:spcBef>
                <a:spcPts val="0"/>
              </a:spcBef>
              <a:spcAft>
                <a:spcPts val="0"/>
              </a:spcAft>
              <a:buSzPts val="3500"/>
              <a:buFont typeface="Calibri"/>
              <a:buChar char="•"/>
            </a:pPr>
            <a:r>
              <a:rPr lang="en-US" sz="3500" dirty="0">
                <a:latin typeface="Calibri"/>
                <a:ea typeface="Calibri"/>
                <a:cs typeface="Calibri"/>
                <a:sym typeface="Calibri"/>
              </a:rPr>
              <a:t>Discuss hard topics</a:t>
            </a:r>
            <a:endParaRPr dirty="0"/>
          </a:p>
          <a:p>
            <a:pPr marL="685800" lvl="1" indent="-336550" algn="l" rtl="0">
              <a:lnSpc>
                <a:spcPct val="90000"/>
              </a:lnSpc>
              <a:spcBef>
                <a:spcPts val="0"/>
              </a:spcBef>
              <a:spcAft>
                <a:spcPts val="0"/>
              </a:spcAft>
              <a:buSzPts val="3500"/>
              <a:buFont typeface="Calibri"/>
              <a:buChar char="•"/>
            </a:pPr>
            <a:r>
              <a:rPr lang="en-US" sz="3500" dirty="0">
                <a:latin typeface="Calibri"/>
                <a:ea typeface="Calibri"/>
                <a:cs typeface="Calibri"/>
                <a:sym typeface="Calibri"/>
              </a:rPr>
              <a:t>And….If those in authority have reached a Biblically valid decision, respect that decision and trust that God will work through it</a:t>
            </a:r>
            <a:endParaRPr dirty="0"/>
          </a:p>
        </p:txBody>
      </p:sp>
      <p:sp>
        <p:nvSpPr>
          <p:cNvPr id="382" name="Google Shape;382;p37"/>
          <p:cNvSpPr txBox="1"/>
          <p:nvPr/>
        </p:nvSpPr>
        <p:spPr>
          <a:xfrm>
            <a:off x="200125" y="4260575"/>
            <a:ext cx="11805000" cy="21240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500"/>
              </a:spcBef>
              <a:spcAft>
                <a:spcPts val="0"/>
              </a:spcAft>
              <a:buNone/>
            </a:pPr>
            <a:r>
              <a:rPr lang="en-US" sz="3500">
                <a:solidFill>
                  <a:schemeClr val="lt1"/>
                </a:solidFill>
                <a:latin typeface="Calibri"/>
                <a:ea typeface="Calibri"/>
                <a:cs typeface="Calibri"/>
                <a:sym typeface="Calibri"/>
              </a:rPr>
              <a:t>Hebrews 13: 17 Have confidence in your leaders and submit to their authority, because they keep watch over you as those who must give an account. Do this so that their work will be a joy, not a burden, for that would be of no benefit to you.</a:t>
            </a:r>
            <a:endParaRPr sz="2400">
              <a:solidFill>
                <a:schemeClr val="l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title"/>
          </p:nvPr>
        </p:nvSpPr>
        <p:spPr>
          <a:xfrm>
            <a:off x="100013" y="1"/>
            <a:ext cx="12091987" cy="101441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What are Charitable Judgments?</a:t>
            </a:r>
            <a:endParaRPr/>
          </a:p>
        </p:txBody>
      </p:sp>
      <p:sp>
        <p:nvSpPr>
          <p:cNvPr id="115" name="Google Shape;115;p4"/>
          <p:cNvSpPr txBox="1">
            <a:spLocks noGrp="1"/>
          </p:cNvSpPr>
          <p:nvPr>
            <p:ph type="body" idx="1"/>
          </p:nvPr>
        </p:nvSpPr>
        <p:spPr>
          <a:xfrm>
            <a:off x="100013" y="1014412"/>
            <a:ext cx="11991974" cy="5686425"/>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15000"/>
              </a:lnSpc>
              <a:spcBef>
                <a:spcPts val="1000"/>
              </a:spcBef>
              <a:spcAft>
                <a:spcPts val="0"/>
              </a:spcAft>
              <a:buClr>
                <a:schemeClr val="lt1"/>
              </a:buClr>
              <a:buSzPts val="2800"/>
              <a:buNone/>
            </a:pPr>
            <a:r>
              <a:rPr lang="en-US" sz="3100" b="1">
                <a:latin typeface="Calibri"/>
                <a:ea typeface="Calibri"/>
                <a:cs typeface="Calibri"/>
                <a:sym typeface="Calibri"/>
              </a:rPr>
              <a:t>“A loving judgment”</a:t>
            </a:r>
            <a:endParaRPr sz="3100" b="1">
              <a:latin typeface="Calibri"/>
              <a:ea typeface="Calibri"/>
              <a:cs typeface="Calibri"/>
              <a:sym typeface="Calibri"/>
            </a:endParaRPr>
          </a:p>
          <a:p>
            <a:pPr marL="457200" lvl="0" indent="-425450" algn="l" rtl="0">
              <a:lnSpc>
                <a:spcPct val="115000"/>
              </a:lnSpc>
              <a:spcBef>
                <a:spcPts val="1000"/>
              </a:spcBef>
              <a:spcAft>
                <a:spcPts val="0"/>
              </a:spcAft>
              <a:buSzPts val="3100"/>
              <a:buFont typeface="Calibri"/>
              <a:buChar char="•"/>
            </a:pPr>
            <a:r>
              <a:rPr lang="en-US" sz="3100">
                <a:latin typeface="Calibri"/>
                <a:ea typeface="Calibri"/>
                <a:cs typeface="Calibri"/>
                <a:sym typeface="Calibri"/>
              </a:rPr>
              <a:t>Out of love for God, you strive to believe the best about others until you have facts to prove otherwise. </a:t>
            </a:r>
            <a:endParaRPr sz="3100">
              <a:latin typeface="Calibri"/>
              <a:ea typeface="Calibri"/>
              <a:cs typeface="Calibri"/>
              <a:sym typeface="Calibri"/>
            </a:endParaRPr>
          </a:p>
          <a:p>
            <a:pPr marL="457200" lvl="0" indent="-425450" algn="l" rtl="0">
              <a:lnSpc>
                <a:spcPct val="115000"/>
              </a:lnSpc>
              <a:spcBef>
                <a:spcPts val="0"/>
              </a:spcBef>
              <a:spcAft>
                <a:spcPts val="0"/>
              </a:spcAft>
              <a:buSzPts val="3100"/>
              <a:buFont typeface="Calibri"/>
              <a:buChar char="•"/>
            </a:pPr>
            <a:r>
              <a:rPr lang="en-US" sz="3100">
                <a:latin typeface="Calibri"/>
                <a:ea typeface="Calibri"/>
                <a:cs typeface="Calibri"/>
                <a:sym typeface="Calibri"/>
              </a:rPr>
              <a:t>If you can reasonably interpret facts in two possible ways, God calls you to embrace the positive interpretation over the negative, or at least to postpone making judgment until you can acquire conclusive facts.</a:t>
            </a:r>
            <a:endParaRPr sz="3100">
              <a:latin typeface="Calibri"/>
              <a:ea typeface="Calibri"/>
              <a:cs typeface="Calibri"/>
              <a:sym typeface="Calibri"/>
            </a:endParaRPr>
          </a:p>
          <a:p>
            <a:pPr marL="457200" lvl="0" indent="-425450" algn="l" rtl="0">
              <a:lnSpc>
                <a:spcPct val="115000"/>
              </a:lnSpc>
              <a:spcBef>
                <a:spcPts val="0"/>
              </a:spcBef>
              <a:spcAft>
                <a:spcPts val="0"/>
              </a:spcAft>
              <a:buSzPts val="3100"/>
              <a:buFont typeface="Calibri"/>
              <a:buChar char="•"/>
            </a:pPr>
            <a:r>
              <a:rPr lang="en-US" sz="3100">
                <a:latin typeface="Calibri"/>
                <a:ea typeface="Calibri"/>
                <a:cs typeface="Calibri"/>
                <a:sym typeface="Calibri"/>
              </a:rPr>
              <a:t>To assume the humble posture and perspective that says “There may be something I am not seeing correctly” or “Perhaps I don’t have my facts straight.” </a:t>
            </a:r>
            <a:endParaRPr sz="31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38"/>
          <p:cNvSpPr txBox="1">
            <a:spLocks noGrp="1"/>
          </p:cNvSpPr>
          <p:nvPr>
            <p:ph type="title"/>
          </p:nvPr>
        </p:nvSpPr>
        <p:spPr>
          <a:xfrm>
            <a:off x="119269" y="125896"/>
            <a:ext cx="11966713" cy="81800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dirty="0"/>
              <a:t>Practical: Learn to trust God’s sovereignty</a:t>
            </a:r>
            <a:endParaRPr dirty="0"/>
          </a:p>
        </p:txBody>
      </p:sp>
      <p:sp>
        <p:nvSpPr>
          <p:cNvPr id="388" name="Google Shape;388;p38"/>
          <p:cNvSpPr txBox="1">
            <a:spLocks noGrp="1"/>
          </p:cNvSpPr>
          <p:nvPr>
            <p:ph type="body" idx="1"/>
          </p:nvPr>
        </p:nvSpPr>
        <p:spPr>
          <a:xfrm>
            <a:off x="106025" y="943902"/>
            <a:ext cx="11966700" cy="3030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3500"/>
              <a:buNone/>
            </a:pPr>
            <a:r>
              <a:rPr lang="en-US" sz="3500" u="sng" dirty="0">
                <a:latin typeface="Calibri"/>
                <a:ea typeface="Calibri"/>
                <a:cs typeface="Calibri"/>
                <a:sym typeface="Calibri"/>
              </a:rPr>
              <a:t>Learn to trust God’s spirit</a:t>
            </a:r>
            <a:endParaRPr u="sng" dirty="0"/>
          </a:p>
          <a:p>
            <a:pPr marL="457200" lvl="0" indent="-450850" algn="l" rtl="0">
              <a:lnSpc>
                <a:spcPct val="90000"/>
              </a:lnSpc>
              <a:spcBef>
                <a:spcPts val="1000"/>
              </a:spcBef>
              <a:spcAft>
                <a:spcPts val="0"/>
              </a:spcAft>
              <a:buSzPts val="3500"/>
              <a:buFont typeface="Calibri"/>
              <a:buChar char="•"/>
            </a:pPr>
            <a:r>
              <a:rPr lang="en-US" sz="3500" dirty="0">
                <a:latin typeface="Calibri"/>
                <a:ea typeface="Calibri"/>
                <a:cs typeface="Calibri"/>
                <a:sym typeface="Calibri"/>
              </a:rPr>
              <a:t>God continues to work on people’s hearts</a:t>
            </a:r>
            <a:endParaRPr dirty="0"/>
          </a:p>
        </p:txBody>
      </p:sp>
      <p:sp>
        <p:nvSpPr>
          <p:cNvPr id="389" name="Google Shape;389;p38"/>
          <p:cNvSpPr txBox="1"/>
          <p:nvPr/>
        </p:nvSpPr>
        <p:spPr>
          <a:xfrm>
            <a:off x="171875" y="2933800"/>
            <a:ext cx="11835000" cy="2609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1000"/>
              </a:spcBef>
              <a:spcAft>
                <a:spcPts val="0"/>
              </a:spcAft>
              <a:buNone/>
            </a:pPr>
            <a:r>
              <a:rPr lang="en-US" sz="3500">
                <a:solidFill>
                  <a:schemeClr val="lt1"/>
                </a:solidFill>
                <a:latin typeface="Calibri"/>
                <a:ea typeface="Calibri"/>
                <a:cs typeface="Calibri"/>
                <a:sym typeface="Calibri"/>
              </a:rPr>
              <a:t>1 Corinthians 4: 5 Therefore do not go on passing judgment before </a:t>
            </a:r>
            <a:r>
              <a:rPr lang="en-US" sz="3500" i="1">
                <a:solidFill>
                  <a:schemeClr val="lt1"/>
                </a:solidFill>
                <a:latin typeface="Calibri"/>
                <a:ea typeface="Calibri"/>
                <a:cs typeface="Calibri"/>
                <a:sym typeface="Calibri"/>
              </a:rPr>
              <a:t>the</a:t>
            </a:r>
            <a:r>
              <a:rPr lang="en-US" sz="3500">
                <a:solidFill>
                  <a:schemeClr val="lt1"/>
                </a:solidFill>
                <a:latin typeface="Calibri"/>
                <a:ea typeface="Calibri"/>
                <a:cs typeface="Calibri"/>
                <a:sym typeface="Calibri"/>
              </a:rPr>
              <a:t> time, </a:t>
            </a:r>
            <a:r>
              <a:rPr lang="en-US" sz="3500" i="1">
                <a:solidFill>
                  <a:schemeClr val="lt1"/>
                </a:solidFill>
                <a:latin typeface="Calibri"/>
                <a:ea typeface="Calibri"/>
                <a:cs typeface="Calibri"/>
                <a:sym typeface="Calibri"/>
              </a:rPr>
              <a:t>but wait</a:t>
            </a:r>
            <a:r>
              <a:rPr lang="en-US" sz="3500">
                <a:solidFill>
                  <a:schemeClr val="lt1"/>
                </a:solidFill>
                <a:latin typeface="Calibri"/>
                <a:ea typeface="Calibri"/>
                <a:cs typeface="Calibri"/>
                <a:sym typeface="Calibri"/>
              </a:rPr>
              <a:t> until the Lord comes, who will both bring to light the things hidden in the darkness and disclose the motives of </a:t>
            </a:r>
            <a:r>
              <a:rPr lang="en-US" sz="3500" i="1">
                <a:solidFill>
                  <a:schemeClr val="lt1"/>
                </a:solidFill>
                <a:latin typeface="Calibri"/>
                <a:ea typeface="Calibri"/>
                <a:cs typeface="Calibri"/>
                <a:sym typeface="Calibri"/>
              </a:rPr>
              <a:t>human</a:t>
            </a:r>
            <a:r>
              <a:rPr lang="en-US" sz="3500">
                <a:solidFill>
                  <a:schemeClr val="lt1"/>
                </a:solidFill>
                <a:latin typeface="Calibri"/>
                <a:ea typeface="Calibri"/>
                <a:cs typeface="Calibri"/>
                <a:sym typeface="Calibri"/>
              </a:rPr>
              <a:t> hearts; and then praise will come to each person from God.</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39"/>
          <p:cNvSpPr txBox="1">
            <a:spLocks noGrp="1"/>
          </p:cNvSpPr>
          <p:nvPr>
            <p:ph type="title"/>
          </p:nvPr>
        </p:nvSpPr>
        <p:spPr>
          <a:xfrm>
            <a:off x="195943" y="179615"/>
            <a:ext cx="11157857" cy="767442"/>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What is at Stake?</a:t>
            </a:r>
            <a:endParaRPr/>
          </a:p>
        </p:txBody>
      </p:sp>
      <p:sp>
        <p:nvSpPr>
          <p:cNvPr id="395" name="Google Shape;395;p39"/>
          <p:cNvSpPr txBox="1">
            <a:spLocks noGrp="1"/>
          </p:cNvSpPr>
          <p:nvPr>
            <p:ph type="body" idx="1"/>
          </p:nvPr>
        </p:nvSpPr>
        <p:spPr>
          <a:xfrm>
            <a:off x="195943" y="947057"/>
            <a:ext cx="11800200" cy="5731200"/>
          </a:xfrm>
          <a:prstGeom prst="rect">
            <a:avLst/>
          </a:prstGeom>
          <a:noFill/>
          <a:ln>
            <a:noFill/>
          </a:ln>
        </p:spPr>
        <p:txBody>
          <a:bodyPr spcFirstLastPara="1" wrap="square" lIns="91425" tIns="45700" rIns="91425" bIns="45700" anchor="t" anchorCtr="0">
            <a:normAutofit/>
          </a:bodyPr>
          <a:lstStyle/>
          <a:p>
            <a:pPr marL="457200" lvl="0" indent="-444500" algn="l" rtl="0">
              <a:lnSpc>
                <a:spcPct val="90000"/>
              </a:lnSpc>
              <a:spcBef>
                <a:spcPts val="0"/>
              </a:spcBef>
              <a:spcAft>
                <a:spcPts val="0"/>
              </a:spcAft>
              <a:buSzPts val="3400"/>
              <a:buFont typeface="Calibri"/>
              <a:buChar char="•"/>
            </a:pPr>
            <a:r>
              <a:rPr lang="en-US" sz="3400">
                <a:latin typeface="Calibri"/>
                <a:ea typeface="Calibri"/>
                <a:cs typeface="Calibri"/>
                <a:sym typeface="Calibri"/>
              </a:rPr>
              <a:t>Unity</a:t>
            </a:r>
            <a:endParaRPr sz="3400">
              <a:latin typeface="Calibri"/>
              <a:ea typeface="Calibri"/>
              <a:cs typeface="Calibri"/>
              <a:sym typeface="Calibri"/>
            </a:endParaRPr>
          </a:p>
          <a:p>
            <a:pPr marL="457200" lvl="0" indent="-444500" algn="l" rtl="0">
              <a:lnSpc>
                <a:spcPct val="90000"/>
              </a:lnSpc>
              <a:spcBef>
                <a:spcPts val="0"/>
              </a:spcBef>
              <a:spcAft>
                <a:spcPts val="0"/>
              </a:spcAft>
              <a:buSzPts val="3400"/>
              <a:buFont typeface="Calibri"/>
              <a:buChar char="•"/>
            </a:pPr>
            <a:r>
              <a:rPr lang="en-US" sz="3400">
                <a:latin typeface="Calibri"/>
                <a:ea typeface="Calibri"/>
                <a:cs typeface="Calibri"/>
                <a:sym typeface="Calibri"/>
              </a:rPr>
              <a:t>Transformation</a:t>
            </a:r>
            <a:endParaRPr sz="3400">
              <a:latin typeface="Calibri"/>
              <a:ea typeface="Calibri"/>
              <a:cs typeface="Calibri"/>
              <a:sym typeface="Calibri"/>
            </a:endParaRPr>
          </a:p>
          <a:p>
            <a:pPr marL="457200" lvl="0" indent="-444500" algn="l" rtl="0">
              <a:lnSpc>
                <a:spcPct val="90000"/>
              </a:lnSpc>
              <a:spcBef>
                <a:spcPts val="0"/>
              </a:spcBef>
              <a:spcAft>
                <a:spcPts val="0"/>
              </a:spcAft>
              <a:buSzPts val="3400"/>
              <a:buFont typeface="Calibri"/>
              <a:buChar char="•"/>
            </a:pPr>
            <a:r>
              <a:rPr lang="en-US" sz="3400">
                <a:latin typeface="Calibri"/>
                <a:ea typeface="Calibri"/>
                <a:cs typeface="Calibri"/>
                <a:sym typeface="Calibri"/>
              </a:rPr>
              <a:t>Obeying and Representing God</a:t>
            </a:r>
            <a:endParaRPr sz="3400">
              <a:latin typeface="Calibri"/>
              <a:ea typeface="Calibri"/>
              <a:cs typeface="Calibri"/>
              <a:sym typeface="Calibri"/>
            </a:endParaRPr>
          </a:p>
          <a:p>
            <a:pPr marL="0" lvl="0" indent="0" algn="l" rtl="0">
              <a:lnSpc>
                <a:spcPct val="90000"/>
              </a:lnSpc>
              <a:spcBef>
                <a:spcPts val="1000"/>
              </a:spcBef>
              <a:spcAft>
                <a:spcPts val="0"/>
              </a:spcAft>
              <a:buClr>
                <a:schemeClr val="lt1"/>
              </a:buClr>
              <a:buSzPts val="2800"/>
              <a:buNone/>
            </a:pPr>
            <a:endParaRPr sz="3000">
              <a:latin typeface="Calibri"/>
              <a:ea typeface="Calibri"/>
              <a:cs typeface="Calibri"/>
              <a:sym typeface="Calibri"/>
            </a:endParaRPr>
          </a:p>
          <a:p>
            <a:pPr marL="0" lvl="0" indent="0" algn="l" rtl="0">
              <a:lnSpc>
                <a:spcPct val="90000"/>
              </a:lnSpc>
              <a:spcBef>
                <a:spcPts val="1000"/>
              </a:spcBef>
              <a:spcAft>
                <a:spcPts val="0"/>
              </a:spcAft>
              <a:buClr>
                <a:schemeClr val="lt1"/>
              </a:buClr>
              <a:buSzPts val="2800"/>
              <a:buNone/>
            </a:pPr>
            <a:endParaRPr/>
          </a:p>
          <a:p>
            <a:pPr marL="228600" lvl="0" indent="-50800" algn="l" rtl="0">
              <a:lnSpc>
                <a:spcPct val="90000"/>
              </a:lnSpc>
              <a:spcBef>
                <a:spcPts val="1000"/>
              </a:spcBef>
              <a:spcAft>
                <a:spcPts val="0"/>
              </a:spcAft>
              <a:buClr>
                <a:schemeClr val="lt1"/>
              </a:buClr>
              <a:buSzPts val="2800"/>
              <a:buNone/>
            </a:pPr>
            <a:endParaRPr/>
          </a:p>
        </p:txBody>
      </p:sp>
      <p:sp>
        <p:nvSpPr>
          <p:cNvPr id="396" name="Google Shape;396;p39"/>
          <p:cNvSpPr txBox="1"/>
          <p:nvPr/>
        </p:nvSpPr>
        <p:spPr>
          <a:xfrm>
            <a:off x="98000" y="4951950"/>
            <a:ext cx="11996100" cy="14316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1000"/>
              </a:spcBef>
              <a:spcAft>
                <a:spcPts val="0"/>
              </a:spcAft>
              <a:buNone/>
            </a:pPr>
            <a:r>
              <a:rPr lang="en-US" sz="3000">
                <a:solidFill>
                  <a:schemeClr val="lt1"/>
                </a:solidFill>
                <a:latin typeface="Calibri"/>
                <a:ea typeface="Calibri"/>
                <a:cs typeface="Calibri"/>
                <a:sym typeface="Calibri"/>
              </a:rPr>
              <a:t>Titus 3:1-2 Remind the people to be subject to rulers and authorities, to be obedient, to be ready to do whatever is good, to slander no one, to be peaceable and considerate, and to show true humility toward all people</a:t>
            </a:r>
            <a:endParaRPr/>
          </a:p>
        </p:txBody>
      </p:sp>
      <p:sp>
        <p:nvSpPr>
          <p:cNvPr id="397" name="Google Shape;397;p39"/>
          <p:cNvSpPr txBox="1"/>
          <p:nvPr/>
        </p:nvSpPr>
        <p:spPr>
          <a:xfrm>
            <a:off x="98000" y="2765625"/>
            <a:ext cx="11996100" cy="1847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90000"/>
              </a:lnSpc>
              <a:spcBef>
                <a:spcPts val="1000"/>
              </a:spcBef>
              <a:spcAft>
                <a:spcPts val="0"/>
              </a:spcAft>
              <a:buNone/>
            </a:pPr>
            <a:r>
              <a:rPr lang="en-US" sz="3000">
                <a:solidFill>
                  <a:schemeClr val="lt1"/>
                </a:solidFill>
                <a:latin typeface="Calibri"/>
                <a:ea typeface="Calibri"/>
                <a:cs typeface="Calibri"/>
                <a:sym typeface="Calibri"/>
              </a:rPr>
              <a:t>Proverbs 3:3 Never let loyalty and kindness leave you!  Tie them around your neck as a reminder.  Write them deep within your heart.</a:t>
            </a:r>
            <a:br>
              <a:rPr lang="en-US" sz="3000">
                <a:solidFill>
                  <a:schemeClr val="lt1"/>
                </a:solidFill>
                <a:latin typeface="Calibri"/>
                <a:ea typeface="Calibri"/>
                <a:cs typeface="Calibri"/>
                <a:sym typeface="Calibri"/>
              </a:rPr>
            </a:br>
            <a:r>
              <a:rPr lang="en-US" sz="3000">
                <a:solidFill>
                  <a:schemeClr val="lt1"/>
                </a:solidFill>
                <a:latin typeface="Calibri"/>
                <a:ea typeface="Calibri"/>
                <a:cs typeface="Calibri"/>
                <a:sym typeface="Calibri"/>
              </a:rPr>
              <a:t>4 Then you will find favor with both God and people, and you will earn a good reputation.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32"/>
          <p:cNvSpPr txBox="1">
            <a:spLocks noGrp="1"/>
          </p:cNvSpPr>
          <p:nvPr>
            <p:ph type="title"/>
          </p:nvPr>
        </p:nvSpPr>
        <p:spPr>
          <a:xfrm>
            <a:off x="175592" y="206099"/>
            <a:ext cx="10515600" cy="86732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Example ideas</a:t>
            </a:r>
            <a:endParaRPr/>
          </a:p>
        </p:txBody>
      </p:sp>
      <p:sp>
        <p:nvSpPr>
          <p:cNvPr id="344" name="Google Shape;344;p32"/>
          <p:cNvSpPr txBox="1">
            <a:spLocks noGrp="1"/>
          </p:cNvSpPr>
          <p:nvPr>
            <p:ph type="body" idx="1"/>
          </p:nvPr>
        </p:nvSpPr>
        <p:spPr>
          <a:xfrm>
            <a:off x="175592" y="1073426"/>
            <a:ext cx="11178208" cy="523460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lt1"/>
              </a:buClr>
              <a:buSzPts val="2800"/>
              <a:buChar char="•"/>
            </a:pPr>
            <a:r>
              <a:rPr lang="en-US">
                <a:latin typeface="Calibri"/>
                <a:ea typeface="Calibri"/>
                <a:cs typeface="Calibri"/>
                <a:sym typeface="Calibri"/>
              </a:rPr>
              <a:t>Someone looked at me the wrong way</a:t>
            </a:r>
            <a:endParaRPr/>
          </a:p>
          <a:p>
            <a:pPr marL="685800" lvl="1" indent="-228600" algn="l" rtl="0">
              <a:lnSpc>
                <a:spcPct val="90000"/>
              </a:lnSpc>
              <a:spcBef>
                <a:spcPts val="500"/>
              </a:spcBef>
              <a:spcAft>
                <a:spcPts val="0"/>
              </a:spcAft>
              <a:buClr>
                <a:schemeClr val="lt1"/>
              </a:buClr>
              <a:buSzPts val="2800"/>
              <a:buChar char="•"/>
            </a:pPr>
            <a:r>
              <a:rPr lang="en-US" sz="28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ts val="2800"/>
              <a:buChar char="•"/>
            </a:pPr>
            <a:r>
              <a:rPr lang="en-US" sz="2800">
                <a:latin typeface="Calibri"/>
                <a:ea typeface="Calibri"/>
                <a:cs typeface="Calibri"/>
                <a:sym typeface="Calibri"/>
              </a:rPr>
              <a:t>Alternatives?</a:t>
            </a:r>
            <a:endParaRPr/>
          </a:p>
          <a:p>
            <a:pPr marL="228600" lvl="0" indent="-228600" algn="l" rtl="0">
              <a:lnSpc>
                <a:spcPct val="90000"/>
              </a:lnSpc>
              <a:spcBef>
                <a:spcPts val="1000"/>
              </a:spcBef>
              <a:spcAft>
                <a:spcPts val="0"/>
              </a:spcAft>
              <a:buClr>
                <a:schemeClr val="lt1"/>
              </a:buClr>
              <a:buSzPts val="2800"/>
              <a:buChar char="•"/>
            </a:pPr>
            <a:r>
              <a:rPr lang="en-US">
                <a:latin typeface="Calibri"/>
                <a:ea typeface="Calibri"/>
                <a:cs typeface="Calibri"/>
                <a:sym typeface="Calibri"/>
              </a:rPr>
              <a:t>She didn’t reply to my email</a:t>
            </a:r>
            <a:endParaRPr/>
          </a:p>
          <a:p>
            <a:pPr marL="685800" lvl="1" indent="-228600" algn="l" rtl="0">
              <a:lnSpc>
                <a:spcPct val="90000"/>
              </a:lnSpc>
              <a:spcBef>
                <a:spcPts val="500"/>
              </a:spcBef>
              <a:spcAft>
                <a:spcPts val="0"/>
              </a:spcAft>
              <a:buClr>
                <a:schemeClr val="lt1"/>
              </a:buClr>
              <a:buSzPts val="2800"/>
              <a:buChar char="•"/>
            </a:pPr>
            <a:r>
              <a:rPr lang="en-US" sz="28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ts val="2800"/>
              <a:buChar char="•"/>
            </a:pPr>
            <a:r>
              <a:rPr lang="en-US" sz="2800">
                <a:latin typeface="Calibri"/>
                <a:ea typeface="Calibri"/>
                <a:cs typeface="Calibri"/>
                <a:sym typeface="Calibri"/>
              </a:rPr>
              <a:t>Alternatives? </a:t>
            </a:r>
            <a:endParaRPr/>
          </a:p>
          <a:p>
            <a:pPr marL="228600" lvl="0" indent="-228600" algn="l" rtl="0">
              <a:lnSpc>
                <a:spcPct val="90000"/>
              </a:lnSpc>
              <a:spcBef>
                <a:spcPts val="1000"/>
              </a:spcBef>
              <a:spcAft>
                <a:spcPts val="0"/>
              </a:spcAft>
              <a:buClr>
                <a:schemeClr val="lt1"/>
              </a:buClr>
              <a:buSzPts val="2800"/>
              <a:buChar char="•"/>
            </a:pPr>
            <a:r>
              <a:rPr lang="en-US">
                <a:latin typeface="Calibri"/>
                <a:ea typeface="Calibri"/>
                <a:cs typeface="Calibri"/>
                <a:sym typeface="Calibri"/>
              </a:rPr>
              <a:t>An Authority (Ministry leader, Home church leader, Elder) doesn’t agree to your suggestions about an event, a ministry, a proposal. They didn’t care about your great idea </a:t>
            </a:r>
            <a:endParaRPr/>
          </a:p>
          <a:p>
            <a:pPr marL="685800" lvl="1" indent="-228600" algn="l" rtl="0">
              <a:lnSpc>
                <a:spcPct val="90000"/>
              </a:lnSpc>
              <a:spcBef>
                <a:spcPts val="500"/>
              </a:spcBef>
              <a:spcAft>
                <a:spcPts val="0"/>
              </a:spcAft>
              <a:buClr>
                <a:schemeClr val="lt1"/>
              </a:buClr>
              <a:buSzPts val="2800"/>
              <a:buChar char="•"/>
            </a:pPr>
            <a:r>
              <a:rPr lang="en-US" sz="28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ts val="2800"/>
              <a:buChar char="•"/>
            </a:pPr>
            <a:r>
              <a:rPr lang="en-US" sz="2800">
                <a:latin typeface="Calibri"/>
                <a:ea typeface="Calibri"/>
                <a:cs typeface="Calibri"/>
                <a:sym typeface="Calibri"/>
              </a:rPr>
              <a:t>Alternatives?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4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4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33"/>
          <p:cNvSpPr txBox="1">
            <a:spLocks noGrp="1"/>
          </p:cNvSpPr>
          <p:nvPr>
            <p:ph type="title"/>
          </p:nvPr>
        </p:nvSpPr>
        <p:spPr>
          <a:xfrm>
            <a:off x="175592" y="206099"/>
            <a:ext cx="10515600" cy="86732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Example ideas</a:t>
            </a:r>
            <a:endParaRPr/>
          </a:p>
        </p:txBody>
      </p:sp>
      <p:sp>
        <p:nvSpPr>
          <p:cNvPr id="351" name="Google Shape;351;p33"/>
          <p:cNvSpPr txBox="1">
            <a:spLocks noGrp="1"/>
          </p:cNvSpPr>
          <p:nvPr>
            <p:ph type="body" idx="1"/>
          </p:nvPr>
        </p:nvSpPr>
        <p:spPr>
          <a:xfrm>
            <a:off x="175592" y="1073426"/>
            <a:ext cx="11840816" cy="5578475"/>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chemeClr val="lt1"/>
              </a:buClr>
              <a:buSzPct val="100000"/>
              <a:buChar char="•"/>
            </a:pPr>
            <a:r>
              <a:rPr lang="en-US" sz="3000">
                <a:latin typeface="Calibri"/>
                <a:ea typeface="Calibri"/>
                <a:cs typeface="Calibri"/>
                <a:sym typeface="Calibri"/>
              </a:rPr>
              <a:t>My cell leader asked me not to talk about an issue I wanted to discuss</a:t>
            </a:r>
            <a:endParaRPr/>
          </a:p>
          <a:p>
            <a:pPr marL="685800" lvl="1" indent="-228600" algn="l" rtl="0">
              <a:lnSpc>
                <a:spcPct val="90000"/>
              </a:lnSpc>
              <a:spcBef>
                <a:spcPts val="500"/>
              </a:spcBef>
              <a:spcAft>
                <a:spcPts val="0"/>
              </a:spcAft>
              <a:buClr>
                <a:schemeClr val="lt1"/>
              </a:buClr>
              <a:buSzPct val="100000"/>
              <a:buChar char="•"/>
            </a:pPr>
            <a:r>
              <a:rPr lang="en-US" sz="30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ct val="100000"/>
              <a:buChar char="•"/>
            </a:pPr>
            <a:r>
              <a:rPr lang="en-US" sz="3000">
                <a:latin typeface="Calibri"/>
                <a:ea typeface="Calibri"/>
                <a:cs typeface="Calibri"/>
                <a:sym typeface="Calibri"/>
              </a:rPr>
              <a:t>Alternatives?</a:t>
            </a:r>
            <a:endParaRPr/>
          </a:p>
          <a:p>
            <a:pPr marL="228600" lvl="0" indent="-228600" algn="l" rtl="0">
              <a:lnSpc>
                <a:spcPct val="90000"/>
              </a:lnSpc>
              <a:spcBef>
                <a:spcPts val="1000"/>
              </a:spcBef>
              <a:spcAft>
                <a:spcPts val="0"/>
              </a:spcAft>
              <a:buClr>
                <a:schemeClr val="lt1"/>
              </a:buClr>
              <a:buSzPct val="100000"/>
              <a:buChar char="•"/>
            </a:pPr>
            <a:r>
              <a:rPr lang="en-US" sz="3000">
                <a:latin typeface="Calibri"/>
                <a:ea typeface="Calibri"/>
                <a:cs typeface="Calibri"/>
                <a:sym typeface="Calibri"/>
              </a:rPr>
              <a:t>Student reported she was getting a lot of pressure to attend camp—parent got very upset with leaders </a:t>
            </a:r>
            <a:endParaRPr/>
          </a:p>
          <a:p>
            <a:pPr marL="685800" lvl="1" indent="-228600" algn="l" rtl="0">
              <a:lnSpc>
                <a:spcPct val="90000"/>
              </a:lnSpc>
              <a:spcBef>
                <a:spcPts val="500"/>
              </a:spcBef>
              <a:spcAft>
                <a:spcPts val="0"/>
              </a:spcAft>
              <a:buClr>
                <a:schemeClr val="lt1"/>
              </a:buClr>
              <a:buSzPct val="100000"/>
              <a:buChar char="•"/>
            </a:pPr>
            <a:r>
              <a:rPr lang="en-US" sz="30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ct val="100000"/>
              <a:buChar char="•"/>
            </a:pPr>
            <a:r>
              <a:rPr lang="en-US" sz="3000">
                <a:latin typeface="Calibri"/>
                <a:ea typeface="Calibri"/>
                <a:cs typeface="Calibri"/>
                <a:sym typeface="Calibri"/>
              </a:rPr>
              <a:t>Alternatives?</a:t>
            </a:r>
            <a:endParaRPr/>
          </a:p>
          <a:p>
            <a:pPr marL="228600" lvl="0" indent="-228600" algn="l" rtl="0">
              <a:lnSpc>
                <a:spcPct val="90000"/>
              </a:lnSpc>
              <a:spcBef>
                <a:spcPts val="1000"/>
              </a:spcBef>
              <a:spcAft>
                <a:spcPts val="0"/>
              </a:spcAft>
              <a:buClr>
                <a:schemeClr val="lt1"/>
              </a:buClr>
              <a:buSzPct val="100000"/>
              <a:buChar char="•"/>
            </a:pPr>
            <a:r>
              <a:rPr lang="en-US" sz="3000">
                <a:latin typeface="Calibri"/>
                <a:ea typeface="Calibri"/>
                <a:cs typeface="Calibri"/>
                <a:sym typeface="Calibri"/>
              </a:rPr>
              <a:t>Grandma died close to a retreat weekend. Leader said if you feel like coming for a time, please do. </a:t>
            </a:r>
            <a:endParaRPr/>
          </a:p>
          <a:p>
            <a:pPr marL="685800" lvl="1" indent="-228600" algn="l" rtl="0">
              <a:lnSpc>
                <a:spcPct val="90000"/>
              </a:lnSpc>
              <a:spcBef>
                <a:spcPts val="500"/>
              </a:spcBef>
              <a:spcAft>
                <a:spcPts val="0"/>
              </a:spcAft>
              <a:buClr>
                <a:schemeClr val="lt1"/>
              </a:buClr>
              <a:buSzPct val="100000"/>
              <a:buChar char="•"/>
            </a:pPr>
            <a:r>
              <a:rPr lang="en-US" sz="30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ct val="100000"/>
              <a:buChar char="•"/>
            </a:pPr>
            <a:r>
              <a:rPr lang="en-US" sz="3000">
                <a:latin typeface="Calibri"/>
                <a:ea typeface="Calibri"/>
                <a:cs typeface="Calibri"/>
                <a:sym typeface="Calibri"/>
              </a:rPr>
              <a:t>Alternative? </a:t>
            </a:r>
            <a:endParaRPr/>
          </a:p>
          <a:p>
            <a:pPr marL="228600" lvl="0" indent="-228600" algn="l" rtl="0">
              <a:lnSpc>
                <a:spcPct val="90000"/>
              </a:lnSpc>
              <a:spcBef>
                <a:spcPts val="1000"/>
              </a:spcBef>
              <a:spcAft>
                <a:spcPts val="0"/>
              </a:spcAft>
              <a:buClr>
                <a:schemeClr val="lt1"/>
              </a:buClr>
              <a:buSzPct val="100000"/>
              <a:buChar char="•"/>
            </a:pPr>
            <a:r>
              <a:rPr lang="en-US">
                <a:latin typeface="Calibri"/>
                <a:ea typeface="Calibri"/>
                <a:cs typeface="Calibri"/>
                <a:sym typeface="Calibri"/>
              </a:rPr>
              <a:t>Your child’s leader makes a decision about whether your child can participate in something</a:t>
            </a:r>
            <a:endParaRPr/>
          </a:p>
          <a:p>
            <a:pPr marL="685800" lvl="1" indent="-228600" algn="l" rtl="0">
              <a:lnSpc>
                <a:spcPct val="90000"/>
              </a:lnSpc>
              <a:spcBef>
                <a:spcPts val="500"/>
              </a:spcBef>
              <a:spcAft>
                <a:spcPts val="0"/>
              </a:spcAft>
              <a:buClr>
                <a:schemeClr val="lt1"/>
              </a:buClr>
              <a:buSzPct val="100000"/>
              <a:buChar char="•"/>
            </a:pPr>
            <a:r>
              <a:rPr lang="en-US" sz="2800">
                <a:latin typeface="Calibri"/>
                <a:ea typeface="Calibri"/>
                <a:cs typeface="Calibri"/>
                <a:sym typeface="Calibri"/>
              </a:rPr>
              <a:t>Interpretations</a:t>
            </a:r>
            <a:endParaRPr/>
          </a:p>
          <a:p>
            <a:pPr marL="685800" lvl="1" indent="-228600" algn="l" rtl="0">
              <a:lnSpc>
                <a:spcPct val="90000"/>
              </a:lnSpc>
              <a:spcBef>
                <a:spcPts val="500"/>
              </a:spcBef>
              <a:spcAft>
                <a:spcPts val="0"/>
              </a:spcAft>
              <a:buClr>
                <a:schemeClr val="lt1"/>
              </a:buClr>
              <a:buSzPct val="100000"/>
              <a:buChar char="•"/>
            </a:pPr>
            <a:r>
              <a:rPr lang="en-US" sz="2800">
                <a:latin typeface="Calibri"/>
                <a:ea typeface="Calibri"/>
                <a:cs typeface="Calibri"/>
                <a:sym typeface="Calibri"/>
              </a:rPr>
              <a:t>Alternatives?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5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51">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5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5"/>
          <p:cNvSpPr/>
          <p:nvPr/>
        </p:nvSpPr>
        <p:spPr>
          <a:xfrm>
            <a:off x="3087756" y="460049"/>
            <a:ext cx="12312742" cy="248941"/>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sp>
        <p:nvSpPr>
          <p:cNvPr id="122" name="Google Shape;122;p5"/>
          <p:cNvSpPr/>
          <p:nvPr/>
        </p:nvSpPr>
        <p:spPr>
          <a:xfrm>
            <a:off x="1816517" y="2155084"/>
            <a:ext cx="12312742" cy="1015622"/>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lt1"/>
              </a:buClr>
              <a:buSzPts val="1200"/>
              <a:buFont typeface="Calibri"/>
              <a:buNone/>
            </a:pPr>
            <a:r>
              <a:rPr lang="en-US" sz="2000" b="0" i="0" u="none" strike="noStrike" cap="none" dirty="0">
                <a:solidFill>
                  <a:schemeClr val="lt1"/>
                </a:solidFill>
                <a:latin typeface="Calibri"/>
                <a:ea typeface="Calibri"/>
                <a:cs typeface="Calibri"/>
                <a:sym typeface="Calibri"/>
              </a:rPr>
              <a:t>Cynical vs Benefit of Doubt vs Charitable</a:t>
            </a:r>
          </a:p>
          <a:p>
            <a:pPr marL="0" marR="0" lvl="0" indent="0" algn="l" rtl="0">
              <a:lnSpc>
                <a:spcPct val="100000"/>
              </a:lnSpc>
              <a:spcBef>
                <a:spcPts val="0"/>
              </a:spcBef>
              <a:spcAft>
                <a:spcPts val="0"/>
              </a:spcAft>
              <a:buClr>
                <a:schemeClr val="lt1"/>
              </a:buClr>
              <a:buSzPts val="1200"/>
              <a:buFont typeface="Calibri"/>
              <a:buNone/>
            </a:pPr>
            <a:endParaRPr sz="2000" b="0"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700"/>
              <a:buFont typeface="Calibri"/>
              <a:buNone/>
            </a:pPr>
            <a:r>
              <a:rPr lang="en-US" sz="2000" b="0" i="0" u="none" strike="noStrike" cap="none" dirty="0">
                <a:solidFill>
                  <a:schemeClr val="lt1"/>
                </a:solidFill>
                <a:latin typeface="Calibri"/>
                <a:ea typeface="Calibri"/>
                <a:cs typeface="Calibri"/>
                <a:sym typeface="Calibri"/>
              </a:rPr>
              <a:t>SHANE SNOW</a:t>
            </a:r>
            <a:endParaRPr sz="2000" b="0" i="0" u="none" strike="noStrike" cap="none" dirty="0">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6"/>
          <p:cNvSpPr txBox="1">
            <a:spLocks noGrp="1"/>
          </p:cNvSpPr>
          <p:nvPr>
            <p:ph type="title"/>
          </p:nvPr>
        </p:nvSpPr>
        <p:spPr>
          <a:xfrm>
            <a:off x="257175" y="142876"/>
            <a:ext cx="11758613" cy="9715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Necessary Judging</a:t>
            </a:r>
            <a:endParaRPr/>
          </a:p>
        </p:txBody>
      </p:sp>
      <p:sp>
        <p:nvSpPr>
          <p:cNvPr id="129" name="Google Shape;129;p6"/>
          <p:cNvSpPr txBox="1">
            <a:spLocks noGrp="1"/>
          </p:cNvSpPr>
          <p:nvPr>
            <p:ph type="body" idx="1"/>
          </p:nvPr>
        </p:nvSpPr>
        <p:spPr>
          <a:xfrm>
            <a:off x="176212" y="1114426"/>
            <a:ext cx="11839576" cy="5600698"/>
          </a:xfrm>
          <a:prstGeom prst="rect">
            <a:avLst/>
          </a:prstGeom>
          <a:noFill/>
          <a:ln>
            <a:noFill/>
          </a:ln>
        </p:spPr>
        <p:txBody>
          <a:bodyPr spcFirstLastPara="1" wrap="square" lIns="91425" tIns="45700" rIns="91425" bIns="45700" anchor="t" anchorCtr="0">
            <a:noAutofit/>
          </a:bodyPr>
          <a:lstStyle/>
          <a:p>
            <a:pPr marL="457200" lvl="0" indent="-450850" algn="l" rtl="0">
              <a:lnSpc>
                <a:spcPct val="90000"/>
              </a:lnSpc>
              <a:spcBef>
                <a:spcPts val="0"/>
              </a:spcBef>
              <a:spcAft>
                <a:spcPts val="0"/>
              </a:spcAft>
              <a:buSzPts val="3500"/>
              <a:buFont typeface="Calibri"/>
              <a:buChar char="●"/>
            </a:pPr>
            <a:r>
              <a:rPr lang="en-US" sz="3500">
                <a:latin typeface="Calibri"/>
                <a:ea typeface="Calibri"/>
                <a:cs typeface="Calibri"/>
                <a:sym typeface="Calibri"/>
              </a:rPr>
              <a:t>We are not called to suspend critical thinking in the positive sense or to make judgments that are contrary to clear facts. </a:t>
            </a:r>
            <a:endParaRPr/>
          </a:p>
          <a:p>
            <a:pPr marL="914400" lvl="1" indent="-450850" algn="l" rtl="0">
              <a:lnSpc>
                <a:spcPct val="90000"/>
              </a:lnSpc>
              <a:spcBef>
                <a:spcPts val="1000"/>
              </a:spcBef>
              <a:spcAft>
                <a:spcPts val="0"/>
              </a:spcAft>
              <a:buSzPts val="3500"/>
              <a:buFont typeface="Calibri"/>
              <a:buChar char="○"/>
            </a:pPr>
            <a:r>
              <a:rPr lang="en-US" sz="3500">
                <a:latin typeface="Calibri"/>
                <a:ea typeface="Calibri"/>
                <a:cs typeface="Calibri"/>
                <a:sym typeface="Calibri"/>
              </a:rPr>
              <a:t>We still evaluate and discriminate between truth and error</a:t>
            </a:r>
            <a:endParaRPr/>
          </a:p>
          <a:p>
            <a:pPr marL="914400" lvl="1" indent="-450850" algn="l" rtl="0">
              <a:lnSpc>
                <a:spcPct val="90000"/>
              </a:lnSpc>
              <a:spcBef>
                <a:spcPts val="1000"/>
              </a:spcBef>
              <a:spcAft>
                <a:spcPts val="0"/>
              </a:spcAft>
              <a:buSzPts val="3500"/>
              <a:buFont typeface="Calibri"/>
              <a:buChar char="○"/>
            </a:pPr>
            <a:r>
              <a:rPr lang="en-US" sz="3500">
                <a:latin typeface="Calibri"/>
                <a:ea typeface="Calibri"/>
                <a:cs typeface="Calibri"/>
                <a:sym typeface="Calibri"/>
              </a:rPr>
              <a:t>We should still have robust discussion</a:t>
            </a:r>
            <a:endParaRPr/>
          </a:p>
          <a:p>
            <a:pPr marL="914400" lvl="1" indent="-450850" algn="l" rtl="0">
              <a:lnSpc>
                <a:spcPct val="90000"/>
              </a:lnSpc>
              <a:spcBef>
                <a:spcPts val="1000"/>
              </a:spcBef>
              <a:spcAft>
                <a:spcPts val="0"/>
              </a:spcAft>
              <a:buSzPts val="3500"/>
              <a:buFont typeface="Calibri"/>
              <a:buChar char="○"/>
            </a:pPr>
            <a:r>
              <a:rPr lang="en-US" sz="3500">
                <a:latin typeface="Calibri"/>
                <a:ea typeface="Calibri"/>
                <a:cs typeface="Calibri"/>
                <a:sym typeface="Calibri"/>
              </a:rPr>
              <a:t>Includes investigating, clarifying, asking questions (“Am I assessing this situation accurately?”), gathering reliable information</a:t>
            </a:r>
            <a:endParaRPr/>
          </a:p>
          <a:p>
            <a:pPr marL="914400" lvl="1" indent="-450850" algn="l" rtl="0">
              <a:lnSpc>
                <a:spcPct val="90000"/>
              </a:lnSpc>
              <a:spcBef>
                <a:spcPts val="1000"/>
              </a:spcBef>
              <a:spcAft>
                <a:spcPts val="1000"/>
              </a:spcAft>
              <a:buSzPts val="3500"/>
              <a:buFont typeface="Calibri"/>
              <a:buChar char="○"/>
            </a:pPr>
            <a:r>
              <a:rPr lang="en-US" sz="3500">
                <a:latin typeface="Calibri"/>
                <a:ea typeface="Calibri"/>
                <a:cs typeface="Calibri"/>
                <a:sym typeface="Calibri"/>
              </a:rPr>
              <a:t>Includes addressing things that are patently false or wrong</a:t>
            </a:r>
            <a:endParaRPr/>
          </a:p>
        </p:txBody>
      </p:sp>
      <p:sp>
        <p:nvSpPr>
          <p:cNvPr id="130" name="Google Shape;130;p6"/>
          <p:cNvSpPr/>
          <p:nvPr/>
        </p:nvSpPr>
        <p:spPr>
          <a:xfrm>
            <a:off x="128537" y="5743431"/>
            <a:ext cx="12015900" cy="971700"/>
          </a:xfrm>
          <a:prstGeom prst="roundRect">
            <a:avLst>
              <a:gd name="adj" fmla="val 16667"/>
            </a:avLst>
          </a:prstGeom>
          <a:solidFill>
            <a:schemeClr val="accent3"/>
          </a:solidFill>
          <a:ln w="254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300">
                <a:solidFill>
                  <a:schemeClr val="lt1"/>
                </a:solidFill>
                <a:latin typeface="Calibri"/>
                <a:ea typeface="Calibri"/>
                <a:cs typeface="Calibri"/>
                <a:sym typeface="Calibri"/>
              </a:rPr>
              <a:t>“</a:t>
            </a:r>
            <a:r>
              <a:rPr lang="en-US" sz="3300" i="0">
                <a:solidFill>
                  <a:schemeClr val="lt1"/>
                </a:solidFill>
                <a:latin typeface="Calibri"/>
                <a:ea typeface="Calibri"/>
                <a:cs typeface="Calibri"/>
                <a:sym typeface="Calibri"/>
              </a:rPr>
              <a:t>Stop judging by mere appearances, but instead judge correctly.”</a:t>
            </a:r>
            <a:endParaRPr sz="3300" i="0">
              <a:solidFill>
                <a:schemeClr val="lt1"/>
              </a:solidFill>
              <a:latin typeface="Calibri"/>
              <a:ea typeface="Calibri"/>
              <a:cs typeface="Calibri"/>
              <a:sym typeface="Calibri"/>
            </a:endParaRPr>
          </a:p>
          <a:p>
            <a:pPr marL="0" lvl="0" indent="0" algn="ctr" rtl="0">
              <a:spcBef>
                <a:spcPts val="0"/>
              </a:spcBef>
              <a:spcAft>
                <a:spcPts val="0"/>
              </a:spcAft>
              <a:buClr>
                <a:schemeClr val="dk1"/>
              </a:buClr>
              <a:buFont typeface="Arial"/>
              <a:buNone/>
            </a:pPr>
            <a:r>
              <a:rPr lang="en-US" sz="3300">
                <a:solidFill>
                  <a:schemeClr val="lt1"/>
                </a:solidFill>
                <a:latin typeface="Calibri"/>
                <a:ea typeface="Calibri"/>
                <a:cs typeface="Calibri"/>
                <a:sym typeface="Calibri"/>
              </a:rPr>
              <a:t>John 7:24</a:t>
            </a:r>
            <a:endParaRPr sz="33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7"/>
          <p:cNvSpPr txBox="1">
            <a:spLocks noGrp="1"/>
          </p:cNvSpPr>
          <p:nvPr>
            <p:ph type="title"/>
          </p:nvPr>
        </p:nvSpPr>
        <p:spPr>
          <a:xfrm>
            <a:off x="277586" y="179615"/>
            <a:ext cx="11076214" cy="83275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36" name="Google Shape;136;p7"/>
          <p:cNvSpPr txBox="1">
            <a:spLocks noGrp="1"/>
          </p:cNvSpPr>
          <p:nvPr>
            <p:ph type="body" idx="1"/>
          </p:nvPr>
        </p:nvSpPr>
        <p:spPr>
          <a:xfrm>
            <a:off x="701225" y="1612825"/>
            <a:ext cx="10652700" cy="4480800"/>
          </a:xfrm>
          <a:prstGeom prst="rect">
            <a:avLst/>
          </a:prstGeom>
          <a:noFill/>
          <a:ln>
            <a:noFill/>
          </a:ln>
        </p:spPr>
        <p:txBody>
          <a:bodyPr spcFirstLastPara="1" wrap="square" lIns="91425" tIns="45700" rIns="91425" bIns="45700" anchor="t" anchorCtr="0">
            <a:noAutofit/>
          </a:bodyPr>
          <a:lstStyle/>
          <a:p>
            <a:pPr marL="457200" lvl="0" indent="-482600" algn="l" rtl="0">
              <a:lnSpc>
                <a:spcPct val="115000"/>
              </a:lnSpc>
              <a:spcBef>
                <a:spcPts val="0"/>
              </a:spcBef>
              <a:spcAft>
                <a:spcPts val="0"/>
              </a:spcAft>
              <a:buSzPts val="4000"/>
              <a:buFont typeface="Calibri"/>
              <a:buAutoNum type="arabicPeriod"/>
            </a:pPr>
            <a:r>
              <a:rPr lang="en-US" sz="4000">
                <a:latin typeface="Calibri"/>
                <a:ea typeface="Calibri"/>
                <a:cs typeface="Calibri"/>
                <a:sym typeface="Calibri"/>
              </a:rPr>
              <a:t>Focus negatively on the Qualities of others</a:t>
            </a:r>
            <a:endParaRPr sz="4000">
              <a:latin typeface="Calibri"/>
              <a:ea typeface="Calibri"/>
              <a:cs typeface="Calibri"/>
              <a:sym typeface="Calibri"/>
            </a:endParaRPr>
          </a:p>
          <a:p>
            <a:pPr marL="457200" lvl="0" indent="-482600" algn="l" rtl="0">
              <a:lnSpc>
                <a:spcPct val="115000"/>
              </a:lnSpc>
              <a:spcBef>
                <a:spcPts val="1000"/>
              </a:spcBef>
              <a:spcAft>
                <a:spcPts val="0"/>
              </a:spcAft>
              <a:buSzPts val="4000"/>
              <a:buFont typeface="Calibri"/>
              <a:buAutoNum type="arabicPeriod"/>
            </a:pPr>
            <a:r>
              <a:rPr lang="en-US" sz="4000">
                <a:latin typeface="Calibri"/>
                <a:ea typeface="Calibri"/>
                <a:cs typeface="Calibri"/>
                <a:sym typeface="Calibri"/>
              </a:rPr>
              <a:t>Interpret Actions and Words in the worst light</a:t>
            </a:r>
            <a:endParaRPr sz="4000">
              <a:latin typeface="Calibri"/>
              <a:ea typeface="Calibri"/>
              <a:cs typeface="Calibri"/>
              <a:sym typeface="Calibri"/>
            </a:endParaRPr>
          </a:p>
          <a:p>
            <a:pPr marL="457200" lvl="0" indent="-482600" algn="l" rtl="0">
              <a:lnSpc>
                <a:spcPct val="115000"/>
              </a:lnSpc>
              <a:spcBef>
                <a:spcPts val="1000"/>
              </a:spcBef>
              <a:spcAft>
                <a:spcPts val="0"/>
              </a:spcAft>
              <a:buSzPts val="4000"/>
              <a:buFont typeface="Calibri"/>
              <a:buAutoNum type="arabicPeriod"/>
            </a:pPr>
            <a:r>
              <a:rPr lang="en-US" sz="4000">
                <a:latin typeface="Calibri"/>
                <a:ea typeface="Calibri"/>
                <a:cs typeface="Calibri"/>
                <a:sym typeface="Calibri"/>
              </a:rPr>
              <a:t>Assume the worst about the Motives of others</a:t>
            </a:r>
            <a:endParaRPr sz="4000">
              <a:latin typeface="Calibri"/>
              <a:ea typeface="Calibri"/>
              <a:cs typeface="Calibri"/>
              <a:sym typeface="Calibri"/>
            </a:endParaRPr>
          </a:p>
          <a:p>
            <a:pPr marL="457200" lvl="0" indent="-482600" algn="l" rtl="0">
              <a:lnSpc>
                <a:spcPct val="115000"/>
              </a:lnSpc>
              <a:spcBef>
                <a:spcPts val="1000"/>
              </a:spcBef>
              <a:spcAft>
                <a:spcPts val="1000"/>
              </a:spcAft>
              <a:buSzPts val="4000"/>
              <a:buFont typeface="Calibri"/>
              <a:buAutoNum type="arabicPeriod"/>
            </a:pPr>
            <a:r>
              <a:rPr lang="en-US" sz="4000">
                <a:latin typeface="Calibri"/>
                <a:ea typeface="Calibri"/>
                <a:cs typeface="Calibri"/>
                <a:sym typeface="Calibri"/>
              </a:rPr>
              <a:t>Prematurely judge based on one side of the story</a:t>
            </a:r>
            <a:endParaRPr sz="40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8"/>
          <p:cNvSpPr txBox="1">
            <a:spLocks noGrp="1"/>
          </p:cNvSpPr>
          <p:nvPr>
            <p:ph type="title"/>
          </p:nvPr>
        </p:nvSpPr>
        <p:spPr>
          <a:xfrm>
            <a:off x="100013" y="157164"/>
            <a:ext cx="11253787" cy="7429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Dangerous ways we judge</a:t>
            </a:r>
            <a:endParaRPr/>
          </a:p>
        </p:txBody>
      </p:sp>
      <p:sp>
        <p:nvSpPr>
          <p:cNvPr id="143" name="Google Shape;143;p8"/>
          <p:cNvSpPr txBox="1">
            <a:spLocks noGrp="1"/>
          </p:cNvSpPr>
          <p:nvPr>
            <p:ph type="body" idx="1"/>
          </p:nvPr>
        </p:nvSpPr>
        <p:spPr>
          <a:xfrm>
            <a:off x="228599" y="1028700"/>
            <a:ext cx="11815800" cy="5672100"/>
          </a:xfrm>
          <a:prstGeom prst="rect">
            <a:avLst/>
          </a:prstGeom>
          <a:noFill/>
          <a:ln>
            <a:noFill/>
          </a:ln>
        </p:spPr>
        <p:txBody>
          <a:bodyPr spcFirstLastPara="1" wrap="square" lIns="91425" tIns="45700" rIns="91425" bIns="45700" anchor="t" anchorCtr="0">
            <a:normAutofit/>
          </a:bodyPr>
          <a:lstStyle/>
          <a:p>
            <a:pPr marL="914400" marR="0" lvl="0" indent="-482600" algn="l" rtl="0">
              <a:lnSpc>
                <a:spcPct val="115000"/>
              </a:lnSpc>
              <a:spcBef>
                <a:spcPts val="0"/>
              </a:spcBef>
              <a:spcAft>
                <a:spcPts val="0"/>
              </a:spcAft>
              <a:buSzPts val="4000"/>
              <a:buFont typeface="Calibri"/>
              <a:buAutoNum type="arabicPeriod"/>
            </a:pPr>
            <a:r>
              <a:rPr lang="en-US" sz="4000" b="1" dirty="0">
                <a:latin typeface="Calibri"/>
                <a:ea typeface="Calibri"/>
                <a:cs typeface="Calibri"/>
                <a:sym typeface="Calibri"/>
              </a:rPr>
              <a:t>Focus negatively on the qualities of others</a:t>
            </a:r>
            <a:endParaRPr sz="4000" b="1" dirty="0">
              <a:latin typeface="Calibri"/>
              <a:ea typeface="Calibri"/>
              <a:cs typeface="Calibri"/>
              <a:sym typeface="Calibri"/>
            </a:endParaRPr>
          </a:p>
          <a:p>
            <a:pPr marL="914400" lvl="0" indent="-469900" algn="l" rtl="0">
              <a:lnSpc>
                <a:spcPct val="115000"/>
              </a:lnSpc>
              <a:spcBef>
                <a:spcPts val="0"/>
              </a:spcBef>
              <a:spcAft>
                <a:spcPts val="0"/>
              </a:spcAft>
              <a:buSzPts val="3800"/>
              <a:buFont typeface="Calibri"/>
              <a:buChar char="●"/>
            </a:pPr>
            <a:r>
              <a:rPr lang="en-US" sz="3800" dirty="0">
                <a:latin typeface="Calibri"/>
                <a:ea typeface="Calibri"/>
                <a:cs typeface="Calibri"/>
                <a:sym typeface="Calibri"/>
              </a:rPr>
              <a:t>Selectively gather data</a:t>
            </a:r>
          </a:p>
          <a:p>
            <a:pPr marL="914400" lvl="0" indent="-469900" algn="l" rtl="0">
              <a:lnSpc>
                <a:spcPct val="115000"/>
              </a:lnSpc>
              <a:spcBef>
                <a:spcPts val="0"/>
              </a:spcBef>
              <a:spcAft>
                <a:spcPts val="0"/>
              </a:spcAft>
              <a:buSzPts val="3800"/>
              <a:buFont typeface="Calibri"/>
              <a:buChar char="●"/>
            </a:pPr>
            <a:r>
              <a:rPr lang="en-US" sz="3800" dirty="0">
                <a:latin typeface="Calibri"/>
                <a:ea typeface="Calibri"/>
                <a:cs typeface="Calibri"/>
                <a:sym typeface="Calibri"/>
              </a:rPr>
              <a:t>Focus on faults, stories, and experiences that reinforce opinions we have already formed</a:t>
            </a:r>
            <a:endParaRPr sz="3800" dirty="0">
              <a:latin typeface="Calibri"/>
              <a:ea typeface="Calibri"/>
              <a:cs typeface="Calibri"/>
              <a:sym typeface="Calibri"/>
            </a:endParaRPr>
          </a:p>
          <a:p>
            <a:pPr marL="1371600" lvl="1" indent="-469900" algn="l" rtl="0">
              <a:lnSpc>
                <a:spcPct val="115000"/>
              </a:lnSpc>
              <a:spcBef>
                <a:spcPts val="0"/>
              </a:spcBef>
              <a:spcAft>
                <a:spcPts val="0"/>
              </a:spcAft>
              <a:buSzPts val="3800"/>
              <a:buFont typeface="Calibri"/>
              <a:buChar char="○"/>
            </a:pPr>
            <a:r>
              <a:rPr lang="en-US" sz="3800" dirty="0">
                <a:latin typeface="Calibri"/>
                <a:ea typeface="Calibri"/>
                <a:cs typeface="Calibri"/>
                <a:sym typeface="Calibri"/>
              </a:rPr>
              <a:t>“I told you so!”</a:t>
            </a:r>
            <a:endParaRPr sz="3800" dirty="0">
              <a:latin typeface="Calibri"/>
              <a:ea typeface="Calibri"/>
              <a:cs typeface="Calibri"/>
              <a:sym typeface="Calibri"/>
            </a:endParaRPr>
          </a:p>
          <a:p>
            <a:pPr marL="1371600" lvl="1" indent="-469900" algn="l" rtl="0">
              <a:lnSpc>
                <a:spcPct val="115000"/>
              </a:lnSpc>
              <a:spcBef>
                <a:spcPts val="0"/>
              </a:spcBef>
              <a:spcAft>
                <a:spcPts val="0"/>
              </a:spcAft>
              <a:buSzPts val="3800"/>
              <a:buFont typeface="Calibri"/>
              <a:buChar char="○"/>
            </a:pPr>
            <a:r>
              <a:rPr lang="en-US" sz="3800" dirty="0">
                <a:latin typeface="Calibri"/>
                <a:ea typeface="Calibri"/>
                <a:cs typeface="Calibri"/>
                <a:sym typeface="Calibri"/>
              </a:rPr>
              <a:t>“He is very harsh; he doesn’t think about others.”</a:t>
            </a:r>
            <a:endParaRPr sz="3800" dirty="0">
              <a:latin typeface="Calibri"/>
              <a:ea typeface="Calibri"/>
              <a:cs typeface="Calibri"/>
              <a:sym typeface="Calibri"/>
            </a:endParaRPr>
          </a:p>
          <a:p>
            <a:pPr marL="914400" lvl="0" indent="-469900" algn="l" rtl="0">
              <a:lnSpc>
                <a:spcPct val="115000"/>
              </a:lnSpc>
              <a:spcBef>
                <a:spcPts val="0"/>
              </a:spcBef>
              <a:spcAft>
                <a:spcPts val="0"/>
              </a:spcAft>
              <a:buSzPts val="3800"/>
              <a:buFont typeface="Calibri"/>
              <a:buChar char="●"/>
            </a:pPr>
            <a:r>
              <a:rPr lang="en-US" sz="3800" dirty="0">
                <a:latin typeface="Calibri"/>
                <a:ea typeface="Calibri"/>
                <a:cs typeface="Calibri"/>
                <a:sym typeface="Calibri"/>
              </a:rPr>
              <a:t>Mindset: Diminishing a person’s character</a:t>
            </a:r>
            <a:endParaRPr sz="3800" dirty="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9"/>
          <p:cNvSpPr txBox="1">
            <a:spLocks noGrp="1"/>
          </p:cNvSpPr>
          <p:nvPr>
            <p:ph type="title"/>
          </p:nvPr>
        </p:nvSpPr>
        <p:spPr>
          <a:xfrm>
            <a:off x="214313" y="100013"/>
            <a:ext cx="11858625" cy="9715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Play"/>
              <a:buNone/>
            </a:pPr>
            <a:r>
              <a:rPr lang="en-US"/>
              <a:t>Pharisees judged Jesus’ qualities</a:t>
            </a:r>
            <a:endParaRPr/>
          </a:p>
        </p:txBody>
      </p:sp>
      <p:sp>
        <p:nvSpPr>
          <p:cNvPr id="150" name="Google Shape;150;p9"/>
          <p:cNvSpPr txBox="1">
            <a:spLocks noGrp="1"/>
          </p:cNvSpPr>
          <p:nvPr>
            <p:ph type="body" idx="1"/>
          </p:nvPr>
        </p:nvSpPr>
        <p:spPr>
          <a:xfrm>
            <a:off x="214325" y="1071575"/>
            <a:ext cx="11858700" cy="4391100"/>
          </a:xfrm>
          <a:prstGeom prst="rect">
            <a:avLst/>
          </a:prstGeom>
          <a:solidFill>
            <a:schemeClr val="accent3"/>
          </a:solidFill>
          <a:ln w="28575" cap="flat" cmpd="sng">
            <a:solidFill>
              <a:schemeClr val="lt1"/>
            </a:solidFill>
            <a:prstDash val="solid"/>
            <a:round/>
            <a:headEnd type="none" w="sm" len="sm"/>
            <a:tailEnd type="none" w="sm" len="sm"/>
          </a:ln>
        </p:spPr>
        <p:txBody>
          <a:bodyPr spcFirstLastPara="1" wrap="square" lIns="91425" tIns="45700" rIns="91425" bIns="45700" anchor="t" anchorCtr="0">
            <a:normAutofit fontScale="92500"/>
          </a:bodyPr>
          <a:lstStyle/>
          <a:p>
            <a:pPr marL="0" lvl="0" indent="0" algn="l" rtl="0">
              <a:lnSpc>
                <a:spcPct val="115000"/>
              </a:lnSpc>
              <a:spcBef>
                <a:spcPts val="0"/>
              </a:spcBef>
              <a:spcAft>
                <a:spcPts val="0"/>
              </a:spcAft>
              <a:buClr>
                <a:schemeClr val="lt1"/>
              </a:buClr>
              <a:buSzPct val="93700"/>
              <a:buNone/>
            </a:pPr>
            <a:r>
              <a:rPr lang="en-US" sz="3735">
                <a:latin typeface="Calibri"/>
                <a:ea typeface="Calibri"/>
                <a:cs typeface="Calibri"/>
                <a:sym typeface="Calibri"/>
              </a:rPr>
              <a:t>Matthew 12:22 Then a demon-possessed man who was blind and unable to speak was brought to Jesus, and He healed him so that the man who was unable to speak talked and could see. 23 And all the crowds were amazed and were saying, “This man cannot be the Son of David, can he?” 24 But when the Pharisees heard this, they said, “This man casts out demons only by Beelzebul the ruler of the demons.”</a:t>
            </a:r>
            <a:endParaRPr sz="3035">
              <a:latin typeface="Calibri"/>
              <a:ea typeface="Calibri"/>
              <a:cs typeface="Calibri"/>
              <a:sym typeface="Calibri"/>
            </a:endParaRPr>
          </a:p>
        </p:txBody>
      </p:sp>
      <p:sp>
        <p:nvSpPr>
          <p:cNvPr id="151" name="Google Shape;151;p9"/>
          <p:cNvSpPr txBox="1"/>
          <p:nvPr/>
        </p:nvSpPr>
        <p:spPr>
          <a:xfrm>
            <a:off x="448775" y="5584800"/>
            <a:ext cx="11402100" cy="1140000"/>
          </a:xfrm>
          <a:prstGeom prst="rect">
            <a:avLst/>
          </a:prstGeom>
          <a:noFill/>
          <a:ln>
            <a:noFill/>
          </a:ln>
        </p:spPr>
        <p:txBody>
          <a:bodyPr spcFirstLastPara="1" wrap="square" lIns="91425" tIns="91425" rIns="91425" bIns="91425" anchor="t" anchorCtr="0">
            <a:noAutofit/>
          </a:bodyPr>
          <a:lstStyle/>
          <a:p>
            <a:pPr marL="457200" lvl="0" indent="-450850" algn="l" rtl="0">
              <a:lnSpc>
                <a:spcPct val="90000"/>
              </a:lnSpc>
              <a:spcBef>
                <a:spcPts val="1000"/>
              </a:spcBef>
              <a:spcAft>
                <a:spcPts val="0"/>
              </a:spcAft>
              <a:buClr>
                <a:schemeClr val="lt1"/>
              </a:buClr>
              <a:buSzPts val="3500"/>
              <a:buFont typeface="Calibri"/>
              <a:buChar char="●"/>
            </a:pPr>
            <a:r>
              <a:rPr lang="en-US" sz="3500">
                <a:solidFill>
                  <a:schemeClr val="lt1"/>
                </a:solidFill>
                <a:latin typeface="Calibri"/>
                <a:ea typeface="Calibri"/>
                <a:cs typeface="Calibri"/>
                <a:sym typeface="Calibri"/>
              </a:rPr>
              <a:t>Pharisees frequently concluded that Jesus was wrong, in sin, or serving the devil</a:t>
            </a:r>
            <a:endParaRPr sz="28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3369</Words>
  <Application>Microsoft Office PowerPoint</Application>
  <PresentationFormat>Widescreen</PresentationFormat>
  <Paragraphs>300</Paragraphs>
  <Slides>43</Slides>
  <Notes>43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Play</vt:lpstr>
      <vt:lpstr>Office Theme</vt:lpstr>
      <vt:lpstr>Charitable Judgments</vt:lpstr>
      <vt:lpstr>Introduction</vt:lpstr>
      <vt:lpstr>Overview </vt:lpstr>
      <vt:lpstr>What are Charitable Judgments?</vt:lpstr>
      <vt:lpstr>PowerPoint Presentation</vt:lpstr>
      <vt:lpstr>Necessary Judging</vt:lpstr>
      <vt:lpstr>Dangerous ways we judge</vt:lpstr>
      <vt:lpstr>Dangerous ways we judge</vt:lpstr>
      <vt:lpstr>Pharisees judged Jesus’ qualities</vt:lpstr>
      <vt:lpstr>Dangerous ways we judge</vt:lpstr>
      <vt:lpstr>Dangerous ways we judge</vt:lpstr>
      <vt:lpstr>Dangerous ways we judge</vt:lpstr>
      <vt:lpstr>Eli interpreted actions negatively</vt:lpstr>
      <vt:lpstr>Dangerous ways we judge</vt:lpstr>
      <vt:lpstr>Dangerous ways we judge</vt:lpstr>
      <vt:lpstr>Dangerous ways we judge</vt:lpstr>
      <vt:lpstr>Examples of judging motives</vt:lpstr>
      <vt:lpstr>Dangerous ways we judge</vt:lpstr>
      <vt:lpstr>Dangerous ways we judge</vt:lpstr>
      <vt:lpstr>Absolom made one side of the story stick</vt:lpstr>
      <vt:lpstr>Dangerous ways we judge</vt:lpstr>
      <vt:lpstr>Dangerous ways we judge</vt:lpstr>
      <vt:lpstr>Critical judgments come naturally</vt:lpstr>
      <vt:lpstr>Critical Judgments come naturally</vt:lpstr>
      <vt:lpstr>Critical Judgments come naturally to us</vt:lpstr>
      <vt:lpstr>Critical Judgments come naturally to us</vt:lpstr>
      <vt:lpstr>Critical Judgments come naturally</vt:lpstr>
      <vt:lpstr>Critical judgments are damaging</vt:lpstr>
      <vt:lpstr>Critical judgments are damaging</vt:lpstr>
      <vt:lpstr>Critical judgments are damaging</vt:lpstr>
      <vt:lpstr> Why are charitable judgments important? </vt:lpstr>
      <vt:lpstr>Why are charitable judgments important?</vt:lpstr>
      <vt:lpstr>Why are charitable judgments important?</vt:lpstr>
      <vt:lpstr>Practical: Allow God to train our thinking</vt:lpstr>
      <vt:lpstr>Practical: Allow God to Train our thinking</vt:lpstr>
      <vt:lpstr>Practical: Allow God to Train our thinking</vt:lpstr>
      <vt:lpstr>Practical: Ask God to transform our characters</vt:lpstr>
      <vt:lpstr>Practical: Ask God to transform our characters</vt:lpstr>
      <vt:lpstr>Practical: Learn to Speak up</vt:lpstr>
      <vt:lpstr>Practical: Learn to trust God’s sovereignty</vt:lpstr>
      <vt:lpstr>What is at Stake?</vt:lpstr>
      <vt:lpstr>Example ideas</vt:lpstr>
      <vt:lpstr>Example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2024-09-16T14:16:24Z</dcterms:created>
  <dcterms:modified xsi:type="dcterms:W3CDTF">2024-09-16T14:16:31Z</dcterms:modified>
</cp:coreProperties>
</file>