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5683" r:id="rId1"/>
  </p:sldMasterIdLst>
  <p:notesMasterIdLst>
    <p:notesMasterId r:id="rId49"/>
  </p:notesMasterIdLst>
  <p:sldIdLst>
    <p:sldId id="8541" r:id="rId2"/>
    <p:sldId id="9962" r:id="rId3"/>
    <p:sldId id="9963" r:id="rId4"/>
    <p:sldId id="9964" r:id="rId5"/>
    <p:sldId id="9720" r:id="rId6"/>
    <p:sldId id="9946" r:id="rId7"/>
    <p:sldId id="9947" r:id="rId8"/>
    <p:sldId id="9949" r:id="rId9"/>
    <p:sldId id="9948" r:id="rId10"/>
    <p:sldId id="9966" r:id="rId11"/>
    <p:sldId id="9967" r:id="rId12"/>
    <p:sldId id="9965" r:id="rId13"/>
    <p:sldId id="9952" r:id="rId14"/>
    <p:sldId id="9953" r:id="rId15"/>
    <p:sldId id="9954" r:id="rId16"/>
    <p:sldId id="9951" r:id="rId17"/>
    <p:sldId id="9994" r:id="rId18"/>
    <p:sldId id="9995" r:id="rId19"/>
    <p:sldId id="9996" r:id="rId20"/>
    <p:sldId id="9997" r:id="rId21"/>
    <p:sldId id="9971" r:id="rId22"/>
    <p:sldId id="9972" r:id="rId23"/>
    <p:sldId id="9973" r:id="rId24"/>
    <p:sldId id="9974" r:id="rId25"/>
    <p:sldId id="9975" r:id="rId26"/>
    <p:sldId id="9976" r:id="rId27"/>
    <p:sldId id="9977" r:id="rId28"/>
    <p:sldId id="9978" r:id="rId29"/>
    <p:sldId id="9979" r:id="rId30"/>
    <p:sldId id="9980" r:id="rId31"/>
    <p:sldId id="9981" r:id="rId32"/>
    <p:sldId id="9983" r:id="rId33"/>
    <p:sldId id="9985" r:id="rId34"/>
    <p:sldId id="9956" r:id="rId35"/>
    <p:sldId id="9986" r:id="rId36"/>
    <p:sldId id="9957" r:id="rId37"/>
    <p:sldId id="9958" r:id="rId38"/>
    <p:sldId id="9960" r:id="rId39"/>
    <p:sldId id="9989" r:id="rId40"/>
    <p:sldId id="9990" r:id="rId41"/>
    <p:sldId id="9991" r:id="rId42"/>
    <p:sldId id="9992" r:id="rId43"/>
    <p:sldId id="9993" r:id="rId44"/>
    <p:sldId id="9988" r:id="rId45"/>
    <p:sldId id="9551" r:id="rId46"/>
    <p:sldId id="1394" r:id="rId47"/>
    <p:sldId id="1396" r:id="rId48"/>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CCDA"/>
    <a:srgbClr val="EF4038"/>
    <a:srgbClr val="586676"/>
    <a:srgbClr val="5286C4"/>
    <a:srgbClr val="393939"/>
    <a:srgbClr val="254061"/>
    <a:srgbClr val="D3E6FF"/>
    <a:srgbClr val="B0E4CD"/>
    <a:srgbClr val="35A5C2"/>
    <a:srgbClr val="385D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A79F4D5-CEE6-5343-8319-3B3E71ED2EED}" v="637" dt="2024-08-26T23:35:56.878"/>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0857" autoAdjust="0"/>
    <p:restoredTop sz="72760" autoAdjust="0"/>
  </p:normalViewPr>
  <p:slideViewPr>
    <p:cSldViewPr snapToGrid="0" snapToObjects="1">
      <p:cViewPr varScale="1">
        <p:scale>
          <a:sx n="55" d="100"/>
          <a:sy n="55" d="100"/>
        </p:scale>
        <p:origin x="128" y="3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fld id="{1696978B-A236-B943-B34D-431BF05F63D6}" type="slidenum">
              <a:rPr lang="en-US"/>
              <a:pPr>
                <a:defRPr/>
              </a:pPr>
              <a:t>‹#›</a:t>
            </a:fld>
            <a:endParaRPr lang="en-US"/>
          </a:p>
        </p:txBody>
      </p:sp>
    </p:spTree>
    <p:extLst>
      <p:ext uri="{BB962C8B-B14F-4D97-AF65-F5344CB8AC3E}">
        <p14:creationId xmlns:p14="http://schemas.microsoft.com/office/powerpoint/2010/main" val="3676463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spcBef>
                <a:spcPts val="0"/>
              </a:spcBef>
              <a:spcAft>
                <a:spcPts val="0"/>
              </a:spcAft>
              <a:buSzPts val="1200"/>
              <a:buFontTx/>
              <a:buNone/>
              <a:tabLst>
                <a:tab pos="685800" algn="l"/>
              </a:tabLst>
            </a:pPr>
            <a:endParaRPr lang="en-US" dirty="0"/>
          </a:p>
        </p:txBody>
      </p:sp>
      <p:sp>
        <p:nvSpPr>
          <p:cNvPr id="4" name="Slide Number Placeholder 3"/>
          <p:cNvSpPr>
            <a:spLocks noGrp="1"/>
          </p:cNvSpPr>
          <p:nvPr>
            <p:ph type="sldNum" sz="quarter" idx="5"/>
          </p:nvPr>
        </p:nvSpPr>
        <p:spPr/>
        <p:txBody>
          <a:bodyPr/>
          <a:lstStyle/>
          <a:p>
            <a:pPr>
              <a:defRPr/>
            </a:pPr>
            <a:fld id="{1696978B-A236-B943-B34D-431BF05F63D6}" type="slidenum">
              <a:rPr lang="en-US" smtClean="0"/>
              <a:pPr>
                <a:defRPr/>
              </a:pPr>
              <a:t>1</a:t>
            </a:fld>
            <a:endParaRPr lang="en-US"/>
          </a:p>
        </p:txBody>
      </p:sp>
    </p:spTree>
    <p:extLst>
      <p:ext uri="{BB962C8B-B14F-4D97-AF65-F5344CB8AC3E}">
        <p14:creationId xmlns:p14="http://schemas.microsoft.com/office/powerpoint/2010/main" val="25247115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6CC328-1D32-8746-5ABC-631A5C85DE0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8B7AD98-0791-FE10-194A-8A68AFC40B55}"/>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0C8EF4D2-02B5-6F85-E0D6-A9C36E093137}"/>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E07423CA-F850-A60F-EA3D-38FFD303939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808936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7DFDE1-52A3-0CD6-DC55-EDFFF878B30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90F55AA-F56C-85D5-D9D9-E17E7B6DD1AB}"/>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ECD7F595-7D86-5E69-A0AB-F23DBDE265D4}"/>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915E3E58-AB32-28CF-7452-4E5862FF657B}"/>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1802069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62F3EE-0B66-3139-08DD-0C6B508D15A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BBA25A-33BE-1161-EBB4-59AEB3DE2BC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E31BBCF5-2883-49C0-EC96-3A1CA63AB6E1}"/>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F5F99018-4E76-02EE-C00B-F2C80E2167B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5060476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039F4A-7F7A-AE88-42B9-F9DC774B00E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55A9A77-62B1-38AD-4193-040EE73FCA5A}"/>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6405FE2F-41E2-77E5-80EE-CA8C6B16C967}"/>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6A7F3FA1-05C4-0093-2884-82514E7FDEC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9447416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08D954-F7BD-70C5-09B8-B9BD5198793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82E265F-AFC7-824D-5F1D-73BA2CEEF586}"/>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CE2F22F0-A219-6F8A-4B0C-41C488BE1B04}"/>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5FBEA43D-F773-87FF-328A-6277517BCFD7}"/>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4147404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13EA0A-D283-D111-47FE-81DA97AD97E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ADFAA3D-AF06-5E8B-1525-3478EA517A2A}"/>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0EF70C98-A4E1-B2C9-D81E-42B4EEF51EA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A2CE6AFA-105A-9274-B165-F2A43933A43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1629219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6C4C29-52AB-0975-EE5A-FB71EC1F4E8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7AE300D-F14C-BACB-8DC4-00F954CE05A1}"/>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A831EE84-C14E-CD1D-CB96-E9686E8B5D7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highlight>
                <a:srgbClr val="00FF00"/>
              </a:highlight>
            </a:endParaRPr>
          </a:p>
        </p:txBody>
      </p:sp>
      <p:sp>
        <p:nvSpPr>
          <p:cNvPr id="4" name="Slide Number Placeholder 3">
            <a:extLst>
              <a:ext uri="{FF2B5EF4-FFF2-40B4-BE49-F238E27FC236}">
                <a16:creationId xmlns:a16="http://schemas.microsoft.com/office/drawing/2014/main" id="{B296D384-48F0-4797-62CC-53E46DA18FFB}"/>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488736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59526E-B7D6-B63B-A1EE-AF46C67F5D1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FE576DE-F508-25F7-F31D-3B7D07445D5E}"/>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F63C8FE8-895E-D906-E080-C682BB2FB13C}"/>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C6BEFB64-C3DA-D662-F10A-78AA373C9741}"/>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7453674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FDCD20-0327-F179-6280-3F1A13529EF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941C7A9-55C5-2369-882D-5283E98EB700}"/>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CE4B64FD-AE12-FD63-1B82-CF4023212605}"/>
              </a:ext>
            </a:extLst>
          </p:cNvPr>
          <p:cNvSpPr>
            <a:spLocks noGrp="1"/>
          </p:cNvSpPr>
          <p:nvPr>
            <p:ph type="body" idx="1"/>
          </p:nvPr>
        </p:nvSpPr>
        <p:spPr/>
        <p:txBody>
          <a:bodyPr/>
          <a:lstStyle/>
          <a:p>
            <a:pPr marL="0" marR="0" lvl="0" indent="0" algn="l" defTabSz="914400" rtl="0" eaLnBrk="0" fontAlgn="base" latinLnBrk="0" hangingPunct="0">
              <a:lnSpc>
                <a:spcPct val="100000"/>
              </a:lnSpc>
              <a:spcBef>
                <a:spcPts val="0"/>
              </a:spcBef>
              <a:spcAft>
                <a:spcPts val="0"/>
              </a:spcAft>
              <a:buClrTx/>
              <a:buSzPts val="1200"/>
              <a:buFontTx/>
              <a:buNone/>
              <a:tabLst>
                <a:tab pos="914400" algn="l"/>
              </a:tabLst>
              <a:defRPr/>
            </a:pPr>
            <a:endParaRPr lang="en-US" dirty="0"/>
          </a:p>
        </p:txBody>
      </p:sp>
      <p:sp>
        <p:nvSpPr>
          <p:cNvPr id="4" name="Slide Number Placeholder 3">
            <a:extLst>
              <a:ext uri="{FF2B5EF4-FFF2-40B4-BE49-F238E27FC236}">
                <a16:creationId xmlns:a16="http://schemas.microsoft.com/office/drawing/2014/main" id="{54EED79C-6CAB-C11B-CD5B-821E120916BC}"/>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9815309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C1ED49-29FD-EDC1-D8EF-108620C135C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B2FEFB-195D-2BE0-0F3C-35AA197577B9}"/>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A5135AD8-3681-523E-91AC-320CF2799C85}"/>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5F28FFCE-9B31-420A-8F60-F1E4FC3F5C83}"/>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7718623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111426-C77F-5F6F-7FA9-CB962DEF199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EDB00F4-7583-9032-E658-9267B327BF32}"/>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A61509AB-70C2-3F7E-7272-B34419C8FD56}"/>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87179C0A-B828-0E73-3AFF-949BA2D2BC4B}"/>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6568349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C1ED49-29FD-EDC1-D8EF-108620C135C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B2FEFB-195D-2BE0-0F3C-35AA197577B9}"/>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A5135AD8-3681-523E-91AC-320CF2799C85}"/>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5F28FFCE-9B31-420A-8F60-F1E4FC3F5C83}"/>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2075643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50DB99-84CF-D1E3-35A2-8196FE4FBF9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36CE72D-7592-0BC1-AA65-7C67AD51BED8}"/>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346D9929-47F6-5908-700D-3CF27DF78AFE}"/>
              </a:ext>
            </a:extLst>
          </p:cNvPr>
          <p:cNvSpPr>
            <a:spLocks noGrp="1"/>
          </p:cNvSpPr>
          <p:nvPr>
            <p:ph type="body" idx="1"/>
          </p:nvPr>
        </p:nvSpPr>
        <p:spPr/>
        <p:txBody>
          <a:bodyPr/>
          <a:lstStyle/>
          <a:p>
            <a:pPr marL="0" marR="0" lvl="0" indent="0" algn="l" defTabSz="914400" rtl="0" eaLnBrk="0" fontAlgn="base" latinLnBrk="0" hangingPunct="0">
              <a:lnSpc>
                <a:spcPct val="100000"/>
              </a:lnSpc>
              <a:spcBef>
                <a:spcPts val="0"/>
              </a:spcBef>
              <a:spcAft>
                <a:spcPts val="0"/>
              </a:spcAft>
              <a:buClrTx/>
              <a:buSzPts val="1200"/>
              <a:buFontTx/>
              <a:buNone/>
              <a:tabLst>
                <a:tab pos="914400" algn="l"/>
              </a:tabLst>
              <a:defRPr/>
            </a:pPr>
            <a:endParaRPr lang="en-US" dirty="0"/>
          </a:p>
        </p:txBody>
      </p:sp>
      <p:sp>
        <p:nvSpPr>
          <p:cNvPr id="4" name="Slide Number Placeholder 3">
            <a:extLst>
              <a:ext uri="{FF2B5EF4-FFF2-40B4-BE49-F238E27FC236}">
                <a16:creationId xmlns:a16="http://schemas.microsoft.com/office/drawing/2014/main" id="{F98FC1AA-C3EF-3E22-174E-9006EBF3AFB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806525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27B97D-FD89-F529-6768-6739633B7BF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A7393C3-427A-A0B2-6292-96ACCF9E6363}"/>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2129463F-CE0A-D4A6-480A-170EBE7283E6}"/>
              </a:ext>
            </a:extLst>
          </p:cNvPr>
          <p:cNvSpPr>
            <a:spLocks noGrp="1"/>
          </p:cNvSpPr>
          <p:nvPr>
            <p:ph type="body" idx="1"/>
          </p:nvPr>
        </p:nvSpPr>
        <p:spPr/>
        <p:txBody>
          <a:bodyPr/>
          <a:lstStyle/>
          <a:p>
            <a:pPr marL="0" marR="0" lvl="0" indent="0" algn="l" defTabSz="914400" rtl="0" eaLnBrk="0" fontAlgn="base" latinLnBrk="0" hangingPunct="0">
              <a:lnSpc>
                <a:spcPct val="100000"/>
              </a:lnSpc>
              <a:spcBef>
                <a:spcPts val="0"/>
              </a:spcBef>
              <a:spcAft>
                <a:spcPts val="0"/>
              </a:spcAft>
              <a:buClrTx/>
              <a:buSzPts val="1200"/>
              <a:buFontTx/>
              <a:buNone/>
              <a:tabLst>
                <a:tab pos="914400" algn="l"/>
              </a:tabLst>
              <a:defRPr/>
            </a:pPr>
            <a:endParaRPr lang="en-US" dirty="0"/>
          </a:p>
        </p:txBody>
      </p:sp>
      <p:sp>
        <p:nvSpPr>
          <p:cNvPr id="4" name="Slide Number Placeholder 3">
            <a:extLst>
              <a:ext uri="{FF2B5EF4-FFF2-40B4-BE49-F238E27FC236}">
                <a16:creationId xmlns:a16="http://schemas.microsoft.com/office/drawing/2014/main" id="{87F59E77-A4E4-77F9-0699-3BBB23D325D7}"/>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9696074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112B7F-D4F8-C111-8BA6-6D68207A683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18F9A2B-BF02-FAED-D7F6-C213888B3240}"/>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588709F2-F385-811C-9A67-56F2891AB71B}"/>
              </a:ext>
            </a:extLst>
          </p:cNvPr>
          <p:cNvSpPr>
            <a:spLocks noGrp="1"/>
          </p:cNvSpPr>
          <p:nvPr>
            <p:ph type="body" idx="1"/>
          </p:nvPr>
        </p:nvSpPr>
        <p:spPr/>
        <p:txBody>
          <a:bodyPr/>
          <a:lstStyle/>
          <a:p>
            <a:pPr marL="0" marR="0" lvl="0" indent="0">
              <a:spcBef>
                <a:spcPts val="0"/>
              </a:spcBef>
              <a:spcAft>
                <a:spcPts val="0"/>
              </a:spcAft>
              <a:buSzPts val="1200"/>
              <a:buFont typeface="Times New Roman" panose="02020603050405020304" pitchFamily="18" charset="0"/>
              <a:buNone/>
              <a:tabLst>
                <a:tab pos="1143000" algn="l"/>
              </a:tabLst>
            </a:pPr>
            <a:endParaRPr lang="en-US" dirty="0"/>
          </a:p>
        </p:txBody>
      </p:sp>
      <p:sp>
        <p:nvSpPr>
          <p:cNvPr id="4" name="Slide Number Placeholder 3">
            <a:extLst>
              <a:ext uri="{FF2B5EF4-FFF2-40B4-BE49-F238E27FC236}">
                <a16:creationId xmlns:a16="http://schemas.microsoft.com/office/drawing/2014/main" id="{C24BCD7B-AC55-1505-CD78-3BB9BD17C69B}"/>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317846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2E552D-FF4B-BD00-2F54-7B9F10CD978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45EF249-5A4C-C492-E228-5688379A2502}"/>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774084DC-9556-2701-5B54-C76ACD17E12A}"/>
              </a:ext>
            </a:extLst>
          </p:cNvPr>
          <p:cNvSpPr>
            <a:spLocks noGrp="1"/>
          </p:cNvSpPr>
          <p:nvPr>
            <p:ph type="body" idx="1"/>
          </p:nvPr>
        </p:nvSpPr>
        <p:spPr/>
        <p:txBody>
          <a:bodyPr/>
          <a:lstStyle/>
          <a:p>
            <a:pPr marL="0" marR="0" lvl="0" indent="0">
              <a:spcBef>
                <a:spcPts val="0"/>
              </a:spcBef>
              <a:spcAft>
                <a:spcPts val="0"/>
              </a:spcAft>
              <a:buSzPts val="1200"/>
              <a:buFont typeface="Times New Roman" panose="02020603050405020304" pitchFamily="18" charset="0"/>
              <a:buNone/>
              <a:tabLst>
                <a:tab pos="1143000" algn="l"/>
              </a:tabLst>
            </a:pPr>
            <a:endParaRPr lang="en-US" dirty="0"/>
          </a:p>
        </p:txBody>
      </p:sp>
      <p:sp>
        <p:nvSpPr>
          <p:cNvPr id="4" name="Slide Number Placeholder 3">
            <a:extLst>
              <a:ext uri="{FF2B5EF4-FFF2-40B4-BE49-F238E27FC236}">
                <a16:creationId xmlns:a16="http://schemas.microsoft.com/office/drawing/2014/main" id="{A7676540-F194-C95D-4D2D-A1159EF4C51C}"/>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19612081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CAEBAB-B7C2-0C56-1EC5-C5F2E303028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4F86880-19F5-F12B-4E65-C4E8BDFE67D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D7C136D-D87E-E5C4-CE10-3A0034663AF8}"/>
              </a:ext>
            </a:extLst>
          </p:cNvPr>
          <p:cNvSpPr>
            <a:spLocks noGrp="1"/>
          </p:cNvSpPr>
          <p:nvPr>
            <p:ph type="body" idx="1"/>
          </p:nvPr>
        </p:nvSpPr>
        <p:spPr/>
        <p:txBody>
          <a:bodyPr/>
          <a:lstStyle/>
          <a:p>
            <a:pPr marL="0" marR="0" lvl="0" indent="0">
              <a:spcBef>
                <a:spcPts val="0"/>
              </a:spcBef>
              <a:spcAft>
                <a:spcPts val="0"/>
              </a:spcAft>
              <a:buSzPts val="1200"/>
              <a:buFont typeface="Times New Roman" panose="02020603050405020304" pitchFamily="18" charset="0"/>
              <a:buNone/>
              <a:tabLst>
                <a:tab pos="1143000" algn="l"/>
              </a:tabLst>
            </a:pPr>
            <a:endParaRPr lang="en-US" dirty="0"/>
          </a:p>
        </p:txBody>
      </p:sp>
      <p:sp>
        <p:nvSpPr>
          <p:cNvPr id="4" name="Slide Number Placeholder 3">
            <a:extLst>
              <a:ext uri="{FF2B5EF4-FFF2-40B4-BE49-F238E27FC236}">
                <a16:creationId xmlns:a16="http://schemas.microsoft.com/office/drawing/2014/main" id="{A6834799-03D6-CC39-FA20-5AA6078EAA3C}"/>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57450697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661534-7BDD-1823-75CF-9393FF0064C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7ECFC89-F3D2-45F2-18F6-70D80116355A}"/>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9E44BDF7-35B2-A630-C421-CE2ACD4A676B}"/>
              </a:ext>
            </a:extLst>
          </p:cNvPr>
          <p:cNvSpPr>
            <a:spLocks noGrp="1"/>
          </p:cNvSpPr>
          <p:nvPr>
            <p:ph type="body" idx="1"/>
          </p:nvPr>
        </p:nvSpPr>
        <p:spPr/>
        <p:txBody>
          <a:bodyPr/>
          <a:lstStyle/>
          <a:p>
            <a:pPr marL="0" marR="0" lvl="0" indent="0">
              <a:spcBef>
                <a:spcPts val="0"/>
              </a:spcBef>
              <a:spcAft>
                <a:spcPts val="0"/>
              </a:spcAft>
              <a:buSzPts val="1200"/>
              <a:buFont typeface="Times New Roman" panose="02020603050405020304" pitchFamily="18" charset="0"/>
              <a:buNone/>
              <a:tabLst>
                <a:tab pos="1143000" algn="l"/>
              </a:tabLst>
            </a:pPr>
            <a:endParaRPr lang="en-US" dirty="0"/>
          </a:p>
        </p:txBody>
      </p:sp>
      <p:sp>
        <p:nvSpPr>
          <p:cNvPr id="4" name="Slide Number Placeholder 3">
            <a:extLst>
              <a:ext uri="{FF2B5EF4-FFF2-40B4-BE49-F238E27FC236}">
                <a16:creationId xmlns:a16="http://schemas.microsoft.com/office/drawing/2014/main" id="{3E45A4A8-4345-1804-0637-4909B63DFA94}"/>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73848169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A34534-2F68-D4CD-9FDB-338245CFA3E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A7783E0-8438-AFFE-DB12-606C5C62C095}"/>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4D78FF67-7A10-1FC0-65F3-E50334C7B1C1}"/>
              </a:ext>
            </a:extLst>
          </p:cNvPr>
          <p:cNvSpPr>
            <a:spLocks noGrp="1"/>
          </p:cNvSpPr>
          <p:nvPr>
            <p:ph type="body" idx="1"/>
          </p:nvPr>
        </p:nvSpPr>
        <p:spPr/>
        <p:txBody>
          <a:bodyPr/>
          <a:lstStyle/>
          <a:p>
            <a:pPr marL="0" marR="0" lvl="0" indent="0">
              <a:spcBef>
                <a:spcPts val="0"/>
              </a:spcBef>
              <a:spcAft>
                <a:spcPts val="0"/>
              </a:spcAft>
              <a:buSzPts val="1200"/>
              <a:buFont typeface="Times New Roman" panose="02020603050405020304" pitchFamily="18" charset="0"/>
              <a:buNone/>
              <a:tabLst>
                <a:tab pos="1143000" algn="l"/>
              </a:tabLst>
            </a:pPr>
            <a:endParaRPr lang="en-US" dirty="0"/>
          </a:p>
        </p:txBody>
      </p:sp>
      <p:sp>
        <p:nvSpPr>
          <p:cNvPr id="4" name="Slide Number Placeholder 3">
            <a:extLst>
              <a:ext uri="{FF2B5EF4-FFF2-40B4-BE49-F238E27FC236}">
                <a16:creationId xmlns:a16="http://schemas.microsoft.com/office/drawing/2014/main" id="{88B66190-2C2F-042A-832A-CD211EAD892C}"/>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088678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1D246F-6CAF-FFF9-88E4-B645B3D9E89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F822F1E-34EF-1E73-A6F8-53895AB58FEC}"/>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9C79D468-CB9D-6723-FDFC-3E718AF7B313}"/>
              </a:ext>
            </a:extLst>
          </p:cNvPr>
          <p:cNvSpPr>
            <a:spLocks noGrp="1"/>
          </p:cNvSpPr>
          <p:nvPr>
            <p:ph type="body" idx="1"/>
          </p:nvPr>
        </p:nvSpPr>
        <p:spPr/>
        <p:txBody>
          <a:bodyPr/>
          <a:lstStyle/>
          <a:p>
            <a:pPr marL="0" marR="0" lvl="0" indent="0">
              <a:spcBef>
                <a:spcPts val="0"/>
              </a:spcBef>
              <a:spcAft>
                <a:spcPts val="0"/>
              </a:spcAft>
              <a:buSzPts val="1200"/>
              <a:buFont typeface="Times New Roman" panose="02020603050405020304" pitchFamily="18" charset="0"/>
              <a:buNone/>
              <a:tabLst>
                <a:tab pos="1143000" algn="l"/>
              </a:tabLst>
            </a:pPr>
            <a:endParaRPr lang="en-US" dirty="0"/>
          </a:p>
        </p:txBody>
      </p:sp>
      <p:sp>
        <p:nvSpPr>
          <p:cNvPr id="4" name="Slide Number Placeholder 3">
            <a:extLst>
              <a:ext uri="{FF2B5EF4-FFF2-40B4-BE49-F238E27FC236}">
                <a16:creationId xmlns:a16="http://schemas.microsoft.com/office/drawing/2014/main" id="{0A3F98E4-60D2-FF1A-D4D2-F6A8C189423C}"/>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951180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8BC446-BF63-20E2-75A1-8AFB93B040A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2625F21-FFE7-3E7B-AB22-5CEC6619445C}"/>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B580AFFF-64AD-5267-B2F6-7F0C5F91D1C6}"/>
              </a:ext>
            </a:extLst>
          </p:cNvPr>
          <p:cNvSpPr>
            <a:spLocks noGrp="1"/>
          </p:cNvSpPr>
          <p:nvPr>
            <p:ph type="body" idx="1"/>
          </p:nvPr>
        </p:nvSpPr>
        <p:spPr/>
        <p:txBody>
          <a:bodyPr/>
          <a:lstStyle/>
          <a:p>
            <a:pPr marL="0" marR="0" lvl="0" indent="0">
              <a:spcBef>
                <a:spcPts val="0"/>
              </a:spcBef>
              <a:spcAft>
                <a:spcPts val="0"/>
              </a:spcAft>
              <a:buSzPts val="1200"/>
              <a:buFont typeface="Times New Roman" panose="02020603050405020304" pitchFamily="18" charset="0"/>
              <a:buNone/>
              <a:tabLst>
                <a:tab pos="1143000" algn="l"/>
              </a:tabLst>
            </a:pPr>
            <a:endParaRPr lang="en-US" dirty="0"/>
          </a:p>
        </p:txBody>
      </p:sp>
      <p:sp>
        <p:nvSpPr>
          <p:cNvPr id="4" name="Slide Number Placeholder 3">
            <a:extLst>
              <a:ext uri="{FF2B5EF4-FFF2-40B4-BE49-F238E27FC236}">
                <a16:creationId xmlns:a16="http://schemas.microsoft.com/office/drawing/2014/main" id="{C7A57A6D-85FB-B42E-E33D-1475E375B6B2}"/>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7699404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6B683C-382A-604F-2294-8ED3624B908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EAB4D44-33A7-2725-13CA-06A37B05B2C6}"/>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A1656442-F8F2-C2BA-B5F7-F4525C35D5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5F25119A-EF0A-E6C1-E584-19402EB63222}"/>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123836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751C46-2539-AAA5-0D14-0E3321D9EF5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C6107B2-86A7-A601-7C02-94CA8956C733}"/>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555CCCD1-1BCC-4095-85D6-498DE1531968}"/>
              </a:ext>
            </a:extLst>
          </p:cNvPr>
          <p:cNvSpPr>
            <a:spLocks noGrp="1"/>
          </p:cNvSpPr>
          <p:nvPr>
            <p:ph type="body" idx="1"/>
          </p:nvPr>
        </p:nvSpPr>
        <p:spPr/>
        <p:txBody>
          <a:bodyPr/>
          <a:lstStyle/>
          <a:p>
            <a:pPr marL="0" marR="0" lvl="0" indent="0">
              <a:spcBef>
                <a:spcPts val="0"/>
              </a:spcBef>
              <a:spcAft>
                <a:spcPts val="0"/>
              </a:spcAft>
              <a:buSzPts val="1200"/>
              <a:buFont typeface="Times New Roman" panose="02020603050405020304" pitchFamily="18" charset="0"/>
              <a:buNone/>
              <a:tabLst>
                <a:tab pos="1143000" algn="l"/>
              </a:tabLst>
            </a:pPr>
            <a:endParaRPr lang="en-US" dirty="0"/>
          </a:p>
        </p:txBody>
      </p:sp>
      <p:sp>
        <p:nvSpPr>
          <p:cNvPr id="4" name="Slide Number Placeholder 3">
            <a:extLst>
              <a:ext uri="{FF2B5EF4-FFF2-40B4-BE49-F238E27FC236}">
                <a16:creationId xmlns:a16="http://schemas.microsoft.com/office/drawing/2014/main" id="{4946B990-00D6-7D83-2EBA-07465F834BF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95722695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913D06-9BDC-C921-C34A-3CE158F69FD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D8075AC-701D-CF3B-C482-3F4562A7AB7B}"/>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48D5CD61-D5FC-72E8-AB6D-BDF21E262449}"/>
              </a:ext>
            </a:extLst>
          </p:cNvPr>
          <p:cNvSpPr>
            <a:spLocks noGrp="1"/>
          </p:cNvSpPr>
          <p:nvPr>
            <p:ph type="body" idx="1"/>
          </p:nvPr>
        </p:nvSpPr>
        <p:spPr/>
        <p:txBody>
          <a:bodyPr/>
          <a:lstStyle/>
          <a:p>
            <a:pPr marL="0" marR="0" lvl="0" indent="0" algn="l" defTabSz="914400" rtl="0" eaLnBrk="0" fontAlgn="base" latinLnBrk="0" hangingPunct="0">
              <a:lnSpc>
                <a:spcPct val="100000"/>
              </a:lnSpc>
              <a:spcBef>
                <a:spcPts val="0"/>
              </a:spcBef>
              <a:spcAft>
                <a:spcPts val="0"/>
              </a:spcAft>
              <a:buClrTx/>
              <a:buSzPts val="1200"/>
              <a:buFont typeface="Times New Roman" panose="02020603050405020304" pitchFamily="18" charset="0"/>
              <a:buNone/>
              <a:tabLst>
                <a:tab pos="1143000" algn="l"/>
              </a:tabLst>
              <a:defRPr/>
            </a:pPr>
            <a:endParaRPr lang="en-US" dirty="0"/>
          </a:p>
        </p:txBody>
      </p:sp>
      <p:sp>
        <p:nvSpPr>
          <p:cNvPr id="4" name="Slide Number Placeholder 3">
            <a:extLst>
              <a:ext uri="{FF2B5EF4-FFF2-40B4-BE49-F238E27FC236}">
                <a16:creationId xmlns:a16="http://schemas.microsoft.com/office/drawing/2014/main" id="{65DCE3B6-D5E4-2BB1-2E05-E652F0C14733}"/>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16702696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EF2BC1-6B90-5E61-2279-176E78E58C8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B6F3E66-7B21-5C23-6E6A-3A8F5D54589E}"/>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914E234D-576B-BA0F-F708-E8F0248CB13A}"/>
              </a:ext>
            </a:extLst>
          </p:cNvPr>
          <p:cNvSpPr>
            <a:spLocks noGrp="1"/>
          </p:cNvSpPr>
          <p:nvPr>
            <p:ph type="body" idx="1"/>
          </p:nvPr>
        </p:nvSpPr>
        <p:spPr/>
        <p:txBody>
          <a:bodyPr/>
          <a:lstStyle/>
          <a:p>
            <a:pPr marL="0" marR="0" lvl="0" indent="0">
              <a:spcBef>
                <a:spcPts val="0"/>
              </a:spcBef>
              <a:spcAft>
                <a:spcPts val="0"/>
              </a:spcAft>
              <a:buSzPts val="1200"/>
              <a:buFont typeface="Times New Roman" panose="02020603050405020304" pitchFamily="18" charset="0"/>
              <a:buNone/>
              <a:tabLst>
                <a:tab pos="1371600" algn="l"/>
              </a:tabLst>
            </a:pPr>
            <a:endParaRPr lang="en-US" dirty="0"/>
          </a:p>
        </p:txBody>
      </p:sp>
      <p:sp>
        <p:nvSpPr>
          <p:cNvPr id="4" name="Slide Number Placeholder 3">
            <a:extLst>
              <a:ext uri="{FF2B5EF4-FFF2-40B4-BE49-F238E27FC236}">
                <a16:creationId xmlns:a16="http://schemas.microsoft.com/office/drawing/2014/main" id="{E7874D9E-3230-23F1-2141-BADB12563897}"/>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0423673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83D5A4-1C8B-A542-D603-FBA358A2FDB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1EC55AF-452A-2068-39B8-B1E016D31386}"/>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3515F340-EB8B-CEA6-AFDB-B2C464E5CFC9}"/>
              </a:ext>
            </a:extLst>
          </p:cNvPr>
          <p:cNvSpPr>
            <a:spLocks noGrp="1"/>
          </p:cNvSpPr>
          <p:nvPr>
            <p:ph type="body" idx="1"/>
          </p:nvPr>
        </p:nvSpPr>
        <p:spPr/>
        <p:txBody>
          <a:bodyPr/>
          <a:lstStyle/>
          <a:p>
            <a:pPr marL="0" marR="0" lvl="0" indent="0">
              <a:spcBef>
                <a:spcPts val="0"/>
              </a:spcBef>
              <a:spcAft>
                <a:spcPts val="0"/>
              </a:spcAft>
              <a:buSzPts val="1200"/>
              <a:buFont typeface="Times New Roman" panose="02020603050405020304" pitchFamily="18" charset="0"/>
              <a:buNone/>
              <a:tabLst>
                <a:tab pos="1371600" algn="l"/>
              </a:tabLst>
            </a:pPr>
            <a:endParaRPr lang="en-US" sz="1800" dirty="0">
              <a:effectLst/>
              <a:latin typeface="Times New Roman" panose="020206030504050203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E4ECFB2A-AA04-8D23-FEF7-A8D6A7C26688}"/>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58221905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500390-9FE4-5251-9E4D-A8C6E7C23CE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697F878-F62D-9146-EC68-D98D15EA7EB0}"/>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AFC18BD6-687F-4908-2BC2-773994AAF965}"/>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highlight>
                <a:srgbClr val="00FF00"/>
              </a:highlight>
            </a:endParaRPr>
          </a:p>
        </p:txBody>
      </p:sp>
      <p:sp>
        <p:nvSpPr>
          <p:cNvPr id="4" name="Slide Number Placeholder 3">
            <a:extLst>
              <a:ext uri="{FF2B5EF4-FFF2-40B4-BE49-F238E27FC236}">
                <a16:creationId xmlns:a16="http://schemas.microsoft.com/office/drawing/2014/main" id="{64339ED5-9FF3-059D-5BD0-627C9CB49AE1}"/>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7979366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A4774F-21E9-0399-2B0D-D3B2423B063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EF751BE-AA95-78EE-B338-78B3A50419F3}"/>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BDD24958-71C0-9CF5-5558-C5FF58DCF950}"/>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FD172A7C-9546-486B-FFE0-C89AA2DB9FA2}"/>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64684223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8E268E-61E4-3FD3-3C3A-21DC32BEF82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D590054-08BF-6125-1FA6-E7C6B369987B}"/>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B10E63B6-7583-3B6B-58E8-38534EF47B21}"/>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8870F6B3-1E22-5B37-9473-215173F29F1C}"/>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10274111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353D43-329A-63DF-B244-26523745770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C79D258-7CFC-2C9D-1B35-9EA76252FE96}"/>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E9D2573-6660-1741-1806-085CC7F5560C}"/>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84AA3D25-EC72-FBF8-5D63-70F2073778B8}"/>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2389077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614930-ADA4-570C-9A95-7FCAF876BA8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267A947-A105-3CA0-94D3-FA015F5AA84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33E7B711-9B0B-8644-5E88-0A610E858DA6}"/>
              </a:ext>
            </a:extLst>
          </p:cNvPr>
          <p:cNvSpPr>
            <a:spLocks noGrp="1"/>
          </p:cNvSpPr>
          <p:nvPr>
            <p:ph type="body" idx="1"/>
          </p:nvPr>
        </p:nvSpPr>
        <p:spPr/>
        <p:txBody>
          <a:bodyPr/>
          <a:lstStyle/>
          <a:p>
            <a:pPr marL="457200" marR="0" lvl="1"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C4192CE2-5A84-58E0-08F2-F5C4C38A093C}"/>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43498953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315A1A-148D-54B5-A241-18ABE8375EA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32CE3C3-0BE6-C4E5-66E2-83C86ADB2871}"/>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E036987-E774-EEA2-52D7-6A9D3920AD19}"/>
              </a:ext>
            </a:extLst>
          </p:cNvPr>
          <p:cNvSpPr>
            <a:spLocks noGrp="1"/>
          </p:cNvSpPr>
          <p:nvPr>
            <p:ph type="body" idx="1"/>
          </p:nvPr>
        </p:nvSpPr>
        <p:spPr/>
        <p:txBody>
          <a:bodyPr/>
          <a:lstStyle/>
          <a:p>
            <a:pPr marL="457200" marR="0" lvl="1"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A66B8CD7-2C31-5331-EA8F-6EAFB3852053}"/>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267542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D707B3-9590-6DF8-1C4C-DA3C8838A57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ECE4D9B-A42D-CFD3-1097-9E9FE4DCE54D}"/>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13963381-A120-6A4E-D957-7259A0239EC1}"/>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7E6A64FA-085A-0D8F-8C2A-3916BB741681}"/>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14672094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7EAA01-F62D-24FA-4D81-FF94395B098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BC213B1-BFAD-4849-610B-46755A29A170}"/>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372A80B4-254B-698F-4EF9-0061F320367F}"/>
              </a:ext>
            </a:extLst>
          </p:cNvPr>
          <p:cNvSpPr>
            <a:spLocks noGrp="1"/>
          </p:cNvSpPr>
          <p:nvPr>
            <p:ph type="body" idx="1"/>
          </p:nvPr>
        </p:nvSpPr>
        <p:spPr/>
        <p:txBody>
          <a:bodyPr/>
          <a:lstStyle/>
          <a:p>
            <a:pPr marL="457200" marR="0" lvl="1"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E6802B65-222A-6C39-98F6-9BDD69C533E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7885493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DE769B-B72D-9D5A-0977-3087359D3C2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493A7B5-AD8D-6699-FD58-1CB4358C3838}"/>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40E78FF8-179D-28A9-BBAC-15622727794C}"/>
              </a:ext>
            </a:extLst>
          </p:cNvPr>
          <p:cNvSpPr>
            <a:spLocks noGrp="1"/>
          </p:cNvSpPr>
          <p:nvPr>
            <p:ph type="body" idx="1"/>
          </p:nvPr>
        </p:nvSpPr>
        <p:spPr/>
        <p:txBody>
          <a:bodyPr/>
          <a:lstStyle/>
          <a:p>
            <a:pPr marL="457200" marR="0" lvl="1" indent="0">
              <a:spcBef>
                <a:spcPts val="0"/>
              </a:spcBef>
              <a:spcAft>
                <a:spcPts val="0"/>
              </a:spcAft>
              <a:buSzPts val="1200"/>
              <a:buFontTx/>
              <a:buNone/>
              <a:tabLst>
                <a:tab pos="914400" algn="l"/>
              </a:tabLst>
            </a:pPr>
            <a:endParaRPr lang="en-US" b="1" dirty="0">
              <a:highlight>
                <a:srgbClr val="00FF00"/>
              </a:highlight>
            </a:endParaRPr>
          </a:p>
        </p:txBody>
      </p:sp>
      <p:sp>
        <p:nvSpPr>
          <p:cNvPr id="4" name="Slide Number Placeholder 3">
            <a:extLst>
              <a:ext uri="{FF2B5EF4-FFF2-40B4-BE49-F238E27FC236}">
                <a16:creationId xmlns:a16="http://schemas.microsoft.com/office/drawing/2014/main" id="{26215AA7-17C5-3B4B-C16D-F1C31DE82C7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98511045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AD7D05-3E0B-BE54-755D-16623F569A6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3FBC92A-A9C9-4E0F-4C27-ACB9A53A0701}"/>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C7CBEBD9-898B-CF78-93B0-16F30653B5CC}"/>
              </a:ext>
            </a:extLst>
          </p:cNvPr>
          <p:cNvSpPr>
            <a:spLocks noGrp="1"/>
          </p:cNvSpPr>
          <p:nvPr>
            <p:ph type="body" idx="1"/>
          </p:nvPr>
        </p:nvSpPr>
        <p:spPr/>
        <p:txBody>
          <a:bodyPr/>
          <a:lstStyle/>
          <a:p>
            <a:pPr marL="457200" marR="0" lvl="1"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8B39AE10-2603-B5AA-431E-84D26551727D}"/>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75423031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4EF868-D878-A34C-5A3D-42DD6152985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AB1FB22-1A14-590E-9B8A-87109E19355E}"/>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2F7E9C62-D6E9-7E6B-9977-22726D42F27B}"/>
              </a:ext>
            </a:extLst>
          </p:cNvPr>
          <p:cNvSpPr>
            <a:spLocks noGrp="1"/>
          </p:cNvSpPr>
          <p:nvPr>
            <p:ph type="body" idx="1"/>
          </p:nvPr>
        </p:nvSpPr>
        <p:spPr/>
        <p:txBody>
          <a:bodyPr/>
          <a:lstStyle/>
          <a:p>
            <a:pPr marL="457200" marR="0" lvl="1" indent="0">
              <a:spcBef>
                <a:spcPts val="0"/>
              </a:spcBef>
              <a:spcAft>
                <a:spcPts val="0"/>
              </a:spcAft>
              <a:buSzPts val="1200"/>
              <a:buFontTx/>
              <a:buNone/>
              <a:tabLst>
                <a:tab pos="914400" algn="l"/>
              </a:tabLst>
            </a:pPr>
            <a:endParaRPr lang="en-US" b="1" dirty="0">
              <a:highlight>
                <a:srgbClr val="00FF00"/>
              </a:highlight>
            </a:endParaRPr>
          </a:p>
        </p:txBody>
      </p:sp>
      <p:sp>
        <p:nvSpPr>
          <p:cNvPr id="4" name="Slide Number Placeholder 3">
            <a:extLst>
              <a:ext uri="{FF2B5EF4-FFF2-40B4-BE49-F238E27FC236}">
                <a16:creationId xmlns:a16="http://schemas.microsoft.com/office/drawing/2014/main" id="{8AC42847-3A38-8BE6-2BA1-52E3D7710E4F}"/>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944822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6219A9-B805-0F65-2515-9ADE6D96EED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487BDA8-A5E1-6BD4-A2E2-7B6D35B4C1A8}"/>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E0837EEB-9B15-E69B-5711-95E2F7F0C2CF}"/>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E4C54343-A8B0-6614-2026-B80102ED80CD}"/>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5796038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696978B-A236-B943-B34D-431BF05F63D6}" type="slidenum">
              <a:rPr lang="en-US" smtClean="0"/>
              <a:pPr>
                <a:defRPr/>
              </a:pPr>
              <a:t>45</a:t>
            </a:fld>
            <a:endParaRPr lang="en-US"/>
          </a:p>
        </p:txBody>
      </p:sp>
    </p:spTree>
    <p:extLst>
      <p:ext uri="{BB962C8B-B14F-4D97-AF65-F5344CB8AC3E}">
        <p14:creationId xmlns:p14="http://schemas.microsoft.com/office/powerpoint/2010/main" val="10700137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7597465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2E44E9-AF99-7DFA-379E-2D2FA464979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BC30D66-A2D8-92B0-72C8-EB9FBC3FC449}"/>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C719CB5B-1DD1-F015-2BFD-B9756FEDE911}"/>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8F9D4DE0-147B-06A5-7D31-6746CD81353F}"/>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7297431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FCAD86-0377-D572-6689-BD935298031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54ED77F-8AB9-4DD4-08F7-1418AD09749D}"/>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AE9C0703-1D4D-06FE-283B-D89301B46658}"/>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06D802F3-209A-48A6-DB07-759A565CDD75}"/>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624819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68BDD2-1977-CD16-A2DD-EA777AF9B3B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ED76013-599B-24AB-C4A0-9FED42E23917}"/>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BE4EE9DD-3807-3883-A8B4-E3B97D20601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A085C6A4-8DCB-3F19-CA41-E4B8EDD5F60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0223199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587E4E-7198-516F-2112-56183EE25CC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2123EC2-202D-1442-ECDF-81F4C301F008}"/>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373AF577-CA96-1459-D466-C204FADC9653}"/>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216CBD9-9A5D-5B9B-6894-D16A7D222537}"/>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422551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9/2/2024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9/2/2024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9/2/2024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9/2/2024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9/2/2024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9/2/2024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9/2/2024</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9/2/2024</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9/2/2024</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9/2/2024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9/2/2024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9/2/2024</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5684" r:id="rId1"/>
    <p:sldLayoutId id="2147485685" r:id="rId2"/>
    <p:sldLayoutId id="2147485686" r:id="rId3"/>
    <p:sldLayoutId id="2147485687" r:id="rId4"/>
    <p:sldLayoutId id="2147485688" r:id="rId5"/>
    <p:sldLayoutId id="2147485689" r:id="rId6"/>
    <p:sldLayoutId id="2147485690" r:id="rId7"/>
    <p:sldLayoutId id="2147485691" r:id="rId8"/>
    <p:sldLayoutId id="2147485692" r:id="rId9"/>
    <p:sldLayoutId id="2147485693" r:id="rId10"/>
    <p:sldLayoutId id="214748569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JOHN</a:t>
            </a:r>
          </a:p>
        </p:txBody>
      </p:sp>
      <p:sp>
        <p:nvSpPr>
          <p:cNvPr id="5" name="TextBox 4">
            <a:extLst>
              <a:ext uri="{FF2B5EF4-FFF2-40B4-BE49-F238E27FC236}">
                <a16:creationId xmlns:a16="http://schemas.microsoft.com/office/drawing/2014/main"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dirty="0">
                <a:solidFill>
                  <a:schemeClr val="bg1"/>
                </a:solidFill>
                <a:latin typeface="Century Gothic" panose="020B0502020202020204" pitchFamily="34" charset="0"/>
              </a:rPr>
              <a:t>THE GOSPEL OF</a:t>
            </a:r>
          </a:p>
        </p:txBody>
      </p:sp>
    </p:spTree>
    <p:extLst>
      <p:ext uri="{BB962C8B-B14F-4D97-AF65-F5344CB8AC3E}">
        <p14:creationId xmlns:p14="http://schemas.microsoft.com/office/powerpoint/2010/main" val="844245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223D93-F078-8E52-4B4A-18CCEACC1B7A}"/>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703E9E28-3793-CC81-2223-6CC77F28C60D}"/>
              </a:ext>
            </a:extLst>
          </p:cNvPr>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pPr marL="582613" indent="-582613"/>
            <a:r>
              <a:rPr lang="en-US" sz="3800" baseline="30000" dirty="0">
                <a:solidFill>
                  <a:schemeClr val="tx1">
                    <a:lumMod val="50000"/>
                    <a:lumOff val="50000"/>
                  </a:schemeClr>
                </a:solidFill>
                <a:latin typeface="Aptos Display" panose="020B0004020202020204" pitchFamily="34" charset="0"/>
              </a:rPr>
              <a:t>6 	</a:t>
            </a:r>
            <a:r>
              <a:rPr lang="en-US" sz="3800" dirty="0">
                <a:solidFill>
                  <a:schemeClr val="tx1">
                    <a:lumMod val="50000"/>
                    <a:lumOff val="50000"/>
                  </a:schemeClr>
                </a:solidFill>
                <a:latin typeface="Aptos Display" panose="020B0004020202020204" pitchFamily="34" charset="0"/>
              </a:rPr>
              <a:t>He </a:t>
            </a:r>
            <a:r>
              <a:rPr lang="en-US" sz="3800" dirty="0">
                <a:solidFill>
                  <a:schemeClr val="bg1"/>
                </a:solidFill>
                <a:latin typeface="Aptos Display" panose="020B0004020202020204" pitchFamily="34" charset="0"/>
              </a:rPr>
              <a:t>saw </a:t>
            </a:r>
            <a:r>
              <a:rPr lang="en-US" sz="3800" dirty="0">
                <a:solidFill>
                  <a:schemeClr val="tx1">
                    <a:lumMod val="50000"/>
                    <a:lumOff val="50000"/>
                  </a:schemeClr>
                </a:solidFill>
                <a:latin typeface="Aptos Display" panose="020B0004020202020204" pitchFamily="34" charset="0"/>
              </a:rPr>
              <a:t>the strips of linen lying there, </a:t>
            </a:r>
          </a:p>
          <a:p>
            <a:pPr marL="582613" indent="-582613"/>
            <a:r>
              <a:rPr lang="en-US" sz="3800" baseline="30000" dirty="0">
                <a:solidFill>
                  <a:schemeClr val="tx1">
                    <a:lumMod val="50000"/>
                    <a:lumOff val="50000"/>
                  </a:schemeClr>
                </a:solidFill>
                <a:latin typeface="Aptos Display" panose="020B0004020202020204" pitchFamily="34" charset="0"/>
              </a:rPr>
              <a:t>7 	</a:t>
            </a:r>
            <a:r>
              <a:rPr lang="en-US" sz="3800" dirty="0">
                <a:solidFill>
                  <a:schemeClr val="tx1">
                    <a:lumMod val="50000"/>
                    <a:lumOff val="50000"/>
                  </a:schemeClr>
                </a:solidFill>
                <a:latin typeface="Aptos Display" panose="020B0004020202020204" pitchFamily="34" charset="0"/>
              </a:rPr>
              <a:t>as well as the cloth that had been wrapped around Jesus’ head. The cloth was folded up by itself, separate from the linen. </a:t>
            </a:r>
          </a:p>
        </p:txBody>
      </p:sp>
      <p:sp>
        <p:nvSpPr>
          <p:cNvPr id="8" name="TextBox 7">
            <a:extLst>
              <a:ext uri="{FF2B5EF4-FFF2-40B4-BE49-F238E27FC236}">
                <a16:creationId xmlns:a16="http://schemas.microsoft.com/office/drawing/2014/main" id="{7332B52C-9050-2640-FD41-DDDF643DBD4D}"/>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20</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CF2F4EA1-605A-64CE-7566-904035B6C552}"/>
              </a:ext>
            </a:extLst>
          </p:cNvPr>
          <p:cNvSpPr>
            <a:spLocks noChangeArrowheads="1"/>
          </p:cNvSpPr>
          <p:nvPr/>
        </p:nvSpPr>
        <p:spPr bwMode="auto">
          <a:xfrm>
            <a:off x="1986064" y="1977957"/>
            <a:ext cx="7915925" cy="1451043"/>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FC46F2B3-42BE-DEC9-F03E-8F653630DD55}"/>
              </a:ext>
            </a:extLst>
          </p:cNvPr>
          <p:cNvSpPr txBox="1">
            <a:spLocks noChangeArrowheads="1"/>
          </p:cNvSpPr>
          <p:nvPr/>
        </p:nvSpPr>
        <p:spPr bwMode="auto">
          <a:xfrm>
            <a:off x="2025014" y="2088869"/>
            <a:ext cx="7848197" cy="1203856"/>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000" dirty="0">
                <a:solidFill>
                  <a:prstClr val="white"/>
                </a:solidFill>
                <a:latin typeface="Aptos Display" panose="020B0004020202020204" pitchFamily="34" charset="0"/>
                <a:cs typeface="Calibri Light" panose="020F0302020204030204" pitchFamily="34" charset="0"/>
              </a:rPr>
              <a:t>Gk. </a:t>
            </a:r>
            <a:r>
              <a:rPr lang="en-US" sz="4000" i="1" dirty="0" err="1">
                <a:solidFill>
                  <a:prstClr val="white"/>
                </a:solidFill>
                <a:latin typeface="Aptos Display" panose="020B0004020202020204" pitchFamily="34" charset="0"/>
                <a:cs typeface="Calibri Light" panose="020F0302020204030204" pitchFamily="34" charset="0"/>
              </a:rPr>
              <a:t>theōreō</a:t>
            </a:r>
            <a:r>
              <a:rPr lang="en-US" sz="4000" i="1" dirty="0">
                <a:solidFill>
                  <a:prstClr val="white"/>
                </a:solidFill>
                <a:latin typeface="Aptos Display" panose="020B0004020202020204" pitchFamily="34" charset="0"/>
                <a:cs typeface="Calibri Light" panose="020F0302020204030204" pitchFamily="34" charset="0"/>
              </a:rPr>
              <a:t> — </a:t>
            </a:r>
            <a:r>
              <a:rPr lang="en-US" sz="4000" dirty="0">
                <a:solidFill>
                  <a:prstClr val="white"/>
                </a:solidFill>
                <a:latin typeface="Aptos Display" panose="020B0004020202020204" pitchFamily="34" charset="0"/>
                <a:cs typeface="Calibri Light" panose="020F0302020204030204" pitchFamily="34" charset="0"/>
              </a:rPr>
              <a:t>“to observe something with sustained attention” </a:t>
            </a:r>
            <a:endParaRPr lang="en-US" sz="4000" dirty="0">
              <a:solidFill>
                <a:schemeClr val="bg1"/>
              </a:solidFill>
              <a:latin typeface="Aptos Display" panose="020B0004020202020204" pitchFamily="34" charset="0"/>
              <a:cs typeface="Calibri Light" panose="020F0302020204030204" pitchFamily="34" charset="0"/>
            </a:endParaRPr>
          </a:p>
        </p:txBody>
      </p:sp>
      <p:sp>
        <p:nvSpPr>
          <p:cNvPr id="4" name="Rectangle 3">
            <a:extLst>
              <a:ext uri="{FF2B5EF4-FFF2-40B4-BE49-F238E27FC236}">
                <a16:creationId xmlns:a16="http://schemas.microsoft.com/office/drawing/2014/main" id="{AAED555D-24A3-81A9-FBCE-6AF04419E1B8}"/>
              </a:ext>
            </a:extLst>
          </p:cNvPr>
          <p:cNvSpPr>
            <a:spLocks noChangeArrowheads="1"/>
          </p:cNvSpPr>
          <p:nvPr/>
        </p:nvSpPr>
        <p:spPr bwMode="auto">
          <a:xfrm>
            <a:off x="651710" y="3580548"/>
            <a:ext cx="10888579" cy="186549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3D0324ED-6F80-299D-B852-D9677BA6E0C0}"/>
              </a:ext>
            </a:extLst>
          </p:cNvPr>
          <p:cNvSpPr txBox="1">
            <a:spLocks noChangeArrowheads="1"/>
          </p:cNvSpPr>
          <p:nvPr/>
        </p:nvSpPr>
        <p:spPr bwMode="auto">
          <a:xfrm>
            <a:off x="685110" y="3703494"/>
            <a:ext cx="10795416" cy="1591333"/>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a:solidFill>
                  <a:prstClr val="white"/>
                </a:solidFill>
                <a:latin typeface="Aptos Display" panose="020B0004020202020204" pitchFamily="34" charset="0"/>
                <a:cs typeface="Calibri Light" panose="020F0302020204030204" pitchFamily="34" charset="0"/>
              </a:rPr>
              <a:t>Luke 24:12: “Bending over, he [Peter] saw the strips of linen lying by themselves, and he went away, wondering to himself what had happened” </a:t>
            </a:r>
            <a:endParaRPr lang="en-US" sz="3600" dirty="0">
              <a:solidFill>
                <a:schemeClr val="bg1"/>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4126956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par>
                          <p:cTn id="16" fill="hold">
                            <p:stCondLst>
                              <p:cond delay="500"/>
                            </p:stCondLst>
                            <p:childTnLst>
                              <p:par>
                                <p:cTn id="17" presetID="1" presetClass="entr" presetSubtype="0" fill="hold" nodeType="after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A0AAB3-ABB8-165A-3AA1-5E5995B8059B}"/>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F682B234-3193-C055-6502-9AE6BA4BF466}"/>
              </a:ext>
            </a:extLst>
          </p:cNvPr>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pPr marL="582613" indent="-582613"/>
            <a:r>
              <a:rPr lang="en-US" sz="3800" baseline="30000" dirty="0">
                <a:solidFill>
                  <a:schemeClr val="tx1">
                    <a:lumMod val="50000"/>
                    <a:lumOff val="50000"/>
                  </a:schemeClr>
                </a:solidFill>
                <a:latin typeface="Aptos Display" panose="020B0004020202020204" pitchFamily="34" charset="0"/>
              </a:rPr>
              <a:t>6 	</a:t>
            </a:r>
            <a:r>
              <a:rPr lang="en-US" sz="3800" dirty="0">
                <a:solidFill>
                  <a:schemeClr val="tx1">
                    <a:lumMod val="50000"/>
                    <a:lumOff val="50000"/>
                  </a:schemeClr>
                </a:solidFill>
                <a:latin typeface="Aptos Display" panose="020B0004020202020204" pitchFamily="34" charset="0"/>
              </a:rPr>
              <a:t>He </a:t>
            </a:r>
            <a:r>
              <a:rPr lang="en-US" sz="3800" dirty="0">
                <a:solidFill>
                  <a:schemeClr val="bg1"/>
                </a:solidFill>
                <a:latin typeface="Aptos Display" panose="020B0004020202020204" pitchFamily="34" charset="0"/>
              </a:rPr>
              <a:t>saw </a:t>
            </a:r>
            <a:r>
              <a:rPr lang="en-US" sz="3800" dirty="0">
                <a:solidFill>
                  <a:schemeClr val="tx1">
                    <a:lumMod val="50000"/>
                    <a:lumOff val="50000"/>
                  </a:schemeClr>
                </a:solidFill>
                <a:latin typeface="Aptos Display" panose="020B0004020202020204" pitchFamily="34" charset="0"/>
              </a:rPr>
              <a:t>the strips of linen lying there, </a:t>
            </a:r>
          </a:p>
          <a:p>
            <a:pPr marL="582613" indent="-582613"/>
            <a:r>
              <a:rPr lang="en-US" sz="3800" baseline="30000" dirty="0">
                <a:solidFill>
                  <a:schemeClr val="tx1">
                    <a:lumMod val="50000"/>
                    <a:lumOff val="50000"/>
                  </a:schemeClr>
                </a:solidFill>
                <a:latin typeface="Aptos Display" panose="020B0004020202020204" pitchFamily="34" charset="0"/>
              </a:rPr>
              <a:t>7 	</a:t>
            </a:r>
            <a:r>
              <a:rPr lang="en-US" sz="3800" dirty="0">
                <a:solidFill>
                  <a:schemeClr val="tx1">
                    <a:lumMod val="50000"/>
                    <a:lumOff val="50000"/>
                  </a:schemeClr>
                </a:solidFill>
                <a:latin typeface="Aptos Display" panose="020B0004020202020204" pitchFamily="34" charset="0"/>
              </a:rPr>
              <a:t>as well as the cloth that had been wrapped around Jesus’ head. The cloth was folded up by itself, separate from the linen. </a:t>
            </a:r>
          </a:p>
        </p:txBody>
      </p:sp>
      <p:sp>
        <p:nvSpPr>
          <p:cNvPr id="8" name="TextBox 7">
            <a:extLst>
              <a:ext uri="{FF2B5EF4-FFF2-40B4-BE49-F238E27FC236}">
                <a16:creationId xmlns:a16="http://schemas.microsoft.com/office/drawing/2014/main" id="{A957F010-8E66-C773-9001-51E659E99B84}"/>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20</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3EB2BE86-1F7D-0B7C-27C1-3D1C9C5AAC6F}"/>
              </a:ext>
            </a:extLst>
          </p:cNvPr>
          <p:cNvSpPr>
            <a:spLocks noChangeArrowheads="1"/>
          </p:cNvSpPr>
          <p:nvPr/>
        </p:nvSpPr>
        <p:spPr bwMode="auto">
          <a:xfrm>
            <a:off x="1986064" y="1977957"/>
            <a:ext cx="7915925" cy="1451043"/>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BD6609ED-0B0E-B2C8-9871-2EEDF1DC6DD9}"/>
              </a:ext>
            </a:extLst>
          </p:cNvPr>
          <p:cNvSpPr txBox="1">
            <a:spLocks noChangeArrowheads="1"/>
          </p:cNvSpPr>
          <p:nvPr/>
        </p:nvSpPr>
        <p:spPr bwMode="auto">
          <a:xfrm>
            <a:off x="2025014" y="2088869"/>
            <a:ext cx="7848197" cy="1203856"/>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4000" dirty="0">
                <a:solidFill>
                  <a:prstClr val="white"/>
                </a:solidFill>
                <a:latin typeface="Aptos Display" panose="020B0004020202020204" pitchFamily="34" charset="0"/>
                <a:cs typeface="Calibri Light" panose="020F0302020204030204" pitchFamily="34" charset="0"/>
              </a:rPr>
              <a:t>Gk. </a:t>
            </a:r>
            <a:r>
              <a:rPr lang="en-US" sz="4000" i="1" dirty="0" err="1">
                <a:solidFill>
                  <a:prstClr val="white"/>
                </a:solidFill>
                <a:latin typeface="Aptos Display" panose="020B0004020202020204" pitchFamily="34" charset="0"/>
                <a:cs typeface="Calibri Light" panose="020F0302020204030204" pitchFamily="34" charset="0"/>
              </a:rPr>
              <a:t>theōreō</a:t>
            </a:r>
            <a:r>
              <a:rPr lang="en-US" sz="4000" i="1" dirty="0">
                <a:solidFill>
                  <a:prstClr val="white"/>
                </a:solidFill>
                <a:latin typeface="Aptos Display" panose="020B0004020202020204" pitchFamily="34" charset="0"/>
                <a:cs typeface="Calibri Light" panose="020F0302020204030204" pitchFamily="34" charset="0"/>
              </a:rPr>
              <a:t> — </a:t>
            </a:r>
            <a:r>
              <a:rPr lang="en-US" sz="4000" dirty="0">
                <a:solidFill>
                  <a:prstClr val="white"/>
                </a:solidFill>
                <a:latin typeface="Aptos Display" panose="020B0004020202020204" pitchFamily="34" charset="0"/>
                <a:cs typeface="Calibri Light" panose="020F0302020204030204" pitchFamily="34" charset="0"/>
              </a:rPr>
              <a:t>“to observe something with sustained attention” </a:t>
            </a:r>
            <a:endParaRPr lang="en-US" sz="4000" dirty="0">
              <a:solidFill>
                <a:schemeClr val="bg1"/>
              </a:solidFill>
              <a:latin typeface="Aptos Display" panose="020B0004020202020204" pitchFamily="34" charset="0"/>
              <a:cs typeface="Calibri Light" panose="020F0302020204030204" pitchFamily="34" charset="0"/>
            </a:endParaRPr>
          </a:p>
        </p:txBody>
      </p:sp>
      <p:sp>
        <p:nvSpPr>
          <p:cNvPr id="4" name="Rectangle 3">
            <a:extLst>
              <a:ext uri="{FF2B5EF4-FFF2-40B4-BE49-F238E27FC236}">
                <a16:creationId xmlns:a16="http://schemas.microsoft.com/office/drawing/2014/main" id="{58F62A4A-E46A-108A-CBF4-2A3B80B89D74}"/>
              </a:ext>
            </a:extLst>
          </p:cNvPr>
          <p:cNvSpPr>
            <a:spLocks noChangeArrowheads="1"/>
          </p:cNvSpPr>
          <p:nvPr/>
        </p:nvSpPr>
        <p:spPr bwMode="auto">
          <a:xfrm>
            <a:off x="651710" y="3580548"/>
            <a:ext cx="10888579" cy="186549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6A802D21-0F65-3FDF-F398-49C01B8A3D22}"/>
              </a:ext>
            </a:extLst>
          </p:cNvPr>
          <p:cNvSpPr txBox="1">
            <a:spLocks noChangeArrowheads="1"/>
          </p:cNvSpPr>
          <p:nvPr/>
        </p:nvSpPr>
        <p:spPr bwMode="auto">
          <a:xfrm>
            <a:off x="685110" y="3703494"/>
            <a:ext cx="10795416" cy="1591333"/>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a:solidFill>
                  <a:prstClr val="white"/>
                </a:solidFill>
                <a:latin typeface="Aptos Display" panose="020B0004020202020204" pitchFamily="34" charset="0"/>
                <a:cs typeface="Calibri Light" panose="020F0302020204030204" pitchFamily="34" charset="0"/>
              </a:rPr>
              <a:t>Luke 24:12: “Bending over, he [Peter] saw the strips of linen lying by themselves, and he went away, wondering to himself what had happened” </a:t>
            </a:r>
            <a:endParaRPr lang="en-US" sz="3600" dirty="0">
              <a:solidFill>
                <a:schemeClr val="bg1"/>
              </a:solidFill>
              <a:latin typeface="Aptos Display" panose="020B0004020202020204" pitchFamily="34" charset="0"/>
              <a:cs typeface="Calibri Light" panose="020F0302020204030204" pitchFamily="34" charset="0"/>
            </a:endParaRPr>
          </a:p>
        </p:txBody>
      </p:sp>
      <p:sp>
        <p:nvSpPr>
          <p:cNvPr id="6" name="Rectangle 5">
            <a:extLst>
              <a:ext uri="{FF2B5EF4-FFF2-40B4-BE49-F238E27FC236}">
                <a16:creationId xmlns:a16="http://schemas.microsoft.com/office/drawing/2014/main" id="{9BF50739-B2EA-CB40-9DD9-D6D5AB8E8CCA}"/>
              </a:ext>
            </a:extLst>
          </p:cNvPr>
          <p:cNvSpPr>
            <a:spLocks noChangeArrowheads="1"/>
          </p:cNvSpPr>
          <p:nvPr/>
        </p:nvSpPr>
        <p:spPr bwMode="auto">
          <a:xfrm>
            <a:off x="228600" y="1411957"/>
            <a:ext cx="11712315" cy="496610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id="{80DA3F44-0D5E-DEDC-525A-03B4FF072203}"/>
              </a:ext>
            </a:extLst>
          </p:cNvPr>
          <p:cNvSpPr txBox="1">
            <a:spLocks noChangeArrowheads="1"/>
          </p:cNvSpPr>
          <p:nvPr/>
        </p:nvSpPr>
        <p:spPr bwMode="auto">
          <a:xfrm>
            <a:off x="267935" y="1527771"/>
            <a:ext cx="11612105" cy="4693593"/>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4000" dirty="0">
                <a:solidFill>
                  <a:prstClr val="white"/>
                </a:solidFill>
                <a:latin typeface="Aptos Display" panose="020B0004020202020204" pitchFamily="34" charset="0"/>
                <a:cs typeface="Calibri Light" panose="020F0302020204030204" pitchFamily="34" charset="0"/>
              </a:rPr>
              <a:t>Fact #1: The Empty Tomb </a:t>
            </a:r>
          </a:p>
          <a:p>
            <a:pPr marL="469900" lvl="3" indent="-457200">
              <a:spcBef>
                <a:spcPts val="0"/>
              </a:spcBef>
              <a:spcAft>
                <a:spcPts val="0"/>
              </a:spcAft>
              <a:buSzPct val="100000"/>
              <a:buFont typeface="Arial" panose="020B0604020202020204" pitchFamily="34" charset="0"/>
              <a:buChar char="•"/>
            </a:pPr>
            <a:r>
              <a:rPr lang="en-US" sz="3800" dirty="0">
                <a:solidFill>
                  <a:prstClr val="white"/>
                </a:solidFill>
                <a:latin typeface="Aptos Display" panose="020B0004020202020204" pitchFamily="34" charset="0"/>
                <a:cs typeface="Calibri Light" panose="020F0302020204030204" pitchFamily="34" charset="0"/>
              </a:rPr>
              <a:t>No Veneration of Jesus’ Tomb</a:t>
            </a:r>
          </a:p>
          <a:p>
            <a:pPr marL="469900" lvl="3" indent="-457200">
              <a:spcBef>
                <a:spcPts val="0"/>
              </a:spcBef>
              <a:spcAft>
                <a:spcPts val="0"/>
              </a:spcAft>
              <a:buSzPct val="100000"/>
              <a:buFont typeface="Arial" panose="020B0604020202020204" pitchFamily="34" charset="0"/>
              <a:buChar char="•"/>
            </a:pPr>
            <a:r>
              <a:rPr lang="en-US" sz="3800" dirty="0">
                <a:solidFill>
                  <a:prstClr val="white"/>
                </a:solidFill>
                <a:latin typeface="Aptos Display" panose="020B0004020202020204" pitchFamily="34" charset="0"/>
                <a:cs typeface="Calibri Light" panose="020F0302020204030204" pitchFamily="34" charset="0"/>
              </a:rPr>
              <a:t>Reference to Joseph of Arimathea</a:t>
            </a:r>
          </a:p>
          <a:p>
            <a:pPr marL="469900" lvl="3" indent="-457200">
              <a:spcBef>
                <a:spcPts val="0"/>
              </a:spcBef>
              <a:spcAft>
                <a:spcPts val="600"/>
              </a:spcAft>
              <a:buSzPct val="100000"/>
              <a:buFont typeface="Arial" panose="020B0604020202020204" pitchFamily="34" charset="0"/>
              <a:buChar char="•"/>
            </a:pPr>
            <a:r>
              <a:rPr lang="en-US" sz="3800" dirty="0">
                <a:solidFill>
                  <a:prstClr val="white"/>
                </a:solidFill>
                <a:latin typeface="Aptos Display" panose="020B0004020202020204" pitchFamily="34" charset="0"/>
                <a:cs typeface="Calibri Light" panose="020F0302020204030204" pitchFamily="34" charset="0"/>
              </a:rPr>
              <a:t>The Presence of Women Eyewitnesses </a:t>
            </a:r>
          </a:p>
          <a:p>
            <a:pPr marL="930275" lvl="3">
              <a:spcBef>
                <a:spcPts val="0"/>
              </a:spcBef>
              <a:spcAft>
                <a:spcPts val="2400"/>
              </a:spcAft>
              <a:buSzPct val="100000"/>
            </a:pPr>
            <a:r>
              <a:rPr lang="en-US" sz="3600" dirty="0" err="1">
                <a:solidFill>
                  <a:prstClr val="white"/>
                </a:solidFill>
                <a:latin typeface="Aptos Display" panose="020B0004020202020204" pitchFamily="34" charset="0"/>
                <a:cs typeface="Calibri Light" panose="020F0302020204030204" pitchFamily="34" charset="0"/>
              </a:rPr>
              <a:t>Celsus</a:t>
            </a:r>
            <a:r>
              <a:rPr lang="en-US" sz="3600" dirty="0">
                <a:solidFill>
                  <a:prstClr val="white"/>
                </a:solidFill>
                <a:latin typeface="Aptos Display" panose="020B0004020202020204" pitchFamily="34" charset="0"/>
                <a:cs typeface="Calibri Light" panose="020F0302020204030204" pitchFamily="34" charset="0"/>
              </a:rPr>
              <a:t> (a Greek philosopher living in the 100’s AD) wrote in his attack against Christianity: How can anyone expect rational men to listen to the testimony of “a hysterical female?”</a:t>
            </a:r>
            <a:endParaRPr lang="en-US" sz="1600" dirty="0">
              <a:solidFill>
                <a:schemeClr val="bg1"/>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1357927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7E0396-E757-D258-0377-8BB789B75908}"/>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CE38D04B-074B-4D00-E3BA-6979307EEA4C}"/>
              </a:ext>
            </a:extLst>
          </p:cNvPr>
          <p:cNvSpPr txBox="1">
            <a:spLocks noChangeArrowheads="1"/>
          </p:cNvSpPr>
          <p:nvPr/>
        </p:nvSpPr>
        <p:spPr bwMode="auto">
          <a:xfrm>
            <a:off x="304800" y="1295401"/>
            <a:ext cx="11537430" cy="3600986"/>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Aptos Display" panose="020B0004020202020204" pitchFamily="34" charset="0"/>
              </a:rPr>
              <a:t>6 	</a:t>
            </a:r>
            <a:r>
              <a:rPr lang="en-US" sz="3800" dirty="0">
                <a:solidFill>
                  <a:schemeClr val="bg1"/>
                </a:solidFill>
                <a:latin typeface="Aptos Display" panose="020B0004020202020204" pitchFamily="34" charset="0"/>
              </a:rPr>
              <a:t>He saw the strips of linen lying there, </a:t>
            </a:r>
          </a:p>
          <a:p>
            <a:pPr marL="582613" indent="-582613"/>
            <a:r>
              <a:rPr lang="en-US" sz="3800" baseline="30000" dirty="0">
                <a:solidFill>
                  <a:schemeClr val="bg1"/>
                </a:solidFill>
                <a:latin typeface="Aptos Display" panose="020B0004020202020204" pitchFamily="34" charset="0"/>
              </a:rPr>
              <a:t>7 	</a:t>
            </a:r>
            <a:r>
              <a:rPr lang="en-US" sz="3800" dirty="0">
                <a:solidFill>
                  <a:schemeClr val="bg1"/>
                </a:solidFill>
                <a:latin typeface="Aptos Display" panose="020B0004020202020204" pitchFamily="34" charset="0"/>
              </a:rPr>
              <a:t>as well as the cloth that had been wrapped around Jesus’ head. The cloth was folded up by itself, separate from the linen. </a:t>
            </a:r>
          </a:p>
          <a:p>
            <a:pPr marL="582613" indent="-582613"/>
            <a:r>
              <a:rPr lang="en-US" sz="3800" baseline="30000" dirty="0">
                <a:solidFill>
                  <a:schemeClr val="bg1"/>
                </a:solidFill>
                <a:latin typeface="Aptos Display" panose="020B0004020202020204" pitchFamily="34" charset="0"/>
              </a:rPr>
              <a:t>8 	</a:t>
            </a:r>
            <a:r>
              <a:rPr lang="en-US" sz="3800" dirty="0">
                <a:solidFill>
                  <a:schemeClr val="bg1"/>
                </a:solidFill>
                <a:latin typeface="Aptos Display" panose="020B0004020202020204" pitchFamily="34" charset="0"/>
              </a:rPr>
              <a:t>Finally the other disciple, who had reached the tomb first, also went inside. He saw and believed. </a:t>
            </a:r>
          </a:p>
        </p:txBody>
      </p:sp>
      <p:sp>
        <p:nvSpPr>
          <p:cNvPr id="8" name="TextBox 7">
            <a:extLst>
              <a:ext uri="{FF2B5EF4-FFF2-40B4-BE49-F238E27FC236}">
                <a16:creationId xmlns:a16="http://schemas.microsoft.com/office/drawing/2014/main" id="{7EA9BE65-856C-E459-C406-69C1099DAE0F}"/>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20</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573440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C063D5-77E9-BC0D-E5FD-D5AEA8B59CB7}"/>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26D5A4E7-EDBC-ECCF-5A05-73BE335E6BAE}"/>
              </a:ext>
            </a:extLst>
          </p:cNvPr>
          <p:cNvSpPr txBox="1">
            <a:spLocks noChangeArrowheads="1"/>
          </p:cNvSpPr>
          <p:nvPr/>
        </p:nvSpPr>
        <p:spPr bwMode="auto">
          <a:xfrm>
            <a:off x="304800" y="1295401"/>
            <a:ext cx="11537430" cy="5355312"/>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Aptos Display" panose="020B0004020202020204" pitchFamily="34" charset="0"/>
              </a:rPr>
              <a:t>10 	</a:t>
            </a:r>
            <a:r>
              <a:rPr lang="en-US" sz="3800" dirty="0">
                <a:solidFill>
                  <a:schemeClr val="bg1"/>
                </a:solidFill>
                <a:latin typeface="Aptos Display" panose="020B0004020202020204" pitchFamily="34" charset="0"/>
              </a:rPr>
              <a:t>Then the disciples went back to where they were staying. </a:t>
            </a:r>
          </a:p>
          <a:p>
            <a:pPr marL="582613" indent="-582613"/>
            <a:r>
              <a:rPr lang="en-US" sz="3800" baseline="30000" dirty="0">
                <a:solidFill>
                  <a:schemeClr val="bg1"/>
                </a:solidFill>
                <a:latin typeface="Aptos Display" panose="020B0004020202020204" pitchFamily="34" charset="0"/>
              </a:rPr>
              <a:t>11 	</a:t>
            </a:r>
            <a:r>
              <a:rPr lang="en-US" sz="3800" dirty="0">
                <a:solidFill>
                  <a:schemeClr val="bg1"/>
                </a:solidFill>
                <a:latin typeface="Aptos Display" panose="020B0004020202020204" pitchFamily="34" charset="0"/>
              </a:rPr>
              <a:t>Now Mary stood outside the tomb crying. </a:t>
            </a:r>
          </a:p>
          <a:p>
            <a:pPr marL="582613" indent="-582613"/>
            <a:r>
              <a:rPr lang="en-US" sz="3800" dirty="0">
                <a:solidFill>
                  <a:schemeClr val="bg1"/>
                </a:solidFill>
                <a:latin typeface="Aptos Display" panose="020B0004020202020204" pitchFamily="34" charset="0"/>
              </a:rPr>
              <a:t>	As she wept, she bent over to look into the tomb </a:t>
            </a:r>
          </a:p>
          <a:p>
            <a:pPr marL="582613" indent="-582613"/>
            <a:r>
              <a:rPr lang="en-US" sz="3800" baseline="30000" dirty="0">
                <a:solidFill>
                  <a:schemeClr val="bg1"/>
                </a:solidFill>
                <a:latin typeface="Aptos Display" panose="020B0004020202020204" pitchFamily="34" charset="0"/>
              </a:rPr>
              <a:t>12	</a:t>
            </a:r>
            <a:r>
              <a:rPr lang="en-US" sz="3800" dirty="0">
                <a:solidFill>
                  <a:schemeClr val="bg1"/>
                </a:solidFill>
                <a:latin typeface="Aptos Display" panose="020B0004020202020204" pitchFamily="34" charset="0"/>
              </a:rPr>
              <a:t>and saw two angels in white, seated where Jesus’ body had been, one at the head and the other at the foot. </a:t>
            </a:r>
          </a:p>
          <a:p>
            <a:pPr marL="582613" indent="-582613"/>
            <a:r>
              <a:rPr lang="en-US" sz="3800" baseline="30000" dirty="0">
                <a:solidFill>
                  <a:schemeClr val="bg1"/>
                </a:solidFill>
                <a:latin typeface="Aptos Display" panose="020B0004020202020204" pitchFamily="34" charset="0"/>
              </a:rPr>
              <a:t>13 	</a:t>
            </a:r>
            <a:r>
              <a:rPr lang="en-US" sz="3800" dirty="0">
                <a:solidFill>
                  <a:schemeClr val="bg1"/>
                </a:solidFill>
                <a:latin typeface="Aptos Display" panose="020B0004020202020204" pitchFamily="34" charset="0"/>
              </a:rPr>
              <a:t>They asked her, “Woman, why are you crying?” </a:t>
            </a:r>
          </a:p>
          <a:p>
            <a:pPr marL="582613" indent="-582613"/>
            <a:r>
              <a:rPr lang="en-US" sz="3800" dirty="0">
                <a:solidFill>
                  <a:schemeClr val="bg1"/>
                </a:solidFill>
                <a:latin typeface="Aptos Display" panose="020B0004020202020204" pitchFamily="34" charset="0"/>
              </a:rPr>
              <a:t>	“They have taken my Lord away,” she said, “and I don’t know where they have put him.”</a:t>
            </a:r>
          </a:p>
        </p:txBody>
      </p:sp>
      <p:sp>
        <p:nvSpPr>
          <p:cNvPr id="8" name="TextBox 7">
            <a:extLst>
              <a:ext uri="{FF2B5EF4-FFF2-40B4-BE49-F238E27FC236}">
                <a16:creationId xmlns:a16="http://schemas.microsoft.com/office/drawing/2014/main" id="{0460E40D-665C-B1D3-E05C-5B99952E75EC}"/>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20</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2555831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847EA4-DBB4-3B4B-345B-62B4072F866B}"/>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A04887A3-CC63-9CD1-A87B-26F0029A8C35}"/>
              </a:ext>
            </a:extLst>
          </p:cNvPr>
          <p:cNvSpPr txBox="1">
            <a:spLocks noChangeArrowheads="1"/>
          </p:cNvSpPr>
          <p:nvPr/>
        </p:nvSpPr>
        <p:spPr bwMode="auto">
          <a:xfrm>
            <a:off x="304800" y="1295401"/>
            <a:ext cx="11537430" cy="4185761"/>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Aptos Display" panose="020B0004020202020204" pitchFamily="34" charset="0"/>
              </a:rPr>
              <a:t>14 	</a:t>
            </a:r>
            <a:r>
              <a:rPr lang="en-US" sz="3800" dirty="0">
                <a:solidFill>
                  <a:schemeClr val="bg1"/>
                </a:solidFill>
                <a:latin typeface="Aptos Display" panose="020B0004020202020204" pitchFamily="34" charset="0"/>
              </a:rPr>
              <a:t>At this, she turned around and saw Jesus standing there, but she did not realize that it was Jesus. </a:t>
            </a:r>
          </a:p>
          <a:p>
            <a:pPr marL="582613" indent="-582613"/>
            <a:r>
              <a:rPr lang="en-US" sz="3800" baseline="30000" dirty="0">
                <a:solidFill>
                  <a:schemeClr val="bg1"/>
                </a:solidFill>
                <a:latin typeface="Aptos Display" panose="020B0004020202020204" pitchFamily="34" charset="0"/>
              </a:rPr>
              <a:t>15 	</a:t>
            </a:r>
            <a:r>
              <a:rPr lang="en-US" sz="3800" dirty="0">
                <a:solidFill>
                  <a:schemeClr val="bg1"/>
                </a:solidFill>
                <a:latin typeface="Aptos Display" panose="020B0004020202020204" pitchFamily="34" charset="0"/>
              </a:rPr>
              <a:t>He asked her, “Woman, why are you crying? Who is it you are looking for?” </a:t>
            </a:r>
          </a:p>
          <a:p>
            <a:pPr marL="582613" indent="-582613"/>
            <a:r>
              <a:rPr lang="en-US" sz="3800" dirty="0">
                <a:solidFill>
                  <a:schemeClr val="bg1"/>
                </a:solidFill>
                <a:latin typeface="Aptos Display" panose="020B0004020202020204" pitchFamily="34" charset="0"/>
              </a:rPr>
              <a:t>	Thinking he was the gardener, she said, “Sir, if you have carried him away, tell me where you have put him, and I will get him.”</a:t>
            </a:r>
          </a:p>
        </p:txBody>
      </p:sp>
      <p:sp>
        <p:nvSpPr>
          <p:cNvPr id="8" name="TextBox 7">
            <a:extLst>
              <a:ext uri="{FF2B5EF4-FFF2-40B4-BE49-F238E27FC236}">
                <a16:creationId xmlns:a16="http://schemas.microsoft.com/office/drawing/2014/main" id="{535FB4BB-9679-F9DB-A24C-34560EF7AF13}"/>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20</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609822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905EA3-CC3A-7AC7-F24A-752F02B332A4}"/>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4C4F54E6-62D7-5B7E-1997-301550ECA3F7}"/>
              </a:ext>
            </a:extLst>
          </p:cNvPr>
          <p:cNvSpPr txBox="1">
            <a:spLocks noChangeArrowheads="1"/>
          </p:cNvSpPr>
          <p:nvPr/>
        </p:nvSpPr>
        <p:spPr bwMode="auto">
          <a:xfrm>
            <a:off x="304800" y="1295401"/>
            <a:ext cx="11537430" cy="4185761"/>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Aptos Display" panose="020B0004020202020204" pitchFamily="34" charset="0"/>
              </a:rPr>
              <a:t>16 	</a:t>
            </a:r>
            <a:r>
              <a:rPr lang="en-US" sz="3800" dirty="0">
                <a:solidFill>
                  <a:schemeClr val="bg1"/>
                </a:solidFill>
                <a:latin typeface="Aptos Display" panose="020B0004020202020204" pitchFamily="34" charset="0"/>
              </a:rPr>
              <a:t>Jesus said to her, “Mary.” </a:t>
            </a:r>
          </a:p>
          <a:p>
            <a:pPr marL="582613" indent="-582613"/>
            <a:r>
              <a:rPr lang="en-US" sz="3800" dirty="0">
                <a:solidFill>
                  <a:schemeClr val="bg1"/>
                </a:solidFill>
                <a:latin typeface="Aptos Display" panose="020B0004020202020204" pitchFamily="34" charset="0"/>
              </a:rPr>
              <a:t>	She turned toward him and cried out in Aramaic, “</a:t>
            </a:r>
            <a:r>
              <a:rPr lang="en-US" sz="3800" dirty="0" err="1">
                <a:solidFill>
                  <a:schemeClr val="bg1"/>
                </a:solidFill>
                <a:latin typeface="Aptos Display" panose="020B0004020202020204" pitchFamily="34" charset="0"/>
              </a:rPr>
              <a:t>Rabboni</a:t>
            </a:r>
            <a:r>
              <a:rPr lang="en-US" sz="3800" dirty="0">
                <a:solidFill>
                  <a:schemeClr val="bg1"/>
                </a:solidFill>
                <a:latin typeface="Aptos Display" panose="020B0004020202020204" pitchFamily="34" charset="0"/>
              </a:rPr>
              <a:t>!” (which means “Teacher”). </a:t>
            </a:r>
          </a:p>
          <a:p>
            <a:pPr marL="582613" indent="-582613"/>
            <a:r>
              <a:rPr lang="en-US" sz="3800" baseline="30000" dirty="0">
                <a:solidFill>
                  <a:schemeClr val="bg1"/>
                </a:solidFill>
                <a:latin typeface="Aptos Display" panose="020B0004020202020204" pitchFamily="34" charset="0"/>
              </a:rPr>
              <a:t>17 	</a:t>
            </a:r>
            <a:r>
              <a:rPr lang="en-US" sz="3800" dirty="0">
                <a:solidFill>
                  <a:schemeClr val="bg1"/>
                </a:solidFill>
                <a:latin typeface="Aptos Display" panose="020B0004020202020204" pitchFamily="34" charset="0"/>
              </a:rPr>
              <a:t>Jesus said, “Do not hold on to me, for I have not yet ascended to the Father. Go instead to my brothers and tell them, ‘I am ascending to my Father and your Father, to my God and your God.’ ”</a:t>
            </a:r>
          </a:p>
        </p:txBody>
      </p:sp>
      <p:sp>
        <p:nvSpPr>
          <p:cNvPr id="8" name="TextBox 7">
            <a:extLst>
              <a:ext uri="{FF2B5EF4-FFF2-40B4-BE49-F238E27FC236}">
                <a16:creationId xmlns:a16="http://schemas.microsoft.com/office/drawing/2014/main" id="{3A4C3653-1A61-9531-CE16-2E69E48F89CB}"/>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20</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8495737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BC3B8F-3327-F55C-A3AF-18B34AE46689}"/>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8AA02257-762A-EEEC-9EBF-E94B1778D02A}"/>
              </a:ext>
            </a:extLst>
          </p:cNvPr>
          <p:cNvSpPr txBox="1">
            <a:spLocks noChangeArrowheads="1"/>
          </p:cNvSpPr>
          <p:nvPr/>
        </p:nvSpPr>
        <p:spPr bwMode="auto">
          <a:xfrm>
            <a:off x="304800" y="1295401"/>
            <a:ext cx="11537430" cy="4770537"/>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Aptos Display" panose="020B0004020202020204" pitchFamily="34" charset="0"/>
              </a:rPr>
              <a:t>18 	</a:t>
            </a:r>
            <a:r>
              <a:rPr lang="en-US" sz="3800" dirty="0">
                <a:solidFill>
                  <a:schemeClr val="bg1"/>
                </a:solidFill>
                <a:latin typeface="Aptos Display" panose="020B0004020202020204" pitchFamily="34" charset="0"/>
              </a:rPr>
              <a:t>Mary Magdalene went to the disciples with the news: “I have seen the Lord!” And she told them that he had said these things to her. </a:t>
            </a:r>
          </a:p>
          <a:p>
            <a:pPr marL="582613" indent="-582613"/>
            <a:r>
              <a:rPr lang="en-US" sz="3800" baseline="30000" dirty="0">
                <a:solidFill>
                  <a:schemeClr val="bg1"/>
                </a:solidFill>
                <a:latin typeface="Aptos Display" panose="020B0004020202020204" pitchFamily="34" charset="0"/>
              </a:rPr>
              <a:t>19 	</a:t>
            </a:r>
            <a:r>
              <a:rPr lang="en-US" sz="3800" dirty="0">
                <a:solidFill>
                  <a:schemeClr val="bg1"/>
                </a:solidFill>
                <a:latin typeface="Aptos Display" panose="020B0004020202020204" pitchFamily="34" charset="0"/>
              </a:rPr>
              <a:t>On the evening of that first day of the week, when the disciples were together, with the doors locked for fear of the Jewish leaders, Jesus came and stood among them and said, “Peace be with you!” </a:t>
            </a:r>
          </a:p>
          <a:p>
            <a:pPr marL="582613" indent="-582613"/>
            <a:endParaRPr lang="en-US" sz="3800" dirty="0">
              <a:solidFill>
                <a:schemeClr val="bg1"/>
              </a:solidFill>
              <a:latin typeface="Aptos Display" panose="020B0004020202020204" pitchFamily="34" charset="0"/>
            </a:endParaRPr>
          </a:p>
        </p:txBody>
      </p:sp>
      <p:sp>
        <p:nvSpPr>
          <p:cNvPr id="8" name="TextBox 7">
            <a:extLst>
              <a:ext uri="{FF2B5EF4-FFF2-40B4-BE49-F238E27FC236}">
                <a16:creationId xmlns:a16="http://schemas.microsoft.com/office/drawing/2014/main" id="{AB550CC1-9CFC-960E-388B-DF230B18771D}"/>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20</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2752813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37DA5B-C82C-6CAB-6692-139D5F22282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16E3B88C-D321-8890-3A94-438F6D10C056}"/>
              </a:ext>
            </a:extLst>
          </p:cNvPr>
          <p:cNvSpPr txBox="1">
            <a:spLocks noChangeArrowheads="1"/>
          </p:cNvSpPr>
          <p:nvPr/>
        </p:nvSpPr>
        <p:spPr bwMode="auto">
          <a:xfrm>
            <a:off x="304800" y="1295401"/>
            <a:ext cx="11537430" cy="4770537"/>
          </a:xfrm>
          <a:prstGeom prst="rect">
            <a:avLst/>
          </a:prstGeom>
          <a:noFill/>
          <a:ln w="9525">
            <a:noFill/>
            <a:miter lim="800000"/>
            <a:headEnd/>
            <a:tailEnd/>
          </a:ln>
        </p:spPr>
        <p:txBody>
          <a:bodyPr wrap="square">
            <a:spAutoFit/>
          </a:bodyPr>
          <a:lstStyle/>
          <a:p>
            <a:pPr marL="582613" indent="-582613"/>
            <a:r>
              <a:rPr lang="en-US" sz="3800" baseline="30000" dirty="0">
                <a:solidFill>
                  <a:schemeClr val="tx1">
                    <a:lumMod val="50000"/>
                    <a:lumOff val="50000"/>
                  </a:schemeClr>
                </a:solidFill>
                <a:latin typeface="Aptos Display" panose="020B0004020202020204" pitchFamily="34" charset="0"/>
              </a:rPr>
              <a:t>18 	</a:t>
            </a:r>
            <a:r>
              <a:rPr lang="en-US" sz="3800" dirty="0">
                <a:solidFill>
                  <a:schemeClr val="tx1">
                    <a:lumMod val="50000"/>
                    <a:lumOff val="50000"/>
                  </a:schemeClr>
                </a:solidFill>
                <a:latin typeface="Aptos Display" panose="020B0004020202020204" pitchFamily="34" charset="0"/>
              </a:rPr>
              <a:t>Mary Magdalene went to the disciples with the news: “I have seen the Lord!” And she told them that he had said these things to her. </a:t>
            </a:r>
          </a:p>
          <a:p>
            <a:pPr marL="582613" indent="-582613"/>
            <a:r>
              <a:rPr lang="en-US" sz="3800" baseline="30000" dirty="0">
                <a:solidFill>
                  <a:schemeClr val="tx1">
                    <a:lumMod val="50000"/>
                    <a:lumOff val="50000"/>
                  </a:schemeClr>
                </a:solidFill>
                <a:latin typeface="Aptos Display" panose="020B0004020202020204" pitchFamily="34" charset="0"/>
              </a:rPr>
              <a:t>19 	</a:t>
            </a:r>
            <a:r>
              <a:rPr lang="en-US" sz="3800" dirty="0">
                <a:solidFill>
                  <a:schemeClr val="tx1">
                    <a:lumMod val="50000"/>
                    <a:lumOff val="50000"/>
                  </a:schemeClr>
                </a:solidFill>
                <a:latin typeface="Aptos Display" panose="020B0004020202020204" pitchFamily="34" charset="0"/>
              </a:rPr>
              <a:t>On the evening of that first day of the week, when the disciples were together, with the doors locked for fear of the Jewish leaders, </a:t>
            </a:r>
            <a:r>
              <a:rPr lang="en-US" sz="3800" dirty="0">
                <a:solidFill>
                  <a:schemeClr val="bg1"/>
                </a:solidFill>
                <a:latin typeface="Aptos Display" panose="020B0004020202020204" pitchFamily="34" charset="0"/>
              </a:rPr>
              <a:t>Jesus came and stood among them </a:t>
            </a:r>
            <a:r>
              <a:rPr lang="en-US" sz="3800" dirty="0">
                <a:solidFill>
                  <a:schemeClr val="tx1">
                    <a:lumMod val="50000"/>
                    <a:lumOff val="50000"/>
                  </a:schemeClr>
                </a:solidFill>
                <a:latin typeface="Aptos Display" panose="020B0004020202020204" pitchFamily="34" charset="0"/>
              </a:rPr>
              <a:t>and said, “Peace be with you!” </a:t>
            </a:r>
          </a:p>
          <a:p>
            <a:pPr marL="582613" indent="-582613"/>
            <a:endParaRPr lang="en-US" sz="3800" dirty="0">
              <a:solidFill>
                <a:schemeClr val="bg1"/>
              </a:solidFill>
              <a:latin typeface="Aptos Display" panose="020B0004020202020204" pitchFamily="34" charset="0"/>
            </a:endParaRPr>
          </a:p>
        </p:txBody>
      </p:sp>
      <p:sp>
        <p:nvSpPr>
          <p:cNvPr id="8" name="TextBox 7">
            <a:extLst>
              <a:ext uri="{FF2B5EF4-FFF2-40B4-BE49-F238E27FC236}">
                <a16:creationId xmlns:a16="http://schemas.microsoft.com/office/drawing/2014/main" id="{54702D0D-C7C2-F387-578F-8B75F84D974F}"/>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20</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29205263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B6AFB5-09ED-9392-E425-14795238A548}"/>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C7DA7BA4-3611-0340-74D8-FE5725CB4CF3}"/>
              </a:ext>
            </a:extLst>
          </p:cNvPr>
          <p:cNvSpPr txBox="1">
            <a:spLocks noChangeArrowheads="1"/>
          </p:cNvSpPr>
          <p:nvPr/>
        </p:nvSpPr>
        <p:spPr bwMode="auto">
          <a:xfrm>
            <a:off x="304800" y="1295401"/>
            <a:ext cx="11537430" cy="4770537"/>
          </a:xfrm>
          <a:prstGeom prst="rect">
            <a:avLst/>
          </a:prstGeom>
          <a:noFill/>
          <a:ln w="9525">
            <a:noFill/>
            <a:miter lim="800000"/>
            <a:headEnd/>
            <a:tailEnd/>
          </a:ln>
        </p:spPr>
        <p:txBody>
          <a:bodyPr wrap="square">
            <a:spAutoFit/>
          </a:bodyPr>
          <a:lstStyle/>
          <a:p>
            <a:pPr marL="582613" indent="-582613"/>
            <a:r>
              <a:rPr lang="en-US" sz="3800" baseline="30000" dirty="0">
                <a:solidFill>
                  <a:schemeClr val="tx1">
                    <a:lumMod val="50000"/>
                    <a:lumOff val="50000"/>
                  </a:schemeClr>
                </a:solidFill>
                <a:latin typeface="Aptos Display" panose="020B0004020202020204" pitchFamily="34" charset="0"/>
              </a:rPr>
              <a:t>18 	</a:t>
            </a:r>
            <a:r>
              <a:rPr lang="en-US" sz="3800" dirty="0">
                <a:solidFill>
                  <a:schemeClr val="tx1">
                    <a:lumMod val="50000"/>
                    <a:lumOff val="50000"/>
                  </a:schemeClr>
                </a:solidFill>
                <a:latin typeface="Aptos Display" panose="020B0004020202020204" pitchFamily="34" charset="0"/>
              </a:rPr>
              <a:t>Mary Magdalene went to the disciples with the news: “I have seen the Lord!” And she told them that he had said these things to her. </a:t>
            </a:r>
          </a:p>
          <a:p>
            <a:pPr marL="582613" indent="-582613"/>
            <a:r>
              <a:rPr lang="en-US" sz="3800" baseline="30000" dirty="0">
                <a:solidFill>
                  <a:schemeClr val="tx1">
                    <a:lumMod val="50000"/>
                    <a:lumOff val="50000"/>
                  </a:schemeClr>
                </a:solidFill>
                <a:latin typeface="Aptos Display" panose="020B0004020202020204" pitchFamily="34" charset="0"/>
              </a:rPr>
              <a:t>19 	</a:t>
            </a:r>
            <a:r>
              <a:rPr lang="en-US" sz="3800" dirty="0">
                <a:solidFill>
                  <a:schemeClr val="tx1">
                    <a:lumMod val="50000"/>
                    <a:lumOff val="50000"/>
                  </a:schemeClr>
                </a:solidFill>
                <a:latin typeface="Aptos Display" panose="020B0004020202020204" pitchFamily="34" charset="0"/>
              </a:rPr>
              <a:t>On the evening of that first day of the week, when the disciples were together, with the doors locked for fear of the Jewish leaders, Jesus came and stood among them and said, </a:t>
            </a:r>
            <a:r>
              <a:rPr lang="en-US" sz="3800" dirty="0">
                <a:solidFill>
                  <a:schemeClr val="bg1"/>
                </a:solidFill>
                <a:latin typeface="Aptos Display" panose="020B0004020202020204" pitchFamily="34" charset="0"/>
              </a:rPr>
              <a:t>“Peace be with you!” </a:t>
            </a:r>
          </a:p>
          <a:p>
            <a:pPr marL="582613" indent="-582613"/>
            <a:endParaRPr lang="en-US" sz="3800" dirty="0">
              <a:solidFill>
                <a:schemeClr val="bg1"/>
              </a:solidFill>
              <a:latin typeface="Aptos Display" panose="020B0004020202020204" pitchFamily="34" charset="0"/>
            </a:endParaRPr>
          </a:p>
        </p:txBody>
      </p:sp>
      <p:sp>
        <p:nvSpPr>
          <p:cNvPr id="8" name="TextBox 7">
            <a:extLst>
              <a:ext uri="{FF2B5EF4-FFF2-40B4-BE49-F238E27FC236}">
                <a16:creationId xmlns:a16="http://schemas.microsoft.com/office/drawing/2014/main" id="{CA38D4AF-9375-A8E7-3295-F6A2F534C4D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20</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23265133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58C97D-A447-84FF-CE94-5505EABD908D}"/>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D0B1AE37-7EC0-E8F3-E088-E019538F267B}"/>
              </a:ext>
            </a:extLst>
          </p:cNvPr>
          <p:cNvSpPr txBox="1">
            <a:spLocks noChangeArrowheads="1"/>
          </p:cNvSpPr>
          <p:nvPr/>
        </p:nvSpPr>
        <p:spPr bwMode="auto">
          <a:xfrm>
            <a:off x="304800" y="1295401"/>
            <a:ext cx="11537430" cy="5355312"/>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Aptos Display" panose="020B0004020202020204" pitchFamily="34" charset="0"/>
              </a:rPr>
              <a:t>18 	</a:t>
            </a:r>
            <a:r>
              <a:rPr lang="en-US" sz="3800" dirty="0">
                <a:solidFill>
                  <a:schemeClr val="bg1"/>
                </a:solidFill>
                <a:latin typeface="Aptos Display" panose="020B0004020202020204" pitchFamily="34" charset="0"/>
              </a:rPr>
              <a:t>Mary Magdalene went to the disciples with the news: “I have seen the Lord!” And she told them that he had said these things to her. </a:t>
            </a:r>
          </a:p>
          <a:p>
            <a:pPr marL="582613" indent="-582613"/>
            <a:r>
              <a:rPr lang="en-US" sz="3800" baseline="30000" dirty="0">
                <a:solidFill>
                  <a:schemeClr val="bg1"/>
                </a:solidFill>
                <a:latin typeface="Aptos Display" panose="020B0004020202020204" pitchFamily="34" charset="0"/>
              </a:rPr>
              <a:t>19 	</a:t>
            </a:r>
            <a:r>
              <a:rPr lang="en-US" sz="3800" dirty="0">
                <a:solidFill>
                  <a:schemeClr val="bg1"/>
                </a:solidFill>
                <a:latin typeface="Aptos Display" panose="020B0004020202020204" pitchFamily="34" charset="0"/>
              </a:rPr>
              <a:t>On the evening of that first day of the week, when the disciples were together, with the doors locked for fear of the Jewish leaders, Jesus came and stood among them and said, “Peace be with you!” </a:t>
            </a:r>
          </a:p>
          <a:p>
            <a:pPr marL="582613" indent="-582613"/>
            <a:r>
              <a:rPr lang="en-US" sz="3800" baseline="30000" dirty="0">
                <a:solidFill>
                  <a:schemeClr val="bg1"/>
                </a:solidFill>
                <a:latin typeface="Aptos Display" panose="020B0004020202020204" pitchFamily="34" charset="0"/>
              </a:rPr>
              <a:t>20 	</a:t>
            </a:r>
            <a:r>
              <a:rPr lang="en-US" sz="3800" dirty="0">
                <a:solidFill>
                  <a:schemeClr val="bg1"/>
                </a:solidFill>
                <a:latin typeface="Aptos Display" panose="020B0004020202020204" pitchFamily="34" charset="0"/>
              </a:rPr>
              <a:t>After he said this, he showed them his hands and side. The disciples were overjoyed when they saw the Lord.</a:t>
            </a:r>
          </a:p>
        </p:txBody>
      </p:sp>
      <p:sp>
        <p:nvSpPr>
          <p:cNvPr id="8" name="TextBox 7">
            <a:extLst>
              <a:ext uri="{FF2B5EF4-FFF2-40B4-BE49-F238E27FC236}">
                <a16:creationId xmlns:a16="http://schemas.microsoft.com/office/drawing/2014/main" id="{2615C3F2-D489-5F31-0801-53D5FC77F464}"/>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20</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1932382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15E2B4-2672-4CAB-18CD-AE2FFF3D3778}"/>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D322BCF9-A5FF-AC8C-055D-24C7C53D8E99}"/>
              </a:ext>
            </a:extLst>
          </p:cNvPr>
          <p:cNvSpPr txBox="1">
            <a:spLocks noChangeArrowheads="1"/>
          </p:cNvSpPr>
          <p:nvPr/>
        </p:nvSpPr>
        <p:spPr bwMode="auto">
          <a:xfrm>
            <a:off x="304800" y="1295401"/>
            <a:ext cx="11537430" cy="1148328"/>
          </a:xfrm>
          <a:prstGeom prst="rect">
            <a:avLst/>
          </a:prstGeom>
          <a:noFill/>
          <a:ln w="9525">
            <a:noFill/>
            <a:miter lim="800000"/>
            <a:headEnd/>
            <a:tailEnd/>
          </a:ln>
        </p:spPr>
        <p:txBody>
          <a:bodyPr wrap="square">
            <a:spAutoFit/>
          </a:bodyPr>
          <a:lstStyle/>
          <a:p>
            <a:pPr marL="466725" indent="-466725">
              <a:lnSpc>
                <a:spcPct val="90000"/>
              </a:lnSpc>
              <a:buFont typeface="Arial" panose="020B0604020202020204" pitchFamily="34" charset="0"/>
              <a:buChar char="•"/>
            </a:pPr>
            <a:r>
              <a:rPr lang="en-US" sz="3800" dirty="0">
                <a:solidFill>
                  <a:schemeClr val="bg1"/>
                </a:solidFill>
                <a:latin typeface="Aptos" panose="020B0004020202020204" pitchFamily="34" charset="0"/>
              </a:rPr>
              <a:t>The resurrection distinguishes a common criminal crucified in the first century from God’s savior.</a:t>
            </a:r>
          </a:p>
        </p:txBody>
      </p:sp>
      <p:sp>
        <p:nvSpPr>
          <p:cNvPr id="8" name="TextBox 7">
            <a:extLst>
              <a:ext uri="{FF2B5EF4-FFF2-40B4-BE49-F238E27FC236}">
                <a16:creationId xmlns:a16="http://schemas.microsoft.com/office/drawing/2014/main" id="{95E81153-D829-5230-26E5-DF8A1BFDE8B4}"/>
              </a:ext>
            </a:extLst>
          </p:cNvPr>
          <p:cNvSpPr txBox="1"/>
          <p:nvPr/>
        </p:nvSpPr>
        <p:spPr>
          <a:xfrm>
            <a:off x="228600" y="5"/>
            <a:ext cx="11963400" cy="1246495"/>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7500" u="none" strike="noStrike" kern="1200" spc="0" normalizeH="0" baseline="0" noProof="0" dirty="0">
                <a:ln>
                  <a:noFill/>
                </a:ln>
                <a:solidFill>
                  <a:prstClr val="white"/>
                </a:solidFill>
                <a:effectLst/>
                <a:uLnTx/>
                <a:uFillTx/>
                <a:latin typeface="Aptos Display" panose="020B0004020202020204" pitchFamily="34" charset="0"/>
                <a:cs typeface="Arial" charset="0"/>
              </a:rPr>
              <a:t>Facts about the Resurrection</a:t>
            </a:r>
          </a:p>
        </p:txBody>
      </p:sp>
      <p:sp>
        <p:nvSpPr>
          <p:cNvPr id="2" name="Rectangle 1">
            <a:extLst>
              <a:ext uri="{FF2B5EF4-FFF2-40B4-BE49-F238E27FC236}">
                <a16:creationId xmlns:a16="http://schemas.microsoft.com/office/drawing/2014/main" id="{57A8FB34-1806-10A4-1430-A5B3678AAC1D}"/>
              </a:ext>
            </a:extLst>
          </p:cNvPr>
          <p:cNvSpPr>
            <a:spLocks noChangeArrowheads="1"/>
          </p:cNvSpPr>
          <p:nvPr/>
        </p:nvSpPr>
        <p:spPr bwMode="auto">
          <a:xfrm>
            <a:off x="304800" y="2443729"/>
            <a:ext cx="11582400" cy="287891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C487B2C4-2663-4996-309B-24BD3CDF15BF}"/>
              </a:ext>
            </a:extLst>
          </p:cNvPr>
          <p:cNvSpPr txBox="1">
            <a:spLocks noChangeArrowheads="1"/>
          </p:cNvSpPr>
          <p:nvPr/>
        </p:nvSpPr>
        <p:spPr bwMode="auto">
          <a:xfrm>
            <a:off x="344135" y="2566674"/>
            <a:ext cx="11483301" cy="2588529"/>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a:solidFill>
                  <a:prstClr val="white"/>
                </a:solidFill>
                <a:latin typeface="Aptos Display" panose="020B0004020202020204" pitchFamily="34" charset="0"/>
                <a:cs typeface="Calibri Light" panose="020F0302020204030204" pitchFamily="34" charset="0"/>
              </a:rPr>
              <a:t>N.T. Wright: “After Jesus of Nazareth had been executed, anybody two days, three days, three weeks, or three years after that would never have said he was the Messiah, unless something extraordinary had happened to convince them that God had vindicated him.” </a:t>
            </a:r>
            <a:endParaRPr lang="en-US" sz="3600" dirty="0">
              <a:solidFill>
                <a:schemeClr val="bg1"/>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4232090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500"/>
                            </p:stCondLst>
                            <p:childTnLst>
                              <p:par>
                                <p:cTn id="13" presetID="1" presetClass="entr" presetSubtype="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58C97D-A447-84FF-CE94-5505EABD908D}"/>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D0B1AE37-7EC0-E8F3-E088-E019538F267B}"/>
              </a:ext>
            </a:extLst>
          </p:cNvPr>
          <p:cNvSpPr txBox="1">
            <a:spLocks noChangeArrowheads="1"/>
          </p:cNvSpPr>
          <p:nvPr/>
        </p:nvSpPr>
        <p:spPr bwMode="auto">
          <a:xfrm>
            <a:off x="304800" y="1295401"/>
            <a:ext cx="11537430" cy="5355312"/>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Aptos Display" panose="020B0004020202020204" pitchFamily="34" charset="0"/>
              </a:rPr>
              <a:t>18 	</a:t>
            </a:r>
            <a:r>
              <a:rPr lang="en-US" sz="3800" dirty="0">
                <a:solidFill>
                  <a:schemeClr val="bg1"/>
                </a:solidFill>
                <a:latin typeface="Aptos Display" panose="020B0004020202020204" pitchFamily="34" charset="0"/>
              </a:rPr>
              <a:t>Mary Magdalene went to the disciples with the news: “I have seen the Lord!” And she told them that he had said these things to her. </a:t>
            </a:r>
          </a:p>
          <a:p>
            <a:pPr marL="582613" indent="-582613"/>
            <a:r>
              <a:rPr lang="en-US" sz="3800" baseline="30000" dirty="0">
                <a:solidFill>
                  <a:schemeClr val="bg1"/>
                </a:solidFill>
                <a:latin typeface="Aptos Display" panose="020B0004020202020204" pitchFamily="34" charset="0"/>
              </a:rPr>
              <a:t>19 	</a:t>
            </a:r>
            <a:r>
              <a:rPr lang="en-US" sz="3800" dirty="0">
                <a:solidFill>
                  <a:schemeClr val="bg1"/>
                </a:solidFill>
                <a:latin typeface="Aptos Display" panose="020B0004020202020204" pitchFamily="34" charset="0"/>
              </a:rPr>
              <a:t>On the evening of that first day of the week, when the disciples were together, with the doors locked for fear of the Jewish leaders, Jesus came and stood among them and said, “Peace be with you!” </a:t>
            </a:r>
          </a:p>
          <a:p>
            <a:pPr marL="582613" indent="-582613"/>
            <a:r>
              <a:rPr lang="en-US" sz="3800" baseline="30000" dirty="0">
                <a:solidFill>
                  <a:schemeClr val="bg1"/>
                </a:solidFill>
                <a:latin typeface="Aptos Display" panose="020B0004020202020204" pitchFamily="34" charset="0"/>
              </a:rPr>
              <a:t>20 	</a:t>
            </a:r>
            <a:r>
              <a:rPr lang="en-US" sz="3800" dirty="0">
                <a:solidFill>
                  <a:schemeClr val="bg1"/>
                </a:solidFill>
                <a:latin typeface="Aptos Display" panose="020B0004020202020204" pitchFamily="34" charset="0"/>
              </a:rPr>
              <a:t>After he said this, he showed them his hands and side. The disciples were overjoyed when they saw the Lord.</a:t>
            </a:r>
          </a:p>
        </p:txBody>
      </p:sp>
      <p:sp>
        <p:nvSpPr>
          <p:cNvPr id="8" name="TextBox 7">
            <a:extLst>
              <a:ext uri="{FF2B5EF4-FFF2-40B4-BE49-F238E27FC236}">
                <a16:creationId xmlns:a16="http://schemas.microsoft.com/office/drawing/2014/main" id="{2615C3F2-D489-5F31-0801-53D5FC77F464}"/>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20</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ACE9F70B-8C3F-B32D-31BB-58907B6A4F29}"/>
              </a:ext>
            </a:extLst>
          </p:cNvPr>
          <p:cNvSpPr>
            <a:spLocks noChangeArrowheads="1"/>
          </p:cNvSpPr>
          <p:nvPr/>
        </p:nvSpPr>
        <p:spPr bwMode="auto">
          <a:xfrm>
            <a:off x="228600" y="1165371"/>
            <a:ext cx="11712315" cy="561537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7DE2430D-E236-EC56-F5F7-0A096A49A0B9}"/>
              </a:ext>
            </a:extLst>
          </p:cNvPr>
          <p:cNvSpPr txBox="1">
            <a:spLocks noChangeArrowheads="1"/>
          </p:cNvSpPr>
          <p:nvPr/>
        </p:nvSpPr>
        <p:spPr bwMode="auto">
          <a:xfrm>
            <a:off x="267935" y="1218887"/>
            <a:ext cx="11612105" cy="5237459"/>
          </a:xfrm>
          <a:prstGeom prst="rect">
            <a:avLst/>
          </a:prstGeom>
          <a:noFill/>
          <a:ln w="38100">
            <a:noFill/>
            <a:miter lim="800000"/>
            <a:headEnd/>
            <a:tailEnd/>
          </a:ln>
        </p:spPr>
        <p:txBody>
          <a:bodyPr wrap="square">
            <a:spAutoFit/>
          </a:bodyPr>
          <a:lstStyle/>
          <a:p>
            <a:pPr marL="12700" lvl="3">
              <a:lnSpc>
                <a:spcPct val="90000"/>
              </a:lnSpc>
              <a:spcBef>
                <a:spcPts val="0"/>
              </a:spcBef>
              <a:spcAft>
                <a:spcPts val="1000"/>
              </a:spcAft>
              <a:buSzPct val="100000"/>
            </a:pPr>
            <a:r>
              <a:rPr lang="en-US" sz="4000" dirty="0">
                <a:solidFill>
                  <a:prstClr val="white"/>
                </a:solidFill>
                <a:latin typeface="Aptos Display" panose="020B0004020202020204" pitchFamily="34" charset="0"/>
                <a:cs typeface="Calibri Light" panose="020F0302020204030204" pitchFamily="34" charset="0"/>
              </a:rPr>
              <a:t>Fact #2: Eyewitnesses Testimony of the Risen Jesus </a:t>
            </a:r>
          </a:p>
          <a:p>
            <a:pPr marL="287338" lvl="3">
              <a:lnSpc>
                <a:spcPct val="90000"/>
              </a:lnSpc>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1 Corinthians 15:4-8: “For what I received I passed on to you as of first importance: that Christ died for our sins according to the Scriptures, that he was buried, that he was raised on the third day according to the Scriptures, and that he appeared to Peter, and then to the Twelve. After that, he appeared to more than five hundred of the brothers at the same time, most of whom are still living…Then he appeared to James, then to all the apostles, and last of all he appeared to me.” </a:t>
            </a:r>
            <a:endParaRPr lang="en-US" sz="3600" dirty="0">
              <a:solidFill>
                <a:schemeClr val="bg1"/>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462380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500"/>
                            </p:stCondLst>
                            <p:childTnLst>
                              <p:par>
                                <p:cTn id="13" presetID="1" presetClass="entr" presetSubtype="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D2724C-6161-07F3-BAD8-7C0058BCD5CA}"/>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2AF18EFF-0076-83FF-37DF-0B862CEC81AF}"/>
              </a:ext>
            </a:extLst>
          </p:cNvPr>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Aptos Display" panose="020B0004020202020204" pitchFamily="34" charset="0"/>
              </a:rPr>
              <a:t>19 	</a:t>
            </a:r>
            <a:r>
              <a:rPr lang="en-US" sz="3800" dirty="0">
                <a:solidFill>
                  <a:schemeClr val="bg1"/>
                </a:solidFill>
                <a:latin typeface="Aptos Display" panose="020B0004020202020204" pitchFamily="34" charset="0"/>
              </a:rPr>
              <a:t>Jesus came and stood among them and said, “Peace be with you!” </a:t>
            </a:r>
          </a:p>
          <a:p>
            <a:pPr marL="582613" indent="-582613"/>
            <a:r>
              <a:rPr lang="en-US" sz="3800" baseline="30000" dirty="0">
                <a:solidFill>
                  <a:schemeClr val="bg1"/>
                </a:solidFill>
                <a:latin typeface="Aptos Display" panose="020B0004020202020204" pitchFamily="34" charset="0"/>
              </a:rPr>
              <a:t>20 	</a:t>
            </a:r>
            <a:r>
              <a:rPr lang="en-US" sz="3800" dirty="0">
                <a:solidFill>
                  <a:schemeClr val="bg1"/>
                </a:solidFill>
                <a:latin typeface="Aptos Display" panose="020B0004020202020204" pitchFamily="34" charset="0"/>
              </a:rPr>
              <a:t>After he said this, he showed them his hands and side. The disciples were overjoyed when they saw the Lord.</a:t>
            </a:r>
          </a:p>
        </p:txBody>
      </p:sp>
      <p:sp>
        <p:nvSpPr>
          <p:cNvPr id="8" name="TextBox 7">
            <a:extLst>
              <a:ext uri="{FF2B5EF4-FFF2-40B4-BE49-F238E27FC236}">
                <a16:creationId xmlns:a16="http://schemas.microsoft.com/office/drawing/2014/main" id="{383A8201-0350-EDDF-62C0-8C283EBF8D88}"/>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20</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E9F461F5-7DA0-D8EC-36C2-E2039371B7D7}"/>
              </a:ext>
            </a:extLst>
          </p:cNvPr>
          <p:cNvSpPr>
            <a:spLocks noChangeArrowheads="1"/>
          </p:cNvSpPr>
          <p:nvPr/>
        </p:nvSpPr>
        <p:spPr bwMode="auto">
          <a:xfrm>
            <a:off x="228600" y="1107161"/>
            <a:ext cx="11712315" cy="561537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04DB7E06-CE41-6CBC-5E2C-70E3BB585271}"/>
              </a:ext>
            </a:extLst>
          </p:cNvPr>
          <p:cNvSpPr txBox="1">
            <a:spLocks noChangeArrowheads="1"/>
          </p:cNvSpPr>
          <p:nvPr/>
        </p:nvSpPr>
        <p:spPr bwMode="auto">
          <a:xfrm>
            <a:off x="267935" y="1222975"/>
            <a:ext cx="11612105" cy="5237459"/>
          </a:xfrm>
          <a:prstGeom prst="rect">
            <a:avLst/>
          </a:prstGeom>
          <a:noFill/>
          <a:ln w="38100">
            <a:noFill/>
            <a:miter lim="800000"/>
            <a:headEnd/>
            <a:tailEnd/>
          </a:ln>
        </p:spPr>
        <p:txBody>
          <a:bodyPr wrap="square">
            <a:spAutoFit/>
          </a:bodyPr>
          <a:lstStyle/>
          <a:p>
            <a:pPr marL="12700" lvl="3">
              <a:lnSpc>
                <a:spcPct val="90000"/>
              </a:lnSpc>
              <a:spcBef>
                <a:spcPts val="0"/>
              </a:spcBef>
              <a:spcAft>
                <a:spcPts val="1000"/>
              </a:spcAft>
              <a:buSzPct val="100000"/>
            </a:pPr>
            <a:r>
              <a:rPr lang="en-US" sz="4000" dirty="0">
                <a:solidFill>
                  <a:prstClr val="white"/>
                </a:solidFill>
                <a:latin typeface="Aptos Display" panose="020B0004020202020204" pitchFamily="34" charset="0"/>
                <a:cs typeface="Calibri Light" panose="020F0302020204030204" pitchFamily="34" charset="0"/>
              </a:rPr>
              <a:t>Fact #2: Eyewitnesses Testimony of the Risen Jesus </a:t>
            </a:r>
          </a:p>
          <a:p>
            <a:pPr marL="287338" lvl="3">
              <a:lnSpc>
                <a:spcPct val="90000"/>
              </a:lnSpc>
              <a:spcBef>
                <a:spcPts val="0"/>
              </a:spcBef>
              <a:spcAft>
                <a:spcPts val="0"/>
              </a:spcAft>
              <a:buSzPct val="100000"/>
            </a:pPr>
            <a:r>
              <a:rPr lang="en-US" sz="3600" dirty="0">
                <a:solidFill>
                  <a:schemeClr val="accent1">
                    <a:lumMod val="75000"/>
                  </a:schemeClr>
                </a:solidFill>
                <a:latin typeface="Aptos Display" panose="020B0004020202020204" pitchFamily="34" charset="0"/>
                <a:cs typeface="Calibri Light" panose="020F0302020204030204" pitchFamily="34" charset="0"/>
              </a:rPr>
              <a:t>1 Corinthians 15:4-8: “For what I received I passed on to you as of first importance: that Christ died for our sins according to the Scriptures, that he was buried, that he was raised on the third day according to the Scriptures, and that he appeared to </a:t>
            </a:r>
            <a:r>
              <a:rPr lang="en-US" sz="3600" dirty="0">
                <a:solidFill>
                  <a:prstClr val="white"/>
                </a:solidFill>
                <a:latin typeface="Aptos Display" panose="020B0004020202020204" pitchFamily="34" charset="0"/>
                <a:cs typeface="Calibri Light" panose="020F0302020204030204" pitchFamily="34" charset="0"/>
              </a:rPr>
              <a:t>Peter</a:t>
            </a:r>
            <a:r>
              <a:rPr lang="en-US" sz="3600" dirty="0">
                <a:solidFill>
                  <a:schemeClr val="accent1">
                    <a:lumMod val="75000"/>
                  </a:schemeClr>
                </a:solidFill>
                <a:latin typeface="Aptos Display" panose="020B0004020202020204" pitchFamily="34" charset="0"/>
                <a:cs typeface="Calibri Light" panose="020F0302020204030204" pitchFamily="34" charset="0"/>
              </a:rPr>
              <a:t>, and then to the Twelve. After that, he appeared to more than five hundred of the brothers at the same time, most of whom are still living…Then he appeared to James, then to all the apostles, and last of all he appeared to me.” </a:t>
            </a:r>
          </a:p>
        </p:txBody>
      </p:sp>
    </p:spTree>
    <p:extLst>
      <p:ext uri="{BB962C8B-B14F-4D97-AF65-F5344CB8AC3E}">
        <p14:creationId xmlns:p14="http://schemas.microsoft.com/office/powerpoint/2010/main" val="31439007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1A4F78-6189-04D6-2331-731EA483CD9F}"/>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92221880-369B-871F-33AC-521F4F627DC5}"/>
              </a:ext>
            </a:extLst>
          </p:cNvPr>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Aptos Display" panose="020B0004020202020204" pitchFamily="34" charset="0"/>
              </a:rPr>
              <a:t>19 	</a:t>
            </a:r>
            <a:r>
              <a:rPr lang="en-US" sz="3800" dirty="0">
                <a:solidFill>
                  <a:schemeClr val="bg1"/>
                </a:solidFill>
                <a:latin typeface="Aptos Display" panose="020B0004020202020204" pitchFamily="34" charset="0"/>
              </a:rPr>
              <a:t>Jesus came and stood among them and said, “Peace be with you!” </a:t>
            </a:r>
          </a:p>
          <a:p>
            <a:pPr marL="582613" indent="-582613"/>
            <a:r>
              <a:rPr lang="en-US" sz="3800" baseline="30000" dirty="0">
                <a:solidFill>
                  <a:schemeClr val="bg1"/>
                </a:solidFill>
                <a:latin typeface="Aptos Display" panose="020B0004020202020204" pitchFamily="34" charset="0"/>
              </a:rPr>
              <a:t>20 	</a:t>
            </a:r>
            <a:r>
              <a:rPr lang="en-US" sz="3800" dirty="0">
                <a:solidFill>
                  <a:schemeClr val="bg1"/>
                </a:solidFill>
                <a:latin typeface="Aptos Display" panose="020B0004020202020204" pitchFamily="34" charset="0"/>
              </a:rPr>
              <a:t>After he said this, he showed them his hands and side. The disciples were overjoyed when they saw the Lord.</a:t>
            </a:r>
          </a:p>
        </p:txBody>
      </p:sp>
      <p:sp>
        <p:nvSpPr>
          <p:cNvPr id="8" name="TextBox 7">
            <a:extLst>
              <a:ext uri="{FF2B5EF4-FFF2-40B4-BE49-F238E27FC236}">
                <a16:creationId xmlns:a16="http://schemas.microsoft.com/office/drawing/2014/main" id="{FCA3C803-88F8-9E1F-FF65-222E99991A76}"/>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20</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CF0AC3CC-DD31-CD68-AFB6-53EFCC4DE445}"/>
              </a:ext>
            </a:extLst>
          </p:cNvPr>
          <p:cNvSpPr>
            <a:spLocks noChangeArrowheads="1"/>
          </p:cNvSpPr>
          <p:nvPr/>
        </p:nvSpPr>
        <p:spPr bwMode="auto">
          <a:xfrm>
            <a:off x="228600" y="1107161"/>
            <a:ext cx="11712315" cy="561537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B59D5027-99A2-C627-7B8B-AC693E51B48F}"/>
              </a:ext>
            </a:extLst>
          </p:cNvPr>
          <p:cNvSpPr txBox="1">
            <a:spLocks noChangeArrowheads="1"/>
          </p:cNvSpPr>
          <p:nvPr/>
        </p:nvSpPr>
        <p:spPr bwMode="auto">
          <a:xfrm>
            <a:off x="267935" y="1222975"/>
            <a:ext cx="11612105" cy="5237459"/>
          </a:xfrm>
          <a:prstGeom prst="rect">
            <a:avLst/>
          </a:prstGeom>
          <a:noFill/>
          <a:ln w="38100">
            <a:noFill/>
            <a:miter lim="800000"/>
            <a:headEnd/>
            <a:tailEnd/>
          </a:ln>
        </p:spPr>
        <p:txBody>
          <a:bodyPr wrap="square">
            <a:spAutoFit/>
          </a:bodyPr>
          <a:lstStyle/>
          <a:p>
            <a:pPr marL="12700" lvl="3">
              <a:lnSpc>
                <a:spcPct val="90000"/>
              </a:lnSpc>
              <a:spcBef>
                <a:spcPts val="0"/>
              </a:spcBef>
              <a:spcAft>
                <a:spcPts val="1000"/>
              </a:spcAft>
              <a:buSzPct val="100000"/>
            </a:pPr>
            <a:r>
              <a:rPr lang="en-US" sz="4000" dirty="0">
                <a:solidFill>
                  <a:prstClr val="white"/>
                </a:solidFill>
                <a:latin typeface="Aptos Display" panose="020B0004020202020204" pitchFamily="34" charset="0"/>
                <a:cs typeface="Calibri Light" panose="020F0302020204030204" pitchFamily="34" charset="0"/>
              </a:rPr>
              <a:t>Fact #2: Eyewitnesses Testimony of the Risen Jesus </a:t>
            </a:r>
          </a:p>
          <a:p>
            <a:pPr marL="287338" lvl="3">
              <a:lnSpc>
                <a:spcPct val="90000"/>
              </a:lnSpc>
              <a:spcBef>
                <a:spcPts val="0"/>
              </a:spcBef>
              <a:spcAft>
                <a:spcPts val="0"/>
              </a:spcAft>
              <a:buSzPct val="100000"/>
            </a:pPr>
            <a:r>
              <a:rPr lang="en-US" sz="3600" dirty="0">
                <a:solidFill>
                  <a:schemeClr val="accent1">
                    <a:lumMod val="75000"/>
                  </a:schemeClr>
                </a:solidFill>
                <a:latin typeface="Aptos Display" panose="020B0004020202020204" pitchFamily="34" charset="0"/>
                <a:cs typeface="Calibri Light" panose="020F0302020204030204" pitchFamily="34" charset="0"/>
              </a:rPr>
              <a:t>1 Corinthians 15:4-8: “For what I received I passed on to you as of first importance: that Christ died for our sins according to the Scriptures, that he was buried, that he was raised on the third day according to the Scriptures, and that he appeared to Peter, and then to </a:t>
            </a:r>
            <a:r>
              <a:rPr lang="en-US" sz="3600" dirty="0">
                <a:solidFill>
                  <a:schemeClr val="bg1"/>
                </a:solidFill>
                <a:latin typeface="Aptos Display" panose="020B0004020202020204" pitchFamily="34" charset="0"/>
                <a:cs typeface="Calibri Light" panose="020F0302020204030204" pitchFamily="34" charset="0"/>
              </a:rPr>
              <a:t>the Twelve</a:t>
            </a:r>
            <a:r>
              <a:rPr lang="en-US" sz="3600" dirty="0">
                <a:solidFill>
                  <a:schemeClr val="accent1">
                    <a:lumMod val="75000"/>
                  </a:schemeClr>
                </a:solidFill>
                <a:latin typeface="Aptos Display" panose="020B0004020202020204" pitchFamily="34" charset="0"/>
                <a:cs typeface="Calibri Light" panose="020F0302020204030204" pitchFamily="34" charset="0"/>
              </a:rPr>
              <a:t>. After that, he appeared to more than five hundred of the brothers at the same time, most of whom are still living…Then he appeared to James, then to all the apostles, and last of all he appeared to me.” </a:t>
            </a:r>
          </a:p>
        </p:txBody>
      </p:sp>
    </p:spTree>
    <p:extLst>
      <p:ext uri="{BB962C8B-B14F-4D97-AF65-F5344CB8AC3E}">
        <p14:creationId xmlns:p14="http://schemas.microsoft.com/office/powerpoint/2010/main" val="24912163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4C2CC8-BB79-940F-C652-4258263707F1}"/>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150BF914-9765-7B25-F071-447D362C683A}"/>
              </a:ext>
            </a:extLst>
          </p:cNvPr>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Aptos Display" panose="020B0004020202020204" pitchFamily="34" charset="0"/>
              </a:rPr>
              <a:t>19 	</a:t>
            </a:r>
            <a:r>
              <a:rPr lang="en-US" sz="3800" dirty="0">
                <a:solidFill>
                  <a:schemeClr val="bg1"/>
                </a:solidFill>
                <a:latin typeface="Aptos Display" panose="020B0004020202020204" pitchFamily="34" charset="0"/>
              </a:rPr>
              <a:t>Jesus came and stood among them and said, “Peace be with you!” </a:t>
            </a:r>
          </a:p>
          <a:p>
            <a:pPr marL="582613" indent="-582613"/>
            <a:r>
              <a:rPr lang="en-US" sz="3800" baseline="30000" dirty="0">
                <a:solidFill>
                  <a:schemeClr val="bg1"/>
                </a:solidFill>
                <a:latin typeface="Aptos Display" panose="020B0004020202020204" pitchFamily="34" charset="0"/>
              </a:rPr>
              <a:t>20 	</a:t>
            </a:r>
            <a:r>
              <a:rPr lang="en-US" sz="3800" dirty="0">
                <a:solidFill>
                  <a:schemeClr val="bg1"/>
                </a:solidFill>
                <a:latin typeface="Aptos Display" panose="020B0004020202020204" pitchFamily="34" charset="0"/>
              </a:rPr>
              <a:t>After he said this, he showed them his hands and side. The disciples were overjoyed when they saw the Lord.</a:t>
            </a:r>
          </a:p>
        </p:txBody>
      </p:sp>
      <p:sp>
        <p:nvSpPr>
          <p:cNvPr id="8" name="TextBox 7">
            <a:extLst>
              <a:ext uri="{FF2B5EF4-FFF2-40B4-BE49-F238E27FC236}">
                <a16:creationId xmlns:a16="http://schemas.microsoft.com/office/drawing/2014/main" id="{D89C596C-D886-622E-1826-A3BF21C50608}"/>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20</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1AB6ECC4-85AD-DAC8-E35C-FA86EF183A32}"/>
              </a:ext>
            </a:extLst>
          </p:cNvPr>
          <p:cNvSpPr>
            <a:spLocks noChangeArrowheads="1"/>
          </p:cNvSpPr>
          <p:nvPr/>
        </p:nvSpPr>
        <p:spPr bwMode="auto">
          <a:xfrm>
            <a:off x="228600" y="1107161"/>
            <a:ext cx="11712315" cy="561537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1C9DBB3A-80A9-89F9-D330-2FE114FA4ACF}"/>
              </a:ext>
            </a:extLst>
          </p:cNvPr>
          <p:cNvSpPr txBox="1">
            <a:spLocks noChangeArrowheads="1"/>
          </p:cNvSpPr>
          <p:nvPr/>
        </p:nvSpPr>
        <p:spPr bwMode="auto">
          <a:xfrm>
            <a:off x="267935" y="1222975"/>
            <a:ext cx="11612105" cy="5237459"/>
          </a:xfrm>
          <a:prstGeom prst="rect">
            <a:avLst/>
          </a:prstGeom>
          <a:noFill/>
          <a:ln w="38100">
            <a:noFill/>
            <a:miter lim="800000"/>
            <a:headEnd/>
            <a:tailEnd/>
          </a:ln>
        </p:spPr>
        <p:txBody>
          <a:bodyPr wrap="square">
            <a:spAutoFit/>
          </a:bodyPr>
          <a:lstStyle/>
          <a:p>
            <a:pPr marL="12700" lvl="3">
              <a:lnSpc>
                <a:spcPct val="90000"/>
              </a:lnSpc>
              <a:spcBef>
                <a:spcPts val="0"/>
              </a:spcBef>
              <a:spcAft>
                <a:spcPts val="1000"/>
              </a:spcAft>
              <a:buSzPct val="100000"/>
            </a:pPr>
            <a:r>
              <a:rPr lang="en-US" sz="4000" dirty="0">
                <a:solidFill>
                  <a:prstClr val="white"/>
                </a:solidFill>
                <a:latin typeface="Aptos Display" panose="020B0004020202020204" pitchFamily="34" charset="0"/>
                <a:cs typeface="Calibri Light" panose="020F0302020204030204" pitchFamily="34" charset="0"/>
              </a:rPr>
              <a:t>Fact #2: Eyewitnesses Testimony of the Risen Jesus </a:t>
            </a:r>
          </a:p>
          <a:p>
            <a:pPr marL="287338" lvl="3">
              <a:lnSpc>
                <a:spcPct val="90000"/>
              </a:lnSpc>
              <a:spcBef>
                <a:spcPts val="0"/>
              </a:spcBef>
              <a:spcAft>
                <a:spcPts val="0"/>
              </a:spcAft>
              <a:buSzPct val="100000"/>
            </a:pPr>
            <a:r>
              <a:rPr lang="en-US" sz="3600" dirty="0">
                <a:solidFill>
                  <a:schemeClr val="accent1">
                    <a:lumMod val="75000"/>
                  </a:schemeClr>
                </a:solidFill>
                <a:latin typeface="Aptos Display" panose="020B0004020202020204" pitchFamily="34" charset="0"/>
                <a:cs typeface="Calibri Light" panose="020F0302020204030204" pitchFamily="34" charset="0"/>
              </a:rPr>
              <a:t>1 Corinthians 15:4-8: “For what I received I passed on to you as of first importance: that Christ died for our sins according to the Scriptures, that he was buried, that he was raised on the third day according to the Scriptures, and that he appeared to Peter, and then to the Twelve. After that, he appeared to </a:t>
            </a:r>
            <a:r>
              <a:rPr lang="en-US" sz="3600" dirty="0">
                <a:solidFill>
                  <a:schemeClr val="bg1"/>
                </a:solidFill>
                <a:latin typeface="Aptos Display" panose="020B0004020202020204" pitchFamily="34" charset="0"/>
                <a:cs typeface="Calibri Light" panose="020F0302020204030204" pitchFamily="34" charset="0"/>
              </a:rPr>
              <a:t>more than five hundred of the brothers at the same time, most of whom are still living</a:t>
            </a:r>
            <a:r>
              <a:rPr lang="en-US" sz="3600" dirty="0">
                <a:solidFill>
                  <a:schemeClr val="accent1">
                    <a:lumMod val="75000"/>
                  </a:schemeClr>
                </a:solidFill>
                <a:latin typeface="Aptos Display" panose="020B0004020202020204" pitchFamily="34" charset="0"/>
                <a:cs typeface="Calibri Light" panose="020F0302020204030204" pitchFamily="34" charset="0"/>
              </a:rPr>
              <a:t>…Then he appeared to James, then to all the apostles, and last of all he appeared to me.” </a:t>
            </a:r>
          </a:p>
        </p:txBody>
      </p:sp>
    </p:spTree>
    <p:extLst>
      <p:ext uri="{BB962C8B-B14F-4D97-AF65-F5344CB8AC3E}">
        <p14:creationId xmlns:p14="http://schemas.microsoft.com/office/powerpoint/2010/main" val="1828037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F4A47F-1BEE-2B8C-BCAB-C6B18D6D1EDF}"/>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88361943-FE81-61E1-2A73-F2C31C447AD3}"/>
              </a:ext>
            </a:extLst>
          </p:cNvPr>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Aptos Display" panose="020B0004020202020204" pitchFamily="34" charset="0"/>
              </a:rPr>
              <a:t>19 	</a:t>
            </a:r>
            <a:r>
              <a:rPr lang="en-US" sz="3800" dirty="0">
                <a:solidFill>
                  <a:schemeClr val="bg1"/>
                </a:solidFill>
                <a:latin typeface="Aptos Display" panose="020B0004020202020204" pitchFamily="34" charset="0"/>
              </a:rPr>
              <a:t>Jesus came and stood among them and said, “Peace be with you!” </a:t>
            </a:r>
          </a:p>
          <a:p>
            <a:pPr marL="582613" indent="-582613"/>
            <a:r>
              <a:rPr lang="en-US" sz="3800" baseline="30000" dirty="0">
                <a:solidFill>
                  <a:schemeClr val="bg1"/>
                </a:solidFill>
                <a:latin typeface="Aptos Display" panose="020B0004020202020204" pitchFamily="34" charset="0"/>
              </a:rPr>
              <a:t>20 	</a:t>
            </a:r>
            <a:r>
              <a:rPr lang="en-US" sz="3800" dirty="0">
                <a:solidFill>
                  <a:schemeClr val="bg1"/>
                </a:solidFill>
                <a:latin typeface="Aptos Display" panose="020B0004020202020204" pitchFamily="34" charset="0"/>
              </a:rPr>
              <a:t>After he said this, he showed them his hands and side. The disciples were overjoyed when they saw the Lord.</a:t>
            </a:r>
          </a:p>
        </p:txBody>
      </p:sp>
      <p:sp>
        <p:nvSpPr>
          <p:cNvPr id="8" name="TextBox 7">
            <a:extLst>
              <a:ext uri="{FF2B5EF4-FFF2-40B4-BE49-F238E27FC236}">
                <a16:creationId xmlns:a16="http://schemas.microsoft.com/office/drawing/2014/main" id="{B02DC1D7-EC1C-7842-477E-2A1A74415B12}"/>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20</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D5AAFE20-C705-3901-87BD-5082677ECBC8}"/>
              </a:ext>
            </a:extLst>
          </p:cNvPr>
          <p:cNvSpPr>
            <a:spLocks noChangeArrowheads="1"/>
          </p:cNvSpPr>
          <p:nvPr/>
        </p:nvSpPr>
        <p:spPr bwMode="auto">
          <a:xfrm>
            <a:off x="228600" y="1107161"/>
            <a:ext cx="11712315" cy="561537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DD4238A0-EDBF-4FDF-1101-0581D392DBF2}"/>
              </a:ext>
            </a:extLst>
          </p:cNvPr>
          <p:cNvSpPr txBox="1">
            <a:spLocks noChangeArrowheads="1"/>
          </p:cNvSpPr>
          <p:nvPr/>
        </p:nvSpPr>
        <p:spPr bwMode="auto">
          <a:xfrm>
            <a:off x="267935" y="1222975"/>
            <a:ext cx="11612105" cy="5237459"/>
          </a:xfrm>
          <a:prstGeom prst="rect">
            <a:avLst/>
          </a:prstGeom>
          <a:noFill/>
          <a:ln w="38100">
            <a:noFill/>
            <a:miter lim="800000"/>
            <a:headEnd/>
            <a:tailEnd/>
          </a:ln>
        </p:spPr>
        <p:txBody>
          <a:bodyPr wrap="square">
            <a:spAutoFit/>
          </a:bodyPr>
          <a:lstStyle/>
          <a:p>
            <a:pPr marL="12700" lvl="3">
              <a:lnSpc>
                <a:spcPct val="90000"/>
              </a:lnSpc>
              <a:spcBef>
                <a:spcPts val="0"/>
              </a:spcBef>
              <a:spcAft>
                <a:spcPts val="1000"/>
              </a:spcAft>
              <a:buSzPct val="100000"/>
            </a:pPr>
            <a:r>
              <a:rPr lang="en-US" sz="4000" dirty="0">
                <a:solidFill>
                  <a:prstClr val="white"/>
                </a:solidFill>
                <a:latin typeface="Aptos Display" panose="020B0004020202020204" pitchFamily="34" charset="0"/>
                <a:cs typeface="Calibri Light" panose="020F0302020204030204" pitchFamily="34" charset="0"/>
              </a:rPr>
              <a:t>Fact #2: Eyewitnesses Testimony of the Risen Jesus </a:t>
            </a:r>
          </a:p>
          <a:p>
            <a:pPr marL="287338" lvl="3">
              <a:lnSpc>
                <a:spcPct val="90000"/>
              </a:lnSpc>
              <a:spcBef>
                <a:spcPts val="0"/>
              </a:spcBef>
              <a:spcAft>
                <a:spcPts val="0"/>
              </a:spcAft>
              <a:buSzPct val="100000"/>
            </a:pPr>
            <a:r>
              <a:rPr lang="en-US" sz="3600" dirty="0">
                <a:solidFill>
                  <a:schemeClr val="accent1">
                    <a:lumMod val="75000"/>
                  </a:schemeClr>
                </a:solidFill>
                <a:latin typeface="Aptos Display" panose="020B0004020202020204" pitchFamily="34" charset="0"/>
                <a:cs typeface="Calibri Light" panose="020F0302020204030204" pitchFamily="34" charset="0"/>
              </a:rPr>
              <a:t>1 Corinthians 15:4-8: “For what I received I passed on to you as of first importance: that Christ died for our sins according to the Scriptures, that he was buried, that he was raised on the third day according to the Scriptures, and that he appeared to Peter, and then to the Twelve. After that, he appeared to more than five hundred of the brothers at the same time, most of whom are still living…Then he appeared to </a:t>
            </a:r>
            <a:r>
              <a:rPr lang="en-US" sz="3600" dirty="0">
                <a:solidFill>
                  <a:schemeClr val="bg1"/>
                </a:solidFill>
                <a:latin typeface="Aptos Display" panose="020B0004020202020204" pitchFamily="34" charset="0"/>
                <a:cs typeface="Calibri Light" panose="020F0302020204030204" pitchFamily="34" charset="0"/>
              </a:rPr>
              <a:t>James</a:t>
            </a:r>
            <a:r>
              <a:rPr lang="en-US" sz="3600" dirty="0">
                <a:solidFill>
                  <a:schemeClr val="accent1">
                    <a:lumMod val="75000"/>
                  </a:schemeClr>
                </a:solidFill>
                <a:latin typeface="Aptos Display" panose="020B0004020202020204" pitchFamily="34" charset="0"/>
                <a:cs typeface="Calibri Light" panose="020F0302020204030204" pitchFamily="34" charset="0"/>
              </a:rPr>
              <a:t>, then to all the apostles, and last of all he appeared to me.” </a:t>
            </a:r>
          </a:p>
        </p:txBody>
      </p:sp>
    </p:spTree>
    <p:extLst>
      <p:ext uri="{BB962C8B-B14F-4D97-AF65-F5344CB8AC3E}">
        <p14:creationId xmlns:p14="http://schemas.microsoft.com/office/powerpoint/2010/main" val="28937553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7EB8D9-DB44-AFC2-41C8-2AB7B912D7E2}"/>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F10F72F1-716A-2AF8-7F93-26F139FFF8AF}"/>
              </a:ext>
            </a:extLst>
          </p:cNvPr>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Aptos Display" panose="020B0004020202020204" pitchFamily="34" charset="0"/>
              </a:rPr>
              <a:t>19 	</a:t>
            </a:r>
            <a:r>
              <a:rPr lang="en-US" sz="3800" dirty="0">
                <a:solidFill>
                  <a:schemeClr val="bg1"/>
                </a:solidFill>
                <a:latin typeface="Aptos Display" panose="020B0004020202020204" pitchFamily="34" charset="0"/>
              </a:rPr>
              <a:t>Jesus came and stood among them and said, “Peace be with you!” </a:t>
            </a:r>
          </a:p>
          <a:p>
            <a:pPr marL="582613" indent="-582613"/>
            <a:r>
              <a:rPr lang="en-US" sz="3800" baseline="30000" dirty="0">
                <a:solidFill>
                  <a:schemeClr val="bg1"/>
                </a:solidFill>
                <a:latin typeface="Aptos Display" panose="020B0004020202020204" pitchFamily="34" charset="0"/>
              </a:rPr>
              <a:t>20 	</a:t>
            </a:r>
            <a:r>
              <a:rPr lang="en-US" sz="3800" dirty="0">
                <a:solidFill>
                  <a:schemeClr val="bg1"/>
                </a:solidFill>
                <a:latin typeface="Aptos Display" panose="020B0004020202020204" pitchFamily="34" charset="0"/>
              </a:rPr>
              <a:t>After he said this, he showed them his hands and side. The disciples were overjoyed when they saw the Lord.</a:t>
            </a:r>
          </a:p>
        </p:txBody>
      </p:sp>
      <p:sp>
        <p:nvSpPr>
          <p:cNvPr id="8" name="TextBox 7">
            <a:extLst>
              <a:ext uri="{FF2B5EF4-FFF2-40B4-BE49-F238E27FC236}">
                <a16:creationId xmlns:a16="http://schemas.microsoft.com/office/drawing/2014/main" id="{B75010E9-160B-569B-4891-6EAD274508DC}"/>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20</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091CB16D-6E79-4101-BFDC-F5A0CCD2F7F1}"/>
              </a:ext>
            </a:extLst>
          </p:cNvPr>
          <p:cNvSpPr>
            <a:spLocks noChangeArrowheads="1"/>
          </p:cNvSpPr>
          <p:nvPr/>
        </p:nvSpPr>
        <p:spPr bwMode="auto">
          <a:xfrm>
            <a:off x="228600" y="1107161"/>
            <a:ext cx="11712315" cy="561537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8777EFB2-7968-E947-F7DE-9C13FFC37ECF}"/>
              </a:ext>
            </a:extLst>
          </p:cNvPr>
          <p:cNvSpPr txBox="1">
            <a:spLocks noChangeArrowheads="1"/>
          </p:cNvSpPr>
          <p:nvPr/>
        </p:nvSpPr>
        <p:spPr bwMode="auto">
          <a:xfrm>
            <a:off x="267935" y="1222975"/>
            <a:ext cx="11612105" cy="5237459"/>
          </a:xfrm>
          <a:prstGeom prst="rect">
            <a:avLst/>
          </a:prstGeom>
          <a:noFill/>
          <a:ln w="38100">
            <a:noFill/>
            <a:miter lim="800000"/>
            <a:headEnd/>
            <a:tailEnd/>
          </a:ln>
        </p:spPr>
        <p:txBody>
          <a:bodyPr wrap="square">
            <a:spAutoFit/>
          </a:bodyPr>
          <a:lstStyle/>
          <a:p>
            <a:pPr marL="12700" lvl="3">
              <a:lnSpc>
                <a:spcPct val="90000"/>
              </a:lnSpc>
              <a:spcBef>
                <a:spcPts val="0"/>
              </a:spcBef>
              <a:spcAft>
                <a:spcPts val="1000"/>
              </a:spcAft>
              <a:buSzPct val="100000"/>
            </a:pPr>
            <a:r>
              <a:rPr lang="en-US" sz="4000" dirty="0">
                <a:solidFill>
                  <a:prstClr val="white"/>
                </a:solidFill>
                <a:latin typeface="Aptos Display" panose="020B0004020202020204" pitchFamily="34" charset="0"/>
                <a:cs typeface="Calibri Light" panose="020F0302020204030204" pitchFamily="34" charset="0"/>
              </a:rPr>
              <a:t>Fact #2: Eyewitnesses Testimony of the Risen Jesus </a:t>
            </a:r>
          </a:p>
          <a:p>
            <a:pPr marL="287338" lvl="3">
              <a:lnSpc>
                <a:spcPct val="90000"/>
              </a:lnSpc>
              <a:spcBef>
                <a:spcPts val="0"/>
              </a:spcBef>
              <a:spcAft>
                <a:spcPts val="0"/>
              </a:spcAft>
              <a:buSzPct val="100000"/>
            </a:pPr>
            <a:r>
              <a:rPr lang="en-US" sz="3600" dirty="0">
                <a:solidFill>
                  <a:schemeClr val="accent1">
                    <a:lumMod val="75000"/>
                  </a:schemeClr>
                </a:solidFill>
                <a:latin typeface="Aptos Display" panose="020B0004020202020204" pitchFamily="34" charset="0"/>
                <a:cs typeface="Calibri Light" panose="020F0302020204030204" pitchFamily="34" charset="0"/>
              </a:rPr>
              <a:t>1 Corinthians 15:4-8: “For what I received I passed on to you as of first importance: that Christ died for our sins according to the Scriptures, that he was buried, that he was raised on the third day according to the Scriptures, and that he appeared to Peter, and then to the Twelve. After that, he appeared to more than five hundred of the brothers at the same time, most of whom are still living…Then he appeared to James, then to all the apostles, and </a:t>
            </a:r>
            <a:r>
              <a:rPr lang="en-US" sz="3600" dirty="0">
                <a:solidFill>
                  <a:schemeClr val="bg1"/>
                </a:solidFill>
                <a:latin typeface="Aptos Display" panose="020B0004020202020204" pitchFamily="34" charset="0"/>
                <a:cs typeface="Calibri Light" panose="020F0302020204030204" pitchFamily="34" charset="0"/>
              </a:rPr>
              <a:t>last of all he appeared to me</a:t>
            </a:r>
            <a:r>
              <a:rPr lang="en-US" sz="3600" dirty="0">
                <a:solidFill>
                  <a:schemeClr val="accent1">
                    <a:lumMod val="75000"/>
                  </a:schemeClr>
                </a:solidFill>
                <a:latin typeface="Aptos Display" panose="020B0004020202020204" pitchFamily="34" charset="0"/>
                <a:cs typeface="Calibri Light" panose="020F0302020204030204" pitchFamily="34" charset="0"/>
              </a:rPr>
              <a:t>.” </a:t>
            </a:r>
          </a:p>
        </p:txBody>
      </p:sp>
    </p:spTree>
    <p:extLst>
      <p:ext uri="{BB962C8B-B14F-4D97-AF65-F5344CB8AC3E}">
        <p14:creationId xmlns:p14="http://schemas.microsoft.com/office/powerpoint/2010/main" val="1041794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6A6FF6-D79F-F5F3-5B4C-D1F3940226BA}"/>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649AC6AF-C77B-4EFF-E9D5-10DCE2E8074A}"/>
              </a:ext>
            </a:extLst>
          </p:cNvPr>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Aptos Display" panose="020B0004020202020204" pitchFamily="34" charset="0"/>
              </a:rPr>
              <a:t>19 	</a:t>
            </a:r>
            <a:r>
              <a:rPr lang="en-US" sz="3800" dirty="0">
                <a:solidFill>
                  <a:schemeClr val="bg1"/>
                </a:solidFill>
                <a:latin typeface="Aptos Display" panose="020B0004020202020204" pitchFamily="34" charset="0"/>
              </a:rPr>
              <a:t>Jesus came and stood among them and said, “Peace be with you!” </a:t>
            </a:r>
          </a:p>
          <a:p>
            <a:pPr marL="582613" indent="-582613"/>
            <a:r>
              <a:rPr lang="en-US" sz="3800" baseline="30000" dirty="0">
                <a:solidFill>
                  <a:schemeClr val="bg1"/>
                </a:solidFill>
                <a:latin typeface="Aptos Display" panose="020B0004020202020204" pitchFamily="34" charset="0"/>
              </a:rPr>
              <a:t>20 	</a:t>
            </a:r>
            <a:r>
              <a:rPr lang="en-US" sz="3800" dirty="0">
                <a:solidFill>
                  <a:schemeClr val="bg1"/>
                </a:solidFill>
                <a:latin typeface="Aptos Display" panose="020B0004020202020204" pitchFamily="34" charset="0"/>
              </a:rPr>
              <a:t>After he said this, he showed them his hands and side. The disciples were overjoyed when they saw the Lord.</a:t>
            </a:r>
          </a:p>
        </p:txBody>
      </p:sp>
      <p:sp>
        <p:nvSpPr>
          <p:cNvPr id="8" name="TextBox 7">
            <a:extLst>
              <a:ext uri="{FF2B5EF4-FFF2-40B4-BE49-F238E27FC236}">
                <a16:creationId xmlns:a16="http://schemas.microsoft.com/office/drawing/2014/main" id="{C13E2D12-3559-8B9C-B0B4-42F2E8732FB8}"/>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20</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8CB8C69B-BC80-9AE9-DFB9-E08372D7A49A}"/>
              </a:ext>
            </a:extLst>
          </p:cNvPr>
          <p:cNvSpPr>
            <a:spLocks noChangeArrowheads="1"/>
          </p:cNvSpPr>
          <p:nvPr/>
        </p:nvSpPr>
        <p:spPr bwMode="auto">
          <a:xfrm>
            <a:off x="228600" y="1107161"/>
            <a:ext cx="11712315" cy="561537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F6D116ED-BC5B-83AD-52A8-4B04D69E0A0D}"/>
              </a:ext>
            </a:extLst>
          </p:cNvPr>
          <p:cNvSpPr txBox="1">
            <a:spLocks noChangeArrowheads="1"/>
          </p:cNvSpPr>
          <p:nvPr/>
        </p:nvSpPr>
        <p:spPr bwMode="auto">
          <a:xfrm>
            <a:off x="267935" y="1222975"/>
            <a:ext cx="11612105" cy="1774973"/>
          </a:xfrm>
          <a:prstGeom prst="rect">
            <a:avLst/>
          </a:prstGeom>
          <a:noFill/>
          <a:ln w="38100">
            <a:noFill/>
            <a:miter lim="800000"/>
            <a:headEnd/>
            <a:tailEnd/>
          </a:ln>
        </p:spPr>
        <p:txBody>
          <a:bodyPr wrap="square">
            <a:spAutoFit/>
          </a:bodyPr>
          <a:lstStyle/>
          <a:p>
            <a:pPr marL="12700" lvl="3">
              <a:lnSpc>
                <a:spcPct val="90000"/>
              </a:lnSpc>
              <a:spcBef>
                <a:spcPts val="0"/>
              </a:spcBef>
              <a:spcAft>
                <a:spcPts val="1000"/>
              </a:spcAft>
              <a:buSzPct val="100000"/>
            </a:pPr>
            <a:r>
              <a:rPr lang="en-US" sz="4000" dirty="0">
                <a:solidFill>
                  <a:prstClr val="white"/>
                </a:solidFill>
                <a:latin typeface="Aptos Display" panose="020B0004020202020204" pitchFamily="34" charset="0"/>
                <a:cs typeface="Calibri Light" panose="020F0302020204030204" pitchFamily="34" charset="0"/>
              </a:rPr>
              <a:t>Fact #2: Eyewitnesses Testimony of the Risen Jesus </a:t>
            </a:r>
          </a:p>
          <a:p>
            <a:pPr marL="406400" lvl="3" indent="-373063">
              <a:lnSpc>
                <a:spcPct val="90000"/>
              </a:lnSpc>
              <a:spcBef>
                <a:spcPts val="0"/>
              </a:spcBef>
              <a:spcAft>
                <a:spcPts val="0"/>
              </a:spcAft>
              <a:buSzPct val="100000"/>
              <a:buFont typeface="Arial" panose="020B0604020202020204" pitchFamily="34" charset="0"/>
              <a:buChar char="•"/>
            </a:pPr>
            <a:r>
              <a:rPr lang="en-US" sz="3600" dirty="0">
                <a:solidFill>
                  <a:schemeClr val="bg1"/>
                </a:solidFill>
                <a:latin typeface="Aptos Display" panose="020B0004020202020204" pitchFamily="34" charset="0"/>
                <a:cs typeface="Calibri Light" panose="020F0302020204030204" pitchFamily="34" charset="0"/>
              </a:rPr>
              <a:t>Most of what we know about the world comes from eyewitness testimonies. </a:t>
            </a:r>
          </a:p>
        </p:txBody>
      </p:sp>
    </p:spTree>
    <p:extLst>
      <p:ext uri="{BB962C8B-B14F-4D97-AF65-F5344CB8AC3E}">
        <p14:creationId xmlns:p14="http://schemas.microsoft.com/office/powerpoint/2010/main" val="9887729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59CC4C-01D9-F67D-61AC-E6A5D930E95C}"/>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7C416BA0-B846-6E88-C5E8-FFE9C9FD5883}"/>
              </a:ext>
            </a:extLst>
          </p:cNvPr>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Aptos Display" panose="020B0004020202020204" pitchFamily="34" charset="0"/>
              </a:rPr>
              <a:t>19 	</a:t>
            </a:r>
            <a:r>
              <a:rPr lang="en-US" sz="3800" dirty="0">
                <a:solidFill>
                  <a:schemeClr val="bg1"/>
                </a:solidFill>
                <a:latin typeface="Aptos Display" panose="020B0004020202020204" pitchFamily="34" charset="0"/>
              </a:rPr>
              <a:t>Jesus came and stood among them and said, “Peace be with you!” </a:t>
            </a:r>
          </a:p>
          <a:p>
            <a:pPr marL="582613" indent="-582613"/>
            <a:r>
              <a:rPr lang="en-US" sz="3800" baseline="30000" dirty="0">
                <a:solidFill>
                  <a:schemeClr val="bg1"/>
                </a:solidFill>
                <a:latin typeface="Aptos Display" panose="020B0004020202020204" pitchFamily="34" charset="0"/>
              </a:rPr>
              <a:t>20 	</a:t>
            </a:r>
            <a:r>
              <a:rPr lang="en-US" sz="3800" dirty="0">
                <a:solidFill>
                  <a:schemeClr val="bg1"/>
                </a:solidFill>
                <a:latin typeface="Aptos Display" panose="020B0004020202020204" pitchFamily="34" charset="0"/>
              </a:rPr>
              <a:t>After he said this, he showed them his hands and side. The disciples were overjoyed when they saw the Lord.</a:t>
            </a:r>
          </a:p>
        </p:txBody>
      </p:sp>
      <p:sp>
        <p:nvSpPr>
          <p:cNvPr id="8" name="TextBox 7">
            <a:extLst>
              <a:ext uri="{FF2B5EF4-FFF2-40B4-BE49-F238E27FC236}">
                <a16:creationId xmlns:a16="http://schemas.microsoft.com/office/drawing/2014/main" id="{400300ED-746E-5F4D-B9F0-025B88E2234D}"/>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20</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B91CA8E9-CAAB-D605-9C93-2968B6B8A095}"/>
              </a:ext>
            </a:extLst>
          </p:cNvPr>
          <p:cNvSpPr>
            <a:spLocks noChangeArrowheads="1"/>
          </p:cNvSpPr>
          <p:nvPr/>
        </p:nvSpPr>
        <p:spPr bwMode="auto">
          <a:xfrm>
            <a:off x="228600" y="1107161"/>
            <a:ext cx="11712315" cy="561537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583F9300-FB68-BA79-F5F6-454433B1913D}"/>
              </a:ext>
            </a:extLst>
          </p:cNvPr>
          <p:cNvSpPr txBox="1">
            <a:spLocks noChangeArrowheads="1"/>
          </p:cNvSpPr>
          <p:nvPr/>
        </p:nvSpPr>
        <p:spPr bwMode="auto">
          <a:xfrm>
            <a:off x="267935" y="1222975"/>
            <a:ext cx="11612105" cy="3575338"/>
          </a:xfrm>
          <a:prstGeom prst="rect">
            <a:avLst/>
          </a:prstGeom>
          <a:noFill/>
          <a:ln w="38100">
            <a:noFill/>
            <a:miter lim="800000"/>
            <a:headEnd/>
            <a:tailEnd/>
          </a:ln>
        </p:spPr>
        <p:txBody>
          <a:bodyPr wrap="square">
            <a:spAutoFit/>
          </a:bodyPr>
          <a:lstStyle/>
          <a:p>
            <a:pPr marL="12700" lvl="3">
              <a:lnSpc>
                <a:spcPct val="90000"/>
              </a:lnSpc>
              <a:spcBef>
                <a:spcPts val="0"/>
              </a:spcBef>
              <a:spcAft>
                <a:spcPts val="1000"/>
              </a:spcAft>
              <a:buSzPct val="100000"/>
            </a:pPr>
            <a:r>
              <a:rPr lang="en-US" sz="4000" dirty="0">
                <a:solidFill>
                  <a:prstClr val="white"/>
                </a:solidFill>
                <a:latin typeface="Aptos Display" panose="020B0004020202020204" pitchFamily="34" charset="0"/>
                <a:cs typeface="Calibri Light" panose="020F0302020204030204" pitchFamily="34" charset="0"/>
              </a:rPr>
              <a:t>Alternative Explanations for the Empty Tomb</a:t>
            </a:r>
          </a:p>
          <a:p>
            <a:pPr marL="473075" lvl="3">
              <a:spcBef>
                <a:spcPts val="0"/>
              </a:spcBef>
              <a:spcAft>
                <a:spcPts val="0"/>
              </a:spcAft>
              <a:buSzPct val="100000"/>
            </a:pPr>
            <a:r>
              <a:rPr lang="en-US" sz="3800" dirty="0">
                <a:solidFill>
                  <a:schemeClr val="bg1"/>
                </a:solidFill>
                <a:latin typeface="Aptos Display" panose="020B0004020202020204" pitchFamily="34" charset="0"/>
                <a:cs typeface="Calibri Light" panose="020F0302020204030204" pitchFamily="34" charset="0"/>
              </a:rPr>
              <a:t>Stolen Body Theory</a:t>
            </a:r>
          </a:p>
          <a:p>
            <a:pPr marL="930275" lvl="3" indent="-457200">
              <a:spcBef>
                <a:spcPts val="0"/>
              </a:spcBef>
              <a:spcAft>
                <a:spcPts val="0"/>
              </a:spcAft>
              <a:buSzPct val="100000"/>
              <a:buFont typeface="Arial" panose="020B0604020202020204" pitchFamily="34" charset="0"/>
              <a:buChar char="•"/>
            </a:pPr>
            <a:r>
              <a:rPr lang="en-US" sz="3600" dirty="0">
                <a:solidFill>
                  <a:schemeClr val="bg1"/>
                </a:solidFill>
                <a:latin typeface="Aptos Display" panose="020B0004020202020204" pitchFamily="34" charset="0"/>
                <a:cs typeface="Calibri Light" panose="020F0302020204030204" pitchFamily="34" charset="0"/>
              </a:rPr>
              <a:t>The disciples lacked a clear motive for stealing Jesus’ body and lying about it.</a:t>
            </a:r>
          </a:p>
          <a:p>
            <a:pPr marL="1501775" lvl="4" indent="-571500">
              <a:spcBef>
                <a:spcPts val="0"/>
              </a:spcBef>
              <a:spcAft>
                <a:spcPts val="0"/>
              </a:spcAft>
              <a:buSzPct val="75000"/>
              <a:buFont typeface="Wingdings" pitchFamily="2" charset="2"/>
              <a:buChar char="§"/>
            </a:pPr>
            <a:r>
              <a:rPr lang="en-US" sz="3600" dirty="0">
                <a:solidFill>
                  <a:schemeClr val="bg1"/>
                </a:solidFill>
                <a:latin typeface="Aptos Display" panose="020B0004020202020204" pitchFamily="34" charset="0"/>
                <a:cs typeface="Calibri Light" panose="020F0302020204030204" pitchFamily="34" charset="0"/>
              </a:rPr>
              <a:t>Why would they die for something they knew was a lie?</a:t>
            </a:r>
          </a:p>
        </p:txBody>
      </p:sp>
    </p:spTree>
    <p:extLst>
      <p:ext uri="{BB962C8B-B14F-4D97-AF65-F5344CB8AC3E}">
        <p14:creationId xmlns:p14="http://schemas.microsoft.com/office/powerpoint/2010/main" val="1487252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29E660-3D4F-F6C9-71AF-0E2C9FCEF1F5}"/>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40D59521-E1A3-5E5B-C570-3EC8AFFAFB93}"/>
              </a:ext>
            </a:extLst>
          </p:cNvPr>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Aptos Display" panose="020B0004020202020204" pitchFamily="34" charset="0"/>
              </a:rPr>
              <a:t>19 	</a:t>
            </a:r>
            <a:r>
              <a:rPr lang="en-US" sz="3800" dirty="0">
                <a:solidFill>
                  <a:schemeClr val="bg1"/>
                </a:solidFill>
                <a:latin typeface="Aptos Display" panose="020B0004020202020204" pitchFamily="34" charset="0"/>
              </a:rPr>
              <a:t>Jesus came and stood among them and said, “Peace be with you!” </a:t>
            </a:r>
          </a:p>
          <a:p>
            <a:pPr marL="582613" indent="-582613"/>
            <a:r>
              <a:rPr lang="en-US" sz="3800" baseline="30000" dirty="0">
                <a:solidFill>
                  <a:schemeClr val="bg1"/>
                </a:solidFill>
                <a:latin typeface="Aptos Display" panose="020B0004020202020204" pitchFamily="34" charset="0"/>
              </a:rPr>
              <a:t>20 	</a:t>
            </a:r>
            <a:r>
              <a:rPr lang="en-US" sz="3800" dirty="0">
                <a:solidFill>
                  <a:schemeClr val="bg1"/>
                </a:solidFill>
                <a:latin typeface="Aptos Display" panose="020B0004020202020204" pitchFamily="34" charset="0"/>
              </a:rPr>
              <a:t>After he said this, he showed them his hands and side. The disciples were overjoyed when they saw the Lord.</a:t>
            </a:r>
          </a:p>
        </p:txBody>
      </p:sp>
      <p:sp>
        <p:nvSpPr>
          <p:cNvPr id="8" name="TextBox 7">
            <a:extLst>
              <a:ext uri="{FF2B5EF4-FFF2-40B4-BE49-F238E27FC236}">
                <a16:creationId xmlns:a16="http://schemas.microsoft.com/office/drawing/2014/main" id="{A21C88B4-9C67-4DAC-7330-E045DCD26E48}"/>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20</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2481E338-AA40-5563-4BD9-D5B1C3511430}"/>
              </a:ext>
            </a:extLst>
          </p:cNvPr>
          <p:cNvSpPr>
            <a:spLocks noChangeArrowheads="1"/>
          </p:cNvSpPr>
          <p:nvPr/>
        </p:nvSpPr>
        <p:spPr bwMode="auto">
          <a:xfrm>
            <a:off x="228600" y="1107161"/>
            <a:ext cx="11712315" cy="561537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6B1EC52D-725A-C2D5-A9CA-17E844F73876}"/>
              </a:ext>
            </a:extLst>
          </p:cNvPr>
          <p:cNvSpPr txBox="1">
            <a:spLocks noChangeArrowheads="1"/>
          </p:cNvSpPr>
          <p:nvPr/>
        </p:nvSpPr>
        <p:spPr bwMode="auto">
          <a:xfrm>
            <a:off x="267935" y="1222975"/>
            <a:ext cx="11612105" cy="4039183"/>
          </a:xfrm>
          <a:prstGeom prst="rect">
            <a:avLst/>
          </a:prstGeom>
          <a:noFill/>
          <a:ln w="38100">
            <a:noFill/>
            <a:miter lim="800000"/>
            <a:headEnd/>
            <a:tailEnd/>
          </a:ln>
        </p:spPr>
        <p:txBody>
          <a:bodyPr wrap="square">
            <a:spAutoFit/>
          </a:bodyPr>
          <a:lstStyle/>
          <a:p>
            <a:pPr marL="12700" lvl="3">
              <a:lnSpc>
                <a:spcPct val="90000"/>
              </a:lnSpc>
              <a:spcBef>
                <a:spcPts val="0"/>
              </a:spcBef>
              <a:spcAft>
                <a:spcPts val="1000"/>
              </a:spcAft>
              <a:buSzPct val="100000"/>
            </a:pPr>
            <a:r>
              <a:rPr lang="en-US" sz="4000" dirty="0">
                <a:solidFill>
                  <a:prstClr val="white"/>
                </a:solidFill>
                <a:latin typeface="Aptos Display" panose="020B0004020202020204" pitchFamily="34" charset="0"/>
                <a:cs typeface="Calibri Light" panose="020F0302020204030204" pitchFamily="34" charset="0"/>
              </a:rPr>
              <a:t>Alternative Explanations for the Empty Tomb</a:t>
            </a:r>
          </a:p>
          <a:p>
            <a:pPr marL="473075" lvl="3">
              <a:spcBef>
                <a:spcPts val="0"/>
              </a:spcBef>
              <a:spcAft>
                <a:spcPts val="0"/>
              </a:spcAft>
              <a:buSzPct val="100000"/>
            </a:pPr>
            <a:r>
              <a:rPr lang="en-US" sz="3800" dirty="0">
                <a:solidFill>
                  <a:schemeClr val="bg1"/>
                </a:solidFill>
                <a:latin typeface="Aptos Display" panose="020B0004020202020204" pitchFamily="34" charset="0"/>
                <a:cs typeface="Calibri Light" panose="020F0302020204030204" pitchFamily="34" charset="0"/>
              </a:rPr>
              <a:t>Stolen Body Theory</a:t>
            </a:r>
          </a:p>
          <a:p>
            <a:pPr marL="930275" lvl="3" indent="-457200">
              <a:spcBef>
                <a:spcPts val="0"/>
              </a:spcBef>
              <a:spcAft>
                <a:spcPts val="1000"/>
              </a:spcAft>
              <a:buSzPct val="100000"/>
              <a:buFont typeface="Arial" panose="020B0604020202020204" pitchFamily="34" charset="0"/>
              <a:buChar char="•"/>
            </a:pPr>
            <a:r>
              <a:rPr lang="en-US" sz="3600" dirty="0">
                <a:solidFill>
                  <a:schemeClr val="bg1"/>
                </a:solidFill>
                <a:latin typeface="Aptos Display" panose="020B0004020202020204" pitchFamily="34" charset="0"/>
                <a:cs typeface="Calibri Light" panose="020F0302020204030204" pitchFamily="34" charset="0"/>
              </a:rPr>
              <a:t>The Risk of Damnation</a:t>
            </a:r>
          </a:p>
          <a:p>
            <a:pPr marL="1387475" lvl="4">
              <a:lnSpc>
                <a:spcPct val="90000"/>
              </a:lnSpc>
              <a:spcBef>
                <a:spcPts val="0"/>
              </a:spcBef>
              <a:spcAft>
                <a:spcPts val="0"/>
              </a:spcAft>
              <a:buSzPct val="100000"/>
            </a:pPr>
            <a:r>
              <a:rPr lang="en-US" sz="3600" dirty="0">
                <a:solidFill>
                  <a:schemeClr val="bg1"/>
                </a:solidFill>
                <a:latin typeface="Aptos Display" panose="020B0004020202020204" pitchFamily="34" charset="0"/>
                <a:cs typeface="Calibri Light" panose="020F0302020204030204" pitchFamily="34" charset="0"/>
              </a:rPr>
              <a:t>1 Corinthians 15:14-15: “If Christ has not been raised…we are then found to be false witnesses about God, for we have testified about God that he raised Christ from the dead.”</a:t>
            </a:r>
          </a:p>
        </p:txBody>
      </p:sp>
    </p:spTree>
    <p:extLst>
      <p:ext uri="{BB962C8B-B14F-4D97-AF65-F5344CB8AC3E}">
        <p14:creationId xmlns:p14="http://schemas.microsoft.com/office/powerpoint/2010/main" val="2291641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E785DC-6464-D4C0-14DF-EE0DBB867F19}"/>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6DD29FB3-B5BE-AE6C-A57E-BF60F9F6874C}"/>
              </a:ext>
            </a:extLst>
          </p:cNvPr>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Aptos Display" panose="020B0004020202020204" pitchFamily="34" charset="0"/>
              </a:rPr>
              <a:t>19 	</a:t>
            </a:r>
            <a:r>
              <a:rPr lang="en-US" sz="3800" dirty="0">
                <a:solidFill>
                  <a:schemeClr val="bg1"/>
                </a:solidFill>
                <a:latin typeface="Aptos Display" panose="020B0004020202020204" pitchFamily="34" charset="0"/>
              </a:rPr>
              <a:t>Jesus came and stood among them and said, “Peace be with you!” </a:t>
            </a:r>
          </a:p>
          <a:p>
            <a:pPr marL="582613" indent="-582613"/>
            <a:r>
              <a:rPr lang="en-US" sz="3800" baseline="30000" dirty="0">
                <a:solidFill>
                  <a:schemeClr val="bg1"/>
                </a:solidFill>
                <a:latin typeface="Aptos Display" panose="020B0004020202020204" pitchFamily="34" charset="0"/>
              </a:rPr>
              <a:t>20 	</a:t>
            </a:r>
            <a:r>
              <a:rPr lang="en-US" sz="3800" dirty="0">
                <a:solidFill>
                  <a:schemeClr val="bg1"/>
                </a:solidFill>
                <a:latin typeface="Aptos Display" panose="020B0004020202020204" pitchFamily="34" charset="0"/>
              </a:rPr>
              <a:t>After he said this, he showed them his hands and side. The disciples were overjoyed when they saw the Lord.</a:t>
            </a:r>
          </a:p>
        </p:txBody>
      </p:sp>
      <p:sp>
        <p:nvSpPr>
          <p:cNvPr id="8" name="TextBox 7">
            <a:extLst>
              <a:ext uri="{FF2B5EF4-FFF2-40B4-BE49-F238E27FC236}">
                <a16:creationId xmlns:a16="http://schemas.microsoft.com/office/drawing/2014/main" id="{2F1731B1-C4E2-475A-3F6E-82EA224B41AD}"/>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20</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4F7C7062-17CF-B776-82BC-0E9CE4399B0D}"/>
              </a:ext>
            </a:extLst>
          </p:cNvPr>
          <p:cNvSpPr>
            <a:spLocks noChangeArrowheads="1"/>
          </p:cNvSpPr>
          <p:nvPr/>
        </p:nvSpPr>
        <p:spPr bwMode="auto">
          <a:xfrm>
            <a:off x="228600" y="1107161"/>
            <a:ext cx="11712315" cy="561537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3B23EB7D-99BC-5912-8B6D-CE172618E9F1}"/>
              </a:ext>
            </a:extLst>
          </p:cNvPr>
          <p:cNvSpPr txBox="1">
            <a:spLocks noChangeArrowheads="1"/>
          </p:cNvSpPr>
          <p:nvPr/>
        </p:nvSpPr>
        <p:spPr bwMode="auto">
          <a:xfrm>
            <a:off x="267935" y="1222975"/>
            <a:ext cx="11612105" cy="4482381"/>
          </a:xfrm>
          <a:prstGeom prst="rect">
            <a:avLst/>
          </a:prstGeom>
          <a:noFill/>
          <a:ln w="38100">
            <a:noFill/>
            <a:miter lim="800000"/>
            <a:headEnd/>
            <a:tailEnd/>
          </a:ln>
        </p:spPr>
        <p:txBody>
          <a:bodyPr wrap="square">
            <a:spAutoFit/>
          </a:bodyPr>
          <a:lstStyle/>
          <a:p>
            <a:pPr marL="12700" lvl="3">
              <a:lnSpc>
                <a:spcPct val="90000"/>
              </a:lnSpc>
              <a:spcBef>
                <a:spcPts val="0"/>
              </a:spcBef>
              <a:spcAft>
                <a:spcPts val="1000"/>
              </a:spcAft>
              <a:buSzPct val="100000"/>
            </a:pPr>
            <a:r>
              <a:rPr lang="en-US" sz="4000" dirty="0">
                <a:solidFill>
                  <a:prstClr val="white"/>
                </a:solidFill>
                <a:latin typeface="Aptos Display" panose="020B0004020202020204" pitchFamily="34" charset="0"/>
                <a:cs typeface="Calibri Light" panose="020F0302020204030204" pitchFamily="34" charset="0"/>
              </a:rPr>
              <a:t>Alternative Explanations for the Empty Tomb</a:t>
            </a:r>
          </a:p>
          <a:p>
            <a:pPr marL="473075" lvl="3">
              <a:spcBef>
                <a:spcPts val="0"/>
              </a:spcBef>
              <a:spcAft>
                <a:spcPts val="1000"/>
              </a:spcAft>
              <a:buSzPct val="100000"/>
            </a:pPr>
            <a:r>
              <a:rPr lang="en-US" sz="3800" dirty="0">
                <a:solidFill>
                  <a:schemeClr val="bg1"/>
                </a:solidFill>
                <a:latin typeface="Aptos Display" panose="020B0004020202020204" pitchFamily="34" charset="0"/>
                <a:cs typeface="Calibri Light" panose="020F0302020204030204" pitchFamily="34" charset="0"/>
              </a:rPr>
              <a:t>Swoon Theory</a:t>
            </a:r>
          </a:p>
          <a:p>
            <a:pPr marL="930275" lvl="3">
              <a:lnSpc>
                <a:spcPct val="90000"/>
              </a:lnSpc>
              <a:spcBef>
                <a:spcPts val="0"/>
              </a:spcBef>
              <a:spcAft>
                <a:spcPts val="1000"/>
              </a:spcAft>
              <a:buSzPct val="100000"/>
            </a:pPr>
            <a:r>
              <a:rPr lang="en-US" sz="3600" dirty="0">
                <a:solidFill>
                  <a:schemeClr val="bg1"/>
                </a:solidFill>
                <a:latin typeface="Aptos Display" panose="020B0004020202020204" pitchFamily="34" charset="0"/>
                <a:cs typeface="Calibri Light" panose="020F0302020204030204" pitchFamily="34" charset="0"/>
              </a:rPr>
              <a:t>Bart </a:t>
            </a:r>
            <a:r>
              <a:rPr lang="en-US" sz="3600" dirty="0" err="1">
                <a:solidFill>
                  <a:schemeClr val="bg1"/>
                </a:solidFill>
                <a:latin typeface="Aptos Display" panose="020B0004020202020204" pitchFamily="34" charset="0"/>
                <a:cs typeface="Calibri Light" panose="020F0302020204030204" pitchFamily="34" charset="0"/>
              </a:rPr>
              <a:t>Ehrman</a:t>
            </a:r>
            <a:r>
              <a:rPr lang="en-US" sz="3600" dirty="0">
                <a:solidFill>
                  <a:schemeClr val="bg1"/>
                </a:solidFill>
                <a:latin typeface="Aptos Display" panose="020B0004020202020204" pitchFamily="34" charset="0"/>
                <a:cs typeface="Calibri Light" panose="020F0302020204030204" pitchFamily="34" charset="0"/>
              </a:rPr>
              <a:t> (skeptical New Testament scholar): “The crucifixion of Jesus by the Romans is one of the most secure facts we have about his life. Whenever anyone writes a book about the historical Jesus, it is really important to see if what they say about his public ministry can make sense of his death.”</a:t>
            </a:r>
          </a:p>
        </p:txBody>
      </p:sp>
    </p:spTree>
    <p:extLst>
      <p:ext uri="{BB962C8B-B14F-4D97-AF65-F5344CB8AC3E}">
        <p14:creationId xmlns:p14="http://schemas.microsoft.com/office/powerpoint/2010/main" val="2932825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44EE77-23FA-8D9D-8FA6-5D88830D33DB}"/>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F2EFD8B5-A09F-B585-9BF6-1A1FC9FA127F}"/>
              </a:ext>
            </a:extLst>
          </p:cNvPr>
          <p:cNvSpPr txBox="1">
            <a:spLocks noChangeArrowheads="1"/>
          </p:cNvSpPr>
          <p:nvPr/>
        </p:nvSpPr>
        <p:spPr bwMode="auto">
          <a:xfrm>
            <a:off x="304800" y="1295401"/>
            <a:ext cx="11537430" cy="2200924"/>
          </a:xfrm>
          <a:prstGeom prst="rect">
            <a:avLst/>
          </a:prstGeom>
          <a:noFill/>
          <a:ln w="9525">
            <a:noFill/>
            <a:miter lim="800000"/>
            <a:headEnd/>
            <a:tailEnd/>
          </a:ln>
        </p:spPr>
        <p:txBody>
          <a:bodyPr wrap="square">
            <a:spAutoFit/>
          </a:bodyPr>
          <a:lstStyle/>
          <a:p>
            <a:pPr marL="466725" indent="-466725">
              <a:lnSpc>
                <a:spcPct val="90000"/>
              </a:lnSpc>
              <a:buFont typeface="Arial" panose="020B0604020202020204" pitchFamily="34" charset="0"/>
              <a:buChar char="•"/>
            </a:pPr>
            <a:r>
              <a:rPr lang="en-US" sz="3800" dirty="0">
                <a:solidFill>
                  <a:schemeClr val="bg1"/>
                </a:solidFill>
                <a:latin typeface="Aptos" panose="020B0004020202020204" pitchFamily="34" charset="0"/>
              </a:rPr>
              <a:t>The resurrection distinguishes a common criminal crucified in the first century from God’s savior.</a:t>
            </a:r>
          </a:p>
          <a:p>
            <a:pPr marL="466725" indent="-466725">
              <a:lnSpc>
                <a:spcPct val="90000"/>
              </a:lnSpc>
              <a:buFont typeface="Arial" panose="020B0604020202020204" pitchFamily="34" charset="0"/>
              <a:buChar char="•"/>
            </a:pPr>
            <a:r>
              <a:rPr lang="en-US" sz="3800" dirty="0">
                <a:solidFill>
                  <a:schemeClr val="bg1"/>
                </a:solidFill>
                <a:latin typeface="Aptos" panose="020B0004020202020204" pitchFamily="34" charset="0"/>
              </a:rPr>
              <a:t>Jesus’ bodily resurrection validated his sacrifice on the cross.</a:t>
            </a:r>
          </a:p>
        </p:txBody>
      </p:sp>
      <p:sp>
        <p:nvSpPr>
          <p:cNvPr id="8" name="TextBox 7">
            <a:extLst>
              <a:ext uri="{FF2B5EF4-FFF2-40B4-BE49-F238E27FC236}">
                <a16:creationId xmlns:a16="http://schemas.microsoft.com/office/drawing/2014/main" id="{52F0488C-E801-4DAF-AB71-3654A7D5C54B}"/>
              </a:ext>
            </a:extLst>
          </p:cNvPr>
          <p:cNvSpPr txBox="1"/>
          <p:nvPr/>
        </p:nvSpPr>
        <p:spPr>
          <a:xfrm>
            <a:off x="228600" y="5"/>
            <a:ext cx="11963400" cy="1246495"/>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7500" u="none" strike="noStrike" kern="1200" spc="0" normalizeH="0" baseline="0" noProof="0" dirty="0">
                <a:ln>
                  <a:noFill/>
                </a:ln>
                <a:solidFill>
                  <a:prstClr val="white"/>
                </a:solidFill>
                <a:effectLst/>
                <a:uLnTx/>
                <a:uFillTx/>
                <a:latin typeface="Aptos Display" panose="020B0004020202020204" pitchFamily="34" charset="0"/>
                <a:cs typeface="Arial" charset="0"/>
              </a:rPr>
              <a:t>Facts about the Resurrection</a:t>
            </a:r>
          </a:p>
        </p:txBody>
      </p:sp>
      <p:sp>
        <p:nvSpPr>
          <p:cNvPr id="2" name="Rectangle 1">
            <a:extLst>
              <a:ext uri="{FF2B5EF4-FFF2-40B4-BE49-F238E27FC236}">
                <a16:creationId xmlns:a16="http://schemas.microsoft.com/office/drawing/2014/main" id="{5BF30A88-A38B-B667-1061-6F32B2CE14B8}"/>
              </a:ext>
            </a:extLst>
          </p:cNvPr>
          <p:cNvSpPr>
            <a:spLocks noChangeArrowheads="1"/>
          </p:cNvSpPr>
          <p:nvPr/>
        </p:nvSpPr>
        <p:spPr bwMode="auto">
          <a:xfrm>
            <a:off x="651710" y="3496325"/>
            <a:ext cx="10888579" cy="141178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3C0F93B7-DA9B-F219-FC73-4FCBCDC5D89E}"/>
              </a:ext>
            </a:extLst>
          </p:cNvPr>
          <p:cNvSpPr txBox="1">
            <a:spLocks noChangeArrowheads="1"/>
          </p:cNvSpPr>
          <p:nvPr/>
        </p:nvSpPr>
        <p:spPr bwMode="auto">
          <a:xfrm>
            <a:off x="685110" y="3619270"/>
            <a:ext cx="10795416" cy="1092735"/>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a:solidFill>
                  <a:prstClr val="white"/>
                </a:solidFill>
                <a:latin typeface="Aptos Display" panose="020B0004020202020204" pitchFamily="34" charset="0"/>
                <a:cs typeface="Calibri Light" panose="020F0302020204030204" pitchFamily="34" charset="0"/>
              </a:rPr>
              <a:t>1 Corinthians 15:17: If Christ has not been raised, then your faith is useless and you are still guilty of your sins. </a:t>
            </a:r>
            <a:endParaRPr lang="en-US" sz="3600" dirty="0">
              <a:solidFill>
                <a:schemeClr val="bg1"/>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1277722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A6B983-A84B-9365-6F58-F5A366424BEC}"/>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D9939F93-E4A8-CBCE-AD2E-C2D70949F32F}"/>
              </a:ext>
            </a:extLst>
          </p:cNvPr>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Aptos Display" panose="020B0004020202020204" pitchFamily="34" charset="0"/>
              </a:rPr>
              <a:t>19 	</a:t>
            </a:r>
            <a:r>
              <a:rPr lang="en-US" sz="3800" dirty="0">
                <a:solidFill>
                  <a:schemeClr val="bg1"/>
                </a:solidFill>
                <a:latin typeface="Aptos Display" panose="020B0004020202020204" pitchFamily="34" charset="0"/>
              </a:rPr>
              <a:t>Jesus came and stood among them and said, “Peace be with you!” </a:t>
            </a:r>
          </a:p>
          <a:p>
            <a:pPr marL="582613" indent="-582613"/>
            <a:r>
              <a:rPr lang="en-US" sz="3800" baseline="30000" dirty="0">
                <a:solidFill>
                  <a:schemeClr val="bg1"/>
                </a:solidFill>
                <a:latin typeface="Aptos Display" panose="020B0004020202020204" pitchFamily="34" charset="0"/>
              </a:rPr>
              <a:t>20 	</a:t>
            </a:r>
            <a:r>
              <a:rPr lang="en-US" sz="3800" dirty="0">
                <a:solidFill>
                  <a:schemeClr val="bg1"/>
                </a:solidFill>
                <a:latin typeface="Aptos Display" panose="020B0004020202020204" pitchFamily="34" charset="0"/>
              </a:rPr>
              <a:t>After he said this, he showed them his hands and side. The disciples were overjoyed when they saw the Lord.</a:t>
            </a:r>
          </a:p>
        </p:txBody>
      </p:sp>
      <p:sp>
        <p:nvSpPr>
          <p:cNvPr id="8" name="TextBox 7">
            <a:extLst>
              <a:ext uri="{FF2B5EF4-FFF2-40B4-BE49-F238E27FC236}">
                <a16:creationId xmlns:a16="http://schemas.microsoft.com/office/drawing/2014/main" id="{CFEBAD8B-E9C0-A5C9-97A8-DDBF77C3DA1E}"/>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20</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462DC512-06B9-FE1F-B807-869F8CA9E0A6}"/>
              </a:ext>
            </a:extLst>
          </p:cNvPr>
          <p:cNvSpPr>
            <a:spLocks noChangeArrowheads="1"/>
          </p:cNvSpPr>
          <p:nvPr/>
        </p:nvSpPr>
        <p:spPr bwMode="auto">
          <a:xfrm>
            <a:off x="228600" y="1107161"/>
            <a:ext cx="11712315" cy="561537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40C5B0F9-9A36-BA61-71ED-CC5CD37115C0}"/>
              </a:ext>
            </a:extLst>
          </p:cNvPr>
          <p:cNvSpPr txBox="1">
            <a:spLocks noChangeArrowheads="1"/>
          </p:cNvSpPr>
          <p:nvPr/>
        </p:nvSpPr>
        <p:spPr bwMode="auto">
          <a:xfrm>
            <a:off x="267935" y="1222975"/>
            <a:ext cx="11612105" cy="4980979"/>
          </a:xfrm>
          <a:prstGeom prst="rect">
            <a:avLst/>
          </a:prstGeom>
          <a:noFill/>
          <a:ln w="38100">
            <a:noFill/>
            <a:miter lim="800000"/>
            <a:headEnd/>
            <a:tailEnd/>
          </a:ln>
        </p:spPr>
        <p:txBody>
          <a:bodyPr wrap="square">
            <a:spAutoFit/>
          </a:bodyPr>
          <a:lstStyle/>
          <a:p>
            <a:pPr marL="12700" lvl="3">
              <a:lnSpc>
                <a:spcPct val="90000"/>
              </a:lnSpc>
              <a:spcBef>
                <a:spcPts val="0"/>
              </a:spcBef>
              <a:spcAft>
                <a:spcPts val="1000"/>
              </a:spcAft>
              <a:buSzPct val="100000"/>
            </a:pPr>
            <a:r>
              <a:rPr lang="en-US" sz="4000" dirty="0">
                <a:solidFill>
                  <a:prstClr val="white"/>
                </a:solidFill>
                <a:latin typeface="Aptos Display" panose="020B0004020202020204" pitchFamily="34" charset="0"/>
                <a:cs typeface="Calibri Light" panose="020F0302020204030204" pitchFamily="34" charset="0"/>
              </a:rPr>
              <a:t>Alternative Explanations for the Empty Tomb</a:t>
            </a:r>
          </a:p>
          <a:p>
            <a:pPr marL="473075" lvl="3">
              <a:spcBef>
                <a:spcPts val="0"/>
              </a:spcBef>
              <a:spcAft>
                <a:spcPts val="1000"/>
              </a:spcAft>
              <a:buSzPct val="100000"/>
            </a:pPr>
            <a:r>
              <a:rPr lang="en-US" sz="3800" dirty="0">
                <a:solidFill>
                  <a:schemeClr val="bg1"/>
                </a:solidFill>
                <a:latin typeface="Aptos Display" panose="020B0004020202020204" pitchFamily="34" charset="0"/>
                <a:cs typeface="Calibri Light" panose="020F0302020204030204" pitchFamily="34" charset="0"/>
              </a:rPr>
              <a:t>Swoon Theory</a:t>
            </a:r>
          </a:p>
          <a:p>
            <a:pPr marL="930275" lvl="3">
              <a:lnSpc>
                <a:spcPct val="90000"/>
              </a:lnSpc>
              <a:spcBef>
                <a:spcPts val="0"/>
              </a:spcBef>
              <a:spcAft>
                <a:spcPts val="1000"/>
              </a:spcAft>
              <a:buSzPct val="100000"/>
            </a:pPr>
            <a:r>
              <a:rPr lang="en-US" sz="3600" dirty="0">
                <a:solidFill>
                  <a:schemeClr val="bg1"/>
                </a:solidFill>
                <a:latin typeface="Aptos Display" panose="020B0004020202020204" pitchFamily="34" charset="0"/>
                <a:cs typeface="Calibri Light" panose="020F0302020204030204" pitchFamily="34" charset="0"/>
              </a:rPr>
              <a:t>Tacitus (first century Roman historian): “Nero fastened the guilt [of setting Rome on fire] and inflicted the most exquisite tortures on a class hated for their abominations, called Christians by the populace. Christus, from whom the name had its origin, suffered the extreme penalty [i.e. crucifixion] during the reign of Tiberius at the hands of one of our procurators, Pontius Pilatus.”</a:t>
            </a:r>
          </a:p>
        </p:txBody>
      </p:sp>
    </p:spTree>
    <p:extLst>
      <p:ext uri="{BB962C8B-B14F-4D97-AF65-F5344CB8AC3E}">
        <p14:creationId xmlns:p14="http://schemas.microsoft.com/office/powerpoint/2010/main" val="3126502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594A9B-1AA8-C806-2F68-EE2AF6B79A76}"/>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184E84AD-2308-DC44-0725-28F08BC08A6A}"/>
              </a:ext>
            </a:extLst>
          </p:cNvPr>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Aptos Display" panose="020B0004020202020204" pitchFamily="34" charset="0"/>
              </a:rPr>
              <a:t>19 	</a:t>
            </a:r>
            <a:r>
              <a:rPr lang="en-US" sz="3800" dirty="0">
                <a:solidFill>
                  <a:schemeClr val="bg1"/>
                </a:solidFill>
                <a:latin typeface="Aptos Display" panose="020B0004020202020204" pitchFamily="34" charset="0"/>
              </a:rPr>
              <a:t>Jesus came and stood among them and said, “Peace be with you!” </a:t>
            </a:r>
          </a:p>
          <a:p>
            <a:pPr marL="582613" indent="-582613"/>
            <a:r>
              <a:rPr lang="en-US" sz="3800" baseline="30000" dirty="0">
                <a:solidFill>
                  <a:schemeClr val="bg1"/>
                </a:solidFill>
                <a:latin typeface="Aptos Display" panose="020B0004020202020204" pitchFamily="34" charset="0"/>
              </a:rPr>
              <a:t>20 	</a:t>
            </a:r>
            <a:r>
              <a:rPr lang="en-US" sz="3800" dirty="0">
                <a:solidFill>
                  <a:schemeClr val="bg1"/>
                </a:solidFill>
                <a:latin typeface="Aptos Display" panose="020B0004020202020204" pitchFamily="34" charset="0"/>
              </a:rPr>
              <a:t>After he said this, he showed them his hands and side. The disciples were overjoyed when they saw the Lord.</a:t>
            </a:r>
          </a:p>
        </p:txBody>
      </p:sp>
      <p:sp>
        <p:nvSpPr>
          <p:cNvPr id="8" name="TextBox 7">
            <a:extLst>
              <a:ext uri="{FF2B5EF4-FFF2-40B4-BE49-F238E27FC236}">
                <a16:creationId xmlns:a16="http://schemas.microsoft.com/office/drawing/2014/main" id="{D39286A1-ACB3-F41F-102F-DFC522B7DCCA}"/>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20</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033EF974-E575-48FD-4432-BA73DDB18D0B}"/>
              </a:ext>
            </a:extLst>
          </p:cNvPr>
          <p:cNvSpPr>
            <a:spLocks noChangeArrowheads="1"/>
          </p:cNvSpPr>
          <p:nvPr/>
        </p:nvSpPr>
        <p:spPr bwMode="auto">
          <a:xfrm>
            <a:off x="122199" y="1107161"/>
            <a:ext cx="11712315" cy="561537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54C17B4D-341F-96E1-AE8A-B7644EFF5A3A}"/>
              </a:ext>
            </a:extLst>
          </p:cNvPr>
          <p:cNvSpPr txBox="1">
            <a:spLocks noChangeArrowheads="1"/>
          </p:cNvSpPr>
          <p:nvPr/>
        </p:nvSpPr>
        <p:spPr bwMode="auto">
          <a:xfrm>
            <a:off x="267935" y="1222975"/>
            <a:ext cx="11612105" cy="2072362"/>
          </a:xfrm>
          <a:prstGeom prst="rect">
            <a:avLst/>
          </a:prstGeom>
          <a:noFill/>
          <a:ln w="38100">
            <a:noFill/>
            <a:miter lim="800000"/>
            <a:headEnd/>
            <a:tailEnd/>
          </a:ln>
        </p:spPr>
        <p:txBody>
          <a:bodyPr wrap="square">
            <a:spAutoFit/>
          </a:bodyPr>
          <a:lstStyle/>
          <a:p>
            <a:pPr marL="12700" lvl="3">
              <a:lnSpc>
                <a:spcPct val="90000"/>
              </a:lnSpc>
              <a:spcBef>
                <a:spcPts val="0"/>
              </a:spcBef>
              <a:spcAft>
                <a:spcPts val="1000"/>
              </a:spcAft>
              <a:buSzPct val="100000"/>
            </a:pPr>
            <a:r>
              <a:rPr lang="en-US" sz="4000" dirty="0">
                <a:solidFill>
                  <a:prstClr val="white"/>
                </a:solidFill>
                <a:latin typeface="Aptos Display" panose="020B0004020202020204" pitchFamily="34" charset="0"/>
                <a:cs typeface="Calibri Light" panose="020F0302020204030204" pitchFamily="34" charset="0"/>
              </a:rPr>
              <a:t>Evaluating These Theories</a:t>
            </a:r>
          </a:p>
          <a:p>
            <a:pPr marL="574675" lvl="3" indent="-574675">
              <a:spcBef>
                <a:spcPts val="0"/>
              </a:spcBef>
              <a:spcAft>
                <a:spcPts val="1000"/>
              </a:spcAft>
              <a:buSzPct val="100000"/>
              <a:buFont typeface="Arial" panose="020B0604020202020204" pitchFamily="34" charset="0"/>
              <a:buChar char="•"/>
            </a:pPr>
            <a:r>
              <a:rPr lang="en-US" sz="3800" dirty="0">
                <a:solidFill>
                  <a:schemeClr val="bg1"/>
                </a:solidFill>
                <a:latin typeface="Aptos Display" panose="020B0004020202020204" pitchFamily="34" charset="0"/>
                <a:cs typeface="Calibri Light" panose="020F0302020204030204" pitchFamily="34" charset="0"/>
              </a:rPr>
              <a:t>Swoon Theory</a:t>
            </a:r>
          </a:p>
          <a:p>
            <a:pPr marL="574675" lvl="3" indent="-574675">
              <a:spcBef>
                <a:spcPts val="0"/>
              </a:spcBef>
              <a:spcAft>
                <a:spcPts val="1000"/>
              </a:spcAft>
              <a:buSzPct val="100000"/>
              <a:buFont typeface="Arial" panose="020B0604020202020204" pitchFamily="34" charset="0"/>
              <a:buChar char="•"/>
            </a:pPr>
            <a:r>
              <a:rPr lang="en-US" sz="3800" dirty="0">
                <a:solidFill>
                  <a:schemeClr val="bg1"/>
                </a:solidFill>
                <a:latin typeface="Aptos Display" panose="020B0004020202020204" pitchFamily="34" charset="0"/>
                <a:cs typeface="Calibri Light" panose="020F0302020204030204" pitchFamily="34" charset="0"/>
              </a:rPr>
              <a:t>Stolen Body Theory</a:t>
            </a:r>
          </a:p>
        </p:txBody>
      </p:sp>
      <p:cxnSp>
        <p:nvCxnSpPr>
          <p:cNvPr id="5" name="Straight Connector 4">
            <a:extLst>
              <a:ext uri="{FF2B5EF4-FFF2-40B4-BE49-F238E27FC236}">
                <a16:creationId xmlns:a16="http://schemas.microsoft.com/office/drawing/2014/main" id="{DF0EF971-0618-1228-2756-187778478CAC}"/>
              </a:ext>
            </a:extLst>
          </p:cNvPr>
          <p:cNvCxnSpPr/>
          <p:nvPr/>
        </p:nvCxnSpPr>
        <p:spPr>
          <a:xfrm>
            <a:off x="745067" y="2252133"/>
            <a:ext cx="2963333"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4A0A14BC-DCD0-D5DB-CCC4-6954258B2A3C}"/>
              </a:ext>
            </a:extLst>
          </p:cNvPr>
          <p:cNvCxnSpPr>
            <a:cxnSpLocks/>
          </p:cNvCxnSpPr>
          <p:nvPr/>
        </p:nvCxnSpPr>
        <p:spPr>
          <a:xfrm>
            <a:off x="745067" y="2963332"/>
            <a:ext cx="3928533"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9031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left)">
                                      <p:cBhvr>
                                        <p:cTn id="13" dur="500"/>
                                        <p:tgtEl>
                                          <p:spTgt spid="5"/>
                                        </p:tgtEl>
                                      </p:cBhvr>
                                    </p:animEffect>
                                  </p:childTnLst>
                                </p:cTn>
                              </p:par>
                            </p:childTnLst>
                          </p:cTn>
                        </p:par>
                        <p:par>
                          <p:cTn id="14" fill="hold">
                            <p:stCondLst>
                              <p:cond delay="500"/>
                            </p:stCondLst>
                            <p:childTnLst>
                              <p:par>
                                <p:cTn id="15" presetID="22" presetClass="entr" presetSubtype="8" fill="hold"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left)">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333D40-AEFA-F55E-8538-25049704C265}"/>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2B6B041A-AD2F-096C-9908-D735502AE056}"/>
              </a:ext>
            </a:extLst>
          </p:cNvPr>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Aptos Display" panose="020B0004020202020204" pitchFamily="34" charset="0"/>
              </a:rPr>
              <a:t>19 	</a:t>
            </a:r>
            <a:r>
              <a:rPr lang="en-US" sz="3800" dirty="0">
                <a:solidFill>
                  <a:schemeClr val="bg1"/>
                </a:solidFill>
                <a:latin typeface="Aptos Display" panose="020B0004020202020204" pitchFamily="34" charset="0"/>
              </a:rPr>
              <a:t>Jesus came and stood among them and said, “Peace be with you!” </a:t>
            </a:r>
          </a:p>
          <a:p>
            <a:pPr marL="582613" indent="-582613"/>
            <a:r>
              <a:rPr lang="en-US" sz="3800" baseline="30000" dirty="0">
                <a:solidFill>
                  <a:schemeClr val="bg1"/>
                </a:solidFill>
                <a:latin typeface="Aptos Display" panose="020B0004020202020204" pitchFamily="34" charset="0"/>
              </a:rPr>
              <a:t>20 	</a:t>
            </a:r>
            <a:r>
              <a:rPr lang="en-US" sz="3800" dirty="0">
                <a:solidFill>
                  <a:schemeClr val="bg1"/>
                </a:solidFill>
                <a:latin typeface="Aptos Display" panose="020B0004020202020204" pitchFamily="34" charset="0"/>
              </a:rPr>
              <a:t>After he said this, he showed them his hands and side. The disciples were overjoyed when they saw the Lord.</a:t>
            </a:r>
          </a:p>
        </p:txBody>
      </p:sp>
      <p:sp>
        <p:nvSpPr>
          <p:cNvPr id="8" name="TextBox 7">
            <a:extLst>
              <a:ext uri="{FF2B5EF4-FFF2-40B4-BE49-F238E27FC236}">
                <a16:creationId xmlns:a16="http://schemas.microsoft.com/office/drawing/2014/main" id="{BF72AE32-AF29-A99E-69FC-D170062AD20A}"/>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20</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A363BA78-EAB8-B765-0056-447F7451DB3F}"/>
              </a:ext>
            </a:extLst>
          </p:cNvPr>
          <p:cNvSpPr>
            <a:spLocks noChangeArrowheads="1"/>
          </p:cNvSpPr>
          <p:nvPr/>
        </p:nvSpPr>
        <p:spPr bwMode="auto">
          <a:xfrm>
            <a:off x="228600" y="1107161"/>
            <a:ext cx="11712315" cy="561537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FD826CD3-7DC2-6E5D-7BBA-978552FC66A0}"/>
              </a:ext>
            </a:extLst>
          </p:cNvPr>
          <p:cNvSpPr txBox="1">
            <a:spLocks noChangeArrowheads="1"/>
          </p:cNvSpPr>
          <p:nvPr/>
        </p:nvSpPr>
        <p:spPr bwMode="auto">
          <a:xfrm>
            <a:off x="267935" y="1222975"/>
            <a:ext cx="11612105" cy="5084020"/>
          </a:xfrm>
          <a:prstGeom prst="rect">
            <a:avLst/>
          </a:prstGeom>
          <a:noFill/>
          <a:ln w="38100">
            <a:noFill/>
            <a:miter lim="800000"/>
            <a:headEnd/>
            <a:tailEnd/>
          </a:ln>
        </p:spPr>
        <p:txBody>
          <a:bodyPr wrap="square">
            <a:spAutoFit/>
          </a:bodyPr>
          <a:lstStyle/>
          <a:p>
            <a:pPr marL="12700" lvl="3">
              <a:lnSpc>
                <a:spcPct val="90000"/>
              </a:lnSpc>
              <a:spcBef>
                <a:spcPts val="0"/>
              </a:spcBef>
              <a:spcAft>
                <a:spcPts val="1000"/>
              </a:spcAft>
              <a:buSzPct val="100000"/>
            </a:pPr>
            <a:r>
              <a:rPr lang="en-US" sz="4000" dirty="0">
                <a:solidFill>
                  <a:prstClr val="white"/>
                </a:solidFill>
                <a:latin typeface="Aptos Display" panose="020B0004020202020204" pitchFamily="34" charset="0"/>
                <a:cs typeface="Calibri Light" panose="020F0302020204030204" pitchFamily="34" charset="0"/>
              </a:rPr>
              <a:t>Evaluating These Theories</a:t>
            </a:r>
          </a:p>
          <a:p>
            <a:pPr marL="574675" lvl="3" indent="-574675">
              <a:spcBef>
                <a:spcPts val="0"/>
              </a:spcBef>
              <a:spcAft>
                <a:spcPts val="1000"/>
              </a:spcAft>
              <a:buSzPct val="100000"/>
              <a:buFont typeface="Arial" panose="020B0604020202020204" pitchFamily="34" charset="0"/>
              <a:buChar char="•"/>
            </a:pPr>
            <a:r>
              <a:rPr lang="en-US" sz="3800" dirty="0">
                <a:solidFill>
                  <a:schemeClr val="bg1"/>
                </a:solidFill>
                <a:latin typeface="Aptos Display" panose="020B0004020202020204" pitchFamily="34" charset="0"/>
                <a:cs typeface="Calibri Light" panose="020F0302020204030204" pitchFamily="34" charset="0"/>
              </a:rPr>
              <a:t>Jesus’ followers risked life and limb –insisting the tomb was empty– because they truly believed that Jesus had risen.</a:t>
            </a:r>
          </a:p>
          <a:p>
            <a:pPr marL="914400" lvl="5">
              <a:lnSpc>
                <a:spcPct val="90000"/>
              </a:lnSpc>
              <a:spcAft>
                <a:spcPts val="1000"/>
              </a:spcAft>
              <a:buSzPct val="100000"/>
            </a:pPr>
            <a:r>
              <a:rPr lang="en-US" sz="3500" dirty="0">
                <a:solidFill>
                  <a:schemeClr val="bg1"/>
                </a:solidFill>
                <a:latin typeface="Aptos Display" panose="020B0004020202020204" pitchFamily="34" charset="0"/>
                <a:cs typeface="Calibri Light" panose="020F0302020204030204" pitchFamily="34" charset="0"/>
              </a:rPr>
              <a:t>C.F.D. Moule: “If the coming into existence of the Nazarenes [Christians], a phenomenon undeniably attested by the New Testament, rips a great hole in history, a hole the size and shape of the Resurrection, what does the secular historian propose to stop it up with?</a:t>
            </a:r>
          </a:p>
        </p:txBody>
      </p:sp>
    </p:spTree>
    <p:extLst>
      <p:ext uri="{BB962C8B-B14F-4D97-AF65-F5344CB8AC3E}">
        <p14:creationId xmlns:p14="http://schemas.microsoft.com/office/powerpoint/2010/main" val="1187284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3D5F09-CB6F-06D6-1FC4-1010ACB6A8CD}"/>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6065D2F8-B2EB-B4BF-DE6A-3C1AB367C9B6}"/>
              </a:ext>
            </a:extLst>
          </p:cNvPr>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Aptos Display" panose="020B0004020202020204" pitchFamily="34" charset="0"/>
              </a:rPr>
              <a:t>19 	</a:t>
            </a:r>
            <a:r>
              <a:rPr lang="en-US" sz="3800" dirty="0">
                <a:solidFill>
                  <a:schemeClr val="bg1"/>
                </a:solidFill>
                <a:latin typeface="Aptos Display" panose="020B0004020202020204" pitchFamily="34" charset="0"/>
              </a:rPr>
              <a:t>Jesus came and stood among them and said, “Peace be with you!” </a:t>
            </a:r>
          </a:p>
          <a:p>
            <a:pPr marL="582613" indent="-582613"/>
            <a:r>
              <a:rPr lang="en-US" sz="3800" baseline="30000" dirty="0">
                <a:solidFill>
                  <a:schemeClr val="bg1"/>
                </a:solidFill>
                <a:latin typeface="Aptos Display" panose="020B0004020202020204" pitchFamily="34" charset="0"/>
              </a:rPr>
              <a:t>20 	</a:t>
            </a:r>
            <a:r>
              <a:rPr lang="en-US" sz="3800" dirty="0">
                <a:solidFill>
                  <a:schemeClr val="bg1"/>
                </a:solidFill>
                <a:latin typeface="Aptos Display" panose="020B0004020202020204" pitchFamily="34" charset="0"/>
              </a:rPr>
              <a:t>After he said this, he showed them his hands and side. The disciples were overjoyed when they saw the Lord.</a:t>
            </a:r>
          </a:p>
        </p:txBody>
      </p:sp>
      <p:sp>
        <p:nvSpPr>
          <p:cNvPr id="8" name="TextBox 7">
            <a:extLst>
              <a:ext uri="{FF2B5EF4-FFF2-40B4-BE49-F238E27FC236}">
                <a16:creationId xmlns:a16="http://schemas.microsoft.com/office/drawing/2014/main" id="{A166B197-9089-7CAE-5986-E7EDF455C621}"/>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20</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360D2BDB-04CF-9C76-29A9-9E98C96209FB}"/>
              </a:ext>
            </a:extLst>
          </p:cNvPr>
          <p:cNvSpPr>
            <a:spLocks noChangeArrowheads="1"/>
          </p:cNvSpPr>
          <p:nvPr/>
        </p:nvSpPr>
        <p:spPr bwMode="auto">
          <a:xfrm>
            <a:off x="228600" y="1107161"/>
            <a:ext cx="11712315" cy="561537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2ACF9A1B-0001-1491-7A06-EC1640E347CD}"/>
              </a:ext>
            </a:extLst>
          </p:cNvPr>
          <p:cNvSpPr txBox="1">
            <a:spLocks noChangeArrowheads="1"/>
          </p:cNvSpPr>
          <p:nvPr/>
        </p:nvSpPr>
        <p:spPr bwMode="auto">
          <a:xfrm>
            <a:off x="267935" y="1222975"/>
            <a:ext cx="11612105" cy="4599272"/>
          </a:xfrm>
          <a:prstGeom prst="rect">
            <a:avLst/>
          </a:prstGeom>
          <a:noFill/>
          <a:ln w="38100">
            <a:noFill/>
            <a:miter lim="800000"/>
            <a:headEnd/>
            <a:tailEnd/>
          </a:ln>
        </p:spPr>
        <p:txBody>
          <a:bodyPr wrap="square">
            <a:spAutoFit/>
          </a:bodyPr>
          <a:lstStyle/>
          <a:p>
            <a:pPr marL="12700" lvl="3">
              <a:lnSpc>
                <a:spcPct val="90000"/>
              </a:lnSpc>
              <a:spcBef>
                <a:spcPts val="0"/>
              </a:spcBef>
              <a:spcAft>
                <a:spcPts val="1000"/>
              </a:spcAft>
              <a:buSzPct val="100000"/>
            </a:pPr>
            <a:r>
              <a:rPr lang="en-US" sz="4000" dirty="0">
                <a:solidFill>
                  <a:prstClr val="white"/>
                </a:solidFill>
                <a:latin typeface="Aptos Display" panose="020B0004020202020204" pitchFamily="34" charset="0"/>
                <a:cs typeface="Calibri Light" panose="020F0302020204030204" pitchFamily="34" charset="0"/>
              </a:rPr>
              <a:t>Evaluating These Theories</a:t>
            </a:r>
          </a:p>
          <a:p>
            <a:pPr marL="574675" lvl="3" indent="-574675">
              <a:spcBef>
                <a:spcPts val="0"/>
              </a:spcBef>
              <a:spcAft>
                <a:spcPts val="1000"/>
              </a:spcAft>
              <a:buSzPct val="100000"/>
              <a:buFont typeface="Arial" panose="020B0604020202020204" pitchFamily="34" charset="0"/>
              <a:buChar char="•"/>
            </a:pPr>
            <a:r>
              <a:rPr lang="en-US" sz="3800" dirty="0">
                <a:solidFill>
                  <a:schemeClr val="bg1"/>
                </a:solidFill>
                <a:latin typeface="Aptos Display" panose="020B0004020202020204" pitchFamily="34" charset="0"/>
                <a:cs typeface="Calibri Light" panose="020F0302020204030204" pitchFamily="34" charset="0"/>
              </a:rPr>
              <a:t>Jesus’ followers risked life and limb –insisting the tomb was empty– because they truly believed that Jesus had risen.</a:t>
            </a:r>
          </a:p>
          <a:p>
            <a:pPr marL="914400" lvl="5">
              <a:lnSpc>
                <a:spcPct val="90000"/>
              </a:lnSpc>
              <a:spcAft>
                <a:spcPts val="1000"/>
              </a:spcAft>
              <a:buSzPct val="100000"/>
            </a:pPr>
            <a:r>
              <a:rPr lang="en-US" sz="3500" dirty="0">
                <a:solidFill>
                  <a:schemeClr val="bg1"/>
                </a:solidFill>
                <a:latin typeface="Aptos Display" panose="020B0004020202020204" pitchFamily="34" charset="0"/>
                <a:cs typeface="Calibri Light" panose="020F0302020204030204" pitchFamily="34" charset="0"/>
              </a:rPr>
              <a:t>C.F.D. Moule: “The birth and rapid rise of the Christian Church...remain an unsolved enigma for any historian who refuses to take seriously the only explanation offered by the Church itself.”</a:t>
            </a:r>
          </a:p>
        </p:txBody>
      </p:sp>
    </p:spTree>
    <p:extLst>
      <p:ext uri="{BB962C8B-B14F-4D97-AF65-F5344CB8AC3E}">
        <p14:creationId xmlns:p14="http://schemas.microsoft.com/office/powerpoint/2010/main" val="19459080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0397BC-D6E1-B1B2-19F0-7144134252CB}"/>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C74CAAA7-6ED9-69F3-ABB6-A8DB2C7740BA}"/>
              </a:ext>
            </a:extLst>
          </p:cNvPr>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Aptos Display" panose="020B0004020202020204" pitchFamily="34" charset="0"/>
              </a:rPr>
              <a:t>24 	</a:t>
            </a:r>
            <a:r>
              <a:rPr lang="en-US" sz="3800" dirty="0">
                <a:solidFill>
                  <a:schemeClr val="bg1"/>
                </a:solidFill>
                <a:latin typeface="Aptos Display" panose="020B0004020202020204" pitchFamily="34" charset="0"/>
              </a:rPr>
              <a:t>Now Thomas (also known as Didymus), one of the Twelve, was not with the disciples when Jesus came.</a:t>
            </a:r>
          </a:p>
          <a:p>
            <a:pPr marL="582613" indent="-582613"/>
            <a:r>
              <a:rPr lang="en-US" sz="3800" baseline="30000" dirty="0">
                <a:solidFill>
                  <a:schemeClr val="bg1"/>
                </a:solidFill>
                <a:latin typeface="Aptos Display" panose="020B0004020202020204" pitchFamily="34" charset="0"/>
              </a:rPr>
              <a:t>25	 </a:t>
            </a:r>
            <a:r>
              <a:rPr lang="en-US" sz="3800" dirty="0">
                <a:solidFill>
                  <a:schemeClr val="bg1"/>
                </a:solidFill>
                <a:latin typeface="Aptos Display" panose="020B0004020202020204" pitchFamily="34" charset="0"/>
              </a:rPr>
              <a:t>So the other disciples told him, “We have seen the Lord!”</a:t>
            </a:r>
          </a:p>
        </p:txBody>
      </p:sp>
      <p:sp>
        <p:nvSpPr>
          <p:cNvPr id="8" name="TextBox 7">
            <a:extLst>
              <a:ext uri="{FF2B5EF4-FFF2-40B4-BE49-F238E27FC236}">
                <a16:creationId xmlns:a16="http://schemas.microsoft.com/office/drawing/2014/main" id="{03C0BEE4-5528-96D5-F9E8-3C24345C7327}"/>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20</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41469157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25FB0B-54E0-D1F4-D1C2-672D1085E032}"/>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725BF1C7-18FA-BBB2-25E8-AB52D95A3BAB}"/>
              </a:ext>
            </a:extLst>
          </p:cNvPr>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pPr marL="582613" indent="-582613"/>
            <a:r>
              <a:rPr lang="en-US" sz="3800" baseline="30000" dirty="0">
                <a:solidFill>
                  <a:schemeClr val="tx1">
                    <a:lumMod val="50000"/>
                    <a:lumOff val="50000"/>
                  </a:schemeClr>
                </a:solidFill>
                <a:latin typeface="Aptos Display" panose="020B0004020202020204" pitchFamily="34" charset="0"/>
              </a:rPr>
              <a:t>24 	</a:t>
            </a:r>
            <a:r>
              <a:rPr lang="en-US" sz="3800" dirty="0">
                <a:solidFill>
                  <a:schemeClr val="tx1">
                    <a:lumMod val="50000"/>
                    <a:lumOff val="50000"/>
                  </a:schemeClr>
                </a:solidFill>
                <a:latin typeface="Aptos Display" panose="020B0004020202020204" pitchFamily="34" charset="0"/>
              </a:rPr>
              <a:t>Now Thomas (also known as Didymus), one of the Twelve, was not with the disciples when Jesus came.</a:t>
            </a:r>
          </a:p>
          <a:p>
            <a:pPr marL="582613" indent="-582613"/>
            <a:r>
              <a:rPr lang="en-US" sz="3800" baseline="30000" dirty="0">
                <a:solidFill>
                  <a:schemeClr val="tx1">
                    <a:lumMod val="50000"/>
                    <a:lumOff val="50000"/>
                  </a:schemeClr>
                </a:solidFill>
                <a:latin typeface="Aptos Display" panose="020B0004020202020204" pitchFamily="34" charset="0"/>
              </a:rPr>
              <a:t>25	 </a:t>
            </a:r>
            <a:r>
              <a:rPr lang="en-US" sz="3800" dirty="0">
                <a:solidFill>
                  <a:schemeClr val="tx1">
                    <a:lumMod val="50000"/>
                    <a:lumOff val="50000"/>
                  </a:schemeClr>
                </a:solidFill>
                <a:latin typeface="Aptos Display" panose="020B0004020202020204" pitchFamily="34" charset="0"/>
              </a:rPr>
              <a:t>So the other disciples </a:t>
            </a:r>
            <a:r>
              <a:rPr lang="en-US" sz="3800" dirty="0">
                <a:solidFill>
                  <a:schemeClr val="bg1"/>
                </a:solidFill>
                <a:latin typeface="Aptos Display" panose="020B0004020202020204" pitchFamily="34" charset="0"/>
              </a:rPr>
              <a:t>told him</a:t>
            </a:r>
            <a:r>
              <a:rPr lang="en-US" sz="3800" dirty="0">
                <a:solidFill>
                  <a:schemeClr val="tx1">
                    <a:lumMod val="50000"/>
                    <a:lumOff val="50000"/>
                  </a:schemeClr>
                </a:solidFill>
                <a:latin typeface="Aptos Display" panose="020B0004020202020204" pitchFamily="34" charset="0"/>
              </a:rPr>
              <a:t>, “We have seen the Lord!”</a:t>
            </a:r>
          </a:p>
        </p:txBody>
      </p:sp>
      <p:sp>
        <p:nvSpPr>
          <p:cNvPr id="8" name="TextBox 7">
            <a:extLst>
              <a:ext uri="{FF2B5EF4-FFF2-40B4-BE49-F238E27FC236}">
                <a16:creationId xmlns:a16="http://schemas.microsoft.com/office/drawing/2014/main" id="{8F1745FA-0428-5BFB-A25B-509AB62761A9}"/>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20</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35008378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195A6D-45A1-6D59-55CF-F86CCAF3ADD0}"/>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0DE4A58C-0662-06B0-A130-1DB8E41E9BB0}"/>
              </a:ext>
            </a:extLst>
          </p:cNvPr>
          <p:cNvSpPr txBox="1">
            <a:spLocks noChangeArrowheads="1"/>
          </p:cNvSpPr>
          <p:nvPr/>
        </p:nvSpPr>
        <p:spPr bwMode="auto">
          <a:xfrm>
            <a:off x="304800" y="1295401"/>
            <a:ext cx="11537430" cy="4185761"/>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Aptos Display" panose="020B0004020202020204" pitchFamily="34" charset="0"/>
              </a:rPr>
              <a:t>24 	</a:t>
            </a:r>
            <a:r>
              <a:rPr lang="en-US" sz="3800" dirty="0">
                <a:solidFill>
                  <a:schemeClr val="bg1"/>
                </a:solidFill>
                <a:latin typeface="Aptos Display" panose="020B0004020202020204" pitchFamily="34" charset="0"/>
              </a:rPr>
              <a:t>Now Thomas (also known as Didymus), one of the Twelve, was not with the disciples when Jesus came.</a:t>
            </a:r>
          </a:p>
          <a:p>
            <a:pPr marL="582613" indent="-582613"/>
            <a:r>
              <a:rPr lang="en-US" sz="3800" baseline="30000" dirty="0">
                <a:solidFill>
                  <a:schemeClr val="bg1"/>
                </a:solidFill>
                <a:latin typeface="Aptos Display" panose="020B0004020202020204" pitchFamily="34" charset="0"/>
              </a:rPr>
              <a:t>25	 </a:t>
            </a:r>
            <a:r>
              <a:rPr lang="en-US" sz="3800" dirty="0">
                <a:solidFill>
                  <a:schemeClr val="bg1"/>
                </a:solidFill>
                <a:latin typeface="Aptos Display" panose="020B0004020202020204" pitchFamily="34" charset="0"/>
              </a:rPr>
              <a:t>So the other disciples told him, “We have seen the Lord!” </a:t>
            </a:r>
          </a:p>
          <a:p>
            <a:pPr marL="582613" indent="-582613"/>
            <a:r>
              <a:rPr lang="en-US" sz="3800" dirty="0">
                <a:solidFill>
                  <a:schemeClr val="bg1"/>
                </a:solidFill>
                <a:latin typeface="Aptos Display" panose="020B0004020202020204" pitchFamily="34" charset="0"/>
              </a:rPr>
              <a:t>	But he said to them, “Unless I see the nail marks in his hands and put my finger where the nails were, and put my hand into his side, I will not believe.”</a:t>
            </a:r>
          </a:p>
        </p:txBody>
      </p:sp>
      <p:sp>
        <p:nvSpPr>
          <p:cNvPr id="8" name="TextBox 7">
            <a:extLst>
              <a:ext uri="{FF2B5EF4-FFF2-40B4-BE49-F238E27FC236}">
                <a16:creationId xmlns:a16="http://schemas.microsoft.com/office/drawing/2014/main" id="{F16D5DE0-524A-7273-6CC4-7F9B387F3831}"/>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20</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203353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77393B-EBE3-0A37-B5FE-E87709F0A6B2}"/>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702A84C7-2299-51F6-C1B8-39BDE2C78475}"/>
              </a:ext>
            </a:extLst>
          </p:cNvPr>
          <p:cNvSpPr txBox="1">
            <a:spLocks noChangeArrowheads="1"/>
          </p:cNvSpPr>
          <p:nvPr/>
        </p:nvSpPr>
        <p:spPr bwMode="auto">
          <a:xfrm>
            <a:off x="304800" y="1295401"/>
            <a:ext cx="11537430" cy="4185761"/>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Aptos Display" panose="020B0004020202020204" pitchFamily="34" charset="0"/>
              </a:rPr>
              <a:t>26	</a:t>
            </a:r>
            <a:r>
              <a:rPr lang="en-US" sz="3800" dirty="0">
                <a:solidFill>
                  <a:schemeClr val="bg1"/>
                </a:solidFill>
                <a:latin typeface="Aptos Display" panose="020B0004020202020204" pitchFamily="34" charset="0"/>
              </a:rPr>
              <a:t>A week later his disciples were in the house again, and Thomas was with them. Though the doors were locked, Jesus came and stood among them and said, “Peace be with you!” </a:t>
            </a:r>
          </a:p>
          <a:p>
            <a:pPr marL="582613" indent="-582613"/>
            <a:r>
              <a:rPr lang="en-US" sz="3800" baseline="30000" dirty="0">
                <a:solidFill>
                  <a:schemeClr val="bg1"/>
                </a:solidFill>
                <a:latin typeface="Aptos Display" panose="020B0004020202020204" pitchFamily="34" charset="0"/>
              </a:rPr>
              <a:t>27	</a:t>
            </a:r>
            <a:r>
              <a:rPr lang="en-US" sz="3800" dirty="0">
                <a:solidFill>
                  <a:schemeClr val="bg1"/>
                </a:solidFill>
                <a:latin typeface="Aptos Display" panose="020B0004020202020204" pitchFamily="34" charset="0"/>
              </a:rPr>
              <a:t>Then he said to Thomas, “Put your finger here; see my hands. Reach out your hand and put it into my side.”</a:t>
            </a:r>
          </a:p>
          <a:p>
            <a:pPr marL="582613" indent="-582613"/>
            <a:r>
              <a:rPr lang="en-US" sz="3800" dirty="0">
                <a:solidFill>
                  <a:schemeClr val="bg1"/>
                </a:solidFill>
                <a:latin typeface="Aptos Display" panose="020B0004020202020204" pitchFamily="34" charset="0"/>
              </a:rPr>
              <a:t>	“Stop doubting and believe.”</a:t>
            </a:r>
          </a:p>
        </p:txBody>
      </p:sp>
      <p:sp>
        <p:nvSpPr>
          <p:cNvPr id="8" name="TextBox 7">
            <a:extLst>
              <a:ext uri="{FF2B5EF4-FFF2-40B4-BE49-F238E27FC236}">
                <a16:creationId xmlns:a16="http://schemas.microsoft.com/office/drawing/2014/main" id="{8B48BF37-37B1-EDAA-0CA9-63872D06577C}"/>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20</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81232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3D1171-6BE0-5922-6346-394B049070CE}"/>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24940E22-C520-04FC-7983-17480F840F7F}"/>
              </a:ext>
            </a:extLst>
          </p:cNvPr>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Aptos Display" panose="020B0004020202020204" pitchFamily="34" charset="0"/>
              </a:rPr>
              <a:t>28 	</a:t>
            </a:r>
            <a:r>
              <a:rPr lang="en-US" sz="3800" dirty="0">
                <a:solidFill>
                  <a:schemeClr val="bg1"/>
                </a:solidFill>
                <a:latin typeface="Aptos Display" panose="020B0004020202020204" pitchFamily="34" charset="0"/>
              </a:rPr>
              <a:t>Thomas said to him, “My Lord and my God!” </a:t>
            </a:r>
          </a:p>
          <a:p>
            <a:pPr marL="582613" indent="-582613"/>
            <a:r>
              <a:rPr lang="en-US" sz="3800" baseline="30000" dirty="0">
                <a:solidFill>
                  <a:schemeClr val="bg1"/>
                </a:solidFill>
                <a:latin typeface="Aptos Display" panose="020B0004020202020204" pitchFamily="34" charset="0"/>
              </a:rPr>
              <a:t>29 	</a:t>
            </a:r>
            <a:r>
              <a:rPr lang="en-US" sz="3800" dirty="0">
                <a:solidFill>
                  <a:schemeClr val="bg1"/>
                </a:solidFill>
                <a:latin typeface="Aptos Display" panose="020B0004020202020204" pitchFamily="34" charset="0"/>
              </a:rPr>
              <a:t>Then Jesus told him, “Because you have seen me, you have believed; blessed are those who have not seen and yet have believed.”</a:t>
            </a:r>
          </a:p>
        </p:txBody>
      </p:sp>
      <p:sp>
        <p:nvSpPr>
          <p:cNvPr id="8" name="TextBox 7">
            <a:extLst>
              <a:ext uri="{FF2B5EF4-FFF2-40B4-BE49-F238E27FC236}">
                <a16:creationId xmlns:a16="http://schemas.microsoft.com/office/drawing/2014/main" id="{389BFA1F-5041-8BA2-0DDE-30B111A3C5A6}"/>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20</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7CE49DC9-1B4C-C673-90BD-41C4EA2B446C}"/>
              </a:ext>
            </a:extLst>
          </p:cNvPr>
          <p:cNvSpPr>
            <a:spLocks noChangeArrowheads="1"/>
          </p:cNvSpPr>
          <p:nvPr/>
        </p:nvSpPr>
        <p:spPr bwMode="auto">
          <a:xfrm>
            <a:off x="228600" y="1107161"/>
            <a:ext cx="11712315" cy="561537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B0A48595-C29D-480A-C71E-7498225A1281}"/>
              </a:ext>
            </a:extLst>
          </p:cNvPr>
          <p:cNvSpPr txBox="1">
            <a:spLocks noChangeArrowheads="1"/>
          </p:cNvSpPr>
          <p:nvPr/>
        </p:nvSpPr>
        <p:spPr bwMode="auto">
          <a:xfrm>
            <a:off x="267935" y="1222975"/>
            <a:ext cx="11612105" cy="4773936"/>
          </a:xfrm>
          <a:prstGeom prst="rect">
            <a:avLst/>
          </a:prstGeom>
          <a:noFill/>
          <a:ln w="38100">
            <a:noFill/>
            <a:miter lim="800000"/>
            <a:headEnd/>
            <a:tailEnd/>
          </a:ln>
        </p:spPr>
        <p:txBody>
          <a:bodyPr wrap="square">
            <a:spAutoFit/>
          </a:bodyPr>
          <a:lstStyle/>
          <a:p>
            <a:pPr marL="12700" lvl="3">
              <a:lnSpc>
                <a:spcPct val="90000"/>
              </a:lnSpc>
              <a:spcBef>
                <a:spcPts val="0"/>
              </a:spcBef>
              <a:spcAft>
                <a:spcPts val="1000"/>
              </a:spcAft>
              <a:buSzPct val="100000"/>
            </a:pPr>
            <a:r>
              <a:rPr lang="en-US" sz="4000" dirty="0">
                <a:solidFill>
                  <a:prstClr val="white"/>
                </a:solidFill>
                <a:latin typeface="Aptos Display" panose="020B0004020202020204" pitchFamily="34" charset="0"/>
                <a:cs typeface="Calibri Light" panose="020F0302020204030204" pitchFamily="34" charset="0"/>
              </a:rPr>
              <a:t>What’s at stake if the resurrection never happened?</a:t>
            </a:r>
          </a:p>
          <a:p>
            <a:pPr marL="473075" lvl="3" indent="-460375">
              <a:lnSpc>
                <a:spcPct val="90000"/>
              </a:lnSpc>
              <a:spcBef>
                <a:spcPts val="0"/>
              </a:spcBef>
              <a:spcAft>
                <a:spcPts val="1000"/>
              </a:spcAft>
              <a:buSzPct val="100000"/>
              <a:buFont typeface="Arial" panose="020B0604020202020204" pitchFamily="34" charset="0"/>
              <a:buChar char="•"/>
            </a:pPr>
            <a:r>
              <a:rPr lang="en-US" sz="4000" dirty="0">
                <a:solidFill>
                  <a:prstClr val="white"/>
                </a:solidFill>
                <a:latin typeface="Aptos Display" panose="020B0004020202020204" pitchFamily="34" charset="0"/>
                <a:cs typeface="Calibri Light" panose="020F0302020204030204" pitchFamily="34" charset="0"/>
              </a:rPr>
              <a:t>If Jesus didn’t rise from the dead, then our faith is meaningless. </a:t>
            </a:r>
          </a:p>
          <a:p>
            <a:pPr marL="927100" lvl="5">
              <a:lnSpc>
                <a:spcPct val="90000"/>
              </a:lnSpc>
              <a:spcAft>
                <a:spcPts val="1000"/>
              </a:spcAft>
              <a:buSzPct val="100000"/>
            </a:pPr>
            <a:r>
              <a:rPr lang="en-US" sz="3800" dirty="0">
                <a:solidFill>
                  <a:prstClr val="white"/>
                </a:solidFill>
                <a:latin typeface="Aptos Display" panose="020B0004020202020204" pitchFamily="34" charset="0"/>
                <a:cs typeface="Calibri Light" panose="020F0302020204030204" pitchFamily="34" charset="0"/>
              </a:rPr>
              <a:t>1 Corinthians 15:17: “If Christ has not been raised, your faith is futile.” </a:t>
            </a:r>
          </a:p>
          <a:p>
            <a:pPr marL="927100" lvl="5">
              <a:lnSpc>
                <a:spcPct val="90000"/>
              </a:lnSpc>
              <a:spcAft>
                <a:spcPts val="1000"/>
              </a:spcAft>
              <a:buSzPct val="100000"/>
            </a:pPr>
            <a:r>
              <a:rPr lang="en-US" sz="3800" dirty="0">
                <a:solidFill>
                  <a:prstClr val="white"/>
                </a:solidFill>
                <a:latin typeface="Aptos Display" panose="020B0004020202020204" pitchFamily="34" charset="0"/>
                <a:cs typeface="Calibri Light" panose="020F0302020204030204" pitchFamily="34" charset="0"/>
              </a:rPr>
              <a:t>1 Corinthians 15:19: “If our hope in Christ is only for this life, we are more to be pitied than anyone in the world.” </a:t>
            </a:r>
          </a:p>
        </p:txBody>
      </p:sp>
    </p:spTree>
    <p:extLst>
      <p:ext uri="{BB962C8B-B14F-4D97-AF65-F5344CB8AC3E}">
        <p14:creationId xmlns:p14="http://schemas.microsoft.com/office/powerpoint/2010/main" val="1296374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500"/>
                            </p:stCondLst>
                            <p:childTnLst>
                              <p:par>
                                <p:cTn id="13" presetID="1" presetClass="entr" presetSubtype="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E2D523-B7CF-AC64-EC2A-014BAC5D7084}"/>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ED426DF2-B69B-9A84-190A-974EC5D16858}"/>
              </a:ext>
            </a:extLst>
          </p:cNvPr>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Aptos Display" panose="020B0004020202020204" pitchFamily="34" charset="0"/>
              </a:rPr>
              <a:t>28 	</a:t>
            </a:r>
            <a:r>
              <a:rPr lang="en-US" sz="3800" dirty="0">
                <a:solidFill>
                  <a:schemeClr val="bg1"/>
                </a:solidFill>
                <a:latin typeface="Aptos Display" panose="020B0004020202020204" pitchFamily="34" charset="0"/>
              </a:rPr>
              <a:t>Thomas said to him, “My Lord and my God!” </a:t>
            </a:r>
          </a:p>
          <a:p>
            <a:pPr marL="582613" indent="-582613"/>
            <a:r>
              <a:rPr lang="en-US" sz="3800" baseline="30000" dirty="0">
                <a:solidFill>
                  <a:schemeClr val="bg1"/>
                </a:solidFill>
                <a:latin typeface="Aptos Display" panose="020B0004020202020204" pitchFamily="34" charset="0"/>
              </a:rPr>
              <a:t>29 	</a:t>
            </a:r>
            <a:r>
              <a:rPr lang="en-US" sz="3800" dirty="0">
                <a:solidFill>
                  <a:schemeClr val="bg1"/>
                </a:solidFill>
                <a:latin typeface="Aptos Display" panose="020B0004020202020204" pitchFamily="34" charset="0"/>
              </a:rPr>
              <a:t>Then Jesus told him, “Because you have seen me, you have believed; blessed are those who have not seen and yet have believed.”</a:t>
            </a:r>
          </a:p>
        </p:txBody>
      </p:sp>
      <p:sp>
        <p:nvSpPr>
          <p:cNvPr id="8" name="TextBox 7">
            <a:extLst>
              <a:ext uri="{FF2B5EF4-FFF2-40B4-BE49-F238E27FC236}">
                <a16:creationId xmlns:a16="http://schemas.microsoft.com/office/drawing/2014/main" id="{2FDAB28C-EBB3-8B5E-FE92-77B5D3D55F9D}"/>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20</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36922481-0BA1-172F-1524-C4446837963F}"/>
              </a:ext>
            </a:extLst>
          </p:cNvPr>
          <p:cNvSpPr>
            <a:spLocks noChangeArrowheads="1"/>
          </p:cNvSpPr>
          <p:nvPr/>
        </p:nvSpPr>
        <p:spPr bwMode="auto">
          <a:xfrm>
            <a:off x="228600" y="1107161"/>
            <a:ext cx="11712315" cy="561537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804E41BC-D67A-16AB-BF54-75EC08615B58}"/>
              </a:ext>
            </a:extLst>
          </p:cNvPr>
          <p:cNvSpPr txBox="1">
            <a:spLocks noChangeArrowheads="1"/>
          </p:cNvSpPr>
          <p:nvPr/>
        </p:nvSpPr>
        <p:spPr bwMode="auto">
          <a:xfrm>
            <a:off x="267935" y="1222975"/>
            <a:ext cx="11612105" cy="3593100"/>
          </a:xfrm>
          <a:prstGeom prst="rect">
            <a:avLst/>
          </a:prstGeom>
          <a:noFill/>
          <a:ln w="38100">
            <a:noFill/>
            <a:miter lim="800000"/>
            <a:headEnd/>
            <a:tailEnd/>
          </a:ln>
        </p:spPr>
        <p:txBody>
          <a:bodyPr wrap="square">
            <a:spAutoFit/>
          </a:bodyPr>
          <a:lstStyle/>
          <a:p>
            <a:pPr marL="12700" lvl="3">
              <a:lnSpc>
                <a:spcPct val="90000"/>
              </a:lnSpc>
              <a:spcBef>
                <a:spcPts val="0"/>
              </a:spcBef>
              <a:spcAft>
                <a:spcPts val="1000"/>
              </a:spcAft>
              <a:buSzPct val="100000"/>
            </a:pPr>
            <a:r>
              <a:rPr lang="en-US" sz="4000" dirty="0">
                <a:solidFill>
                  <a:prstClr val="white"/>
                </a:solidFill>
                <a:latin typeface="Aptos Display" panose="020B0004020202020204" pitchFamily="34" charset="0"/>
                <a:cs typeface="Calibri Light" panose="020F0302020204030204" pitchFamily="34" charset="0"/>
              </a:rPr>
              <a:t>What’s at stake if the resurrection never happened?</a:t>
            </a:r>
          </a:p>
          <a:p>
            <a:pPr marL="473075" lvl="3" indent="-460375">
              <a:lnSpc>
                <a:spcPct val="90000"/>
              </a:lnSpc>
              <a:spcBef>
                <a:spcPts val="0"/>
              </a:spcBef>
              <a:spcAft>
                <a:spcPts val="1000"/>
              </a:spcAft>
              <a:buSzPct val="100000"/>
              <a:buFont typeface="Arial" panose="020B0604020202020204" pitchFamily="34" charset="0"/>
              <a:buChar char="•"/>
            </a:pPr>
            <a:r>
              <a:rPr lang="en-US" sz="4000" dirty="0">
                <a:solidFill>
                  <a:prstClr val="white"/>
                </a:solidFill>
                <a:latin typeface="Aptos Display" panose="020B0004020202020204" pitchFamily="34" charset="0"/>
                <a:cs typeface="Calibri Light" panose="020F0302020204030204" pitchFamily="34" charset="0"/>
              </a:rPr>
              <a:t>If God didn’t raise Jesus from the dead, then we have no guarantee for our future resurrection. </a:t>
            </a:r>
          </a:p>
          <a:p>
            <a:pPr marL="927100" lvl="5">
              <a:lnSpc>
                <a:spcPct val="90000"/>
              </a:lnSpc>
              <a:spcAft>
                <a:spcPts val="1000"/>
              </a:spcAft>
              <a:buSzPct val="100000"/>
            </a:pPr>
            <a:r>
              <a:rPr lang="en-US" sz="3800" dirty="0">
                <a:solidFill>
                  <a:prstClr val="white"/>
                </a:solidFill>
                <a:latin typeface="Aptos Display" panose="020B0004020202020204" pitchFamily="34" charset="0"/>
                <a:cs typeface="Calibri Light" panose="020F0302020204030204" pitchFamily="34" charset="0"/>
              </a:rPr>
              <a:t>1 Corinthians 15:17-18: “If Christ has not been raised…then those also who have fallen asleep in Christ have perished.”</a:t>
            </a:r>
          </a:p>
        </p:txBody>
      </p:sp>
    </p:spTree>
    <p:extLst>
      <p:ext uri="{BB962C8B-B14F-4D97-AF65-F5344CB8AC3E}">
        <p14:creationId xmlns:p14="http://schemas.microsoft.com/office/powerpoint/2010/main" val="1517509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534EE5-FC00-5157-A1F1-45D8AFE1915B}"/>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B71D68D-52F6-7416-D980-E82A20F1BAA8}"/>
              </a:ext>
            </a:extLst>
          </p:cNvPr>
          <p:cNvSpPr txBox="1">
            <a:spLocks noChangeArrowheads="1"/>
          </p:cNvSpPr>
          <p:nvPr/>
        </p:nvSpPr>
        <p:spPr bwMode="auto">
          <a:xfrm>
            <a:off x="304800" y="1295401"/>
            <a:ext cx="11537430" cy="3253519"/>
          </a:xfrm>
          <a:prstGeom prst="rect">
            <a:avLst/>
          </a:prstGeom>
          <a:noFill/>
          <a:ln w="9525">
            <a:noFill/>
            <a:miter lim="800000"/>
            <a:headEnd/>
            <a:tailEnd/>
          </a:ln>
        </p:spPr>
        <p:txBody>
          <a:bodyPr wrap="square">
            <a:spAutoFit/>
          </a:bodyPr>
          <a:lstStyle/>
          <a:p>
            <a:pPr marL="466725" indent="-466725">
              <a:lnSpc>
                <a:spcPct val="90000"/>
              </a:lnSpc>
              <a:buFont typeface="Arial" panose="020B0604020202020204" pitchFamily="34" charset="0"/>
              <a:buChar char="•"/>
            </a:pPr>
            <a:r>
              <a:rPr lang="en-US" sz="3800" dirty="0">
                <a:solidFill>
                  <a:schemeClr val="bg1"/>
                </a:solidFill>
                <a:latin typeface="Aptos" panose="020B0004020202020204" pitchFamily="34" charset="0"/>
              </a:rPr>
              <a:t>The resurrection distinguishes a common criminal crucified in the first century from God’s savior.</a:t>
            </a:r>
          </a:p>
          <a:p>
            <a:pPr marL="466725" indent="-466725">
              <a:lnSpc>
                <a:spcPct val="90000"/>
              </a:lnSpc>
              <a:buFont typeface="Arial" panose="020B0604020202020204" pitchFamily="34" charset="0"/>
              <a:buChar char="•"/>
            </a:pPr>
            <a:r>
              <a:rPr lang="en-US" sz="3800" dirty="0">
                <a:solidFill>
                  <a:schemeClr val="bg1"/>
                </a:solidFill>
                <a:latin typeface="Aptos" panose="020B0004020202020204" pitchFamily="34" charset="0"/>
              </a:rPr>
              <a:t>Jesus’ bodily resurrection validated his sacrifice on the cross.</a:t>
            </a:r>
          </a:p>
          <a:p>
            <a:pPr marL="466725" indent="-466725">
              <a:lnSpc>
                <a:spcPct val="90000"/>
              </a:lnSpc>
              <a:buFont typeface="Arial" panose="020B0604020202020204" pitchFamily="34" charset="0"/>
              <a:buChar char="•"/>
            </a:pPr>
            <a:r>
              <a:rPr lang="en-US" sz="3800" dirty="0">
                <a:solidFill>
                  <a:schemeClr val="bg1"/>
                </a:solidFill>
                <a:latin typeface="Aptos" panose="020B0004020202020204" pitchFamily="34" charset="0"/>
              </a:rPr>
              <a:t>Jesus’ resurrection is one the most important events in history, second only to his death on the cross.</a:t>
            </a:r>
          </a:p>
        </p:txBody>
      </p:sp>
      <p:sp>
        <p:nvSpPr>
          <p:cNvPr id="8" name="TextBox 7">
            <a:extLst>
              <a:ext uri="{FF2B5EF4-FFF2-40B4-BE49-F238E27FC236}">
                <a16:creationId xmlns:a16="http://schemas.microsoft.com/office/drawing/2014/main" id="{3F94CAB0-1E18-B827-DC84-3D536FA7FD80}"/>
              </a:ext>
            </a:extLst>
          </p:cNvPr>
          <p:cNvSpPr txBox="1"/>
          <p:nvPr/>
        </p:nvSpPr>
        <p:spPr>
          <a:xfrm>
            <a:off x="228600" y="5"/>
            <a:ext cx="11963400" cy="1246495"/>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7500" u="none" strike="noStrike" kern="1200" spc="0" normalizeH="0" baseline="0" noProof="0" dirty="0">
                <a:ln>
                  <a:noFill/>
                </a:ln>
                <a:solidFill>
                  <a:prstClr val="white"/>
                </a:solidFill>
                <a:effectLst/>
                <a:uLnTx/>
                <a:uFillTx/>
                <a:latin typeface="Aptos Display" panose="020B0004020202020204" pitchFamily="34" charset="0"/>
                <a:cs typeface="Arial" charset="0"/>
              </a:rPr>
              <a:t>Facts about the Resurrection</a:t>
            </a:r>
          </a:p>
        </p:txBody>
      </p:sp>
    </p:spTree>
    <p:extLst>
      <p:ext uri="{BB962C8B-B14F-4D97-AF65-F5344CB8AC3E}">
        <p14:creationId xmlns:p14="http://schemas.microsoft.com/office/powerpoint/2010/main" val="427056241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72FD42-1997-336E-9193-246441D38962}"/>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5C56992A-F1E7-BB09-30D9-C68EBAB35A95}"/>
              </a:ext>
            </a:extLst>
          </p:cNvPr>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Aptos Display" panose="020B0004020202020204" pitchFamily="34" charset="0"/>
              </a:rPr>
              <a:t>28 	</a:t>
            </a:r>
            <a:r>
              <a:rPr lang="en-US" sz="3800" dirty="0">
                <a:solidFill>
                  <a:schemeClr val="bg1"/>
                </a:solidFill>
                <a:latin typeface="Aptos Display" panose="020B0004020202020204" pitchFamily="34" charset="0"/>
              </a:rPr>
              <a:t>Thomas said to him, “My Lord and my God!” </a:t>
            </a:r>
          </a:p>
          <a:p>
            <a:pPr marL="582613" indent="-582613"/>
            <a:r>
              <a:rPr lang="en-US" sz="3800" baseline="30000" dirty="0">
                <a:solidFill>
                  <a:schemeClr val="bg1"/>
                </a:solidFill>
                <a:latin typeface="Aptos Display" panose="020B0004020202020204" pitchFamily="34" charset="0"/>
              </a:rPr>
              <a:t>29 	</a:t>
            </a:r>
            <a:r>
              <a:rPr lang="en-US" sz="3800" dirty="0">
                <a:solidFill>
                  <a:schemeClr val="bg1"/>
                </a:solidFill>
                <a:latin typeface="Aptos Display" panose="020B0004020202020204" pitchFamily="34" charset="0"/>
              </a:rPr>
              <a:t>Then Jesus told him, “Because you have seen me, you have believed; blessed are those who have not seen and yet have believed.”</a:t>
            </a:r>
          </a:p>
        </p:txBody>
      </p:sp>
      <p:sp>
        <p:nvSpPr>
          <p:cNvPr id="8" name="TextBox 7">
            <a:extLst>
              <a:ext uri="{FF2B5EF4-FFF2-40B4-BE49-F238E27FC236}">
                <a16:creationId xmlns:a16="http://schemas.microsoft.com/office/drawing/2014/main" id="{C5B908E3-981E-D04F-037A-CE34B2406765}"/>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20</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FDF82755-1261-2B6D-2F7D-89123C0691F2}"/>
              </a:ext>
            </a:extLst>
          </p:cNvPr>
          <p:cNvSpPr>
            <a:spLocks noChangeArrowheads="1"/>
          </p:cNvSpPr>
          <p:nvPr/>
        </p:nvSpPr>
        <p:spPr bwMode="auto">
          <a:xfrm>
            <a:off x="228600" y="1107161"/>
            <a:ext cx="11712315" cy="561537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953357B0-F348-A11D-5AC2-595938523522}"/>
              </a:ext>
            </a:extLst>
          </p:cNvPr>
          <p:cNvSpPr txBox="1">
            <a:spLocks noChangeArrowheads="1"/>
          </p:cNvSpPr>
          <p:nvPr/>
        </p:nvSpPr>
        <p:spPr bwMode="auto">
          <a:xfrm>
            <a:off x="267935" y="1222975"/>
            <a:ext cx="11612105" cy="4645695"/>
          </a:xfrm>
          <a:prstGeom prst="rect">
            <a:avLst/>
          </a:prstGeom>
          <a:noFill/>
          <a:ln w="38100">
            <a:noFill/>
            <a:miter lim="800000"/>
            <a:headEnd/>
            <a:tailEnd/>
          </a:ln>
        </p:spPr>
        <p:txBody>
          <a:bodyPr wrap="square">
            <a:spAutoFit/>
          </a:bodyPr>
          <a:lstStyle/>
          <a:p>
            <a:pPr marL="12700" lvl="3">
              <a:lnSpc>
                <a:spcPct val="90000"/>
              </a:lnSpc>
              <a:spcBef>
                <a:spcPts val="0"/>
              </a:spcBef>
              <a:spcAft>
                <a:spcPts val="1000"/>
              </a:spcAft>
              <a:buSzPct val="100000"/>
            </a:pPr>
            <a:r>
              <a:rPr lang="en-US" sz="4000" dirty="0">
                <a:solidFill>
                  <a:prstClr val="white"/>
                </a:solidFill>
                <a:latin typeface="Aptos Display" panose="020B0004020202020204" pitchFamily="34" charset="0"/>
                <a:cs typeface="Calibri Light" panose="020F0302020204030204" pitchFamily="34" charset="0"/>
              </a:rPr>
              <a:t>What’s at stake if the resurrection never happened?</a:t>
            </a:r>
          </a:p>
          <a:p>
            <a:pPr marL="473075" lvl="3" indent="-460375">
              <a:lnSpc>
                <a:spcPct val="90000"/>
              </a:lnSpc>
              <a:spcBef>
                <a:spcPts val="0"/>
              </a:spcBef>
              <a:spcAft>
                <a:spcPts val="1000"/>
              </a:spcAft>
              <a:buSzPct val="100000"/>
              <a:buFont typeface="Arial" panose="020B0604020202020204" pitchFamily="34" charset="0"/>
              <a:buChar char="•"/>
            </a:pPr>
            <a:r>
              <a:rPr lang="en-US" sz="4000" dirty="0">
                <a:solidFill>
                  <a:prstClr val="white"/>
                </a:solidFill>
                <a:latin typeface="Aptos Display" panose="020B0004020202020204" pitchFamily="34" charset="0"/>
                <a:cs typeface="Calibri Light" panose="020F0302020204030204" pitchFamily="34" charset="0"/>
              </a:rPr>
              <a:t>If God didn’t raise Jesus from the dead, then we have no guarantee for our future resurrection. </a:t>
            </a:r>
          </a:p>
          <a:p>
            <a:pPr marL="927100" lvl="5">
              <a:lnSpc>
                <a:spcPct val="90000"/>
              </a:lnSpc>
              <a:spcAft>
                <a:spcPts val="1000"/>
              </a:spcAft>
              <a:buSzPct val="100000"/>
            </a:pPr>
            <a:r>
              <a:rPr lang="en-US" sz="3800" dirty="0">
                <a:solidFill>
                  <a:prstClr val="white"/>
                </a:solidFill>
                <a:latin typeface="Aptos Display" panose="020B0004020202020204" pitchFamily="34" charset="0"/>
                <a:cs typeface="Calibri Light" panose="020F0302020204030204" pitchFamily="34" charset="0"/>
              </a:rPr>
              <a:t>Randy Alcorn, </a:t>
            </a:r>
            <a:r>
              <a:rPr lang="en-US" sz="3800" i="1" dirty="0">
                <a:solidFill>
                  <a:prstClr val="white"/>
                </a:solidFill>
                <a:latin typeface="Aptos Display" panose="020B0004020202020204" pitchFamily="34" charset="0"/>
                <a:cs typeface="Calibri Light" panose="020F0302020204030204" pitchFamily="34" charset="0"/>
              </a:rPr>
              <a:t>Heaven</a:t>
            </a:r>
            <a:r>
              <a:rPr lang="en-US" sz="3800" dirty="0">
                <a:solidFill>
                  <a:prstClr val="white"/>
                </a:solidFill>
                <a:latin typeface="Aptos Display" panose="020B0004020202020204" pitchFamily="34" charset="0"/>
                <a:cs typeface="Calibri Light" panose="020F0302020204030204" pitchFamily="34" charset="0"/>
              </a:rPr>
              <a:t>: “When five-year-old Emily Kimball was hospitalized and heard she was going to die, she started to cry. Even though she loved Jesus and wanted to be with him, she didn’t want to leave her family behind. </a:t>
            </a:r>
            <a:endParaRPr lang="en-US" sz="6600" dirty="0">
              <a:solidFill>
                <a:prstClr val="white"/>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11871565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6CCBF1-60A2-1042-03C5-F0D00366FDD5}"/>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A7508A1A-6D8F-5618-C5DE-B0FE1E9FCEA8}"/>
              </a:ext>
            </a:extLst>
          </p:cNvPr>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Aptos Display" panose="020B0004020202020204" pitchFamily="34" charset="0"/>
              </a:rPr>
              <a:t>28 	</a:t>
            </a:r>
            <a:r>
              <a:rPr lang="en-US" sz="3800" dirty="0">
                <a:solidFill>
                  <a:schemeClr val="bg1"/>
                </a:solidFill>
                <a:latin typeface="Aptos Display" panose="020B0004020202020204" pitchFamily="34" charset="0"/>
              </a:rPr>
              <a:t>Thomas said to him, “My Lord and my God!” </a:t>
            </a:r>
          </a:p>
          <a:p>
            <a:pPr marL="582613" indent="-582613"/>
            <a:r>
              <a:rPr lang="en-US" sz="3800" baseline="30000" dirty="0">
                <a:solidFill>
                  <a:schemeClr val="bg1"/>
                </a:solidFill>
                <a:latin typeface="Aptos Display" panose="020B0004020202020204" pitchFamily="34" charset="0"/>
              </a:rPr>
              <a:t>29 	</a:t>
            </a:r>
            <a:r>
              <a:rPr lang="en-US" sz="3800" dirty="0">
                <a:solidFill>
                  <a:schemeClr val="bg1"/>
                </a:solidFill>
                <a:latin typeface="Aptos Display" panose="020B0004020202020204" pitchFamily="34" charset="0"/>
              </a:rPr>
              <a:t>Then Jesus told him, “Because you have seen me, you have believed; blessed are those who have not seen and yet have believed.”</a:t>
            </a:r>
          </a:p>
        </p:txBody>
      </p:sp>
      <p:sp>
        <p:nvSpPr>
          <p:cNvPr id="8" name="TextBox 7">
            <a:extLst>
              <a:ext uri="{FF2B5EF4-FFF2-40B4-BE49-F238E27FC236}">
                <a16:creationId xmlns:a16="http://schemas.microsoft.com/office/drawing/2014/main" id="{06962924-375A-B7F6-B3A6-F6F0DE2F1ED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20</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04814DD0-866C-3D99-82F0-E15C142DA91C}"/>
              </a:ext>
            </a:extLst>
          </p:cNvPr>
          <p:cNvSpPr>
            <a:spLocks noChangeArrowheads="1"/>
          </p:cNvSpPr>
          <p:nvPr/>
        </p:nvSpPr>
        <p:spPr bwMode="auto">
          <a:xfrm>
            <a:off x="228600" y="1107161"/>
            <a:ext cx="11712315" cy="561537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8840A854-77B7-1C2D-7AEA-BE77D76BC959}"/>
              </a:ext>
            </a:extLst>
          </p:cNvPr>
          <p:cNvSpPr txBox="1">
            <a:spLocks noChangeArrowheads="1"/>
          </p:cNvSpPr>
          <p:nvPr/>
        </p:nvSpPr>
        <p:spPr bwMode="auto">
          <a:xfrm>
            <a:off x="267935" y="1222975"/>
            <a:ext cx="11612105" cy="4645695"/>
          </a:xfrm>
          <a:prstGeom prst="rect">
            <a:avLst/>
          </a:prstGeom>
          <a:noFill/>
          <a:ln w="38100">
            <a:noFill/>
            <a:miter lim="800000"/>
            <a:headEnd/>
            <a:tailEnd/>
          </a:ln>
        </p:spPr>
        <p:txBody>
          <a:bodyPr wrap="square">
            <a:spAutoFit/>
          </a:bodyPr>
          <a:lstStyle/>
          <a:p>
            <a:pPr marL="12700" lvl="3">
              <a:lnSpc>
                <a:spcPct val="90000"/>
              </a:lnSpc>
              <a:spcBef>
                <a:spcPts val="0"/>
              </a:spcBef>
              <a:spcAft>
                <a:spcPts val="1000"/>
              </a:spcAft>
              <a:buSzPct val="100000"/>
            </a:pPr>
            <a:r>
              <a:rPr lang="en-US" sz="4000" dirty="0">
                <a:solidFill>
                  <a:prstClr val="white"/>
                </a:solidFill>
                <a:latin typeface="Aptos Display" panose="020B0004020202020204" pitchFamily="34" charset="0"/>
                <a:cs typeface="Calibri Light" panose="020F0302020204030204" pitchFamily="34" charset="0"/>
              </a:rPr>
              <a:t>What’s at stake if the resurrection never happened?</a:t>
            </a:r>
          </a:p>
          <a:p>
            <a:pPr marL="473075" lvl="3" indent="-460375">
              <a:lnSpc>
                <a:spcPct val="90000"/>
              </a:lnSpc>
              <a:spcBef>
                <a:spcPts val="0"/>
              </a:spcBef>
              <a:spcAft>
                <a:spcPts val="1000"/>
              </a:spcAft>
              <a:buSzPct val="100000"/>
              <a:buFont typeface="Arial" panose="020B0604020202020204" pitchFamily="34" charset="0"/>
              <a:buChar char="•"/>
            </a:pPr>
            <a:r>
              <a:rPr lang="en-US" sz="4000" dirty="0">
                <a:solidFill>
                  <a:prstClr val="white"/>
                </a:solidFill>
                <a:latin typeface="Aptos Display" panose="020B0004020202020204" pitchFamily="34" charset="0"/>
                <a:cs typeface="Calibri Light" panose="020F0302020204030204" pitchFamily="34" charset="0"/>
              </a:rPr>
              <a:t>If God didn’t raise Jesus from the dead, then we have no guarantee for our future resurrection. </a:t>
            </a:r>
          </a:p>
          <a:p>
            <a:pPr marL="927100" lvl="5">
              <a:lnSpc>
                <a:spcPct val="90000"/>
              </a:lnSpc>
              <a:spcAft>
                <a:spcPts val="1000"/>
              </a:spcAft>
              <a:buSzPct val="100000"/>
            </a:pPr>
            <a:r>
              <a:rPr lang="en-US" sz="3800" dirty="0">
                <a:solidFill>
                  <a:prstClr val="white"/>
                </a:solidFill>
                <a:latin typeface="Aptos Display" panose="020B0004020202020204" pitchFamily="34" charset="0"/>
                <a:cs typeface="Calibri Light" panose="020F0302020204030204" pitchFamily="34" charset="0"/>
              </a:rPr>
              <a:t>Randy Alcorn, </a:t>
            </a:r>
            <a:r>
              <a:rPr lang="en-US" sz="3800" i="1" dirty="0">
                <a:solidFill>
                  <a:prstClr val="white"/>
                </a:solidFill>
                <a:latin typeface="Aptos Display" panose="020B0004020202020204" pitchFamily="34" charset="0"/>
                <a:cs typeface="Calibri Light" panose="020F0302020204030204" pitchFamily="34" charset="0"/>
              </a:rPr>
              <a:t>Heaven</a:t>
            </a:r>
            <a:r>
              <a:rPr lang="en-US" sz="3800" dirty="0">
                <a:solidFill>
                  <a:prstClr val="white"/>
                </a:solidFill>
                <a:latin typeface="Aptos Display" panose="020B0004020202020204" pitchFamily="34" charset="0"/>
                <a:cs typeface="Calibri Light" panose="020F0302020204030204" pitchFamily="34" charset="0"/>
              </a:rPr>
              <a:t>: “Then her mother had an inspired idea. She asked Emily to step through a doorway into another room, and she closed the door behind her. One at a time, the entire family started coming through the door to join her. </a:t>
            </a:r>
            <a:endParaRPr lang="en-US" sz="6600" dirty="0">
              <a:solidFill>
                <a:prstClr val="white"/>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9624896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FD9452-9D2D-E9C8-B3B9-992FE247519F}"/>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A3EA4DD5-A9A8-03DD-7801-2AE5A7DCFDE4}"/>
              </a:ext>
            </a:extLst>
          </p:cNvPr>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Aptos Display" panose="020B0004020202020204" pitchFamily="34" charset="0"/>
              </a:rPr>
              <a:t>28 	</a:t>
            </a:r>
            <a:r>
              <a:rPr lang="en-US" sz="3800" dirty="0">
                <a:solidFill>
                  <a:schemeClr val="bg1"/>
                </a:solidFill>
                <a:latin typeface="Aptos Display" panose="020B0004020202020204" pitchFamily="34" charset="0"/>
              </a:rPr>
              <a:t>Thomas said to him, “My Lord and my God!” </a:t>
            </a:r>
          </a:p>
          <a:p>
            <a:pPr marL="582613" indent="-582613"/>
            <a:r>
              <a:rPr lang="en-US" sz="3800" baseline="30000" dirty="0">
                <a:solidFill>
                  <a:schemeClr val="bg1"/>
                </a:solidFill>
                <a:latin typeface="Aptos Display" panose="020B0004020202020204" pitchFamily="34" charset="0"/>
              </a:rPr>
              <a:t>29 	</a:t>
            </a:r>
            <a:r>
              <a:rPr lang="en-US" sz="3800" dirty="0">
                <a:solidFill>
                  <a:schemeClr val="bg1"/>
                </a:solidFill>
                <a:latin typeface="Aptos Display" panose="020B0004020202020204" pitchFamily="34" charset="0"/>
              </a:rPr>
              <a:t>Then Jesus told him, “Because you have seen me, you have believed; blessed are those who have not seen and yet have believed.”</a:t>
            </a:r>
          </a:p>
        </p:txBody>
      </p:sp>
      <p:sp>
        <p:nvSpPr>
          <p:cNvPr id="8" name="TextBox 7">
            <a:extLst>
              <a:ext uri="{FF2B5EF4-FFF2-40B4-BE49-F238E27FC236}">
                <a16:creationId xmlns:a16="http://schemas.microsoft.com/office/drawing/2014/main" id="{D3528AE3-3E1F-FC57-17AE-B6C6C661C03C}"/>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20</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0D886732-81A4-77C0-5209-9C96B9039DC6}"/>
              </a:ext>
            </a:extLst>
          </p:cNvPr>
          <p:cNvSpPr>
            <a:spLocks noChangeArrowheads="1"/>
          </p:cNvSpPr>
          <p:nvPr/>
        </p:nvSpPr>
        <p:spPr bwMode="auto">
          <a:xfrm>
            <a:off x="228600" y="1107161"/>
            <a:ext cx="11712315" cy="561537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9D75E5C8-E95E-E109-5F68-6A7D21B2D6EE}"/>
              </a:ext>
            </a:extLst>
          </p:cNvPr>
          <p:cNvSpPr txBox="1">
            <a:spLocks noChangeArrowheads="1"/>
          </p:cNvSpPr>
          <p:nvPr/>
        </p:nvSpPr>
        <p:spPr bwMode="auto">
          <a:xfrm>
            <a:off x="267935" y="1222975"/>
            <a:ext cx="11612105" cy="5171993"/>
          </a:xfrm>
          <a:prstGeom prst="rect">
            <a:avLst/>
          </a:prstGeom>
          <a:noFill/>
          <a:ln w="38100">
            <a:noFill/>
            <a:miter lim="800000"/>
            <a:headEnd/>
            <a:tailEnd/>
          </a:ln>
        </p:spPr>
        <p:txBody>
          <a:bodyPr wrap="square">
            <a:spAutoFit/>
          </a:bodyPr>
          <a:lstStyle/>
          <a:p>
            <a:pPr marL="12700" lvl="3">
              <a:lnSpc>
                <a:spcPct val="90000"/>
              </a:lnSpc>
              <a:spcBef>
                <a:spcPts val="0"/>
              </a:spcBef>
              <a:spcAft>
                <a:spcPts val="1000"/>
              </a:spcAft>
              <a:buSzPct val="100000"/>
            </a:pPr>
            <a:r>
              <a:rPr lang="en-US" sz="4000" dirty="0">
                <a:solidFill>
                  <a:prstClr val="white"/>
                </a:solidFill>
                <a:latin typeface="Aptos Display" panose="020B0004020202020204" pitchFamily="34" charset="0"/>
                <a:cs typeface="Calibri Light" panose="020F0302020204030204" pitchFamily="34" charset="0"/>
              </a:rPr>
              <a:t>What’s at stake if the resurrection never happened?</a:t>
            </a:r>
          </a:p>
          <a:p>
            <a:pPr marL="473075" lvl="3" indent="-460375">
              <a:lnSpc>
                <a:spcPct val="90000"/>
              </a:lnSpc>
              <a:spcBef>
                <a:spcPts val="0"/>
              </a:spcBef>
              <a:spcAft>
                <a:spcPts val="1000"/>
              </a:spcAft>
              <a:buSzPct val="100000"/>
              <a:buFont typeface="Arial" panose="020B0604020202020204" pitchFamily="34" charset="0"/>
              <a:buChar char="•"/>
            </a:pPr>
            <a:r>
              <a:rPr lang="en-US" sz="4000" dirty="0">
                <a:solidFill>
                  <a:prstClr val="white"/>
                </a:solidFill>
                <a:latin typeface="Aptos Display" panose="020B0004020202020204" pitchFamily="34" charset="0"/>
                <a:cs typeface="Calibri Light" panose="020F0302020204030204" pitchFamily="34" charset="0"/>
              </a:rPr>
              <a:t>If God didn’t raise Jesus from the dead, then we have no guarantee for our future resurrection. </a:t>
            </a:r>
          </a:p>
          <a:p>
            <a:pPr marL="927100" lvl="5">
              <a:lnSpc>
                <a:spcPct val="90000"/>
              </a:lnSpc>
              <a:spcAft>
                <a:spcPts val="1000"/>
              </a:spcAft>
              <a:buSzPct val="100000"/>
            </a:pPr>
            <a:r>
              <a:rPr lang="en-US" sz="3800" dirty="0">
                <a:solidFill>
                  <a:prstClr val="white"/>
                </a:solidFill>
                <a:latin typeface="Aptos Display" panose="020B0004020202020204" pitchFamily="34" charset="0"/>
                <a:cs typeface="Calibri Light" panose="020F0302020204030204" pitchFamily="34" charset="0"/>
              </a:rPr>
              <a:t>Randy Alcorn, </a:t>
            </a:r>
            <a:r>
              <a:rPr lang="en-US" sz="3800" i="1" dirty="0">
                <a:solidFill>
                  <a:prstClr val="white"/>
                </a:solidFill>
                <a:latin typeface="Aptos Display" panose="020B0004020202020204" pitchFamily="34" charset="0"/>
                <a:cs typeface="Calibri Light" panose="020F0302020204030204" pitchFamily="34" charset="0"/>
              </a:rPr>
              <a:t>Heaven</a:t>
            </a:r>
            <a:r>
              <a:rPr lang="en-US" sz="3800" dirty="0">
                <a:solidFill>
                  <a:prstClr val="white"/>
                </a:solidFill>
                <a:latin typeface="Aptos Display" panose="020B0004020202020204" pitchFamily="34" charset="0"/>
                <a:cs typeface="Calibri Light" panose="020F0302020204030204" pitchFamily="34" charset="0"/>
              </a:rPr>
              <a:t>: “Her mother explained that this was how it would be. Emily would go ahead to Heaven and then the rest of the family would follow. Emily understood. She would be the first to go through death’s door. Eventually, the rest of the family would follow…joining her on the other side.” </a:t>
            </a:r>
            <a:endParaRPr lang="en-US" sz="6600" dirty="0">
              <a:solidFill>
                <a:prstClr val="white"/>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10396442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9CA890-ABEF-AF09-1533-BC332948277F}"/>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71C846C1-6F25-2694-6FDD-C3BCB48EF382}"/>
              </a:ext>
            </a:extLst>
          </p:cNvPr>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Aptos Display" panose="020B0004020202020204" pitchFamily="34" charset="0"/>
              </a:rPr>
              <a:t>28 	</a:t>
            </a:r>
            <a:r>
              <a:rPr lang="en-US" sz="3800" dirty="0">
                <a:solidFill>
                  <a:schemeClr val="bg1"/>
                </a:solidFill>
                <a:latin typeface="Aptos Display" panose="020B0004020202020204" pitchFamily="34" charset="0"/>
              </a:rPr>
              <a:t>Thomas said to him, “My Lord and my God!” </a:t>
            </a:r>
          </a:p>
          <a:p>
            <a:pPr marL="582613" indent="-582613"/>
            <a:r>
              <a:rPr lang="en-US" sz="3800" baseline="30000" dirty="0">
                <a:solidFill>
                  <a:schemeClr val="bg1"/>
                </a:solidFill>
                <a:latin typeface="Aptos Display" panose="020B0004020202020204" pitchFamily="34" charset="0"/>
              </a:rPr>
              <a:t>29 	</a:t>
            </a:r>
            <a:r>
              <a:rPr lang="en-US" sz="3800" dirty="0">
                <a:solidFill>
                  <a:schemeClr val="bg1"/>
                </a:solidFill>
                <a:latin typeface="Aptos Display" panose="020B0004020202020204" pitchFamily="34" charset="0"/>
              </a:rPr>
              <a:t>Then Jesus told him, “Because you have seen me, you have believed; blessed are those who have not seen and yet have believed.”</a:t>
            </a:r>
          </a:p>
        </p:txBody>
      </p:sp>
      <p:sp>
        <p:nvSpPr>
          <p:cNvPr id="8" name="TextBox 7">
            <a:extLst>
              <a:ext uri="{FF2B5EF4-FFF2-40B4-BE49-F238E27FC236}">
                <a16:creationId xmlns:a16="http://schemas.microsoft.com/office/drawing/2014/main" id="{0786591A-9CC4-2F7A-140B-01AD7C1405E7}"/>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20</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80448944-D8A8-8B10-3F0E-B3DB156901F9}"/>
              </a:ext>
            </a:extLst>
          </p:cNvPr>
          <p:cNvSpPr>
            <a:spLocks noChangeArrowheads="1"/>
          </p:cNvSpPr>
          <p:nvPr/>
        </p:nvSpPr>
        <p:spPr bwMode="auto">
          <a:xfrm>
            <a:off x="228600" y="1107161"/>
            <a:ext cx="11712315" cy="561537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1DB2A372-C535-0CEA-41D4-B41A442AE6D0}"/>
              </a:ext>
            </a:extLst>
          </p:cNvPr>
          <p:cNvSpPr txBox="1">
            <a:spLocks noChangeArrowheads="1"/>
          </p:cNvSpPr>
          <p:nvPr/>
        </p:nvSpPr>
        <p:spPr bwMode="auto">
          <a:xfrm>
            <a:off x="267935" y="1222975"/>
            <a:ext cx="11612105" cy="2568395"/>
          </a:xfrm>
          <a:prstGeom prst="rect">
            <a:avLst/>
          </a:prstGeom>
          <a:noFill/>
          <a:ln w="38100">
            <a:noFill/>
            <a:miter lim="800000"/>
            <a:headEnd/>
            <a:tailEnd/>
          </a:ln>
        </p:spPr>
        <p:txBody>
          <a:bodyPr wrap="square">
            <a:spAutoFit/>
          </a:bodyPr>
          <a:lstStyle/>
          <a:p>
            <a:pPr marL="12700" lvl="3">
              <a:lnSpc>
                <a:spcPct val="90000"/>
              </a:lnSpc>
              <a:spcBef>
                <a:spcPts val="0"/>
              </a:spcBef>
              <a:spcAft>
                <a:spcPts val="1000"/>
              </a:spcAft>
              <a:buSzPct val="100000"/>
            </a:pPr>
            <a:r>
              <a:rPr lang="en-US" sz="4000" dirty="0">
                <a:solidFill>
                  <a:prstClr val="white"/>
                </a:solidFill>
                <a:latin typeface="Aptos Display" panose="020B0004020202020204" pitchFamily="34" charset="0"/>
                <a:cs typeface="Calibri Light" panose="020F0302020204030204" pitchFamily="34" charset="0"/>
              </a:rPr>
              <a:t>What’s at stake if the resurrection never happened?</a:t>
            </a:r>
          </a:p>
          <a:p>
            <a:pPr marL="473075" lvl="3" indent="-460375">
              <a:lnSpc>
                <a:spcPct val="90000"/>
              </a:lnSpc>
              <a:spcBef>
                <a:spcPts val="0"/>
              </a:spcBef>
              <a:spcAft>
                <a:spcPts val="1000"/>
              </a:spcAft>
              <a:buSzPct val="100000"/>
              <a:buFont typeface="Arial" panose="020B0604020202020204" pitchFamily="34" charset="0"/>
              <a:buChar char="•"/>
            </a:pPr>
            <a:r>
              <a:rPr lang="en-US" sz="4000" dirty="0">
                <a:solidFill>
                  <a:prstClr val="white"/>
                </a:solidFill>
                <a:latin typeface="Aptos Display" panose="020B0004020202020204" pitchFamily="34" charset="0"/>
                <a:cs typeface="Calibri Light" panose="020F0302020204030204" pitchFamily="34" charset="0"/>
              </a:rPr>
              <a:t>If God didn’t raise Jesus from the dead, then we have no guarantee for our future resurrection. </a:t>
            </a:r>
          </a:p>
          <a:p>
            <a:pPr marL="473075" lvl="3" indent="-460375">
              <a:lnSpc>
                <a:spcPct val="90000"/>
              </a:lnSpc>
              <a:spcBef>
                <a:spcPts val="0"/>
              </a:spcBef>
              <a:spcAft>
                <a:spcPts val="1000"/>
              </a:spcAft>
              <a:buSzPct val="100000"/>
              <a:buFont typeface="Arial" panose="020B0604020202020204" pitchFamily="34" charset="0"/>
              <a:buChar char="•"/>
            </a:pPr>
            <a:r>
              <a:rPr lang="en-US" sz="4000" dirty="0">
                <a:solidFill>
                  <a:prstClr val="white"/>
                </a:solidFill>
                <a:latin typeface="Aptos Display" panose="020B0004020202020204" pitchFamily="34" charset="0"/>
                <a:cs typeface="Calibri Light" panose="020F0302020204030204" pitchFamily="34" charset="0"/>
              </a:rPr>
              <a:t>What if he did rise from the dead?</a:t>
            </a:r>
            <a:endParaRPr lang="en-US" sz="6600" dirty="0">
              <a:solidFill>
                <a:prstClr val="white"/>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570901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072896-68D9-FB75-6122-419A9566E4A2}"/>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82C2A61-76B2-5703-412D-0126C30863AE}"/>
              </a:ext>
            </a:extLst>
          </p:cNvPr>
          <p:cNvSpPr txBox="1">
            <a:spLocks noChangeArrowheads="1"/>
          </p:cNvSpPr>
          <p:nvPr/>
        </p:nvSpPr>
        <p:spPr bwMode="auto">
          <a:xfrm>
            <a:off x="304800" y="1295401"/>
            <a:ext cx="11537430" cy="4185761"/>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Aptos Display" panose="020B0004020202020204" pitchFamily="34" charset="0"/>
              </a:rPr>
              <a:t>28 	</a:t>
            </a:r>
            <a:r>
              <a:rPr lang="en-US" sz="3800" dirty="0">
                <a:solidFill>
                  <a:schemeClr val="bg1"/>
                </a:solidFill>
                <a:latin typeface="Aptos Display" panose="020B0004020202020204" pitchFamily="34" charset="0"/>
              </a:rPr>
              <a:t>Thomas said to him, “My Lord and my God!” </a:t>
            </a:r>
          </a:p>
          <a:p>
            <a:pPr marL="582613" indent="-582613"/>
            <a:r>
              <a:rPr lang="en-US" sz="3800" baseline="30000" dirty="0">
                <a:solidFill>
                  <a:schemeClr val="bg1"/>
                </a:solidFill>
                <a:latin typeface="Aptos Display" panose="020B0004020202020204" pitchFamily="34" charset="0"/>
              </a:rPr>
              <a:t>29 	</a:t>
            </a:r>
            <a:r>
              <a:rPr lang="en-US" sz="3800" dirty="0">
                <a:solidFill>
                  <a:schemeClr val="bg1"/>
                </a:solidFill>
                <a:latin typeface="Aptos Display" panose="020B0004020202020204" pitchFamily="34" charset="0"/>
              </a:rPr>
              <a:t>Then Jesus told him, “Because you have seen me, you have believed; blessed are those who have not seen and yet have believed.”</a:t>
            </a:r>
          </a:p>
          <a:p>
            <a:pPr marL="582613" indent="-582613"/>
            <a:r>
              <a:rPr lang="en-US" sz="3800" baseline="30000" dirty="0">
                <a:solidFill>
                  <a:schemeClr val="bg1"/>
                </a:solidFill>
                <a:latin typeface="Aptos Display" panose="020B0004020202020204" pitchFamily="34" charset="0"/>
              </a:rPr>
              <a:t>31 	</a:t>
            </a:r>
            <a:r>
              <a:rPr lang="en-US" sz="3800" dirty="0">
                <a:solidFill>
                  <a:schemeClr val="bg1"/>
                </a:solidFill>
                <a:latin typeface="Aptos Display" panose="020B0004020202020204" pitchFamily="34" charset="0"/>
              </a:rPr>
              <a:t>These are written that you may believe that Jesus is the Messiah, the Son of God, and that by believing you may have life in his name. </a:t>
            </a:r>
          </a:p>
        </p:txBody>
      </p:sp>
      <p:sp>
        <p:nvSpPr>
          <p:cNvPr id="8" name="TextBox 7">
            <a:extLst>
              <a:ext uri="{FF2B5EF4-FFF2-40B4-BE49-F238E27FC236}">
                <a16:creationId xmlns:a16="http://schemas.microsoft.com/office/drawing/2014/main" id="{48BB37E1-8FF0-14C7-5275-08F7C29440D9}"/>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20</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1457791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JOHN</a:t>
            </a:r>
          </a:p>
        </p:txBody>
      </p:sp>
      <p:sp>
        <p:nvSpPr>
          <p:cNvPr id="5" name="TextBox 4">
            <a:extLst>
              <a:ext uri="{FF2B5EF4-FFF2-40B4-BE49-F238E27FC236}">
                <a16:creationId xmlns:a16="http://schemas.microsoft.com/office/drawing/2014/main"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dirty="0">
                <a:solidFill>
                  <a:schemeClr val="bg1"/>
                </a:solidFill>
                <a:latin typeface="Century Gothic" panose="020B0502020202020204" pitchFamily="34" charset="0"/>
              </a:rPr>
              <a:t>THE GOSPEL OF</a:t>
            </a:r>
          </a:p>
        </p:txBody>
      </p:sp>
    </p:spTree>
    <p:extLst>
      <p:ext uri="{BB962C8B-B14F-4D97-AF65-F5344CB8AC3E}">
        <p14:creationId xmlns:p14="http://schemas.microsoft.com/office/powerpoint/2010/main" val="9419779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Box 8"/>
          <p:cNvSpPr txBox="1">
            <a:spLocks noChangeArrowheads="1"/>
          </p:cNvSpPr>
          <p:nvPr/>
        </p:nvSpPr>
        <p:spPr bwMode="auto">
          <a:xfrm>
            <a:off x="1524000" y="1066801"/>
            <a:ext cx="8991600" cy="2197525"/>
          </a:xfrm>
          <a:prstGeom prst="rect">
            <a:avLst/>
          </a:prstGeom>
          <a:noFill/>
          <a:ln w="9525">
            <a:noFill/>
            <a:miter lim="800000"/>
            <a:headEnd/>
            <a:tailEnd/>
          </a:ln>
        </p:spPr>
        <p:txBody>
          <a:bodyPr wrap="square">
            <a:prstTxWarp prst="textNoShape">
              <a:avLst/>
            </a:prstTxWarp>
            <a:spAutoFit/>
          </a:bodyPr>
          <a:lstStyle/>
          <a:p>
            <a:pPr marL="457200" indent="-457200">
              <a:lnSpc>
                <a:spcPct val="90000"/>
              </a:lnSpc>
              <a:spcAft>
                <a:spcPts val="600"/>
              </a:spcAft>
              <a:buSzPct val="100000"/>
              <a:buFont typeface="Cambria" pitchFamily="18" charset="0"/>
              <a:buChar char="»"/>
            </a:pPr>
            <a:r>
              <a:rPr lang="en-US" sz="3800" dirty="0">
                <a:solidFill>
                  <a:prstClr val="white"/>
                </a:solidFill>
                <a:latin typeface="Calibri Light" panose="020F0302020204030204" pitchFamily="34" charset="0"/>
                <a:cs typeface="Calibri Light" panose="020F0302020204030204" pitchFamily="34" charset="0"/>
              </a:rPr>
              <a:t>To think that several groups of people, over a period of weeks, had independent hallucinations of the risen Christ seems very unlikely.</a:t>
            </a:r>
          </a:p>
        </p:txBody>
      </p:sp>
      <p:sp>
        <p:nvSpPr>
          <p:cNvPr id="13" name="TextBox 12"/>
          <p:cNvSpPr txBox="1"/>
          <p:nvPr/>
        </p:nvSpPr>
        <p:spPr>
          <a:xfrm>
            <a:off x="1524000" y="0"/>
            <a:ext cx="9144000" cy="1107996"/>
          </a:xfrm>
          <a:prstGeom prst="rect">
            <a:avLst/>
          </a:prstGeom>
          <a:noFill/>
        </p:spPr>
        <p:txBody>
          <a:bodyPr wrap="square">
            <a:spAutoFit/>
          </a:bodyPr>
          <a:lstStyle/>
          <a:p>
            <a:pPr>
              <a:defRPr/>
            </a:pPr>
            <a:r>
              <a:rPr lang="en-US" sz="6600" dirty="0">
                <a:solidFill>
                  <a:prstClr val="white"/>
                </a:solidFill>
                <a:latin typeface="Calibri Light" panose="020F0302020204030204" pitchFamily="34" charset="0"/>
                <a:cs typeface="Calibri Light" panose="020F0302020204030204" pitchFamily="34" charset="0"/>
              </a:rPr>
              <a:t>Mass Hallucination Theory</a:t>
            </a:r>
            <a:endParaRPr lang="en-US" sz="6600" cap="all" dirty="0">
              <a:solidFill>
                <a:prstClr val="white"/>
              </a:solidFill>
              <a:latin typeface="Calibri Light" panose="020F0302020204030204" pitchFamily="34" charset="0"/>
              <a:cs typeface="Calibri Light" panose="020F0302020204030204" pitchFamily="34" charset="0"/>
            </a:endParaRPr>
          </a:p>
        </p:txBody>
      </p:sp>
      <p:sp>
        <p:nvSpPr>
          <p:cNvPr id="6" name="Rectangle 5">
            <a:extLst>
              <a:ext uri="{FF2B5EF4-FFF2-40B4-BE49-F238E27FC236}">
                <a16:creationId xmlns:a16="http://schemas.microsoft.com/office/drawing/2014/main" id="{812BF103-D256-4F2C-BD6E-E1CCDCC1B51E}"/>
              </a:ext>
            </a:extLst>
          </p:cNvPr>
          <p:cNvSpPr>
            <a:spLocks noChangeArrowheads="1"/>
          </p:cNvSpPr>
          <p:nvPr/>
        </p:nvSpPr>
        <p:spPr bwMode="auto">
          <a:xfrm>
            <a:off x="1676400" y="3200400"/>
            <a:ext cx="8839200" cy="3581400"/>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endParaRPr>
          </a:p>
        </p:txBody>
      </p:sp>
      <p:sp>
        <p:nvSpPr>
          <p:cNvPr id="7" name="TextBox 6">
            <a:extLst>
              <a:ext uri="{FF2B5EF4-FFF2-40B4-BE49-F238E27FC236}">
                <a16:creationId xmlns:a16="http://schemas.microsoft.com/office/drawing/2014/main" id="{480BE4F2-53F5-4D1C-9B1A-BD2905C4B469}"/>
              </a:ext>
            </a:extLst>
          </p:cNvPr>
          <p:cNvSpPr txBox="1">
            <a:spLocks noChangeArrowheads="1"/>
          </p:cNvSpPr>
          <p:nvPr/>
        </p:nvSpPr>
        <p:spPr bwMode="auto">
          <a:xfrm>
            <a:off x="1752600" y="3289280"/>
            <a:ext cx="8686800" cy="2917722"/>
          </a:xfrm>
          <a:prstGeom prst="rect">
            <a:avLst/>
          </a:prstGeom>
          <a:noFill/>
          <a:ln w="38100">
            <a:noFill/>
            <a:miter lim="800000"/>
            <a:headEnd/>
            <a:tailEnd/>
          </a:ln>
        </p:spPr>
        <p:txBody>
          <a:bodyPr wrap="square">
            <a:spAutoFit/>
          </a:bodyPr>
          <a:lstStyle/>
          <a:p>
            <a:pPr>
              <a:lnSpc>
                <a:spcPct val="90000"/>
              </a:lnSpc>
              <a:spcAft>
                <a:spcPts val="600"/>
              </a:spcAft>
              <a:buSzPct val="100000"/>
            </a:pPr>
            <a:r>
              <a:rPr lang="en-US" sz="3400" dirty="0">
                <a:solidFill>
                  <a:prstClr val="white"/>
                </a:solidFill>
                <a:latin typeface="Calibri Light" panose="020F0302020204030204" pitchFamily="34" charset="0"/>
                <a:cs typeface="Calibri Light" panose="020F0302020204030204" pitchFamily="34" charset="0"/>
              </a:rPr>
              <a:t>Gary </a:t>
            </a:r>
            <a:r>
              <a:rPr lang="en-US" sz="3400" dirty="0" err="1">
                <a:solidFill>
                  <a:prstClr val="white"/>
                </a:solidFill>
                <a:latin typeface="Calibri Light" panose="020F0302020204030204" pitchFamily="34" charset="0"/>
                <a:cs typeface="Calibri Light" panose="020F0302020204030204" pitchFamily="34" charset="0"/>
              </a:rPr>
              <a:t>Sibcy</a:t>
            </a:r>
            <a:r>
              <a:rPr lang="en-US" sz="3400" dirty="0">
                <a:solidFill>
                  <a:prstClr val="white"/>
                </a:solidFill>
                <a:latin typeface="Calibri Light" panose="020F0302020204030204" pitchFamily="34" charset="0"/>
                <a:cs typeface="Calibri Light" panose="020F0302020204030204" pitchFamily="34" charset="0"/>
              </a:rPr>
              <a:t> (a clinical psychologist): “I have surveyed the professional literature… written by psychologists, psychiatrists and other relevant health care professionals over the past two decades and have yet to find a single documented case of a group hallucination…</a:t>
            </a:r>
          </a:p>
        </p:txBody>
      </p:sp>
    </p:spTree>
    <p:extLst>
      <p:ext uri="{BB962C8B-B14F-4D97-AF65-F5344CB8AC3E}">
        <p14:creationId xmlns:p14="http://schemas.microsoft.com/office/powerpoint/2010/main" val="2504258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par>
                          <p:cTn id="12" fill="hold">
                            <p:stCondLst>
                              <p:cond delay="500"/>
                            </p:stCondLst>
                            <p:childTnLst>
                              <p:par>
                                <p:cTn id="13" presetID="1" presetClass="entr" presetSubtype="0" fill="hold" grpId="0" nodeType="after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P spid="6" grpId="0" animBg="1"/>
      <p:bldP spid="7"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Box 8"/>
          <p:cNvSpPr txBox="1">
            <a:spLocks noChangeArrowheads="1"/>
          </p:cNvSpPr>
          <p:nvPr/>
        </p:nvSpPr>
        <p:spPr bwMode="auto">
          <a:xfrm>
            <a:off x="1524000" y="1066801"/>
            <a:ext cx="8991600" cy="2197525"/>
          </a:xfrm>
          <a:prstGeom prst="rect">
            <a:avLst/>
          </a:prstGeom>
          <a:noFill/>
          <a:ln w="9525">
            <a:noFill/>
            <a:miter lim="800000"/>
            <a:headEnd/>
            <a:tailEnd/>
          </a:ln>
        </p:spPr>
        <p:txBody>
          <a:bodyPr wrap="square">
            <a:prstTxWarp prst="textNoShape">
              <a:avLst/>
            </a:prstTxWarp>
            <a:spAutoFit/>
          </a:bodyPr>
          <a:lstStyle/>
          <a:p>
            <a:pPr marL="457200" indent="-457200">
              <a:lnSpc>
                <a:spcPct val="90000"/>
              </a:lnSpc>
              <a:spcAft>
                <a:spcPts val="600"/>
              </a:spcAft>
              <a:buSzPct val="100000"/>
              <a:buFont typeface="Cambria" pitchFamily="18" charset="0"/>
              <a:buChar char="»"/>
            </a:pPr>
            <a:r>
              <a:rPr lang="en-US" sz="3800" dirty="0">
                <a:solidFill>
                  <a:prstClr val="white"/>
                </a:solidFill>
                <a:latin typeface="Calibri Light" panose="020F0302020204030204" pitchFamily="34" charset="0"/>
                <a:cs typeface="Calibri Light" panose="020F0302020204030204" pitchFamily="34" charset="0"/>
              </a:rPr>
              <a:t>To think that several groups of people, over a period of weeks, had independent hallucinations of the risen Christ seems very unlikely.</a:t>
            </a:r>
          </a:p>
        </p:txBody>
      </p:sp>
      <p:sp>
        <p:nvSpPr>
          <p:cNvPr id="13" name="TextBox 12"/>
          <p:cNvSpPr txBox="1"/>
          <p:nvPr/>
        </p:nvSpPr>
        <p:spPr>
          <a:xfrm>
            <a:off x="1524000" y="0"/>
            <a:ext cx="9144000" cy="1107996"/>
          </a:xfrm>
          <a:prstGeom prst="rect">
            <a:avLst/>
          </a:prstGeom>
          <a:noFill/>
        </p:spPr>
        <p:txBody>
          <a:bodyPr wrap="square">
            <a:spAutoFit/>
          </a:bodyPr>
          <a:lstStyle/>
          <a:p>
            <a:pPr>
              <a:defRPr/>
            </a:pPr>
            <a:r>
              <a:rPr lang="en-US" sz="6600" dirty="0">
                <a:solidFill>
                  <a:prstClr val="white"/>
                </a:solidFill>
                <a:latin typeface="Calibri Light" panose="020F0302020204030204" pitchFamily="34" charset="0"/>
                <a:cs typeface="Calibri Light" panose="020F0302020204030204" pitchFamily="34" charset="0"/>
              </a:rPr>
              <a:t>Mass Hallucination Theory</a:t>
            </a:r>
            <a:endParaRPr lang="en-US" sz="6600" cap="all" dirty="0">
              <a:solidFill>
                <a:prstClr val="white"/>
              </a:solidFill>
              <a:latin typeface="Calibri Light" panose="020F0302020204030204" pitchFamily="34" charset="0"/>
              <a:cs typeface="Calibri Light" panose="020F0302020204030204" pitchFamily="34" charset="0"/>
            </a:endParaRPr>
          </a:p>
        </p:txBody>
      </p:sp>
      <p:sp>
        <p:nvSpPr>
          <p:cNvPr id="6" name="Rectangle 5">
            <a:extLst>
              <a:ext uri="{FF2B5EF4-FFF2-40B4-BE49-F238E27FC236}">
                <a16:creationId xmlns:a16="http://schemas.microsoft.com/office/drawing/2014/main" id="{812BF103-D256-4F2C-BD6E-E1CCDCC1B51E}"/>
              </a:ext>
            </a:extLst>
          </p:cNvPr>
          <p:cNvSpPr>
            <a:spLocks noChangeArrowheads="1"/>
          </p:cNvSpPr>
          <p:nvPr/>
        </p:nvSpPr>
        <p:spPr bwMode="auto">
          <a:xfrm>
            <a:off x="1676400" y="3200400"/>
            <a:ext cx="8839200" cy="3581400"/>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endParaRPr>
          </a:p>
        </p:txBody>
      </p:sp>
      <p:sp>
        <p:nvSpPr>
          <p:cNvPr id="7" name="TextBox 6">
            <a:extLst>
              <a:ext uri="{FF2B5EF4-FFF2-40B4-BE49-F238E27FC236}">
                <a16:creationId xmlns:a16="http://schemas.microsoft.com/office/drawing/2014/main" id="{480BE4F2-53F5-4D1C-9B1A-BD2905C4B469}"/>
              </a:ext>
            </a:extLst>
          </p:cNvPr>
          <p:cNvSpPr txBox="1">
            <a:spLocks noChangeArrowheads="1"/>
          </p:cNvSpPr>
          <p:nvPr/>
        </p:nvSpPr>
        <p:spPr bwMode="auto">
          <a:xfrm>
            <a:off x="1752600" y="3289280"/>
            <a:ext cx="8686800" cy="2994666"/>
          </a:xfrm>
          <a:prstGeom prst="rect">
            <a:avLst/>
          </a:prstGeom>
          <a:noFill/>
          <a:ln w="38100">
            <a:noFill/>
            <a:miter lim="800000"/>
            <a:headEnd/>
            <a:tailEnd/>
          </a:ln>
        </p:spPr>
        <p:txBody>
          <a:bodyPr wrap="square">
            <a:spAutoFit/>
          </a:bodyPr>
          <a:lstStyle/>
          <a:p>
            <a:pPr>
              <a:lnSpc>
                <a:spcPct val="90000"/>
              </a:lnSpc>
              <a:spcAft>
                <a:spcPts val="600"/>
              </a:spcAft>
              <a:buSzPct val="100000"/>
            </a:pPr>
            <a:r>
              <a:rPr lang="en-US" sz="3400" dirty="0">
                <a:solidFill>
                  <a:prstClr val="white"/>
                </a:solidFill>
                <a:latin typeface="Calibri Light" panose="020F0302020204030204" pitchFamily="34" charset="0"/>
                <a:cs typeface="Calibri Light" panose="020F0302020204030204" pitchFamily="34" charset="0"/>
              </a:rPr>
              <a:t>Gary </a:t>
            </a:r>
            <a:r>
              <a:rPr lang="en-US" sz="3400" dirty="0" err="1">
                <a:solidFill>
                  <a:prstClr val="white"/>
                </a:solidFill>
                <a:latin typeface="Calibri Light" panose="020F0302020204030204" pitchFamily="34" charset="0"/>
                <a:cs typeface="Calibri Light" panose="020F0302020204030204" pitchFamily="34" charset="0"/>
              </a:rPr>
              <a:t>Sibcy</a:t>
            </a:r>
            <a:r>
              <a:rPr lang="en-US" sz="3400" dirty="0">
                <a:solidFill>
                  <a:prstClr val="white"/>
                </a:solidFill>
                <a:latin typeface="Calibri Light" panose="020F0302020204030204" pitchFamily="34" charset="0"/>
                <a:cs typeface="Calibri Light" panose="020F0302020204030204" pitchFamily="34" charset="0"/>
              </a:rPr>
              <a:t> (a clinical psychologist): “That is, an event in which more than one person purportedly shared in a visual or other sensory perception where there was clearly no external referent.”</a:t>
            </a:r>
          </a:p>
          <a:p>
            <a:pPr>
              <a:lnSpc>
                <a:spcPct val="90000"/>
              </a:lnSpc>
              <a:spcAft>
                <a:spcPts val="600"/>
              </a:spcAft>
              <a:buSzPct val="100000"/>
            </a:pPr>
            <a:endParaRPr lang="en-US" sz="3400" dirty="0">
              <a:solidFill>
                <a:prstClr val="white"/>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476460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677108"/>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Aptos Display" panose="020B0004020202020204" pitchFamily="34" charset="0"/>
              </a:rPr>
              <a:t>1</a:t>
            </a:r>
            <a:r>
              <a:rPr lang="en-US" sz="3800" dirty="0">
                <a:solidFill>
                  <a:schemeClr val="bg1"/>
                </a:solidFill>
                <a:latin typeface="Aptos Display" panose="020B0004020202020204" pitchFamily="34" charset="0"/>
              </a:rPr>
              <a:t> 	Early on the first day of the week, while it was still dark</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20</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1355780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BEF6A1-C6DD-905F-CF2C-C68D3FF5394B}"/>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D3E645C1-F276-EB8F-5701-D4ED6B339948}"/>
              </a:ext>
            </a:extLst>
          </p:cNvPr>
          <p:cNvSpPr txBox="1">
            <a:spLocks noChangeArrowheads="1"/>
          </p:cNvSpPr>
          <p:nvPr/>
        </p:nvSpPr>
        <p:spPr bwMode="auto">
          <a:xfrm>
            <a:off x="304800" y="1295401"/>
            <a:ext cx="11537430" cy="4185761"/>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Aptos Display" panose="020B0004020202020204" pitchFamily="34" charset="0"/>
              </a:rPr>
              <a:t>1</a:t>
            </a:r>
            <a:r>
              <a:rPr lang="en-US" sz="3800" dirty="0">
                <a:solidFill>
                  <a:schemeClr val="bg1"/>
                </a:solidFill>
                <a:latin typeface="Aptos Display" panose="020B0004020202020204" pitchFamily="34" charset="0"/>
              </a:rPr>
              <a:t> 	Early on the first day of the week, while it was still dark, Mary Magdalene went to the tomb and saw that the stone had been removed from the entrance. </a:t>
            </a:r>
          </a:p>
          <a:p>
            <a:pPr marL="582613" indent="-582613"/>
            <a:r>
              <a:rPr lang="en-US" sz="3800" baseline="30000" dirty="0">
                <a:solidFill>
                  <a:schemeClr val="bg1"/>
                </a:solidFill>
                <a:latin typeface="Aptos Display" panose="020B0004020202020204" pitchFamily="34" charset="0"/>
              </a:rPr>
              <a:t>2 	</a:t>
            </a:r>
            <a:r>
              <a:rPr lang="en-US" sz="3800" dirty="0">
                <a:solidFill>
                  <a:schemeClr val="bg1"/>
                </a:solidFill>
                <a:latin typeface="Aptos Display" panose="020B0004020202020204" pitchFamily="34" charset="0"/>
              </a:rPr>
              <a:t>So she came running to Simon Peter and the other disciple, the one Jesus loved, and said, “They have taken the Lord out of the tomb, and we don’t know where they have put him!”</a:t>
            </a:r>
          </a:p>
        </p:txBody>
      </p:sp>
      <p:sp>
        <p:nvSpPr>
          <p:cNvPr id="8" name="TextBox 7">
            <a:extLst>
              <a:ext uri="{FF2B5EF4-FFF2-40B4-BE49-F238E27FC236}">
                <a16:creationId xmlns:a16="http://schemas.microsoft.com/office/drawing/2014/main" id="{20C38665-4A2C-2B52-8E50-F9B82944FF01}"/>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20</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42901860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30B77F-05F9-230E-D828-94810500B606}"/>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A59ED32A-D303-C275-31ED-6EA0470982CA}"/>
              </a:ext>
            </a:extLst>
          </p:cNvPr>
          <p:cNvSpPr txBox="1">
            <a:spLocks noChangeArrowheads="1"/>
          </p:cNvSpPr>
          <p:nvPr/>
        </p:nvSpPr>
        <p:spPr bwMode="auto">
          <a:xfrm>
            <a:off x="304800" y="1295401"/>
            <a:ext cx="11537430" cy="1846659"/>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Aptos Display" panose="020B0004020202020204" pitchFamily="34" charset="0"/>
              </a:rPr>
              <a:t>3 	</a:t>
            </a:r>
            <a:r>
              <a:rPr lang="en-US" sz="3800" dirty="0">
                <a:solidFill>
                  <a:schemeClr val="bg1"/>
                </a:solidFill>
                <a:latin typeface="Aptos Display" panose="020B0004020202020204" pitchFamily="34" charset="0"/>
              </a:rPr>
              <a:t>So Peter and the other disciple started for the tomb.</a:t>
            </a:r>
          </a:p>
          <a:p>
            <a:pPr marL="582613" indent="-582613"/>
            <a:r>
              <a:rPr lang="en-US" sz="3800" baseline="30000" dirty="0">
                <a:solidFill>
                  <a:schemeClr val="bg1"/>
                </a:solidFill>
                <a:latin typeface="Aptos Display" panose="020B0004020202020204" pitchFamily="34" charset="0"/>
              </a:rPr>
              <a:t>4 	</a:t>
            </a:r>
            <a:r>
              <a:rPr lang="en-US" sz="3800" dirty="0">
                <a:solidFill>
                  <a:schemeClr val="bg1"/>
                </a:solidFill>
                <a:latin typeface="Aptos Display" panose="020B0004020202020204" pitchFamily="34" charset="0"/>
              </a:rPr>
              <a:t>Both were running, but the other disciple outran Peter and reached the tomb first. </a:t>
            </a:r>
          </a:p>
        </p:txBody>
      </p:sp>
      <p:sp>
        <p:nvSpPr>
          <p:cNvPr id="8" name="TextBox 7">
            <a:extLst>
              <a:ext uri="{FF2B5EF4-FFF2-40B4-BE49-F238E27FC236}">
                <a16:creationId xmlns:a16="http://schemas.microsoft.com/office/drawing/2014/main" id="{A947523F-2319-1965-E80A-90644FA8EDCB}"/>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20</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25614963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B95B65-3DA5-68FC-947F-52B0D582D478}"/>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9048CEFE-A6EB-9B69-67D7-F9B0677F850F}"/>
              </a:ext>
            </a:extLst>
          </p:cNvPr>
          <p:cNvSpPr txBox="1">
            <a:spLocks noChangeArrowheads="1"/>
          </p:cNvSpPr>
          <p:nvPr/>
        </p:nvSpPr>
        <p:spPr bwMode="auto">
          <a:xfrm>
            <a:off x="304800" y="1295401"/>
            <a:ext cx="11537430" cy="4185761"/>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Aptos Display" panose="020B0004020202020204" pitchFamily="34" charset="0"/>
              </a:rPr>
              <a:t>3 	</a:t>
            </a:r>
            <a:r>
              <a:rPr lang="en-US" sz="3800" dirty="0">
                <a:solidFill>
                  <a:schemeClr val="bg1"/>
                </a:solidFill>
                <a:latin typeface="Aptos Display" panose="020B0004020202020204" pitchFamily="34" charset="0"/>
              </a:rPr>
              <a:t>So Peter and the other disciple started for the tomb.</a:t>
            </a:r>
          </a:p>
          <a:p>
            <a:pPr marL="582613" indent="-582613"/>
            <a:r>
              <a:rPr lang="en-US" sz="3800" baseline="30000" dirty="0">
                <a:solidFill>
                  <a:schemeClr val="bg1"/>
                </a:solidFill>
                <a:latin typeface="Aptos Display" panose="020B0004020202020204" pitchFamily="34" charset="0"/>
              </a:rPr>
              <a:t>4 	</a:t>
            </a:r>
            <a:r>
              <a:rPr lang="en-US" sz="3800" dirty="0">
                <a:solidFill>
                  <a:schemeClr val="bg1"/>
                </a:solidFill>
                <a:latin typeface="Aptos Display" panose="020B0004020202020204" pitchFamily="34" charset="0"/>
              </a:rPr>
              <a:t>Both were running, but the other disciple outran Peter and reached the tomb first. </a:t>
            </a:r>
          </a:p>
          <a:p>
            <a:pPr marL="582613" indent="-582613"/>
            <a:r>
              <a:rPr lang="en-US" sz="3800" baseline="30000" dirty="0">
                <a:solidFill>
                  <a:schemeClr val="bg1"/>
                </a:solidFill>
                <a:latin typeface="Aptos Display" panose="020B0004020202020204" pitchFamily="34" charset="0"/>
              </a:rPr>
              <a:t>5 	</a:t>
            </a:r>
            <a:r>
              <a:rPr lang="en-US" sz="3800" dirty="0">
                <a:solidFill>
                  <a:schemeClr val="bg1"/>
                </a:solidFill>
                <a:latin typeface="Aptos Display" panose="020B0004020202020204" pitchFamily="34" charset="0"/>
              </a:rPr>
              <a:t>He bent over and looked in at the strips of linen lying there but did not go in. </a:t>
            </a:r>
          </a:p>
          <a:p>
            <a:pPr marL="582613" indent="-582613"/>
            <a:r>
              <a:rPr lang="en-US" sz="3800" baseline="30000" dirty="0">
                <a:solidFill>
                  <a:schemeClr val="bg1"/>
                </a:solidFill>
                <a:latin typeface="Aptos Display" panose="020B0004020202020204" pitchFamily="34" charset="0"/>
              </a:rPr>
              <a:t>6 	</a:t>
            </a:r>
            <a:r>
              <a:rPr lang="en-US" sz="3800" dirty="0">
                <a:solidFill>
                  <a:schemeClr val="bg1"/>
                </a:solidFill>
                <a:latin typeface="Aptos Display" panose="020B0004020202020204" pitchFamily="34" charset="0"/>
              </a:rPr>
              <a:t>Then Simon Peter came along behind him and went straight into the tomb. </a:t>
            </a:r>
          </a:p>
        </p:txBody>
      </p:sp>
      <p:sp>
        <p:nvSpPr>
          <p:cNvPr id="8" name="TextBox 7">
            <a:extLst>
              <a:ext uri="{FF2B5EF4-FFF2-40B4-BE49-F238E27FC236}">
                <a16:creationId xmlns:a16="http://schemas.microsoft.com/office/drawing/2014/main" id="{D2F79ECD-B6D7-4264-0529-5865F957B1A6}"/>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20</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28473670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70DABB-5CF9-75A5-EEC2-19BA84B5B4EC}"/>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50ADD6B-CA52-DE45-7C62-A9D6D9DC0A65}"/>
              </a:ext>
            </a:extLst>
          </p:cNvPr>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pPr marL="582613" indent="-582613"/>
            <a:r>
              <a:rPr lang="en-US" sz="3800" baseline="30000" dirty="0">
                <a:solidFill>
                  <a:schemeClr val="bg1"/>
                </a:solidFill>
                <a:latin typeface="Aptos Display" panose="020B0004020202020204" pitchFamily="34" charset="0"/>
              </a:rPr>
              <a:t>6 	</a:t>
            </a:r>
            <a:r>
              <a:rPr lang="en-US" sz="3800" dirty="0">
                <a:solidFill>
                  <a:schemeClr val="bg1"/>
                </a:solidFill>
                <a:latin typeface="Aptos Display" panose="020B0004020202020204" pitchFamily="34" charset="0"/>
              </a:rPr>
              <a:t>He saw the strips of linen lying there, </a:t>
            </a:r>
          </a:p>
          <a:p>
            <a:pPr marL="582613" indent="-582613"/>
            <a:r>
              <a:rPr lang="en-US" sz="3800" baseline="30000" dirty="0">
                <a:solidFill>
                  <a:schemeClr val="bg1"/>
                </a:solidFill>
                <a:latin typeface="Aptos Display" panose="020B0004020202020204" pitchFamily="34" charset="0"/>
              </a:rPr>
              <a:t>7 	</a:t>
            </a:r>
            <a:r>
              <a:rPr lang="en-US" sz="3800" dirty="0">
                <a:solidFill>
                  <a:schemeClr val="bg1"/>
                </a:solidFill>
                <a:latin typeface="Aptos Display" panose="020B0004020202020204" pitchFamily="34" charset="0"/>
              </a:rPr>
              <a:t>as well as the cloth that had been wrapped around Jesus’ head. The cloth was folded up by itself, separate from the linen. </a:t>
            </a:r>
          </a:p>
        </p:txBody>
      </p:sp>
      <p:sp>
        <p:nvSpPr>
          <p:cNvPr id="8" name="TextBox 7">
            <a:extLst>
              <a:ext uri="{FF2B5EF4-FFF2-40B4-BE49-F238E27FC236}">
                <a16:creationId xmlns:a16="http://schemas.microsoft.com/office/drawing/2014/main" id="{05C36964-D53A-B88C-E1FE-01A2289BDD41}"/>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JOHN 20</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12285620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4397</Words>
  <Application>Microsoft Office PowerPoint</Application>
  <PresentationFormat>Widescreen</PresentationFormat>
  <Paragraphs>264</Paragraphs>
  <Slides>47</Slides>
  <Notes>45</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47</vt:i4>
      </vt:variant>
    </vt:vector>
  </HeadingPairs>
  <TitlesOfParts>
    <vt:vector size="58" baseType="lpstr">
      <vt:lpstr>ＭＳ Ｐゴシック</vt:lpstr>
      <vt:lpstr>Aptos</vt:lpstr>
      <vt:lpstr>Aptos Display</vt:lpstr>
      <vt:lpstr>Arial</vt:lpstr>
      <vt:lpstr>Calibri</vt:lpstr>
      <vt:lpstr>Calibri Light</vt:lpstr>
      <vt:lpstr>Cambria</vt:lpstr>
      <vt:lpstr>Century Gothic</vt:lpstr>
      <vt:lpstr>Times New Roman</vt:lpstr>
      <vt:lpstr>Wingdings</vt:lpstr>
      <vt:lpstr>Office Theme</vt:lpstr>
      <vt:lpstr>JOHN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JOHN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2024-09-02T15:30:24Z</dcterms:created>
  <dcterms:modified xsi:type="dcterms:W3CDTF">2024-09-02T15:30:34Z</dcterms:modified>
</cp:coreProperties>
</file>