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2"/>
  </p:notesMasterIdLst>
  <p:sldIdLst>
    <p:sldId id="262" r:id="rId2"/>
    <p:sldId id="1181" r:id="rId3"/>
    <p:sldId id="1182" r:id="rId4"/>
    <p:sldId id="1183" r:id="rId5"/>
    <p:sldId id="1184" r:id="rId6"/>
    <p:sldId id="1191" r:id="rId7"/>
    <p:sldId id="1192" r:id="rId8"/>
    <p:sldId id="1193" r:id="rId9"/>
    <p:sldId id="1194" r:id="rId10"/>
    <p:sldId id="1248" r:id="rId11"/>
    <p:sldId id="1285" r:id="rId12"/>
    <p:sldId id="1284" r:id="rId13"/>
    <p:sldId id="1196" r:id="rId14"/>
    <p:sldId id="1201" r:id="rId15"/>
    <p:sldId id="1204" r:id="rId16"/>
    <p:sldId id="1205" r:id="rId17"/>
    <p:sldId id="1206" r:id="rId18"/>
    <p:sldId id="1207" r:id="rId19"/>
    <p:sldId id="1258" r:id="rId20"/>
    <p:sldId id="1249" r:id="rId21"/>
    <p:sldId id="1263" r:id="rId22"/>
    <p:sldId id="1264" r:id="rId23"/>
    <p:sldId id="1251" r:id="rId24"/>
    <p:sldId id="1257" r:id="rId25"/>
    <p:sldId id="1210" r:id="rId26"/>
    <p:sldId id="1262" r:id="rId27"/>
    <p:sldId id="1252" r:id="rId28"/>
    <p:sldId id="1215" r:id="rId29"/>
    <p:sldId id="1213" r:id="rId30"/>
    <p:sldId id="1214" r:id="rId31"/>
    <p:sldId id="1216" r:id="rId32"/>
    <p:sldId id="1217" r:id="rId33"/>
    <p:sldId id="1268" r:id="rId34"/>
    <p:sldId id="1218" r:id="rId35"/>
    <p:sldId id="1269" r:id="rId36"/>
    <p:sldId id="1273" r:id="rId37"/>
    <p:sldId id="1220" r:id="rId38"/>
    <p:sldId id="1274" r:id="rId39"/>
    <p:sldId id="1209" r:id="rId40"/>
    <p:sldId id="1281" r:id="rId41"/>
    <p:sldId id="1282" r:id="rId42"/>
    <p:sldId id="1286" r:id="rId43"/>
    <p:sldId id="1256" r:id="rId44"/>
    <p:sldId id="1271" r:id="rId45"/>
    <p:sldId id="1259" r:id="rId46"/>
    <p:sldId id="1222" r:id="rId47"/>
    <p:sldId id="1224" r:id="rId48"/>
    <p:sldId id="1225" r:id="rId49"/>
    <p:sldId id="1226" r:id="rId50"/>
    <p:sldId id="1227" r:id="rId51"/>
    <p:sldId id="1276" r:id="rId52"/>
    <p:sldId id="1228" r:id="rId53"/>
    <p:sldId id="1229" r:id="rId54"/>
    <p:sldId id="1231" r:id="rId55"/>
    <p:sldId id="1230" r:id="rId56"/>
    <p:sldId id="1233" r:id="rId57"/>
    <p:sldId id="1277" r:id="rId58"/>
    <p:sldId id="1234" r:id="rId59"/>
    <p:sldId id="1278" r:id="rId60"/>
    <p:sldId id="1237" r:id="rId61"/>
    <p:sldId id="1238" r:id="rId62"/>
    <p:sldId id="1239" r:id="rId63"/>
    <p:sldId id="1242" r:id="rId64"/>
    <p:sldId id="1244" r:id="rId65"/>
    <p:sldId id="1243" r:id="rId66"/>
    <p:sldId id="1245" r:id="rId67"/>
    <p:sldId id="1246" r:id="rId68"/>
    <p:sldId id="1247" r:id="rId69"/>
    <p:sldId id="1168" r:id="rId70"/>
    <p:sldId id="1167" r:id="rId7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272D"/>
    <a:srgbClr val="72DB2B"/>
    <a:srgbClr val="3F7D15"/>
    <a:srgbClr val="5BB41E"/>
    <a:srgbClr val="221A00"/>
    <a:srgbClr val="3E2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74637D-58D0-4C3A-8533-4A2157E06047}" v="9" dt="2024-09-02T16:23:50.6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805" autoAdjust="0"/>
    <p:restoredTop sz="77658" autoAdjust="0"/>
  </p:normalViewPr>
  <p:slideViewPr>
    <p:cSldViewPr snapToGrid="0">
      <p:cViewPr varScale="1">
        <p:scale>
          <a:sx n="56" d="100"/>
          <a:sy n="56" d="100"/>
        </p:scale>
        <p:origin x="80" y="10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4F926D-B060-4F6A-834C-683F444DE01B}" type="datetimeFigureOut">
              <a:rPr lang="en-US" smtClean="0"/>
              <a:t>9/12/2024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FC77DC-F2A7-4847-88A5-2B3DF623F74B}" type="slidenum">
              <a:rPr lang="en-US" smtClean="0"/>
              <a:t>‹#›</a:t>
            </a:fld>
            <a:endParaRPr lang="en-US"/>
          </a:p>
        </p:txBody>
      </p:sp>
    </p:spTree>
    <p:extLst>
      <p:ext uri="{BB962C8B-B14F-4D97-AF65-F5344CB8AC3E}">
        <p14:creationId xmlns:p14="http://schemas.microsoft.com/office/powerpoint/2010/main" val="197180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19</a:t>
            </a:fld>
            <a:endParaRPr lang="en-US"/>
          </a:p>
        </p:txBody>
      </p:sp>
    </p:spTree>
    <p:extLst>
      <p:ext uri="{BB962C8B-B14F-4D97-AF65-F5344CB8AC3E}">
        <p14:creationId xmlns:p14="http://schemas.microsoft.com/office/powerpoint/2010/main" val="5083560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30</a:t>
            </a:fld>
            <a:endParaRPr lang="en-US"/>
          </a:p>
        </p:txBody>
      </p:sp>
    </p:spTree>
    <p:extLst>
      <p:ext uri="{BB962C8B-B14F-4D97-AF65-F5344CB8AC3E}">
        <p14:creationId xmlns:p14="http://schemas.microsoft.com/office/powerpoint/2010/main" val="1384493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31</a:t>
            </a:fld>
            <a:endParaRPr lang="en-US"/>
          </a:p>
        </p:txBody>
      </p:sp>
    </p:spTree>
    <p:extLst>
      <p:ext uri="{BB962C8B-B14F-4D97-AF65-F5344CB8AC3E}">
        <p14:creationId xmlns:p14="http://schemas.microsoft.com/office/powerpoint/2010/main" val="269522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36</a:t>
            </a:fld>
            <a:endParaRPr lang="en-US"/>
          </a:p>
        </p:txBody>
      </p:sp>
    </p:spTree>
    <p:extLst>
      <p:ext uri="{BB962C8B-B14F-4D97-AF65-F5344CB8AC3E}">
        <p14:creationId xmlns:p14="http://schemas.microsoft.com/office/powerpoint/2010/main" val="1981470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37</a:t>
            </a:fld>
            <a:endParaRPr lang="en-US"/>
          </a:p>
        </p:txBody>
      </p:sp>
    </p:spTree>
    <p:extLst>
      <p:ext uri="{BB962C8B-B14F-4D97-AF65-F5344CB8AC3E}">
        <p14:creationId xmlns:p14="http://schemas.microsoft.com/office/powerpoint/2010/main" val="27645157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38</a:t>
            </a:fld>
            <a:endParaRPr lang="en-US"/>
          </a:p>
        </p:txBody>
      </p:sp>
    </p:spTree>
    <p:extLst>
      <p:ext uri="{BB962C8B-B14F-4D97-AF65-F5344CB8AC3E}">
        <p14:creationId xmlns:p14="http://schemas.microsoft.com/office/powerpoint/2010/main" val="30071519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39</a:t>
            </a:fld>
            <a:endParaRPr lang="en-US"/>
          </a:p>
        </p:txBody>
      </p:sp>
    </p:spTree>
    <p:extLst>
      <p:ext uri="{BB962C8B-B14F-4D97-AF65-F5344CB8AC3E}">
        <p14:creationId xmlns:p14="http://schemas.microsoft.com/office/powerpoint/2010/main" val="1424838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40</a:t>
            </a:fld>
            <a:endParaRPr lang="en-US"/>
          </a:p>
        </p:txBody>
      </p:sp>
    </p:spTree>
    <p:extLst>
      <p:ext uri="{BB962C8B-B14F-4D97-AF65-F5344CB8AC3E}">
        <p14:creationId xmlns:p14="http://schemas.microsoft.com/office/powerpoint/2010/main" val="36524115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42</a:t>
            </a:fld>
            <a:endParaRPr lang="en-US"/>
          </a:p>
        </p:txBody>
      </p:sp>
    </p:spTree>
    <p:extLst>
      <p:ext uri="{BB962C8B-B14F-4D97-AF65-F5344CB8AC3E}">
        <p14:creationId xmlns:p14="http://schemas.microsoft.com/office/powerpoint/2010/main" val="3148159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20</a:t>
            </a:fld>
            <a:endParaRPr lang="en-US"/>
          </a:p>
        </p:txBody>
      </p:sp>
    </p:spTree>
    <p:extLst>
      <p:ext uri="{BB962C8B-B14F-4D97-AF65-F5344CB8AC3E}">
        <p14:creationId xmlns:p14="http://schemas.microsoft.com/office/powerpoint/2010/main" val="365506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21</a:t>
            </a:fld>
            <a:endParaRPr lang="en-US"/>
          </a:p>
        </p:txBody>
      </p:sp>
    </p:spTree>
    <p:extLst>
      <p:ext uri="{BB962C8B-B14F-4D97-AF65-F5344CB8AC3E}">
        <p14:creationId xmlns:p14="http://schemas.microsoft.com/office/powerpoint/2010/main" val="1788761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22</a:t>
            </a:fld>
            <a:endParaRPr lang="en-US"/>
          </a:p>
        </p:txBody>
      </p:sp>
    </p:spTree>
    <p:extLst>
      <p:ext uri="{BB962C8B-B14F-4D97-AF65-F5344CB8AC3E}">
        <p14:creationId xmlns:p14="http://schemas.microsoft.com/office/powerpoint/2010/main" val="850602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23</a:t>
            </a:fld>
            <a:endParaRPr lang="en-US"/>
          </a:p>
        </p:txBody>
      </p:sp>
    </p:spTree>
    <p:extLst>
      <p:ext uri="{BB962C8B-B14F-4D97-AF65-F5344CB8AC3E}">
        <p14:creationId xmlns:p14="http://schemas.microsoft.com/office/powerpoint/2010/main" val="1431197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24</a:t>
            </a:fld>
            <a:endParaRPr lang="en-US"/>
          </a:p>
        </p:txBody>
      </p:sp>
    </p:spTree>
    <p:extLst>
      <p:ext uri="{BB962C8B-B14F-4D97-AF65-F5344CB8AC3E}">
        <p14:creationId xmlns:p14="http://schemas.microsoft.com/office/powerpoint/2010/main" val="1510106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25</a:t>
            </a:fld>
            <a:endParaRPr lang="en-US"/>
          </a:p>
        </p:txBody>
      </p:sp>
    </p:spTree>
    <p:extLst>
      <p:ext uri="{BB962C8B-B14F-4D97-AF65-F5344CB8AC3E}">
        <p14:creationId xmlns:p14="http://schemas.microsoft.com/office/powerpoint/2010/main" val="982312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26</a:t>
            </a:fld>
            <a:endParaRPr lang="en-US"/>
          </a:p>
        </p:txBody>
      </p:sp>
    </p:spTree>
    <p:extLst>
      <p:ext uri="{BB962C8B-B14F-4D97-AF65-F5344CB8AC3E}">
        <p14:creationId xmlns:p14="http://schemas.microsoft.com/office/powerpoint/2010/main" val="35576068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FC77DC-F2A7-4847-88A5-2B3DF623F74B}" type="slidenum">
              <a:rPr lang="en-US" smtClean="0"/>
              <a:t>29</a:t>
            </a:fld>
            <a:endParaRPr lang="en-US"/>
          </a:p>
        </p:txBody>
      </p:sp>
    </p:spTree>
    <p:extLst>
      <p:ext uri="{BB962C8B-B14F-4D97-AF65-F5344CB8AC3E}">
        <p14:creationId xmlns:p14="http://schemas.microsoft.com/office/powerpoint/2010/main" val="1056247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9/12/2024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9/12/2024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3272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9/12/2024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2"/>
          <a:srcRect/>
          <a:stretch/>
        </p:blipFill>
        <p:spPr>
          <a:xfrm>
            <a:off x="20" y="10"/>
            <a:ext cx="12191980" cy="6857990"/>
          </a:xfrm>
          <a:prstGeom prst="rect">
            <a:avLst/>
          </a:prstGeom>
        </p:spPr>
      </p:pic>
    </p:spTree>
    <p:extLst>
      <p:ext uri="{BB962C8B-B14F-4D97-AF65-F5344CB8AC3E}">
        <p14:creationId xmlns:p14="http://schemas.microsoft.com/office/powerpoint/2010/main" val="3210344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4318000"/>
            <a:ext cx="12191999" cy="254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3:14 </a:t>
            </a:r>
            <a:r>
              <a:rPr lang="en-US" sz="3200" dirty="0"/>
              <a:t>You, however, continue in the things you have learned and become convinced of, knowing from whom you have learned them, </a:t>
            </a:r>
            <a:r>
              <a:rPr lang="en-US" sz="3200" baseline="30000" dirty="0"/>
              <a:t>15 </a:t>
            </a:r>
            <a:r>
              <a:rPr lang="en-US" sz="3200" dirty="0"/>
              <a:t>and that from childhood you have known the sacred writings </a:t>
            </a:r>
            <a:r>
              <a:rPr lang="en-US" sz="3200" b="1" u="sng" dirty="0"/>
              <a:t>which are able to give you the wisdom that leads to salvation</a:t>
            </a:r>
            <a:r>
              <a:rPr lang="en-US" sz="3200" b="1" dirty="0"/>
              <a:t> </a:t>
            </a:r>
            <a:r>
              <a:rPr lang="en-US" sz="3200" dirty="0"/>
              <a:t>through faith which is in Christ Jesus. </a:t>
            </a:r>
          </a:p>
        </p:txBody>
      </p:sp>
      <p:sp>
        <p:nvSpPr>
          <p:cNvPr id="5" name="TextBox 4">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r>
              <a:rPr lang="en-US" sz="6000" b="1" dirty="0">
                <a:solidFill>
                  <a:schemeClr val="bg1"/>
                </a:solidFill>
              </a:rPr>
              <a:t> </a:t>
            </a:r>
            <a:r>
              <a:rPr lang="en-US" sz="5100" b="1" i="1" dirty="0">
                <a:solidFill>
                  <a:schemeClr val="bg1"/>
                </a:solidFill>
              </a:rPr>
              <a:t>leads to salvation</a:t>
            </a:r>
            <a:r>
              <a:rPr lang="en-US" sz="5100" b="1" dirty="0">
                <a:solidFill>
                  <a:schemeClr val="bg1"/>
                </a:solidFill>
              </a:rPr>
              <a:t>  </a:t>
            </a:r>
            <a:endParaRPr lang="en-US" sz="5100" dirty="0">
              <a:solidFill>
                <a:schemeClr val="bg1"/>
              </a:solidFill>
            </a:endParaRPr>
          </a:p>
        </p:txBody>
      </p:sp>
      <p:sp>
        <p:nvSpPr>
          <p:cNvPr id="3" name="TextBox 2">
            <a:extLst>
              <a:ext uri="{FF2B5EF4-FFF2-40B4-BE49-F238E27FC236}">
                <a16:creationId xmlns:a16="http://schemas.microsoft.com/office/drawing/2014/main" id="{77E35BB8-ADF9-7B6D-CC29-77CCBF31C997}"/>
              </a:ext>
            </a:extLst>
          </p:cNvPr>
          <p:cNvSpPr txBox="1"/>
          <p:nvPr/>
        </p:nvSpPr>
        <p:spPr>
          <a:xfrm>
            <a:off x="927383" y="1913506"/>
            <a:ext cx="5752641"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solidFill>
                  <a:schemeClr val="bg1"/>
                </a:solidFill>
              </a:rPr>
              <a:t>You have everything you need in the scriptures because God has spoken</a:t>
            </a:r>
            <a:endParaRPr lang="en-US" sz="4800" dirty="0">
              <a:solidFill>
                <a:schemeClr val="bg1"/>
              </a:solidFill>
            </a:endParaRPr>
          </a:p>
        </p:txBody>
      </p:sp>
    </p:spTree>
    <p:extLst>
      <p:ext uri="{BB962C8B-B14F-4D97-AF65-F5344CB8AC3E}">
        <p14:creationId xmlns:p14="http://schemas.microsoft.com/office/powerpoint/2010/main" val="3752495002"/>
      </p:ext>
    </p:extLst>
  </p:cSld>
  <p:clrMapOvr>
    <a:masterClrMapping/>
  </p:clrMapOvr>
  <p:transition spd="slow">
    <p:wipe dir="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4318000"/>
            <a:ext cx="12191999" cy="254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3:14 </a:t>
            </a:r>
            <a:r>
              <a:rPr lang="en-US" sz="3200" dirty="0"/>
              <a:t>You, however, continue in the things you have learned and become convinced of, knowing from whom you have learned them, </a:t>
            </a:r>
            <a:r>
              <a:rPr lang="en-US" sz="3200" baseline="30000" dirty="0"/>
              <a:t>15 </a:t>
            </a:r>
            <a:r>
              <a:rPr lang="en-US" sz="3200" dirty="0"/>
              <a:t>and that from childhood you have known the sacred writings </a:t>
            </a:r>
            <a:r>
              <a:rPr lang="en-US" sz="3200" b="1" u="sng" dirty="0"/>
              <a:t>which are able to give you the wisdom that leads to salvation</a:t>
            </a:r>
            <a:r>
              <a:rPr lang="en-US" sz="3200" b="1" dirty="0"/>
              <a:t> </a:t>
            </a:r>
            <a:r>
              <a:rPr lang="en-US" sz="3200" dirty="0"/>
              <a:t>through faith which is in Christ Jesus. </a:t>
            </a:r>
          </a:p>
        </p:txBody>
      </p:sp>
      <p:sp>
        <p:nvSpPr>
          <p:cNvPr id="5" name="TextBox 4">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r>
              <a:rPr lang="en-US" sz="6000" b="1" dirty="0">
                <a:solidFill>
                  <a:schemeClr val="bg1"/>
                </a:solidFill>
              </a:rPr>
              <a:t> </a:t>
            </a:r>
            <a:r>
              <a:rPr lang="en-US" sz="5100" b="1" i="1" dirty="0">
                <a:solidFill>
                  <a:schemeClr val="bg1"/>
                </a:solidFill>
              </a:rPr>
              <a:t>leads to salvation</a:t>
            </a:r>
            <a:r>
              <a:rPr lang="en-US" sz="5100" b="1" dirty="0">
                <a:solidFill>
                  <a:schemeClr val="bg1"/>
                </a:solidFill>
              </a:rPr>
              <a:t>  </a:t>
            </a:r>
            <a:endParaRPr lang="en-US" sz="5100" dirty="0">
              <a:solidFill>
                <a:schemeClr val="bg1"/>
              </a:solidFill>
            </a:endParaRPr>
          </a:p>
        </p:txBody>
      </p:sp>
      <p:sp>
        <p:nvSpPr>
          <p:cNvPr id="3" name="TextBox 2">
            <a:extLst>
              <a:ext uri="{FF2B5EF4-FFF2-40B4-BE49-F238E27FC236}">
                <a16:creationId xmlns:a16="http://schemas.microsoft.com/office/drawing/2014/main" id="{77E35BB8-ADF9-7B6D-CC29-77CCBF31C997}"/>
              </a:ext>
            </a:extLst>
          </p:cNvPr>
          <p:cNvSpPr txBox="1"/>
          <p:nvPr/>
        </p:nvSpPr>
        <p:spPr>
          <a:xfrm>
            <a:off x="927383" y="1913506"/>
            <a:ext cx="5752641"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solidFill>
                  <a:schemeClr val="bg1"/>
                </a:solidFill>
              </a:rPr>
              <a:t>God spoke, and the result is we can be saved</a:t>
            </a:r>
            <a:endParaRPr lang="en-US" sz="4800" dirty="0">
              <a:solidFill>
                <a:schemeClr val="bg1"/>
              </a:solidFill>
            </a:endParaRPr>
          </a:p>
        </p:txBody>
      </p:sp>
    </p:spTree>
    <p:extLst>
      <p:ext uri="{BB962C8B-B14F-4D97-AF65-F5344CB8AC3E}">
        <p14:creationId xmlns:p14="http://schemas.microsoft.com/office/powerpoint/2010/main" val="1115456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r>
              <a:rPr lang="en-US" sz="6000" b="1" dirty="0">
                <a:solidFill>
                  <a:schemeClr val="bg1"/>
                </a:solidFill>
              </a:rPr>
              <a:t> </a:t>
            </a:r>
            <a:r>
              <a:rPr lang="en-US" sz="5100" b="1" i="1" dirty="0">
                <a:solidFill>
                  <a:schemeClr val="bg1"/>
                </a:solidFill>
              </a:rPr>
              <a:t>leads to salvation</a:t>
            </a:r>
            <a:r>
              <a:rPr lang="en-US" sz="5100" b="1" dirty="0">
                <a:solidFill>
                  <a:schemeClr val="bg1"/>
                </a:solidFill>
              </a:rPr>
              <a:t>  </a:t>
            </a:r>
            <a:endParaRPr lang="en-US" sz="5100" dirty="0">
              <a:solidFill>
                <a:schemeClr val="bg1"/>
              </a:solidFill>
            </a:endParaRPr>
          </a:p>
        </p:txBody>
      </p:sp>
      <p:sp>
        <p:nvSpPr>
          <p:cNvPr id="13" name="Rectangle 12"/>
          <p:cNvSpPr/>
          <p:nvPr/>
        </p:nvSpPr>
        <p:spPr>
          <a:xfrm>
            <a:off x="1" y="4318000"/>
            <a:ext cx="12191999" cy="254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3:14 </a:t>
            </a:r>
            <a:r>
              <a:rPr lang="en-US" sz="3200" dirty="0"/>
              <a:t>You, however, continue in the things you have learned and become convinced of, knowing from whom you have learned them, </a:t>
            </a:r>
            <a:r>
              <a:rPr lang="en-US" sz="3200" baseline="30000" dirty="0"/>
              <a:t>15 </a:t>
            </a:r>
            <a:r>
              <a:rPr lang="en-US" sz="3200" dirty="0"/>
              <a:t>and that from childhood you have known the sacred writings which are able to give you the wisdom that leads to </a:t>
            </a:r>
            <a:r>
              <a:rPr lang="en-US" sz="3200" b="1" u="sng" dirty="0"/>
              <a:t>salvation through faith which is in Christ Jesus. </a:t>
            </a:r>
          </a:p>
        </p:txBody>
      </p:sp>
      <p:sp>
        <p:nvSpPr>
          <p:cNvPr id="3" name="TextBox 2">
            <a:extLst>
              <a:ext uri="{FF2B5EF4-FFF2-40B4-BE49-F238E27FC236}">
                <a16:creationId xmlns:a16="http://schemas.microsoft.com/office/drawing/2014/main" id="{3674203D-1C87-1C92-57D4-7F2DD46FC36D}"/>
              </a:ext>
            </a:extLst>
          </p:cNvPr>
          <p:cNvSpPr txBox="1"/>
          <p:nvPr/>
        </p:nvSpPr>
        <p:spPr>
          <a:xfrm>
            <a:off x="927383" y="1913506"/>
            <a:ext cx="5752641"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solidFill>
                  <a:schemeClr val="bg1"/>
                </a:solidFill>
              </a:rPr>
              <a:t>God spoke, and the result is we can be saved</a:t>
            </a:r>
            <a:endParaRPr lang="en-US" sz="4800" dirty="0">
              <a:solidFill>
                <a:schemeClr val="bg1"/>
              </a:solidFill>
            </a:endParaRPr>
          </a:p>
        </p:txBody>
      </p:sp>
    </p:spTree>
    <p:extLst>
      <p:ext uri="{BB962C8B-B14F-4D97-AF65-F5344CB8AC3E}">
        <p14:creationId xmlns:p14="http://schemas.microsoft.com/office/powerpoint/2010/main" val="1621569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r>
              <a:rPr lang="en-US" sz="6000" b="1" dirty="0">
                <a:solidFill>
                  <a:schemeClr val="bg1"/>
                </a:solidFill>
              </a:rPr>
              <a:t> </a:t>
            </a:r>
            <a:r>
              <a:rPr lang="en-US" sz="5100" b="1" i="1" dirty="0">
                <a:solidFill>
                  <a:schemeClr val="bg1"/>
                </a:solidFill>
              </a:rPr>
              <a:t>leads to salvation</a:t>
            </a:r>
            <a:r>
              <a:rPr lang="en-US" sz="5100" b="1" dirty="0">
                <a:solidFill>
                  <a:schemeClr val="bg1"/>
                </a:solidFill>
              </a:rPr>
              <a:t>  </a:t>
            </a:r>
            <a:endParaRPr lang="en-US" sz="5100" dirty="0">
              <a:solidFill>
                <a:schemeClr val="bg1"/>
              </a:solidFill>
            </a:endParaRPr>
          </a:p>
        </p:txBody>
      </p:sp>
      <p:sp>
        <p:nvSpPr>
          <p:cNvPr id="13" name="Rectangle 12"/>
          <p:cNvSpPr/>
          <p:nvPr/>
        </p:nvSpPr>
        <p:spPr>
          <a:xfrm>
            <a:off x="1" y="4318000"/>
            <a:ext cx="12191999" cy="254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3:14 </a:t>
            </a:r>
            <a:r>
              <a:rPr lang="en-US" sz="3200" dirty="0"/>
              <a:t>You, however, continue in the things you have learned and become convinced of, knowing from whom you have learned them, </a:t>
            </a:r>
            <a:r>
              <a:rPr lang="en-US" sz="3200" baseline="30000" dirty="0"/>
              <a:t>15 </a:t>
            </a:r>
            <a:r>
              <a:rPr lang="en-US" sz="3200" dirty="0"/>
              <a:t>and that from childhood you have known the sacred writings which are able to give you the wisdom that leads to </a:t>
            </a:r>
            <a:r>
              <a:rPr lang="en-US" sz="3200" b="1" u="sng" dirty="0"/>
              <a:t>salvation through faith which is in Christ Jesus. </a:t>
            </a:r>
          </a:p>
        </p:txBody>
      </p:sp>
      <p:sp>
        <p:nvSpPr>
          <p:cNvPr id="6" name="Rounded Rectangle 5"/>
          <p:cNvSpPr/>
          <p:nvPr/>
        </p:nvSpPr>
        <p:spPr>
          <a:xfrm>
            <a:off x="442913" y="2455439"/>
            <a:ext cx="7286625" cy="78150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And in the scriptures, He’s given His word to you</a:t>
            </a:r>
          </a:p>
        </p:txBody>
      </p:sp>
    </p:spTree>
    <p:extLst>
      <p:ext uri="{BB962C8B-B14F-4D97-AF65-F5344CB8AC3E}">
        <p14:creationId xmlns:p14="http://schemas.microsoft.com/office/powerpoint/2010/main" val="1009621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r>
              <a:rPr lang="en-US" sz="6000" b="1" dirty="0">
                <a:solidFill>
                  <a:schemeClr val="bg1"/>
                </a:solidFill>
              </a:rPr>
              <a:t> </a:t>
            </a:r>
            <a:r>
              <a:rPr lang="en-US" sz="5100" b="1" i="1" dirty="0">
                <a:solidFill>
                  <a:schemeClr val="bg1"/>
                </a:solidFill>
              </a:rPr>
              <a:t>leads to salvation</a:t>
            </a:r>
            <a:r>
              <a:rPr lang="en-US" sz="5100" b="1" dirty="0">
                <a:solidFill>
                  <a:schemeClr val="bg1"/>
                </a:solidFill>
              </a:rPr>
              <a:t>  </a:t>
            </a:r>
            <a:endParaRPr lang="en-US" sz="5100" dirty="0">
              <a:solidFill>
                <a:schemeClr val="bg1"/>
              </a:solidFill>
            </a:endParaRPr>
          </a:p>
        </p:txBody>
      </p:sp>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inspired by God 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Tree>
    <p:extLst>
      <p:ext uri="{BB962C8B-B14F-4D97-AF65-F5344CB8AC3E}">
        <p14:creationId xmlns:p14="http://schemas.microsoft.com/office/powerpoint/2010/main" val="4154731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r>
              <a:rPr lang="en-US" sz="6000" b="1" dirty="0">
                <a:solidFill>
                  <a:schemeClr val="bg1"/>
                </a:solidFill>
              </a:rPr>
              <a:t> </a:t>
            </a:r>
            <a:r>
              <a:rPr lang="en-US" sz="5100" b="1" i="1" dirty="0">
                <a:solidFill>
                  <a:schemeClr val="bg1"/>
                </a:solidFill>
              </a:rPr>
              <a:t>leads to salvation</a:t>
            </a:r>
            <a:r>
              <a:rPr lang="en-US" sz="5100" b="1" dirty="0">
                <a:solidFill>
                  <a:schemeClr val="bg1"/>
                </a:solidFill>
              </a:rPr>
              <a:t>  </a:t>
            </a:r>
            <a:endParaRPr lang="en-US" sz="5100" dirty="0">
              <a:solidFill>
                <a:schemeClr val="bg1"/>
              </a:solidFill>
            </a:endParaRPr>
          </a:p>
        </p:txBody>
      </p:sp>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a:t>
            </a:r>
            <a:r>
              <a:rPr lang="en-US" sz="3200" b="1" u="sng" dirty="0"/>
              <a:t>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5" name="Rectangular Callout 4"/>
          <p:cNvSpPr/>
          <p:nvPr/>
        </p:nvSpPr>
        <p:spPr>
          <a:xfrm>
            <a:off x="1665880" y="4199546"/>
            <a:ext cx="6222526" cy="665613"/>
          </a:xfrm>
          <a:prstGeom prst="wedgeRectCallout">
            <a:avLst>
              <a:gd name="adj1" fmla="val -874"/>
              <a:gd name="adj2" fmla="val 11376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chemeClr val="tx1"/>
                </a:solidFill>
              </a:rPr>
              <a:t>Theopneustos</a:t>
            </a:r>
            <a:r>
              <a:rPr lang="en-US" sz="3600" dirty="0">
                <a:solidFill>
                  <a:schemeClr val="tx1"/>
                </a:solidFill>
              </a:rPr>
              <a:t>: </a:t>
            </a:r>
            <a:r>
              <a:rPr lang="en-US" sz="3600" i="1" dirty="0">
                <a:solidFill>
                  <a:schemeClr val="tx1"/>
                </a:solidFill>
              </a:rPr>
              <a:t>God Breathed</a:t>
            </a:r>
            <a:endParaRPr lang="en-US" dirty="0"/>
          </a:p>
        </p:txBody>
      </p:sp>
    </p:spTree>
    <p:extLst>
      <p:ext uri="{BB962C8B-B14F-4D97-AF65-F5344CB8AC3E}">
        <p14:creationId xmlns:p14="http://schemas.microsoft.com/office/powerpoint/2010/main" val="3681529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r>
              <a:rPr lang="en-US" sz="6000" b="1" dirty="0">
                <a:solidFill>
                  <a:schemeClr val="bg1"/>
                </a:solidFill>
              </a:rPr>
              <a:t> </a:t>
            </a:r>
            <a:r>
              <a:rPr lang="en-US" sz="5100" b="1" i="1" dirty="0">
                <a:solidFill>
                  <a:schemeClr val="bg1"/>
                </a:solidFill>
              </a:rPr>
              <a:t>leads to salvation</a:t>
            </a:r>
            <a:r>
              <a:rPr lang="en-US" sz="5100" b="1" dirty="0">
                <a:solidFill>
                  <a:schemeClr val="bg1"/>
                </a:solidFill>
              </a:rPr>
              <a:t>  </a:t>
            </a:r>
            <a:endParaRPr lang="en-US" sz="5100" dirty="0">
              <a:solidFill>
                <a:schemeClr val="bg1"/>
              </a:solidFill>
            </a:endParaRPr>
          </a:p>
        </p:txBody>
      </p:sp>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a:t>
            </a:r>
            <a:r>
              <a:rPr lang="en-US" sz="3200" b="1" u="sng" dirty="0"/>
              <a:t>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7" name="Rounded Rectangle 6"/>
          <p:cNvSpPr/>
          <p:nvPr/>
        </p:nvSpPr>
        <p:spPr>
          <a:xfrm>
            <a:off x="1665880" y="1885133"/>
            <a:ext cx="9367370" cy="1548029"/>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Claim: When you read the scriptures, you are reading the Word of God</a:t>
            </a:r>
          </a:p>
        </p:txBody>
      </p:sp>
      <p:sp>
        <p:nvSpPr>
          <p:cNvPr id="9" name="Rectangular Callout 8"/>
          <p:cNvSpPr/>
          <p:nvPr/>
        </p:nvSpPr>
        <p:spPr>
          <a:xfrm>
            <a:off x="1665880" y="4199546"/>
            <a:ext cx="6222526" cy="665613"/>
          </a:xfrm>
          <a:prstGeom prst="wedgeRectCallout">
            <a:avLst>
              <a:gd name="adj1" fmla="val -874"/>
              <a:gd name="adj2" fmla="val 11376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chemeClr val="tx1"/>
                </a:solidFill>
              </a:rPr>
              <a:t>Theopneustos</a:t>
            </a:r>
            <a:r>
              <a:rPr lang="en-US" sz="3600" dirty="0">
                <a:solidFill>
                  <a:schemeClr val="tx1"/>
                </a:solidFill>
              </a:rPr>
              <a:t>: </a:t>
            </a:r>
            <a:r>
              <a:rPr lang="en-US" sz="3600" i="1" dirty="0">
                <a:solidFill>
                  <a:schemeClr val="tx1"/>
                </a:solidFill>
              </a:rPr>
              <a:t>God Breathed</a:t>
            </a:r>
            <a:endParaRPr lang="en-US" dirty="0"/>
          </a:p>
        </p:txBody>
      </p:sp>
    </p:spTree>
    <p:extLst>
      <p:ext uri="{BB962C8B-B14F-4D97-AF65-F5344CB8AC3E}">
        <p14:creationId xmlns:p14="http://schemas.microsoft.com/office/powerpoint/2010/main" val="4064440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a:t>
            </a:r>
            <a:r>
              <a:rPr lang="en-US" sz="3200" b="1" u="sng" dirty="0"/>
              <a:t>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9" name="Rounded Rectangle 8"/>
          <p:cNvSpPr/>
          <p:nvPr/>
        </p:nvSpPr>
        <p:spPr>
          <a:xfrm>
            <a:off x="1665880" y="1885133"/>
            <a:ext cx="9367370" cy="1548029"/>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Claim: When you read the scriptures, you are reading the Word of God</a:t>
            </a:r>
          </a:p>
        </p:txBody>
      </p:sp>
      <p:sp>
        <p:nvSpPr>
          <p:cNvPr id="10" name="Rectangular Callout 9"/>
          <p:cNvSpPr/>
          <p:nvPr/>
        </p:nvSpPr>
        <p:spPr>
          <a:xfrm>
            <a:off x="1665880" y="4199546"/>
            <a:ext cx="6222526" cy="665613"/>
          </a:xfrm>
          <a:prstGeom prst="wedgeRectCallout">
            <a:avLst>
              <a:gd name="adj1" fmla="val -874"/>
              <a:gd name="adj2" fmla="val 11376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chemeClr val="tx1"/>
                </a:solidFill>
              </a:rPr>
              <a:t>Theopneustos</a:t>
            </a:r>
            <a:r>
              <a:rPr lang="en-US" sz="3600" dirty="0">
                <a:solidFill>
                  <a:schemeClr val="tx1"/>
                </a:solidFill>
              </a:rPr>
              <a:t>: </a:t>
            </a:r>
            <a:r>
              <a:rPr lang="en-US" sz="3600" i="1" dirty="0">
                <a:solidFill>
                  <a:schemeClr val="tx1"/>
                </a:solidFill>
              </a:rPr>
              <a:t>God Breathed</a:t>
            </a:r>
            <a:endParaRPr lang="en-US" dirty="0"/>
          </a:p>
        </p:txBody>
      </p:sp>
      <p:sp>
        <p:nvSpPr>
          <p:cNvPr id="11" name="TextBox 10">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Tree>
    <p:extLst>
      <p:ext uri="{BB962C8B-B14F-4D97-AF65-F5344CB8AC3E}">
        <p14:creationId xmlns:p14="http://schemas.microsoft.com/office/powerpoint/2010/main" val="1426030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a:t>
            </a:r>
            <a:r>
              <a:rPr lang="en-US" sz="3200" b="1" u="sng" dirty="0"/>
              <a:t>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7" name="Rounded Rectangle 6"/>
          <p:cNvSpPr/>
          <p:nvPr/>
        </p:nvSpPr>
        <p:spPr>
          <a:xfrm>
            <a:off x="6858000" y="1914525"/>
            <a:ext cx="4133850" cy="2479721"/>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Speculation </a:t>
            </a:r>
          </a:p>
          <a:p>
            <a:pPr algn="ctr"/>
            <a:r>
              <a:rPr lang="en-US" sz="4800" b="1" dirty="0"/>
              <a:t>vs. </a:t>
            </a:r>
          </a:p>
          <a:p>
            <a:pPr algn="ctr"/>
            <a:r>
              <a:rPr lang="en-US" sz="4800" b="1" dirty="0"/>
              <a:t>Revelation </a:t>
            </a:r>
          </a:p>
        </p:txBody>
      </p:sp>
      <p:sp>
        <p:nvSpPr>
          <p:cNvPr id="9" name="TextBox 8">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0" name="TextBox 9">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Tree>
    <p:extLst>
      <p:ext uri="{BB962C8B-B14F-4D97-AF65-F5344CB8AC3E}">
        <p14:creationId xmlns:p14="http://schemas.microsoft.com/office/powerpoint/2010/main" val="1564366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a:t>
            </a:r>
            <a:r>
              <a:rPr lang="en-US" sz="3200" b="1" u="sng" dirty="0"/>
              <a:t>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8" name="Rounded Rectangle 7"/>
          <p:cNvSpPr/>
          <p:nvPr/>
        </p:nvSpPr>
        <p:spPr>
          <a:xfrm>
            <a:off x="2887579" y="1429575"/>
            <a:ext cx="7075354" cy="1155032"/>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Verbal Plenary Inspiration</a:t>
            </a:r>
          </a:p>
        </p:txBody>
      </p:sp>
      <p:sp>
        <p:nvSpPr>
          <p:cNvPr id="11" name="TextBox 10">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2" name="TextBox 11">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Tree>
    <p:extLst>
      <p:ext uri="{BB962C8B-B14F-4D97-AF65-F5344CB8AC3E}">
        <p14:creationId xmlns:p14="http://schemas.microsoft.com/office/powerpoint/2010/main" val="4015188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Callout 1 7"/>
          <p:cNvSpPr/>
          <p:nvPr/>
        </p:nvSpPr>
        <p:spPr>
          <a:xfrm>
            <a:off x="4963027" y="428426"/>
            <a:ext cx="2299447" cy="511823"/>
          </a:xfrm>
          <a:prstGeom prst="borderCallout1">
            <a:avLst>
              <a:gd name="adj1" fmla="val 167152"/>
              <a:gd name="adj2" fmla="val 3389"/>
              <a:gd name="adj3" fmla="val 103244"/>
              <a:gd name="adj4" fmla="val 2564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Paul (Rome) </a:t>
            </a:r>
          </a:p>
        </p:txBody>
      </p:sp>
      <p:sp>
        <p:nvSpPr>
          <p:cNvPr id="9" name="Oval 8"/>
          <p:cNvSpPr/>
          <p:nvPr/>
        </p:nvSpPr>
        <p:spPr>
          <a:xfrm>
            <a:off x="4772527" y="119217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3591B03D-D654-4EFA-9CCC-AAD4DCB64486}"/>
              </a:ext>
            </a:extLst>
          </p:cNvPr>
          <p:cNvSpPr txBox="1"/>
          <p:nvPr/>
        </p:nvSpPr>
        <p:spPr>
          <a:xfrm>
            <a:off x="-152554" y="95375"/>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2 Timothy </a:t>
            </a:r>
            <a:endParaRPr lang="en-US" sz="4800" i="1" dirty="0">
              <a:solidFill>
                <a:schemeClr val="bg1"/>
              </a:solidFill>
            </a:endParaRPr>
          </a:p>
        </p:txBody>
      </p:sp>
      <p:sp>
        <p:nvSpPr>
          <p:cNvPr id="7" name="Line Callout 1 6"/>
          <p:cNvSpPr/>
          <p:nvPr/>
        </p:nvSpPr>
        <p:spPr>
          <a:xfrm>
            <a:off x="8145380" y="1278392"/>
            <a:ext cx="3320361" cy="589555"/>
          </a:xfrm>
          <a:prstGeom prst="borderCallout1">
            <a:avLst>
              <a:gd name="adj1" fmla="val 203425"/>
              <a:gd name="adj2" fmla="val 3896"/>
              <a:gd name="adj3" fmla="val 94446"/>
              <a:gd name="adj4" fmla="val 48727"/>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Timothy (Ephesus)</a:t>
            </a:r>
          </a:p>
        </p:txBody>
      </p:sp>
      <p:sp>
        <p:nvSpPr>
          <p:cNvPr id="10" name="Oval 9"/>
          <p:cNvSpPr/>
          <p:nvPr/>
        </p:nvSpPr>
        <p:spPr>
          <a:xfrm>
            <a:off x="8145380" y="2303089"/>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 y="4318000"/>
            <a:ext cx="12191999" cy="254000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3:14 </a:t>
            </a:r>
            <a:r>
              <a:rPr lang="en-US" sz="3200" b="1" u="sng" dirty="0"/>
              <a:t>You, however</a:t>
            </a:r>
            <a:r>
              <a:rPr lang="en-US" sz="3200" dirty="0"/>
              <a:t>, continue in the things you have learned and become convinced of, knowing from whom you have learned them, </a:t>
            </a:r>
            <a:r>
              <a:rPr lang="en-US" sz="3200" b="1" baseline="30000" dirty="0"/>
              <a:t>15 </a:t>
            </a:r>
            <a:r>
              <a:rPr lang="en-US" sz="3200" dirty="0"/>
              <a:t>and that from childhood you have known the sacred writings which are able to give you the wisdom that leads to salvation through faith which is in Christ Jesus. </a:t>
            </a:r>
          </a:p>
        </p:txBody>
      </p:sp>
    </p:spTree>
    <p:extLst>
      <p:ext uri="{BB962C8B-B14F-4D97-AF65-F5344CB8AC3E}">
        <p14:creationId xmlns:p14="http://schemas.microsoft.com/office/powerpoint/2010/main" val="920388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a:t>
            </a:r>
            <a:r>
              <a:rPr lang="en-US" sz="3200" b="1" u="sng" dirty="0"/>
              <a:t>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4" name="TextBox 13">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15" name="Rounded Rectangle 14"/>
          <p:cNvSpPr/>
          <p:nvPr/>
        </p:nvSpPr>
        <p:spPr>
          <a:xfrm>
            <a:off x="2887579" y="1429575"/>
            <a:ext cx="7075354" cy="1155032"/>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u="sng" dirty="0"/>
              <a:t>Verbal</a:t>
            </a:r>
            <a:r>
              <a:rPr lang="en-US" sz="4800" b="1" dirty="0"/>
              <a:t> Plenary Inspiration</a:t>
            </a:r>
          </a:p>
        </p:txBody>
      </p:sp>
      <p:sp>
        <p:nvSpPr>
          <p:cNvPr id="16" name="Rounded Rectangle 15"/>
          <p:cNvSpPr/>
          <p:nvPr/>
        </p:nvSpPr>
        <p:spPr>
          <a:xfrm>
            <a:off x="294558" y="2700650"/>
            <a:ext cx="11602884" cy="2270526"/>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57200" indent="-457200">
              <a:buFont typeface="Arial" panose="020B0604020202020204" pitchFamily="34" charset="0"/>
              <a:buChar char="•"/>
            </a:pPr>
            <a:r>
              <a:rPr lang="en-US" sz="3200" b="1" dirty="0"/>
              <a:t>Moses “wrote down all the words of the Lord” (Ex 24:4)</a:t>
            </a:r>
          </a:p>
          <a:p>
            <a:pPr marL="457200" indent="-457200">
              <a:buFont typeface="Arial" panose="020B0604020202020204" pitchFamily="34" charset="0"/>
              <a:buChar char="•"/>
            </a:pPr>
            <a:r>
              <a:rPr lang="en-US" sz="3200" b="1" dirty="0"/>
              <a:t>Isaiah “inscribed” God’s instructions “on a scroll” (Is 30:8) </a:t>
            </a:r>
          </a:p>
          <a:p>
            <a:pPr marL="457200" indent="-457200">
              <a:buFont typeface="Arial" panose="020B0604020202020204" pitchFamily="34" charset="0"/>
              <a:buChar char="•"/>
            </a:pPr>
            <a:r>
              <a:rPr lang="en-US" sz="3200" b="1" dirty="0"/>
              <a:t>Ezekiel “when I speak to you, I will open your mouth and you will say to them…” (</a:t>
            </a:r>
            <a:r>
              <a:rPr lang="en-US" sz="3200" b="1" dirty="0" err="1"/>
              <a:t>Ezek</a:t>
            </a:r>
            <a:r>
              <a:rPr lang="en-US" sz="3200" b="1" dirty="0"/>
              <a:t> 3:27)</a:t>
            </a:r>
          </a:p>
        </p:txBody>
      </p:sp>
    </p:spTree>
    <p:extLst>
      <p:ext uri="{BB962C8B-B14F-4D97-AF65-F5344CB8AC3E}">
        <p14:creationId xmlns:p14="http://schemas.microsoft.com/office/powerpoint/2010/main" val="3995925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a:t>
            </a:r>
            <a:r>
              <a:rPr lang="en-US" sz="3200" b="1" u="sng" dirty="0"/>
              <a:t>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4" name="TextBox 13">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15" name="Rounded Rectangle 14"/>
          <p:cNvSpPr/>
          <p:nvPr/>
        </p:nvSpPr>
        <p:spPr>
          <a:xfrm>
            <a:off x="2887579" y="1429575"/>
            <a:ext cx="7075354" cy="1155032"/>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u="sng" dirty="0"/>
              <a:t>Verbal</a:t>
            </a:r>
            <a:r>
              <a:rPr lang="en-US" sz="4800" b="1" dirty="0"/>
              <a:t> Plenary Inspiration</a:t>
            </a:r>
          </a:p>
        </p:txBody>
      </p:sp>
      <p:sp>
        <p:nvSpPr>
          <p:cNvPr id="16" name="Rounded Rectangle 15"/>
          <p:cNvSpPr/>
          <p:nvPr/>
        </p:nvSpPr>
        <p:spPr>
          <a:xfrm>
            <a:off x="294558" y="2700215"/>
            <a:ext cx="11602884" cy="2270526"/>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57200" indent="-457200">
              <a:buFont typeface="Arial" panose="020B0604020202020204" pitchFamily="34" charset="0"/>
              <a:buChar char="•"/>
            </a:pPr>
            <a:r>
              <a:rPr lang="en-US" sz="3200" b="1" dirty="0"/>
              <a:t>David “The Spirit of the Lord spoke by me, and His word was on my tongue” (2 Sam 23:2) </a:t>
            </a:r>
          </a:p>
          <a:p>
            <a:pPr marL="457200" indent="-457200">
              <a:buFont typeface="Arial" panose="020B0604020202020204" pitchFamily="34" charset="0"/>
              <a:buChar char="•"/>
            </a:pPr>
            <a:r>
              <a:rPr lang="en-US" sz="3200" b="1" dirty="0"/>
              <a:t>Jeremiah “Speak … all the words that I have commanded you … Do not omit a word!” (</a:t>
            </a:r>
            <a:r>
              <a:rPr lang="en-US" sz="3200" b="1" dirty="0" err="1"/>
              <a:t>Jer</a:t>
            </a:r>
            <a:r>
              <a:rPr lang="en-US" sz="3200" b="1" dirty="0"/>
              <a:t> 26:2)</a:t>
            </a:r>
          </a:p>
        </p:txBody>
      </p:sp>
    </p:spTree>
    <p:extLst>
      <p:ext uri="{BB962C8B-B14F-4D97-AF65-F5344CB8AC3E}">
        <p14:creationId xmlns:p14="http://schemas.microsoft.com/office/powerpoint/2010/main" val="21423244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a:t>
            </a:r>
            <a:r>
              <a:rPr lang="en-US" sz="3200" b="1" u="sng" dirty="0"/>
              <a:t>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4" name="TextBox 13">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15" name="Rounded Rectangle 14"/>
          <p:cNvSpPr/>
          <p:nvPr/>
        </p:nvSpPr>
        <p:spPr>
          <a:xfrm>
            <a:off x="2887579" y="1429575"/>
            <a:ext cx="7075354" cy="1155032"/>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u="sng" dirty="0"/>
              <a:t>Verbal</a:t>
            </a:r>
            <a:r>
              <a:rPr lang="en-US" sz="4800" b="1" dirty="0"/>
              <a:t> Plenary Inspiration</a:t>
            </a:r>
          </a:p>
        </p:txBody>
      </p:sp>
      <p:sp>
        <p:nvSpPr>
          <p:cNvPr id="16" name="Rounded Rectangle 15"/>
          <p:cNvSpPr/>
          <p:nvPr/>
        </p:nvSpPr>
        <p:spPr>
          <a:xfrm>
            <a:off x="284316" y="2522267"/>
            <a:ext cx="11602884" cy="2747566"/>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57200" indent="-457200">
              <a:buFont typeface="Arial" panose="020B0604020202020204" pitchFamily="34" charset="0"/>
              <a:buChar char="•"/>
            </a:pPr>
            <a:r>
              <a:rPr lang="en-US" sz="3200" b="1" dirty="0"/>
              <a:t>Paul spoke “not in words taught by human wisdom, but in those taught by the Spirit” (1 </a:t>
            </a:r>
            <a:r>
              <a:rPr lang="en-US" sz="3200" b="1" dirty="0" err="1"/>
              <a:t>Cor</a:t>
            </a:r>
            <a:r>
              <a:rPr lang="en-US" sz="3200" b="1" dirty="0"/>
              <a:t> 2:13) </a:t>
            </a:r>
          </a:p>
          <a:p>
            <a:pPr marL="457200" indent="-457200">
              <a:buFont typeface="Arial" panose="020B0604020202020204" pitchFamily="34" charset="0"/>
              <a:buChar char="•"/>
            </a:pPr>
            <a:r>
              <a:rPr lang="en-US" sz="3200" b="1" dirty="0"/>
              <a:t>Hebrews 1:1 “God, after He spoke long ago to the fathers in the prophets in many portions and in many ways, in these last days has spoken to us in His Son.” </a:t>
            </a:r>
          </a:p>
        </p:txBody>
      </p:sp>
    </p:spTree>
    <p:extLst>
      <p:ext uri="{BB962C8B-B14F-4D97-AF65-F5344CB8AC3E}">
        <p14:creationId xmlns:p14="http://schemas.microsoft.com/office/powerpoint/2010/main" val="2952573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0" y="4971925"/>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a:t>
            </a:r>
            <a:r>
              <a:rPr lang="en-US" sz="3200" b="1" u="sng" dirty="0"/>
              <a:t>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11" name="TextBox 10">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2" name="TextBox 11">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14" name="Rounded Rectangle 13"/>
          <p:cNvSpPr/>
          <p:nvPr/>
        </p:nvSpPr>
        <p:spPr>
          <a:xfrm>
            <a:off x="2887579" y="1429575"/>
            <a:ext cx="7075354" cy="1155032"/>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Verbal </a:t>
            </a:r>
            <a:r>
              <a:rPr lang="en-US" sz="4800" b="1" u="sng" dirty="0"/>
              <a:t>Plenary</a:t>
            </a:r>
            <a:r>
              <a:rPr lang="en-US" sz="4800" b="1" dirty="0"/>
              <a:t> Inspiration</a:t>
            </a:r>
          </a:p>
        </p:txBody>
      </p:sp>
    </p:spTree>
    <p:extLst>
      <p:ext uri="{BB962C8B-B14F-4D97-AF65-F5344CB8AC3E}">
        <p14:creationId xmlns:p14="http://schemas.microsoft.com/office/powerpoint/2010/main" val="3176980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10" name="TextBox 9">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1" name="TextBox 10">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12" name="Rounded Rectangle 11"/>
          <p:cNvSpPr/>
          <p:nvPr/>
        </p:nvSpPr>
        <p:spPr>
          <a:xfrm>
            <a:off x="2887579" y="1429575"/>
            <a:ext cx="7075354" cy="1155032"/>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Verbal </a:t>
            </a:r>
            <a:r>
              <a:rPr lang="en-US" sz="4800" b="1" u="sng" dirty="0"/>
              <a:t>Plenary</a:t>
            </a:r>
            <a:r>
              <a:rPr lang="en-US" sz="4800" b="1" dirty="0"/>
              <a:t> Inspiration</a:t>
            </a:r>
          </a:p>
        </p:txBody>
      </p:sp>
    </p:spTree>
    <p:extLst>
      <p:ext uri="{BB962C8B-B14F-4D97-AF65-F5344CB8AC3E}">
        <p14:creationId xmlns:p14="http://schemas.microsoft.com/office/powerpoint/2010/main" val="36310943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9" name="TextBox 8">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1" name="TextBox 10">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14" name="Rounded Rectangle 13"/>
          <p:cNvSpPr/>
          <p:nvPr/>
        </p:nvSpPr>
        <p:spPr>
          <a:xfrm>
            <a:off x="361574" y="4259179"/>
            <a:ext cx="11468852" cy="875297"/>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There are several good reasons to believe this</a:t>
            </a:r>
          </a:p>
        </p:txBody>
      </p:sp>
    </p:spTree>
    <p:extLst>
      <p:ext uri="{BB962C8B-B14F-4D97-AF65-F5344CB8AC3E}">
        <p14:creationId xmlns:p14="http://schemas.microsoft.com/office/powerpoint/2010/main" val="2340913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9" name="TextBox 8">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1" name="TextBox 10">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14" name="Rounded Rectangle 13"/>
          <p:cNvSpPr/>
          <p:nvPr/>
        </p:nvSpPr>
        <p:spPr>
          <a:xfrm>
            <a:off x="361574" y="4259179"/>
            <a:ext cx="11468852" cy="875297"/>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There are several good reasons to believe this</a:t>
            </a:r>
          </a:p>
        </p:txBody>
      </p:sp>
    </p:spTree>
    <p:extLst>
      <p:ext uri="{BB962C8B-B14F-4D97-AF65-F5344CB8AC3E}">
        <p14:creationId xmlns:p14="http://schemas.microsoft.com/office/powerpoint/2010/main" val="881653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11" name="Rounded Rectangle 10"/>
          <p:cNvSpPr/>
          <p:nvPr/>
        </p:nvSpPr>
        <p:spPr>
          <a:xfrm>
            <a:off x="144380" y="1222421"/>
            <a:ext cx="11951367" cy="1000125"/>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600" b="1" dirty="0"/>
              <a:t>This is what Jesus taught about the scriptures</a:t>
            </a:r>
          </a:p>
        </p:txBody>
      </p:sp>
      <p:sp>
        <p:nvSpPr>
          <p:cNvPr id="17" name="TextBox 16">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8" name="TextBox 17">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Tree>
    <p:extLst>
      <p:ext uri="{BB962C8B-B14F-4D97-AF65-F5344CB8AC3E}">
        <p14:creationId xmlns:p14="http://schemas.microsoft.com/office/powerpoint/2010/main" val="337012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9" name="Rectangle 8"/>
          <p:cNvSpPr/>
          <p:nvPr/>
        </p:nvSpPr>
        <p:spPr>
          <a:xfrm>
            <a:off x="557463" y="2768623"/>
            <a:ext cx="11125200"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John 5:46 </a:t>
            </a:r>
            <a:r>
              <a:rPr lang="en-US" sz="3200" dirty="0"/>
              <a:t>For if you believed Moses, you would believe Me, for he wrote about Me.  </a:t>
            </a:r>
            <a:r>
              <a:rPr lang="en-US" sz="3200" baseline="30000" dirty="0"/>
              <a:t>47</a:t>
            </a:r>
            <a:r>
              <a:rPr lang="en-US" sz="3200" dirty="0"/>
              <a:t> But if you do not believe his writings, how will you believe My words?” </a:t>
            </a:r>
          </a:p>
        </p:txBody>
      </p:sp>
      <p:sp>
        <p:nvSpPr>
          <p:cNvPr id="11" name="TextBox 10">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4" name="TextBox 13">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8" name="Rounded Rectangle 7"/>
          <p:cNvSpPr/>
          <p:nvPr/>
        </p:nvSpPr>
        <p:spPr>
          <a:xfrm>
            <a:off x="144380" y="1222421"/>
            <a:ext cx="11951367" cy="1000125"/>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600" b="1" dirty="0"/>
              <a:t>Jesus affirmed and taught the OT as God’s Word</a:t>
            </a:r>
          </a:p>
        </p:txBody>
      </p:sp>
    </p:spTree>
    <p:extLst>
      <p:ext uri="{BB962C8B-B14F-4D97-AF65-F5344CB8AC3E}">
        <p14:creationId xmlns:p14="http://schemas.microsoft.com/office/powerpoint/2010/main" val="1483191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9" name="Rectangle 8"/>
          <p:cNvSpPr/>
          <p:nvPr/>
        </p:nvSpPr>
        <p:spPr>
          <a:xfrm>
            <a:off x="717883" y="2758394"/>
            <a:ext cx="10756233" cy="139400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Matt 5:18 </a:t>
            </a:r>
            <a:r>
              <a:rPr lang="en-US" sz="3200" dirty="0"/>
              <a:t>Until heaven and earth pass away, not the smallest letter or stroke shall pass from the Law until all is accomplished.  </a:t>
            </a:r>
          </a:p>
        </p:txBody>
      </p:sp>
      <p:sp>
        <p:nvSpPr>
          <p:cNvPr id="11" name="TextBox 10">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4" name="TextBox 13">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16" name="Rounded Rectangle 15"/>
          <p:cNvSpPr/>
          <p:nvPr/>
        </p:nvSpPr>
        <p:spPr>
          <a:xfrm>
            <a:off x="144380" y="1222421"/>
            <a:ext cx="11951367" cy="1000125"/>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600" b="1" dirty="0"/>
              <a:t>Jesus affirmed and taught the OT as God’s Word</a:t>
            </a:r>
          </a:p>
        </p:txBody>
      </p:sp>
    </p:spTree>
    <p:extLst>
      <p:ext uri="{BB962C8B-B14F-4D97-AF65-F5344CB8AC3E}">
        <p14:creationId xmlns:p14="http://schemas.microsoft.com/office/powerpoint/2010/main" val="3021865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Callout 1 7"/>
          <p:cNvSpPr/>
          <p:nvPr/>
        </p:nvSpPr>
        <p:spPr>
          <a:xfrm>
            <a:off x="4963027" y="428426"/>
            <a:ext cx="2299447" cy="511823"/>
          </a:xfrm>
          <a:prstGeom prst="borderCallout1">
            <a:avLst>
              <a:gd name="adj1" fmla="val 167152"/>
              <a:gd name="adj2" fmla="val 3389"/>
              <a:gd name="adj3" fmla="val 103244"/>
              <a:gd name="adj4" fmla="val 2564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Paul (Rome) </a:t>
            </a:r>
          </a:p>
        </p:txBody>
      </p:sp>
      <p:sp>
        <p:nvSpPr>
          <p:cNvPr id="9" name="Oval 8"/>
          <p:cNvSpPr/>
          <p:nvPr/>
        </p:nvSpPr>
        <p:spPr>
          <a:xfrm>
            <a:off x="4772527" y="119217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3591B03D-D654-4EFA-9CCC-AAD4DCB64486}"/>
              </a:ext>
            </a:extLst>
          </p:cNvPr>
          <p:cNvSpPr txBox="1"/>
          <p:nvPr/>
        </p:nvSpPr>
        <p:spPr>
          <a:xfrm>
            <a:off x="-152554" y="95375"/>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2 Timothy </a:t>
            </a:r>
            <a:endParaRPr lang="en-US" sz="4800" i="1" dirty="0">
              <a:solidFill>
                <a:schemeClr val="bg1"/>
              </a:solidFill>
            </a:endParaRPr>
          </a:p>
        </p:txBody>
      </p:sp>
      <p:sp>
        <p:nvSpPr>
          <p:cNvPr id="7" name="Line Callout 1 6"/>
          <p:cNvSpPr/>
          <p:nvPr/>
        </p:nvSpPr>
        <p:spPr>
          <a:xfrm>
            <a:off x="8145380" y="1278392"/>
            <a:ext cx="3320361" cy="589555"/>
          </a:xfrm>
          <a:prstGeom prst="borderCallout1">
            <a:avLst>
              <a:gd name="adj1" fmla="val 203425"/>
              <a:gd name="adj2" fmla="val 3896"/>
              <a:gd name="adj3" fmla="val 94446"/>
              <a:gd name="adj4" fmla="val 48727"/>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Timothy (Ephesus)</a:t>
            </a:r>
          </a:p>
        </p:txBody>
      </p:sp>
      <p:sp>
        <p:nvSpPr>
          <p:cNvPr id="10" name="Oval 9"/>
          <p:cNvSpPr/>
          <p:nvPr/>
        </p:nvSpPr>
        <p:spPr>
          <a:xfrm>
            <a:off x="8145380" y="2303089"/>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 y="4318000"/>
            <a:ext cx="12191999" cy="254000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3:14 </a:t>
            </a:r>
            <a:r>
              <a:rPr lang="en-US" sz="3200" b="1" u="sng" dirty="0"/>
              <a:t>You, however, continue in the things you have learned and become convinced of</a:t>
            </a:r>
            <a:r>
              <a:rPr lang="en-US" sz="3200" dirty="0"/>
              <a:t>, knowing from whom you have learned them, </a:t>
            </a:r>
            <a:r>
              <a:rPr lang="en-US" sz="3200" b="1" baseline="30000" dirty="0"/>
              <a:t>15 </a:t>
            </a:r>
            <a:r>
              <a:rPr lang="en-US" sz="3200" dirty="0"/>
              <a:t>and that from childhood you have known the sacred writings which are able to give you the wisdom that leads to salvation through faith which is in Christ Jesus. </a:t>
            </a:r>
          </a:p>
        </p:txBody>
      </p:sp>
      <p:sp>
        <p:nvSpPr>
          <p:cNvPr id="11" name="Rounded Rectangle 10"/>
          <p:cNvSpPr/>
          <p:nvPr/>
        </p:nvSpPr>
        <p:spPr>
          <a:xfrm>
            <a:off x="627078" y="3224170"/>
            <a:ext cx="4985809" cy="719636"/>
          </a:xfrm>
          <a:prstGeom prst="round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Timothy’s foundation</a:t>
            </a:r>
          </a:p>
        </p:txBody>
      </p:sp>
    </p:spTree>
    <p:extLst>
      <p:ext uri="{BB962C8B-B14F-4D97-AF65-F5344CB8AC3E}">
        <p14:creationId xmlns:p14="http://schemas.microsoft.com/office/powerpoint/2010/main" val="2218893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9" name="Rectangle 8"/>
          <p:cNvSpPr/>
          <p:nvPr/>
        </p:nvSpPr>
        <p:spPr>
          <a:xfrm>
            <a:off x="1074820" y="3059408"/>
            <a:ext cx="10042359" cy="1209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Luke24:44</a:t>
            </a:r>
            <a:r>
              <a:rPr lang="en-US" sz="3200" b="1" dirty="0">
                <a:solidFill>
                  <a:srgbClr val="72DB2B"/>
                </a:solidFill>
              </a:rPr>
              <a:t> </a:t>
            </a:r>
            <a:r>
              <a:rPr lang="en-US" sz="3200" b="1" baseline="30000" dirty="0">
                <a:solidFill>
                  <a:srgbClr val="72DB2B"/>
                </a:solidFill>
              </a:rPr>
              <a:t> </a:t>
            </a:r>
            <a:r>
              <a:rPr lang="en-US" sz="3200" dirty="0"/>
              <a:t>“all things which are written about Me in the law of Moses and the Prophets and the Psalms must be fulfilled.”  </a:t>
            </a:r>
          </a:p>
        </p:txBody>
      </p:sp>
      <p:sp>
        <p:nvSpPr>
          <p:cNvPr id="11" name="TextBox 10">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4" name="TextBox 13">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8" name="Rounded Rectangle 7"/>
          <p:cNvSpPr/>
          <p:nvPr/>
        </p:nvSpPr>
        <p:spPr>
          <a:xfrm>
            <a:off x="144380" y="1222421"/>
            <a:ext cx="11951367" cy="1000125"/>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600" b="1" dirty="0"/>
              <a:t>Jesus affirmed and taught the OT as God’s Word</a:t>
            </a:r>
          </a:p>
        </p:txBody>
      </p:sp>
    </p:spTree>
    <p:extLst>
      <p:ext uri="{BB962C8B-B14F-4D97-AF65-F5344CB8AC3E}">
        <p14:creationId xmlns:p14="http://schemas.microsoft.com/office/powerpoint/2010/main" val="31140023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7" name="TextBox 6">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9" name="TextBox 8">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14" name="Rounded Rectangle 13"/>
          <p:cNvSpPr/>
          <p:nvPr/>
        </p:nvSpPr>
        <p:spPr>
          <a:xfrm>
            <a:off x="144380" y="1222421"/>
            <a:ext cx="11951367" cy="1000125"/>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600" b="1" dirty="0"/>
              <a:t>Jesus claimed his words were God’s Word</a:t>
            </a:r>
          </a:p>
        </p:txBody>
      </p:sp>
    </p:spTree>
    <p:extLst>
      <p:ext uri="{BB962C8B-B14F-4D97-AF65-F5344CB8AC3E}">
        <p14:creationId xmlns:p14="http://schemas.microsoft.com/office/powerpoint/2010/main" val="1921440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9" name="Rectangle 8"/>
          <p:cNvSpPr/>
          <p:nvPr/>
        </p:nvSpPr>
        <p:spPr>
          <a:xfrm>
            <a:off x="2270870" y="2330417"/>
            <a:ext cx="7217117" cy="134281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Matt 24:34  </a:t>
            </a:r>
            <a:r>
              <a:rPr lang="en-US" sz="3200" dirty="0"/>
              <a:t>Heaven and earth will pass away, but My words will not pass away</a:t>
            </a:r>
          </a:p>
        </p:txBody>
      </p:sp>
      <p:sp>
        <p:nvSpPr>
          <p:cNvPr id="14" name="TextBox 13">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5" name="TextBox 14">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18" name="Rounded Rectangle 17"/>
          <p:cNvSpPr/>
          <p:nvPr/>
        </p:nvSpPr>
        <p:spPr>
          <a:xfrm>
            <a:off x="144380" y="1222421"/>
            <a:ext cx="11951367" cy="1000125"/>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600" b="1" dirty="0"/>
              <a:t>Jesus claimed his words were God’s Word</a:t>
            </a:r>
          </a:p>
        </p:txBody>
      </p:sp>
      <p:sp>
        <p:nvSpPr>
          <p:cNvPr id="8" name="Rectangle 7"/>
          <p:cNvSpPr/>
          <p:nvPr/>
        </p:nvSpPr>
        <p:spPr>
          <a:xfrm>
            <a:off x="717883" y="3781098"/>
            <a:ext cx="10756233" cy="113899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Matt 5:18 </a:t>
            </a:r>
            <a:r>
              <a:rPr lang="en-US" sz="3200" dirty="0"/>
              <a:t>Until heaven and earth pass away, not the smallest letter or stroke shall pass from the Law until all is accomplished.  </a:t>
            </a:r>
          </a:p>
        </p:txBody>
      </p:sp>
    </p:spTree>
    <p:extLst>
      <p:ext uri="{BB962C8B-B14F-4D97-AF65-F5344CB8AC3E}">
        <p14:creationId xmlns:p14="http://schemas.microsoft.com/office/powerpoint/2010/main" val="4168576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r>
              <a:rPr lang="en-US" sz="6000" b="1" dirty="0">
                <a:solidFill>
                  <a:schemeClr val="bg1"/>
                </a:solidFill>
              </a:rPr>
              <a:t> </a:t>
            </a:r>
            <a:r>
              <a:rPr lang="en-US" sz="5800" b="1" i="1" dirty="0">
                <a:solidFill>
                  <a:schemeClr val="bg1"/>
                </a:solidFill>
              </a:rPr>
              <a:t>Truth from God</a:t>
            </a:r>
            <a:endParaRPr lang="en-US" sz="5800" dirty="0">
              <a:solidFill>
                <a:schemeClr val="bg1"/>
              </a:solidFill>
            </a:endParaRPr>
          </a:p>
        </p:txBody>
      </p:sp>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9" name="Rectangle 8"/>
          <p:cNvSpPr/>
          <p:nvPr/>
        </p:nvSpPr>
        <p:spPr>
          <a:xfrm>
            <a:off x="348915" y="2983680"/>
            <a:ext cx="11590421"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John 15:26  </a:t>
            </a:r>
            <a:r>
              <a:rPr lang="en-US" sz="3200" b="1" baseline="30000" dirty="0">
                <a:solidFill>
                  <a:schemeClr val="bg1"/>
                </a:solidFill>
              </a:rPr>
              <a:t>“</a:t>
            </a:r>
            <a:r>
              <a:rPr lang="en-US" sz="3200" dirty="0"/>
              <a:t>the Spirit of truth … He will testify about Me, </a:t>
            </a:r>
            <a:r>
              <a:rPr lang="en-US" sz="3200" b="1" baseline="30000" dirty="0"/>
              <a:t>27</a:t>
            </a:r>
            <a:r>
              <a:rPr lang="en-US" sz="3200" dirty="0"/>
              <a:t> and you will testify also, because you have been with Me from the beginning”</a:t>
            </a:r>
          </a:p>
        </p:txBody>
      </p:sp>
      <p:sp>
        <p:nvSpPr>
          <p:cNvPr id="14" name="Rounded Rectangle 13"/>
          <p:cNvSpPr/>
          <p:nvPr/>
        </p:nvSpPr>
        <p:spPr>
          <a:xfrm>
            <a:off x="192505" y="1222421"/>
            <a:ext cx="11903242" cy="1000125"/>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b="1" dirty="0"/>
              <a:t>Jesus preauthorized the apostles to write scripture</a:t>
            </a:r>
          </a:p>
        </p:txBody>
      </p:sp>
    </p:spTree>
    <p:extLst>
      <p:ext uri="{BB962C8B-B14F-4D97-AF65-F5344CB8AC3E}">
        <p14:creationId xmlns:p14="http://schemas.microsoft.com/office/powerpoint/2010/main" val="1753999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r>
              <a:rPr lang="en-US" sz="6000" b="1" dirty="0">
                <a:solidFill>
                  <a:schemeClr val="bg1"/>
                </a:solidFill>
              </a:rPr>
              <a:t> </a:t>
            </a:r>
            <a:r>
              <a:rPr lang="en-US" sz="5800" b="1" i="1" dirty="0">
                <a:solidFill>
                  <a:schemeClr val="bg1"/>
                </a:solidFill>
              </a:rPr>
              <a:t>Truth from God</a:t>
            </a:r>
            <a:endParaRPr lang="en-US" sz="5800" dirty="0">
              <a:solidFill>
                <a:schemeClr val="bg1"/>
              </a:solidFill>
            </a:endParaRPr>
          </a:p>
        </p:txBody>
      </p:sp>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9" name="Rectangle 8"/>
          <p:cNvSpPr/>
          <p:nvPr/>
        </p:nvSpPr>
        <p:spPr>
          <a:xfrm>
            <a:off x="1208147" y="2911498"/>
            <a:ext cx="9775706"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John 14:26  “</a:t>
            </a:r>
            <a:r>
              <a:rPr lang="en-US" sz="3200" dirty="0"/>
              <a:t>the Helper, the Holy Spirit… He will teach you all things, and bring to remembrance all that I said to you”</a:t>
            </a:r>
          </a:p>
        </p:txBody>
      </p:sp>
      <p:sp>
        <p:nvSpPr>
          <p:cNvPr id="14" name="Rounded Rectangle 13"/>
          <p:cNvSpPr/>
          <p:nvPr/>
        </p:nvSpPr>
        <p:spPr>
          <a:xfrm>
            <a:off x="192505" y="1222421"/>
            <a:ext cx="11903242" cy="1000125"/>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b="1" dirty="0"/>
              <a:t>Jesus preauthorized the apostles to write scripture</a:t>
            </a:r>
          </a:p>
        </p:txBody>
      </p:sp>
    </p:spTree>
    <p:extLst>
      <p:ext uri="{BB962C8B-B14F-4D97-AF65-F5344CB8AC3E}">
        <p14:creationId xmlns:p14="http://schemas.microsoft.com/office/powerpoint/2010/main" val="12507342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r>
              <a:rPr lang="en-US" sz="6000" b="1" dirty="0">
                <a:solidFill>
                  <a:schemeClr val="bg1"/>
                </a:solidFill>
              </a:rPr>
              <a:t> </a:t>
            </a:r>
            <a:r>
              <a:rPr lang="en-US" sz="5800" b="1" i="1" dirty="0">
                <a:solidFill>
                  <a:schemeClr val="bg1"/>
                </a:solidFill>
              </a:rPr>
              <a:t>Truth from God</a:t>
            </a:r>
            <a:endParaRPr lang="en-US" sz="5800" dirty="0">
              <a:solidFill>
                <a:schemeClr val="bg1"/>
              </a:solidFill>
            </a:endParaRPr>
          </a:p>
        </p:txBody>
      </p:sp>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9" name="Rectangle 8"/>
          <p:cNvSpPr/>
          <p:nvPr/>
        </p:nvSpPr>
        <p:spPr>
          <a:xfrm>
            <a:off x="932447" y="2983680"/>
            <a:ext cx="10423357"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John 16:10  </a:t>
            </a:r>
            <a:r>
              <a:rPr lang="en-US" sz="3200" b="1" baseline="30000" dirty="0">
                <a:solidFill>
                  <a:schemeClr val="bg1"/>
                </a:solidFill>
              </a:rPr>
              <a:t>“</a:t>
            </a:r>
            <a:r>
              <a:rPr lang="en-US" sz="3200" dirty="0"/>
              <a:t>When He, the Spirit of Truth comes, He will guide you in all the truth … He will disclose to you what is to come.”</a:t>
            </a:r>
          </a:p>
        </p:txBody>
      </p:sp>
      <p:sp>
        <p:nvSpPr>
          <p:cNvPr id="14" name="Rounded Rectangle 13"/>
          <p:cNvSpPr/>
          <p:nvPr/>
        </p:nvSpPr>
        <p:spPr>
          <a:xfrm>
            <a:off x="192505" y="1222421"/>
            <a:ext cx="11903242" cy="1000125"/>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b="1" dirty="0"/>
              <a:t>Jesus preauthorized the apostles to write scripture</a:t>
            </a:r>
          </a:p>
        </p:txBody>
      </p:sp>
    </p:spTree>
    <p:extLst>
      <p:ext uri="{BB962C8B-B14F-4D97-AF65-F5344CB8AC3E}">
        <p14:creationId xmlns:p14="http://schemas.microsoft.com/office/powerpoint/2010/main" val="4299894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11" name="TextBox 10">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4" name="TextBox 13">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16" name="Rounded Rectangle 15"/>
          <p:cNvSpPr/>
          <p:nvPr/>
        </p:nvSpPr>
        <p:spPr>
          <a:xfrm>
            <a:off x="144380" y="1222421"/>
            <a:ext cx="11951367" cy="1302223"/>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The church and the apostles recognized the NT as scripture from day one</a:t>
            </a:r>
          </a:p>
        </p:txBody>
      </p:sp>
      <p:sp>
        <p:nvSpPr>
          <p:cNvPr id="17" name="Rectangle 16"/>
          <p:cNvSpPr/>
          <p:nvPr/>
        </p:nvSpPr>
        <p:spPr>
          <a:xfrm>
            <a:off x="144381" y="2717316"/>
            <a:ext cx="11951366" cy="210267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1Thess 2:13 </a:t>
            </a:r>
            <a:r>
              <a:rPr lang="en-US" sz="3200" dirty="0"/>
              <a:t>we also constantly thank God that when you received the word of God which you heard from us, you accepted it not as the word of men, but for what it really is, the word of God, which also performs its work in you who believe.</a:t>
            </a:r>
          </a:p>
        </p:txBody>
      </p:sp>
    </p:spTree>
    <p:extLst>
      <p:ext uri="{BB962C8B-B14F-4D97-AF65-F5344CB8AC3E}">
        <p14:creationId xmlns:p14="http://schemas.microsoft.com/office/powerpoint/2010/main" val="415064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11" name="TextBox 10">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4" name="TextBox 13">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16" name="Rounded Rectangle 15"/>
          <p:cNvSpPr/>
          <p:nvPr/>
        </p:nvSpPr>
        <p:spPr>
          <a:xfrm>
            <a:off x="144380" y="1222421"/>
            <a:ext cx="11951367" cy="1302223"/>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The church and the apostles recognized the NT as scripture from day one</a:t>
            </a:r>
          </a:p>
        </p:txBody>
      </p:sp>
      <p:sp>
        <p:nvSpPr>
          <p:cNvPr id="17" name="Rectangle 16"/>
          <p:cNvSpPr/>
          <p:nvPr/>
        </p:nvSpPr>
        <p:spPr>
          <a:xfrm>
            <a:off x="2254918" y="2983680"/>
            <a:ext cx="773029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1Cor 14:37</a:t>
            </a:r>
            <a:r>
              <a:rPr lang="en-US" sz="3200" b="1" baseline="30000" dirty="0">
                <a:solidFill>
                  <a:schemeClr val="bg1"/>
                </a:solidFill>
              </a:rPr>
              <a:t> </a:t>
            </a:r>
            <a:r>
              <a:rPr lang="en-US" sz="3200" dirty="0"/>
              <a:t>recognize that the things which I write to you are the Lord’s commandment.</a:t>
            </a:r>
          </a:p>
        </p:txBody>
      </p:sp>
    </p:spTree>
    <p:extLst>
      <p:ext uri="{BB962C8B-B14F-4D97-AF65-F5344CB8AC3E}">
        <p14:creationId xmlns:p14="http://schemas.microsoft.com/office/powerpoint/2010/main" val="14342446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11" name="TextBox 10">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4" name="TextBox 13">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16" name="Rounded Rectangle 15"/>
          <p:cNvSpPr/>
          <p:nvPr/>
        </p:nvSpPr>
        <p:spPr>
          <a:xfrm>
            <a:off x="144380" y="1222421"/>
            <a:ext cx="11951367" cy="1302223"/>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The church and the apostles recognized the NT as scripture from day one</a:t>
            </a:r>
          </a:p>
        </p:txBody>
      </p:sp>
      <p:sp>
        <p:nvSpPr>
          <p:cNvPr id="17" name="Rectangle 16"/>
          <p:cNvSpPr/>
          <p:nvPr/>
        </p:nvSpPr>
        <p:spPr>
          <a:xfrm>
            <a:off x="120317" y="2711473"/>
            <a:ext cx="11951366" cy="218804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100" b="1" baseline="30000" dirty="0">
                <a:solidFill>
                  <a:srgbClr val="72DB2B"/>
                </a:solidFill>
              </a:rPr>
              <a:t>2 Pet 3:15</a:t>
            </a:r>
            <a:r>
              <a:rPr lang="en-US" sz="3100" b="1" baseline="30000" dirty="0">
                <a:solidFill>
                  <a:schemeClr val="bg1"/>
                </a:solidFill>
              </a:rPr>
              <a:t> </a:t>
            </a:r>
            <a:r>
              <a:rPr lang="en-US" sz="3100" dirty="0"/>
              <a:t>…just as our beloved brother Paul, according to </a:t>
            </a:r>
            <a:r>
              <a:rPr lang="en-US" sz="3100" b="1" u="sng" dirty="0"/>
              <a:t>the wisdom given him</a:t>
            </a:r>
            <a:r>
              <a:rPr lang="en-US" sz="3100" dirty="0"/>
              <a:t>, wrote to you, as also in all his letters, speaking in them of these things, in which are some things hard to understand, which the untaught and unstable distort, </a:t>
            </a:r>
            <a:r>
              <a:rPr lang="en-US" sz="3100" b="1" u="sng" dirty="0"/>
              <a:t>as they do also the rest of the Scriptures</a:t>
            </a:r>
            <a:r>
              <a:rPr lang="en-US" sz="3100" dirty="0"/>
              <a:t>.</a:t>
            </a:r>
          </a:p>
        </p:txBody>
      </p:sp>
    </p:spTree>
    <p:extLst>
      <p:ext uri="{BB962C8B-B14F-4D97-AF65-F5344CB8AC3E}">
        <p14:creationId xmlns:p14="http://schemas.microsoft.com/office/powerpoint/2010/main" val="35890251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8" name="Rounded Rectangle 7"/>
          <p:cNvSpPr/>
          <p:nvPr/>
        </p:nvSpPr>
        <p:spPr>
          <a:xfrm>
            <a:off x="144380" y="2370592"/>
            <a:ext cx="11951367" cy="1000125"/>
          </a:xfrm>
          <a:prstGeom prst="round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You don’t need to agree on VPI to come to Christ</a:t>
            </a:r>
          </a:p>
        </p:txBody>
      </p:sp>
      <p:sp>
        <p:nvSpPr>
          <p:cNvPr id="18" name="TextBox 17">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9" name="TextBox 18">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21" name="Rounded Rectangle 20"/>
          <p:cNvSpPr/>
          <p:nvPr/>
        </p:nvSpPr>
        <p:spPr>
          <a:xfrm>
            <a:off x="433135" y="1296444"/>
            <a:ext cx="11373855" cy="1000125"/>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This was Jesus’s take on the scriptures</a:t>
            </a:r>
          </a:p>
        </p:txBody>
      </p:sp>
    </p:spTree>
    <p:extLst>
      <p:ext uri="{BB962C8B-B14F-4D97-AF65-F5344CB8AC3E}">
        <p14:creationId xmlns:p14="http://schemas.microsoft.com/office/powerpoint/2010/main" val="1003494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Callout 1 7"/>
          <p:cNvSpPr/>
          <p:nvPr/>
        </p:nvSpPr>
        <p:spPr>
          <a:xfrm>
            <a:off x="4963027" y="428426"/>
            <a:ext cx="2299447" cy="511823"/>
          </a:xfrm>
          <a:prstGeom prst="borderCallout1">
            <a:avLst>
              <a:gd name="adj1" fmla="val 167152"/>
              <a:gd name="adj2" fmla="val 3389"/>
              <a:gd name="adj3" fmla="val 103244"/>
              <a:gd name="adj4" fmla="val 2564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Paul (Rome) </a:t>
            </a:r>
          </a:p>
        </p:txBody>
      </p:sp>
      <p:sp>
        <p:nvSpPr>
          <p:cNvPr id="9" name="Oval 8"/>
          <p:cNvSpPr/>
          <p:nvPr/>
        </p:nvSpPr>
        <p:spPr>
          <a:xfrm>
            <a:off x="4772527" y="119217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3591B03D-D654-4EFA-9CCC-AAD4DCB64486}"/>
              </a:ext>
            </a:extLst>
          </p:cNvPr>
          <p:cNvSpPr txBox="1"/>
          <p:nvPr/>
        </p:nvSpPr>
        <p:spPr>
          <a:xfrm>
            <a:off x="-152554" y="95375"/>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2 Timothy </a:t>
            </a:r>
            <a:endParaRPr lang="en-US" sz="4800" i="1" dirty="0">
              <a:solidFill>
                <a:schemeClr val="bg1"/>
              </a:solidFill>
            </a:endParaRPr>
          </a:p>
        </p:txBody>
      </p:sp>
      <p:sp>
        <p:nvSpPr>
          <p:cNvPr id="7" name="Line Callout 1 6"/>
          <p:cNvSpPr/>
          <p:nvPr/>
        </p:nvSpPr>
        <p:spPr>
          <a:xfrm>
            <a:off x="8145380" y="1278392"/>
            <a:ext cx="3320361" cy="589555"/>
          </a:xfrm>
          <a:prstGeom prst="borderCallout1">
            <a:avLst>
              <a:gd name="adj1" fmla="val 203425"/>
              <a:gd name="adj2" fmla="val 3896"/>
              <a:gd name="adj3" fmla="val 94446"/>
              <a:gd name="adj4" fmla="val 48727"/>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Timothy (Ephesus)</a:t>
            </a:r>
          </a:p>
        </p:txBody>
      </p:sp>
      <p:sp>
        <p:nvSpPr>
          <p:cNvPr id="10" name="Oval 9"/>
          <p:cNvSpPr/>
          <p:nvPr/>
        </p:nvSpPr>
        <p:spPr>
          <a:xfrm>
            <a:off x="8145380" y="2303089"/>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 y="4318000"/>
            <a:ext cx="12191999" cy="254000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3:14 </a:t>
            </a:r>
            <a:r>
              <a:rPr lang="en-US" sz="3200" dirty="0"/>
              <a:t>You, however, continue in the things you have learned and become convinced of, </a:t>
            </a:r>
            <a:r>
              <a:rPr lang="en-US" sz="3200" b="1" u="sng" dirty="0"/>
              <a:t>knowing from whom you have learned them, </a:t>
            </a:r>
            <a:r>
              <a:rPr lang="en-US" sz="3200" b="1" u="sng" baseline="30000" dirty="0"/>
              <a:t>15 </a:t>
            </a:r>
            <a:r>
              <a:rPr lang="en-US" sz="3200" b="1" u="sng" dirty="0"/>
              <a:t>and that from childhood you have known</a:t>
            </a:r>
            <a:r>
              <a:rPr lang="en-US" sz="3200" dirty="0"/>
              <a:t> the sacred writings which are able to give you the wisdom that leads to salvation through faith which is in Christ Jesus. </a:t>
            </a:r>
          </a:p>
        </p:txBody>
      </p:sp>
      <p:sp>
        <p:nvSpPr>
          <p:cNvPr id="11" name="Rounded Rectangle 10"/>
          <p:cNvSpPr/>
          <p:nvPr/>
        </p:nvSpPr>
        <p:spPr>
          <a:xfrm>
            <a:off x="627078" y="3224170"/>
            <a:ext cx="4985809" cy="719636"/>
          </a:xfrm>
          <a:prstGeom prst="round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Timothy’s foundation</a:t>
            </a:r>
          </a:p>
        </p:txBody>
      </p:sp>
    </p:spTree>
    <p:extLst>
      <p:ext uri="{BB962C8B-B14F-4D97-AF65-F5344CB8AC3E}">
        <p14:creationId xmlns:p14="http://schemas.microsoft.com/office/powerpoint/2010/main" val="24032728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8" name="Rounded Rectangle 7"/>
          <p:cNvSpPr/>
          <p:nvPr/>
        </p:nvSpPr>
        <p:spPr>
          <a:xfrm>
            <a:off x="144380" y="2370592"/>
            <a:ext cx="11951367" cy="1000125"/>
          </a:xfrm>
          <a:prstGeom prst="round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You don’t need to agree on VPI to come to Christ</a:t>
            </a:r>
          </a:p>
        </p:txBody>
      </p:sp>
      <p:sp>
        <p:nvSpPr>
          <p:cNvPr id="9" name="Rounded Rectangle 8"/>
          <p:cNvSpPr/>
          <p:nvPr/>
        </p:nvSpPr>
        <p:spPr>
          <a:xfrm>
            <a:off x="144380" y="3562099"/>
            <a:ext cx="11951367" cy="1376771"/>
          </a:xfrm>
          <a:prstGeom prst="round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But when we embrace Christ, we are confronted with his claim about scripture</a:t>
            </a:r>
          </a:p>
        </p:txBody>
      </p:sp>
      <p:sp>
        <p:nvSpPr>
          <p:cNvPr id="18" name="TextBox 17">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9" name="TextBox 18">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21" name="Rounded Rectangle 20"/>
          <p:cNvSpPr/>
          <p:nvPr/>
        </p:nvSpPr>
        <p:spPr>
          <a:xfrm>
            <a:off x="433135" y="1296444"/>
            <a:ext cx="11373855" cy="1000125"/>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This was Jesus’s take on the scriptures</a:t>
            </a:r>
          </a:p>
        </p:txBody>
      </p:sp>
    </p:spTree>
    <p:extLst>
      <p:ext uri="{BB962C8B-B14F-4D97-AF65-F5344CB8AC3E}">
        <p14:creationId xmlns:p14="http://schemas.microsoft.com/office/powerpoint/2010/main" val="324091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10" name="Rounded Rectangle 9"/>
          <p:cNvSpPr/>
          <p:nvPr/>
        </p:nvSpPr>
        <p:spPr>
          <a:xfrm>
            <a:off x="2501028" y="4070749"/>
            <a:ext cx="7239625" cy="100012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i="1" dirty="0"/>
              <a:t>Isn’t that circular reasoning? </a:t>
            </a:r>
          </a:p>
        </p:txBody>
      </p:sp>
      <p:sp>
        <p:nvSpPr>
          <p:cNvPr id="17" name="TextBox 16">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8" name="TextBox 17">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8" name="Rounded Rectangle 7"/>
          <p:cNvSpPr/>
          <p:nvPr/>
        </p:nvSpPr>
        <p:spPr>
          <a:xfrm>
            <a:off x="433135" y="1296444"/>
            <a:ext cx="11373855" cy="1000125"/>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This was Jesus’s take on the scriptures</a:t>
            </a:r>
          </a:p>
        </p:txBody>
      </p:sp>
    </p:spTree>
    <p:extLst>
      <p:ext uri="{BB962C8B-B14F-4D97-AF65-F5344CB8AC3E}">
        <p14:creationId xmlns:p14="http://schemas.microsoft.com/office/powerpoint/2010/main" val="3979092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8" name="Rounded Rectangle 7"/>
          <p:cNvSpPr/>
          <p:nvPr/>
        </p:nvSpPr>
        <p:spPr>
          <a:xfrm>
            <a:off x="144380" y="2364995"/>
            <a:ext cx="11951367" cy="1409696"/>
          </a:xfrm>
          <a:prstGeom prst="round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Even laying the Bible aside, there is historical consensus that Jesus’s lived, taught, and was crucified</a:t>
            </a:r>
          </a:p>
        </p:txBody>
      </p:sp>
      <p:sp>
        <p:nvSpPr>
          <p:cNvPr id="10" name="Rounded Rectangle 9"/>
          <p:cNvSpPr/>
          <p:nvPr/>
        </p:nvSpPr>
        <p:spPr>
          <a:xfrm>
            <a:off x="120316" y="3917140"/>
            <a:ext cx="11951367" cy="1153734"/>
          </a:xfrm>
          <a:prstGeom prst="round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There is a very strong case for the historicity of the NT documents</a:t>
            </a:r>
          </a:p>
        </p:txBody>
      </p:sp>
      <p:sp>
        <p:nvSpPr>
          <p:cNvPr id="14" name="TextBox 13">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5" name="TextBox 14">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
        <p:nvSpPr>
          <p:cNvPr id="9" name="Rounded Rectangle 8"/>
          <p:cNvSpPr/>
          <p:nvPr/>
        </p:nvSpPr>
        <p:spPr>
          <a:xfrm>
            <a:off x="433135" y="1296444"/>
            <a:ext cx="11373855" cy="1000125"/>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This was Jesus’s take on the scriptures</a:t>
            </a:r>
          </a:p>
        </p:txBody>
      </p:sp>
    </p:spTree>
    <p:extLst>
      <p:ext uri="{BB962C8B-B14F-4D97-AF65-F5344CB8AC3E}">
        <p14:creationId xmlns:p14="http://schemas.microsoft.com/office/powerpoint/2010/main" val="2458673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7" name="Rounded Rectangle 6"/>
          <p:cNvSpPr/>
          <p:nvPr/>
        </p:nvSpPr>
        <p:spPr>
          <a:xfrm>
            <a:off x="2476500" y="2483617"/>
            <a:ext cx="7239000" cy="1000125"/>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t>What if this is true?</a:t>
            </a:r>
          </a:p>
        </p:txBody>
      </p:sp>
      <p:sp>
        <p:nvSpPr>
          <p:cNvPr id="10" name="TextBox 9">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1" name="TextBox 10">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Tree>
    <p:extLst>
      <p:ext uri="{BB962C8B-B14F-4D97-AF65-F5344CB8AC3E}">
        <p14:creationId xmlns:p14="http://schemas.microsoft.com/office/powerpoint/2010/main" val="324193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b="1" u="sng" dirty="0"/>
              <a:t>All Scripture is inspired by God</a:t>
            </a:r>
            <a:r>
              <a:rPr lang="en-US" sz="3200" b="1" dirty="0"/>
              <a:t> </a:t>
            </a:r>
            <a:r>
              <a:rPr lang="en-US" sz="3200" dirty="0"/>
              <a:t>and beneficial 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10" name="TextBox 9">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11" name="TextBox 10">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pic>
        <p:nvPicPr>
          <p:cNvPr id="1026" name="Picture 2" descr="Evidence Unseen: Exposing the Myth of Blind Faith by [James Rochfo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9302" y="338509"/>
            <a:ext cx="3370012" cy="49559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iscovering God: Exploring the Possibilities by [Dennis McCallu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026" y="388043"/>
            <a:ext cx="3187861" cy="4934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3176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inspired by God </a:t>
            </a:r>
            <a:r>
              <a:rPr lang="en-US" sz="3200" b="1" u="sng" dirty="0"/>
              <a:t>and beneficial</a:t>
            </a:r>
            <a:r>
              <a:rPr lang="en-US" sz="3200" b="1" dirty="0"/>
              <a:t> </a:t>
            </a:r>
            <a:r>
              <a:rPr lang="en-US" sz="3200" dirty="0"/>
              <a:t>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5" name="TextBox 4">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7" name="TextBox 6">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Tree>
    <p:extLst>
      <p:ext uri="{BB962C8B-B14F-4D97-AF65-F5344CB8AC3E}">
        <p14:creationId xmlns:p14="http://schemas.microsoft.com/office/powerpoint/2010/main" val="38584130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inspired by God </a:t>
            </a:r>
            <a:r>
              <a:rPr lang="en-US" sz="3200" b="1" u="sng" dirty="0"/>
              <a:t>and beneficial</a:t>
            </a:r>
            <a:r>
              <a:rPr lang="en-US" sz="3200" b="1" dirty="0"/>
              <a:t> </a:t>
            </a:r>
            <a:r>
              <a:rPr lang="en-US" sz="3200" dirty="0"/>
              <a:t>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5" name="Rounded Rectangle 4"/>
          <p:cNvSpPr/>
          <p:nvPr/>
        </p:nvSpPr>
        <p:spPr>
          <a:xfrm>
            <a:off x="5895474" y="3251761"/>
            <a:ext cx="6086976" cy="1000125"/>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Subjective evidence</a:t>
            </a:r>
          </a:p>
        </p:txBody>
      </p:sp>
      <p:sp>
        <p:nvSpPr>
          <p:cNvPr id="7" name="TextBox 6">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5800" dirty="0">
              <a:solidFill>
                <a:schemeClr val="bg1"/>
              </a:solidFill>
            </a:endParaRPr>
          </a:p>
        </p:txBody>
      </p:sp>
      <p:sp>
        <p:nvSpPr>
          <p:cNvPr id="8" name="TextBox 7">
            <a:extLst>
              <a:ext uri="{FF2B5EF4-FFF2-40B4-BE49-F238E27FC236}">
                <a16:creationId xmlns:a16="http://schemas.microsoft.com/office/drawing/2014/main" id="{3591B03D-D654-4EFA-9CCC-AAD4DCB64486}"/>
              </a:ext>
            </a:extLst>
          </p:cNvPr>
          <p:cNvSpPr txBox="1"/>
          <p:nvPr/>
        </p:nvSpPr>
        <p:spPr>
          <a:xfrm>
            <a:off x="7217117" y="222060"/>
            <a:ext cx="5047072"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800" b="1" i="1" dirty="0">
                <a:solidFill>
                  <a:schemeClr val="bg1"/>
                </a:solidFill>
              </a:rPr>
              <a:t>Truth from God</a:t>
            </a:r>
            <a:endParaRPr lang="en-US" sz="5800" dirty="0">
              <a:solidFill>
                <a:schemeClr val="bg1"/>
              </a:solidFill>
            </a:endParaRPr>
          </a:p>
        </p:txBody>
      </p:sp>
    </p:spTree>
    <p:extLst>
      <p:ext uri="{BB962C8B-B14F-4D97-AF65-F5344CB8AC3E}">
        <p14:creationId xmlns:p14="http://schemas.microsoft.com/office/powerpoint/2010/main" val="32892082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inspired by God </a:t>
            </a:r>
            <a:r>
              <a:rPr lang="en-US" sz="3200" b="1" u="sng" dirty="0"/>
              <a:t>and beneficial</a:t>
            </a:r>
            <a:r>
              <a:rPr lang="en-US" sz="3200" b="1" dirty="0"/>
              <a:t> </a:t>
            </a:r>
            <a:r>
              <a:rPr lang="en-US" sz="3200" dirty="0"/>
              <a:t>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5" name="TextBox 4">
            <a:extLst>
              <a:ext uri="{FF2B5EF4-FFF2-40B4-BE49-F238E27FC236}">
                <a16:creationId xmlns:a16="http://schemas.microsoft.com/office/drawing/2014/main" id="{3591B03D-D654-4EFA-9CCC-AAD4DCB64486}"/>
              </a:ext>
            </a:extLst>
          </p:cNvPr>
          <p:cNvSpPr txBox="1"/>
          <p:nvPr/>
        </p:nvSpPr>
        <p:spPr>
          <a:xfrm>
            <a:off x="7200900" y="179641"/>
            <a:ext cx="1219200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b="1" i="1" dirty="0">
                <a:solidFill>
                  <a:schemeClr val="bg1"/>
                </a:solidFill>
              </a:rPr>
              <a:t>which is useful</a:t>
            </a:r>
            <a:endParaRPr lang="en-US" sz="6000" dirty="0">
              <a:solidFill>
                <a:schemeClr val="bg1"/>
              </a:solidFill>
            </a:endParaRPr>
          </a:p>
        </p:txBody>
      </p:sp>
    </p:spTree>
    <p:extLst>
      <p:ext uri="{BB962C8B-B14F-4D97-AF65-F5344CB8AC3E}">
        <p14:creationId xmlns:p14="http://schemas.microsoft.com/office/powerpoint/2010/main" val="1596689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inspired by God </a:t>
            </a:r>
            <a:r>
              <a:rPr lang="en-US" sz="3200" b="1" u="sng" dirty="0"/>
              <a:t>and beneficial</a:t>
            </a:r>
            <a:r>
              <a:rPr lang="en-US" sz="3200" b="1" dirty="0"/>
              <a:t> </a:t>
            </a:r>
            <a:r>
              <a:rPr lang="en-US" sz="3200" dirty="0"/>
              <a:t>for teaching, for rebuke, for correction, for training in righteousness; </a:t>
            </a:r>
            <a:r>
              <a:rPr lang="en-US" sz="3200" b="1" baseline="30000" dirty="0"/>
              <a:t>17 </a:t>
            </a:r>
            <a:r>
              <a:rPr lang="en-US" sz="3200" dirty="0"/>
              <a:t>so that the man or woman of God may be fully capable, equipped for every good work.</a:t>
            </a:r>
          </a:p>
        </p:txBody>
      </p:sp>
      <p:sp>
        <p:nvSpPr>
          <p:cNvPr id="5" name="TextBox 4">
            <a:extLst>
              <a:ext uri="{FF2B5EF4-FFF2-40B4-BE49-F238E27FC236}">
                <a16:creationId xmlns:a16="http://schemas.microsoft.com/office/drawing/2014/main" id="{3591B03D-D654-4EFA-9CCC-AAD4DCB64486}"/>
              </a:ext>
            </a:extLst>
          </p:cNvPr>
          <p:cNvSpPr txBox="1"/>
          <p:nvPr/>
        </p:nvSpPr>
        <p:spPr>
          <a:xfrm>
            <a:off x="7200900" y="179641"/>
            <a:ext cx="1219200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b="1" i="1" dirty="0">
                <a:solidFill>
                  <a:schemeClr val="bg1"/>
                </a:solidFill>
              </a:rPr>
              <a:t>which is useful</a:t>
            </a:r>
            <a:endParaRPr lang="en-US" sz="6000" dirty="0">
              <a:solidFill>
                <a:schemeClr val="bg1"/>
              </a:solidFill>
            </a:endParaRPr>
          </a:p>
        </p:txBody>
      </p:sp>
    </p:spTree>
    <p:extLst>
      <p:ext uri="{BB962C8B-B14F-4D97-AF65-F5344CB8AC3E}">
        <p14:creationId xmlns:p14="http://schemas.microsoft.com/office/powerpoint/2010/main" val="3749773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inspired by God and beneficial </a:t>
            </a:r>
            <a:r>
              <a:rPr lang="en-US" sz="3200" b="1" u="sng" dirty="0"/>
              <a:t>for teaching</a:t>
            </a:r>
            <a:r>
              <a:rPr lang="en-US" sz="3200" dirty="0"/>
              <a:t>, for rebuke, for correction, for training in righteousness; </a:t>
            </a:r>
            <a:r>
              <a:rPr lang="en-US" sz="3200" b="1" baseline="30000" dirty="0"/>
              <a:t>17 </a:t>
            </a:r>
            <a:r>
              <a:rPr lang="en-US" sz="3200" dirty="0"/>
              <a:t>so that the man or woman of God may be fully capable, equipped for every good work.</a:t>
            </a:r>
          </a:p>
        </p:txBody>
      </p:sp>
      <p:sp>
        <p:nvSpPr>
          <p:cNvPr id="5" name="TextBox 4">
            <a:extLst>
              <a:ext uri="{FF2B5EF4-FFF2-40B4-BE49-F238E27FC236}">
                <a16:creationId xmlns:a16="http://schemas.microsoft.com/office/drawing/2014/main" id="{3591B03D-D654-4EFA-9CCC-AAD4DCB64486}"/>
              </a:ext>
            </a:extLst>
          </p:cNvPr>
          <p:cNvSpPr txBox="1"/>
          <p:nvPr/>
        </p:nvSpPr>
        <p:spPr>
          <a:xfrm>
            <a:off x="7200900" y="179641"/>
            <a:ext cx="1219200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b="1" i="1" dirty="0">
                <a:solidFill>
                  <a:schemeClr val="bg1"/>
                </a:solidFill>
              </a:rPr>
              <a:t>which is useful</a:t>
            </a:r>
            <a:endParaRPr lang="en-US" sz="6000" dirty="0">
              <a:solidFill>
                <a:schemeClr val="bg1"/>
              </a:solidFill>
            </a:endParaRPr>
          </a:p>
        </p:txBody>
      </p:sp>
      <p:sp>
        <p:nvSpPr>
          <p:cNvPr id="6" name="TextBox 5">
            <a:extLst>
              <a:ext uri="{FF2B5EF4-FFF2-40B4-BE49-F238E27FC236}">
                <a16:creationId xmlns:a16="http://schemas.microsoft.com/office/drawing/2014/main" id="{3591B03D-D654-4EFA-9CCC-AAD4DCB64486}"/>
              </a:ext>
            </a:extLst>
          </p:cNvPr>
          <p:cNvSpPr txBox="1"/>
          <p:nvPr/>
        </p:nvSpPr>
        <p:spPr>
          <a:xfrm>
            <a:off x="6323599" y="2393572"/>
            <a:ext cx="5772149"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To learn and teach the truth</a:t>
            </a:r>
            <a:endParaRPr lang="en-US" sz="6000" dirty="0">
              <a:solidFill>
                <a:schemeClr val="bg1"/>
              </a:solidFill>
            </a:endParaRPr>
          </a:p>
        </p:txBody>
      </p:sp>
    </p:spTree>
    <p:extLst>
      <p:ext uri="{BB962C8B-B14F-4D97-AF65-F5344CB8AC3E}">
        <p14:creationId xmlns:p14="http://schemas.microsoft.com/office/powerpoint/2010/main" val="281529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Callout 1 7"/>
          <p:cNvSpPr/>
          <p:nvPr/>
        </p:nvSpPr>
        <p:spPr>
          <a:xfrm>
            <a:off x="4963027" y="428426"/>
            <a:ext cx="2299447" cy="511823"/>
          </a:xfrm>
          <a:prstGeom prst="borderCallout1">
            <a:avLst>
              <a:gd name="adj1" fmla="val 167152"/>
              <a:gd name="adj2" fmla="val 3389"/>
              <a:gd name="adj3" fmla="val 103244"/>
              <a:gd name="adj4" fmla="val 2564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Paul (Rome) </a:t>
            </a:r>
          </a:p>
        </p:txBody>
      </p:sp>
      <p:sp>
        <p:nvSpPr>
          <p:cNvPr id="9" name="Oval 8"/>
          <p:cNvSpPr/>
          <p:nvPr/>
        </p:nvSpPr>
        <p:spPr>
          <a:xfrm>
            <a:off x="4772527" y="119217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3591B03D-D654-4EFA-9CCC-AAD4DCB64486}"/>
              </a:ext>
            </a:extLst>
          </p:cNvPr>
          <p:cNvSpPr txBox="1"/>
          <p:nvPr/>
        </p:nvSpPr>
        <p:spPr>
          <a:xfrm>
            <a:off x="-152554" y="95375"/>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2 Timothy </a:t>
            </a:r>
            <a:endParaRPr lang="en-US" sz="4800" i="1" dirty="0">
              <a:solidFill>
                <a:schemeClr val="bg1"/>
              </a:solidFill>
            </a:endParaRPr>
          </a:p>
        </p:txBody>
      </p:sp>
      <p:sp>
        <p:nvSpPr>
          <p:cNvPr id="7" name="Line Callout 1 6"/>
          <p:cNvSpPr/>
          <p:nvPr/>
        </p:nvSpPr>
        <p:spPr>
          <a:xfrm>
            <a:off x="8145380" y="1278392"/>
            <a:ext cx="3320361" cy="589555"/>
          </a:xfrm>
          <a:prstGeom prst="borderCallout1">
            <a:avLst>
              <a:gd name="adj1" fmla="val 203425"/>
              <a:gd name="adj2" fmla="val 3896"/>
              <a:gd name="adj3" fmla="val 94446"/>
              <a:gd name="adj4" fmla="val 48727"/>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Timothy (Ephesus)</a:t>
            </a:r>
          </a:p>
        </p:txBody>
      </p:sp>
      <p:sp>
        <p:nvSpPr>
          <p:cNvPr id="10" name="Oval 9"/>
          <p:cNvSpPr/>
          <p:nvPr/>
        </p:nvSpPr>
        <p:spPr>
          <a:xfrm>
            <a:off x="8145380" y="2303089"/>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 y="4318000"/>
            <a:ext cx="12191999" cy="254000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3:14 </a:t>
            </a:r>
            <a:r>
              <a:rPr lang="en-US" sz="3200" dirty="0"/>
              <a:t>You, however, continue in the things you have learned and become convinced of, knowing from whom you have learned them, </a:t>
            </a:r>
            <a:r>
              <a:rPr lang="en-US" sz="3200" baseline="30000" dirty="0"/>
              <a:t>15 </a:t>
            </a:r>
            <a:r>
              <a:rPr lang="en-US" sz="3200" dirty="0"/>
              <a:t>and that from childhood you have known </a:t>
            </a:r>
            <a:r>
              <a:rPr lang="en-US" sz="3200" b="1" u="sng" dirty="0"/>
              <a:t>the sacred writings</a:t>
            </a:r>
            <a:r>
              <a:rPr lang="en-US" sz="3200" b="1" dirty="0"/>
              <a:t> </a:t>
            </a:r>
            <a:r>
              <a:rPr lang="en-US" sz="3200" dirty="0"/>
              <a:t>which are able to give you the wisdom that leads to salvation through faith which is in Christ Jesus. </a:t>
            </a:r>
          </a:p>
        </p:txBody>
      </p:sp>
      <p:sp>
        <p:nvSpPr>
          <p:cNvPr id="11" name="Rounded Rectangle 10"/>
          <p:cNvSpPr/>
          <p:nvPr/>
        </p:nvSpPr>
        <p:spPr>
          <a:xfrm>
            <a:off x="627078" y="3224170"/>
            <a:ext cx="4985809" cy="719636"/>
          </a:xfrm>
          <a:prstGeom prst="round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Timothy’s foundation</a:t>
            </a:r>
          </a:p>
        </p:txBody>
      </p:sp>
    </p:spTree>
    <p:extLst>
      <p:ext uri="{BB962C8B-B14F-4D97-AF65-F5344CB8AC3E}">
        <p14:creationId xmlns:p14="http://schemas.microsoft.com/office/powerpoint/2010/main" val="22671794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inspired by God and beneficial for teaching, </a:t>
            </a:r>
            <a:r>
              <a:rPr lang="en-US" sz="3200" b="1" u="sng" dirty="0"/>
              <a:t>for </a:t>
            </a:r>
            <a:r>
              <a:rPr lang="en-US" sz="3100" b="1" u="sng" dirty="0"/>
              <a:t>rebuke, for correction</a:t>
            </a:r>
            <a:r>
              <a:rPr lang="en-US" sz="3200" dirty="0"/>
              <a:t>, for training in righteousness; </a:t>
            </a:r>
            <a:r>
              <a:rPr lang="en-US" sz="3200" b="1" baseline="30000" dirty="0"/>
              <a:t>17 </a:t>
            </a:r>
            <a:r>
              <a:rPr lang="en-US" sz="3200" dirty="0"/>
              <a:t>so that the man or woman of God may be fully capable, equipped for every good work.</a:t>
            </a:r>
          </a:p>
        </p:txBody>
      </p:sp>
      <p:sp>
        <p:nvSpPr>
          <p:cNvPr id="5" name="TextBox 4">
            <a:extLst>
              <a:ext uri="{FF2B5EF4-FFF2-40B4-BE49-F238E27FC236}">
                <a16:creationId xmlns:a16="http://schemas.microsoft.com/office/drawing/2014/main" id="{3591B03D-D654-4EFA-9CCC-AAD4DCB64486}"/>
              </a:ext>
            </a:extLst>
          </p:cNvPr>
          <p:cNvSpPr txBox="1"/>
          <p:nvPr/>
        </p:nvSpPr>
        <p:spPr>
          <a:xfrm>
            <a:off x="7200900" y="179641"/>
            <a:ext cx="1219200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b="1" i="1" dirty="0">
                <a:solidFill>
                  <a:schemeClr val="bg1"/>
                </a:solidFill>
              </a:rPr>
              <a:t>which is useful</a:t>
            </a:r>
            <a:endParaRPr lang="en-US" sz="6000" dirty="0">
              <a:solidFill>
                <a:schemeClr val="bg1"/>
              </a:solidFill>
            </a:endParaRPr>
          </a:p>
        </p:txBody>
      </p:sp>
      <p:sp>
        <p:nvSpPr>
          <p:cNvPr id="6" name="TextBox 5">
            <a:extLst>
              <a:ext uri="{FF2B5EF4-FFF2-40B4-BE49-F238E27FC236}">
                <a16:creationId xmlns:a16="http://schemas.microsoft.com/office/drawing/2014/main" id="{3591B03D-D654-4EFA-9CCC-AAD4DCB64486}"/>
              </a:ext>
            </a:extLst>
          </p:cNvPr>
          <p:cNvSpPr txBox="1"/>
          <p:nvPr/>
        </p:nvSpPr>
        <p:spPr>
          <a:xfrm>
            <a:off x="6096000" y="2303300"/>
            <a:ext cx="5772149"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To correct our thinking </a:t>
            </a:r>
            <a:endParaRPr lang="en-US" sz="6000" dirty="0">
              <a:solidFill>
                <a:schemeClr val="bg1"/>
              </a:solidFill>
            </a:endParaRPr>
          </a:p>
        </p:txBody>
      </p:sp>
    </p:spTree>
    <p:extLst>
      <p:ext uri="{BB962C8B-B14F-4D97-AF65-F5344CB8AC3E}">
        <p14:creationId xmlns:p14="http://schemas.microsoft.com/office/powerpoint/2010/main" val="1190792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inspired by God and beneficial for teaching, </a:t>
            </a:r>
            <a:r>
              <a:rPr lang="en-US" sz="3200" b="1" u="sng" dirty="0"/>
              <a:t>for </a:t>
            </a:r>
            <a:r>
              <a:rPr lang="en-US" sz="3100" b="1" u="sng" dirty="0"/>
              <a:t>rebuke, for correction</a:t>
            </a:r>
            <a:r>
              <a:rPr lang="en-US" sz="3200" dirty="0"/>
              <a:t>, for training in righteousness; </a:t>
            </a:r>
            <a:r>
              <a:rPr lang="en-US" sz="3200" b="1" baseline="30000" dirty="0"/>
              <a:t>17 </a:t>
            </a:r>
            <a:r>
              <a:rPr lang="en-US" sz="3200" dirty="0"/>
              <a:t>so that the man or woman of God may be fully capable, equipped for every good work.</a:t>
            </a:r>
          </a:p>
        </p:txBody>
      </p:sp>
      <p:sp>
        <p:nvSpPr>
          <p:cNvPr id="5" name="TextBox 4">
            <a:extLst>
              <a:ext uri="{FF2B5EF4-FFF2-40B4-BE49-F238E27FC236}">
                <a16:creationId xmlns:a16="http://schemas.microsoft.com/office/drawing/2014/main" id="{3591B03D-D654-4EFA-9CCC-AAD4DCB64486}"/>
              </a:ext>
            </a:extLst>
          </p:cNvPr>
          <p:cNvSpPr txBox="1"/>
          <p:nvPr/>
        </p:nvSpPr>
        <p:spPr>
          <a:xfrm>
            <a:off x="7200900" y="179641"/>
            <a:ext cx="1219200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b="1" i="1" dirty="0">
                <a:solidFill>
                  <a:schemeClr val="bg1"/>
                </a:solidFill>
              </a:rPr>
              <a:t>which is useful</a:t>
            </a:r>
            <a:endParaRPr lang="en-US" sz="6000" dirty="0">
              <a:solidFill>
                <a:schemeClr val="bg1"/>
              </a:solidFill>
            </a:endParaRPr>
          </a:p>
        </p:txBody>
      </p:sp>
      <p:sp>
        <p:nvSpPr>
          <p:cNvPr id="7" name="TextBox 6">
            <a:extLst>
              <a:ext uri="{FF2B5EF4-FFF2-40B4-BE49-F238E27FC236}">
                <a16:creationId xmlns:a16="http://schemas.microsoft.com/office/drawing/2014/main" id="{3591B03D-D654-4EFA-9CCC-AAD4DCB64486}"/>
              </a:ext>
            </a:extLst>
          </p:cNvPr>
          <p:cNvSpPr txBox="1"/>
          <p:nvPr/>
        </p:nvSpPr>
        <p:spPr>
          <a:xfrm>
            <a:off x="6494546" y="1736783"/>
            <a:ext cx="5375107"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Your only authority to influence others</a:t>
            </a:r>
            <a:endParaRPr lang="en-US" sz="6000" dirty="0">
              <a:solidFill>
                <a:schemeClr val="bg1"/>
              </a:solidFill>
            </a:endParaRPr>
          </a:p>
        </p:txBody>
      </p:sp>
    </p:spTree>
    <p:extLst>
      <p:ext uri="{BB962C8B-B14F-4D97-AF65-F5344CB8AC3E}">
        <p14:creationId xmlns:p14="http://schemas.microsoft.com/office/powerpoint/2010/main" val="1224316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inspired by God and beneficial for teaching, for rebuke, for correction, </a:t>
            </a:r>
            <a:r>
              <a:rPr lang="en-US" sz="3100" b="1" u="sng" dirty="0"/>
              <a:t>for training in righteousness</a:t>
            </a:r>
            <a:r>
              <a:rPr lang="en-US" sz="3200" dirty="0"/>
              <a:t>; </a:t>
            </a:r>
            <a:r>
              <a:rPr lang="en-US" sz="3200" b="1" baseline="30000" dirty="0"/>
              <a:t>17 </a:t>
            </a:r>
            <a:r>
              <a:rPr lang="en-US" sz="3200" dirty="0"/>
              <a:t>so that the man or woman of God may be fully capable, equipped for every good work.</a:t>
            </a:r>
          </a:p>
        </p:txBody>
      </p:sp>
      <p:sp>
        <p:nvSpPr>
          <p:cNvPr id="5" name="TextBox 4">
            <a:extLst>
              <a:ext uri="{FF2B5EF4-FFF2-40B4-BE49-F238E27FC236}">
                <a16:creationId xmlns:a16="http://schemas.microsoft.com/office/drawing/2014/main" id="{3591B03D-D654-4EFA-9CCC-AAD4DCB64486}"/>
              </a:ext>
            </a:extLst>
          </p:cNvPr>
          <p:cNvSpPr txBox="1"/>
          <p:nvPr/>
        </p:nvSpPr>
        <p:spPr>
          <a:xfrm>
            <a:off x="7200900" y="179641"/>
            <a:ext cx="1219200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b="1" i="1" dirty="0">
                <a:solidFill>
                  <a:schemeClr val="bg1"/>
                </a:solidFill>
              </a:rPr>
              <a:t>which is useful</a:t>
            </a:r>
            <a:endParaRPr lang="en-US" sz="6000" dirty="0">
              <a:solidFill>
                <a:schemeClr val="bg1"/>
              </a:solidFill>
            </a:endParaRPr>
          </a:p>
        </p:txBody>
      </p:sp>
      <p:sp>
        <p:nvSpPr>
          <p:cNvPr id="6" name="TextBox 5">
            <a:extLst>
              <a:ext uri="{FF2B5EF4-FFF2-40B4-BE49-F238E27FC236}">
                <a16:creationId xmlns:a16="http://schemas.microsoft.com/office/drawing/2014/main" id="{3591B03D-D654-4EFA-9CCC-AAD4DCB64486}"/>
              </a:ext>
            </a:extLst>
          </p:cNvPr>
          <p:cNvSpPr txBox="1"/>
          <p:nvPr/>
        </p:nvSpPr>
        <p:spPr>
          <a:xfrm>
            <a:off x="6296025" y="3784418"/>
            <a:ext cx="5772149"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b="1" dirty="0">
                <a:solidFill>
                  <a:schemeClr val="bg1"/>
                </a:solidFill>
              </a:rPr>
              <a:t>To make disciples </a:t>
            </a:r>
            <a:endParaRPr lang="en-US" sz="6000" dirty="0">
              <a:solidFill>
                <a:schemeClr val="bg1"/>
              </a:solidFill>
            </a:endParaRPr>
          </a:p>
        </p:txBody>
      </p:sp>
      <p:sp>
        <p:nvSpPr>
          <p:cNvPr id="7" name="TextBox 6">
            <a:extLst>
              <a:ext uri="{FF2B5EF4-FFF2-40B4-BE49-F238E27FC236}">
                <a16:creationId xmlns:a16="http://schemas.microsoft.com/office/drawing/2014/main" id="{3591B03D-D654-4EFA-9CCC-AAD4DCB64486}"/>
              </a:ext>
            </a:extLst>
          </p:cNvPr>
          <p:cNvSpPr txBox="1"/>
          <p:nvPr/>
        </p:nvSpPr>
        <p:spPr>
          <a:xfrm>
            <a:off x="6172199" y="1617332"/>
            <a:ext cx="6019801"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For spiritual growth </a:t>
            </a:r>
            <a:endParaRPr lang="en-US" sz="6000" dirty="0">
              <a:solidFill>
                <a:schemeClr val="bg1"/>
              </a:solidFill>
            </a:endParaRPr>
          </a:p>
        </p:txBody>
      </p:sp>
    </p:spTree>
    <p:extLst>
      <p:ext uri="{BB962C8B-B14F-4D97-AF65-F5344CB8AC3E}">
        <p14:creationId xmlns:p14="http://schemas.microsoft.com/office/powerpoint/2010/main" val="373086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inspired by God and beneficial for teaching, for rebuke, for correction, </a:t>
            </a:r>
            <a:r>
              <a:rPr lang="en-US" sz="3100" dirty="0"/>
              <a:t>for training in righteousness</a:t>
            </a:r>
            <a:r>
              <a:rPr lang="en-US" sz="3200" dirty="0"/>
              <a:t>; </a:t>
            </a:r>
            <a:r>
              <a:rPr lang="en-US" sz="3200" b="1" baseline="30000" dirty="0"/>
              <a:t>17 </a:t>
            </a:r>
            <a:r>
              <a:rPr lang="en-US" sz="3200" b="1" u="sng" dirty="0"/>
              <a:t>so that the man or woman of God</a:t>
            </a:r>
            <a:r>
              <a:rPr lang="en-US" sz="3200" dirty="0"/>
              <a:t> may be fully capable, equipped for every good work.</a:t>
            </a:r>
          </a:p>
        </p:txBody>
      </p:sp>
      <p:sp>
        <p:nvSpPr>
          <p:cNvPr id="5" name="TextBox 4">
            <a:extLst>
              <a:ext uri="{FF2B5EF4-FFF2-40B4-BE49-F238E27FC236}">
                <a16:creationId xmlns:a16="http://schemas.microsoft.com/office/drawing/2014/main" id="{3591B03D-D654-4EFA-9CCC-AAD4DCB64486}"/>
              </a:ext>
            </a:extLst>
          </p:cNvPr>
          <p:cNvSpPr txBox="1"/>
          <p:nvPr/>
        </p:nvSpPr>
        <p:spPr>
          <a:xfrm>
            <a:off x="7200900" y="179641"/>
            <a:ext cx="1219200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b="1" i="1" dirty="0">
                <a:solidFill>
                  <a:schemeClr val="bg1"/>
                </a:solidFill>
              </a:rPr>
              <a:t>which is useful</a:t>
            </a:r>
            <a:endParaRPr lang="en-US" sz="6000" dirty="0">
              <a:solidFill>
                <a:schemeClr val="bg1"/>
              </a:solidFill>
            </a:endParaRPr>
          </a:p>
        </p:txBody>
      </p:sp>
      <p:sp>
        <p:nvSpPr>
          <p:cNvPr id="6" name="TextBox 5">
            <a:extLst>
              <a:ext uri="{FF2B5EF4-FFF2-40B4-BE49-F238E27FC236}">
                <a16:creationId xmlns:a16="http://schemas.microsoft.com/office/drawing/2014/main" id="{3591B03D-D654-4EFA-9CCC-AAD4DCB64486}"/>
              </a:ext>
            </a:extLst>
          </p:cNvPr>
          <p:cNvSpPr txBox="1"/>
          <p:nvPr/>
        </p:nvSpPr>
        <p:spPr>
          <a:xfrm>
            <a:off x="6296025" y="2393572"/>
            <a:ext cx="5772149"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To be useful to God!</a:t>
            </a:r>
            <a:endParaRPr lang="en-US" sz="6000" dirty="0">
              <a:solidFill>
                <a:schemeClr val="bg1"/>
              </a:solidFill>
            </a:endParaRPr>
          </a:p>
        </p:txBody>
      </p:sp>
    </p:spTree>
    <p:extLst>
      <p:ext uri="{BB962C8B-B14F-4D97-AF65-F5344CB8AC3E}">
        <p14:creationId xmlns:p14="http://schemas.microsoft.com/office/powerpoint/2010/main" val="1870951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inspired by God and beneficial for teaching, for rebuke, for correction, </a:t>
            </a:r>
            <a:r>
              <a:rPr lang="en-US" sz="3100" dirty="0"/>
              <a:t>for training in righteousness</a:t>
            </a:r>
            <a:r>
              <a:rPr lang="en-US" sz="3200" dirty="0"/>
              <a:t>; </a:t>
            </a:r>
            <a:r>
              <a:rPr lang="en-US" sz="3200" b="1" baseline="30000" dirty="0"/>
              <a:t>17 </a:t>
            </a:r>
            <a:r>
              <a:rPr lang="en-US" sz="3200" dirty="0"/>
              <a:t>so that the man or woman of God </a:t>
            </a:r>
            <a:r>
              <a:rPr lang="en-US" sz="3200" b="1" u="sng" dirty="0"/>
              <a:t>may be fully capable, equipped for every good work</a:t>
            </a:r>
            <a:r>
              <a:rPr lang="en-US" sz="3200" dirty="0"/>
              <a:t>.</a:t>
            </a:r>
          </a:p>
        </p:txBody>
      </p:sp>
      <p:sp>
        <p:nvSpPr>
          <p:cNvPr id="5" name="TextBox 4">
            <a:extLst>
              <a:ext uri="{FF2B5EF4-FFF2-40B4-BE49-F238E27FC236}">
                <a16:creationId xmlns:a16="http://schemas.microsoft.com/office/drawing/2014/main" id="{3591B03D-D654-4EFA-9CCC-AAD4DCB64486}"/>
              </a:ext>
            </a:extLst>
          </p:cNvPr>
          <p:cNvSpPr txBox="1"/>
          <p:nvPr/>
        </p:nvSpPr>
        <p:spPr>
          <a:xfrm>
            <a:off x="7200900" y="179641"/>
            <a:ext cx="1219200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b="1" i="1" dirty="0">
                <a:solidFill>
                  <a:schemeClr val="bg1"/>
                </a:solidFill>
              </a:rPr>
              <a:t>which is useful</a:t>
            </a:r>
            <a:endParaRPr lang="en-US" sz="6000" dirty="0">
              <a:solidFill>
                <a:schemeClr val="bg1"/>
              </a:solidFill>
            </a:endParaRPr>
          </a:p>
        </p:txBody>
      </p:sp>
      <p:sp>
        <p:nvSpPr>
          <p:cNvPr id="7" name="TextBox 6">
            <a:extLst>
              <a:ext uri="{FF2B5EF4-FFF2-40B4-BE49-F238E27FC236}">
                <a16:creationId xmlns:a16="http://schemas.microsoft.com/office/drawing/2014/main" id="{3591B03D-D654-4EFA-9CCC-AAD4DCB64486}"/>
              </a:ext>
            </a:extLst>
          </p:cNvPr>
          <p:cNvSpPr txBox="1"/>
          <p:nvPr/>
        </p:nvSpPr>
        <p:spPr>
          <a:xfrm>
            <a:off x="6296025" y="2393572"/>
            <a:ext cx="5772149"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To be useful to God!</a:t>
            </a:r>
            <a:endParaRPr lang="en-US" sz="6000" dirty="0">
              <a:solidFill>
                <a:schemeClr val="bg1"/>
              </a:solidFill>
            </a:endParaRPr>
          </a:p>
        </p:txBody>
      </p:sp>
    </p:spTree>
    <p:extLst>
      <p:ext uri="{BB962C8B-B14F-4D97-AF65-F5344CB8AC3E}">
        <p14:creationId xmlns:p14="http://schemas.microsoft.com/office/powerpoint/2010/main" val="15596904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5086350"/>
            <a:ext cx="12191999" cy="17716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3:16 </a:t>
            </a:r>
            <a:r>
              <a:rPr lang="en-US" sz="3200" dirty="0"/>
              <a:t>All Scripture is inspired by God and beneficial for teaching, for rebuke, for correction, </a:t>
            </a:r>
            <a:r>
              <a:rPr lang="en-US" sz="3100" dirty="0"/>
              <a:t>for training in righteousness</a:t>
            </a:r>
            <a:r>
              <a:rPr lang="en-US" sz="3200" dirty="0"/>
              <a:t>; </a:t>
            </a:r>
            <a:r>
              <a:rPr lang="en-US" sz="3200" b="1" baseline="30000" dirty="0"/>
              <a:t>17 </a:t>
            </a:r>
            <a:r>
              <a:rPr lang="en-US" sz="3200" dirty="0"/>
              <a:t>so that the man or woman of God </a:t>
            </a:r>
            <a:r>
              <a:rPr lang="en-US" sz="3200" b="1" u="sng" dirty="0"/>
              <a:t>may be fully capable, equipped for every good work</a:t>
            </a:r>
            <a:r>
              <a:rPr lang="en-US" sz="3200" dirty="0"/>
              <a:t>.</a:t>
            </a:r>
          </a:p>
        </p:txBody>
      </p:sp>
      <p:sp>
        <p:nvSpPr>
          <p:cNvPr id="5" name="TextBox 4">
            <a:extLst>
              <a:ext uri="{FF2B5EF4-FFF2-40B4-BE49-F238E27FC236}">
                <a16:creationId xmlns:a16="http://schemas.microsoft.com/office/drawing/2014/main" id="{3591B03D-D654-4EFA-9CCC-AAD4DCB64486}"/>
              </a:ext>
            </a:extLst>
          </p:cNvPr>
          <p:cNvSpPr txBox="1"/>
          <p:nvPr/>
        </p:nvSpPr>
        <p:spPr>
          <a:xfrm>
            <a:off x="7200900" y="179641"/>
            <a:ext cx="12192001" cy="9694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700" b="1" i="1" dirty="0">
                <a:solidFill>
                  <a:schemeClr val="bg1"/>
                </a:solidFill>
              </a:rPr>
              <a:t>your equipment</a:t>
            </a:r>
            <a:endParaRPr lang="en-US" sz="5700" dirty="0">
              <a:solidFill>
                <a:schemeClr val="bg1"/>
              </a:solidFill>
            </a:endParaRPr>
          </a:p>
        </p:txBody>
      </p:sp>
      <p:sp>
        <p:nvSpPr>
          <p:cNvPr id="6" name="TextBox 5">
            <a:extLst>
              <a:ext uri="{FF2B5EF4-FFF2-40B4-BE49-F238E27FC236}">
                <a16:creationId xmlns:a16="http://schemas.microsoft.com/office/drawing/2014/main" id="{3591B03D-D654-4EFA-9CCC-AAD4DCB64486}"/>
              </a:ext>
            </a:extLst>
          </p:cNvPr>
          <p:cNvSpPr txBox="1"/>
          <p:nvPr/>
        </p:nvSpPr>
        <p:spPr>
          <a:xfrm>
            <a:off x="6296025" y="2609912"/>
            <a:ext cx="5772149"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b="1" dirty="0">
                <a:solidFill>
                  <a:schemeClr val="bg1"/>
                </a:solidFill>
              </a:rPr>
              <a:t>So get equipped!</a:t>
            </a:r>
            <a:endParaRPr lang="en-US" sz="6000" dirty="0">
              <a:solidFill>
                <a:schemeClr val="bg1"/>
              </a:solidFill>
            </a:endParaRPr>
          </a:p>
        </p:txBody>
      </p:sp>
    </p:spTree>
    <p:extLst>
      <p:ext uri="{BB962C8B-B14F-4D97-AF65-F5344CB8AC3E}">
        <p14:creationId xmlns:p14="http://schemas.microsoft.com/office/powerpoint/2010/main" val="2624994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4591050"/>
            <a:ext cx="12191999" cy="22669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4:1 </a:t>
            </a:r>
            <a:r>
              <a:rPr lang="en-US" sz="3200" b="1" u="sng" dirty="0"/>
              <a:t>I solemnly exhort you in the presence of God and of Christ Jesus, who is to judge the living and the dead, and by His appearing and His kingdom</a:t>
            </a:r>
            <a:r>
              <a:rPr lang="en-US" sz="3200" dirty="0"/>
              <a:t>: </a:t>
            </a:r>
            <a:r>
              <a:rPr lang="en-US" sz="3200" b="1" baseline="30000" dirty="0"/>
              <a:t>2 </a:t>
            </a:r>
            <a:r>
              <a:rPr lang="en-US" sz="3200" dirty="0"/>
              <a:t>preach the word; be ready in season and out of season; correct, rebuke, and exhort, with great patience and instruction. </a:t>
            </a:r>
          </a:p>
        </p:txBody>
      </p:sp>
      <p:sp>
        <p:nvSpPr>
          <p:cNvPr id="5" name="TextBox 4">
            <a:extLst>
              <a:ext uri="{FF2B5EF4-FFF2-40B4-BE49-F238E27FC236}">
                <a16:creationId xmlns:a16="http://schemas.microsoft.com/office/drawing/2014/main" id="{3591B03D-D654-4EFA-9CCC-AAD4DCB64486}"/>
              </a:ext>
            </a:extLst>
          </p:cNvPr>
          <p:cNvSpPr txBox="1"/>
          <p:nvPr/>
        </p:nvSpPr>
        <p:spPr>
          <a:xfrm>
            <a:off x="7200900" y="179641"/>
            <a:ext cx="12192001" cy="9694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700" b="1" i="1" dirty="0">
                <a:solidFill>
                  <a:schemeClr val="bg1"/>
                </a:solidFill>
              </a:rPr>
              <a:t>your equipment</a:t>
            </a:r>
            <a:endParaRPr lang="en-US" sz="5700" dirty="0">
              <a:solidFill>
                <a:schemeClr val="bg1"/>
              </a:solidFill>
            </a:endParaRPr>
          </a:p>
        </p:txBody>
      </p:sp>
    </p:spTree>
    <p:extLst>
      <p:ext uri="{BB962C8B-B14F-4D97-AF65-F5344CB8AC3E}">
        <p14:creationId xmlns:p14="http://schemas.microsoft.com/office/powerpoint/2010/main" val="34934363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4591050"/>
            <a:ext cx="12191999" cy="22669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a:t>
            </a:r>
            <a:r>
              <a:rPr lang="en-US" sz="3200" baseline="30000" dirty="0">
                <a:solidFill>
                  <a:srgbClr val="72DB2B"/>
                </a:solidFill>
              </a:rPr>
              <a:t>4:1 </a:t>
            </a:r>
            <a:r>
              <a:rPr lang="en-US" sz="3200" dirty="0"/>
              <a:t>I solemnly exhort you in the presence of God and of Christ Jesus, who is to judge the living and the dead, and by His appearing and His kingdom: </a:t>
            </a:r>
            <a:r>
              <a:rPr lang="en-US" sz="3200" b="1" baseline="30000" dirty="0"/>
              <a:t>2 </a:t>
            </a:r>
            <a:r>
              <a:rPr lang="en-US" sz="3200" b="1" u="sng" dirty="0"/>
              <a:t>preach the word</a:t>
            </a:r>
            <a:r>
              <a:rPr lang="en-US" sz="3200" dirty="0"/>
              <a:t>; be ready in season and out of season; correct, rebuke, and exhort, with great patience and instruction. </a:t>
            </a:r>
          </a:p>
        </p:txBody>
      </p:sp>
      <p:sp>
        <p:nvSpPr>
          <p:cNvPr id="5" name="TextBox 4">
            <a:extLst>
              <a:ext uri="{FF2B5EF4-FFF2-40B4-BE49-F238E27FC236}">
                <a16:creationId xmlns:a16="http://schemas.microsoft.com/office/drawing/2014/main" id="{3591B03D-D654-4EFA-9CCC-AAD4DCB64486}"/>
              </a:ext>
            </a:extLst>
          </p:cNvPr>
          <p:cNvSpPr txBox="1"/>
          <p:nvPr/>
        </p:nvSpPr>
        <p:spPr>
          <a:xfrm>
            <a:off x="7200900" y="179641"/>
            <a:ext cx="12192001" cy="9694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700" b="1" i="1" dirty="0">
                <a:solidFill>
                  <a:schemeClr val="bg1"/>
                </a:solidFill>
              </a:rPr>
              <a:t>your equipment</a:t>
            </a:r>
            <a:endParaRPr lang="en-US" sz="5700" dirty="0">
              <a:solidFill>
                <a:schemeClr val="bg1"/>
              </a:solidFill>
            </a:endParaRPr>
          </a:p>
        </p:txBody>
      </p:sp>
      <p:sp>
        <p:nvSpPr>
          <p:cNvPr id="2" name="TextBox 1">
            <a:extLst>
              <a:ext uri="{FF2B5EF4-FFF2-40B4-BE49-F238E27FC236}">
                <a16:creationId xmlns:a16="http://schemas.microsoft.com/office/drawing/2014/main" id="{836211C5-EFA3-D2D6-1C74-6DEE86C6772A}"/>
              </a:ext>
            </a:extLst>
          </p:cNvPr>
          <p:cNvSpPr txBox="1"/>
          <p:nvPr/>
        </p:nvSpPr>
        <p:spPr>
          <a:xfrm>
            <a:off x="774753" y="1090854"/>
            <a:ext cx="6057901" cy="36317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1500" b="1" dirty="0">
                <a:solidFill>
                  <a:schemeClr val="bg1"/>
                </a:solidFill>
              </a:rPr>
              <a:t>Preach the Word</a:t>
            </a:r>
            <a:endParaRPr lang="en-US" sz="23900" dirty="0">
              <a:solidFill>
                <a:schemeClr val="bg1"/>
              </a:solidFill>
            </a:endParaRPr>
          </a:p>
        </p:txBody>
      </p:sp>
    </p:spTree>
    <p:extLst>
      <p:ext uri="{BB962C8B-B14F-4D97-AF65-F5344CB8AC3E}">
        <p14:creationId xmlns:p14="http://schemas.microsoft.com/office/powerpoint/2010/main" val="355504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4591050"/>
            <a:ext cx="12191999" cy="22669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4:1 </a:t>
            </a:r>
            <a:r>
              <a:rPr lang="en-US" sz="3200" dirty="0"/>
              <a:t>I solemnly exhort you in the presence of God and of Christ Jesus, who is to judge the living and the dead, and by His appearing and His kingdom: </a:t>
            </a:r>
            <a:r>
              <a:rPr lang="en-US" sz="3200" b="1" baseline="30000" dirty="0"/>
              <a:t>2 </a:t>
            </a:r>
            <a:r>
              <a:rPr lang="en-US" sz="3200" b="1" u="sng" dirty="0"/>
              <a:t>preach the word</a:t>
            </a:r>
            <a:r>
              <a:rPr lang="en-US" sz="3200" dirty="0"/>
              <a:t>; be ready in season and out of season; correct, rebuke, and exhort, with great patience and instruction. </a:t>
            </a:r>
          </a:p>
        </p:txBody>
      </p:sp>
      <p:sp>
        <p:nvSpPr>
          <p:cNvPr id="6" name="TextBox 5">
            <a:extLst>
              <a:ext uri="{FF2B5EF4-FFF2-40B4-BE49-F238E27FC236}">
                <a16:creationId xmlns:a16="http://schemas.microsoft.com/office/drawing/2014/main" id="{3591B03D-D654-4EFA-9CCC-AAD4DCB64486}"/>
              </a:ext>
            </a:extLst>
          </p:cNvPr>
          <p:cNvSpPr txBox="1"/>
          <p:nvPr/>
        </p:nvSpPr>
        <p:spPr>
          <a:xfrm>
            <a:off x="744855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600" b="1" i="1" dirty="0">
                <a:solidFill>
                  <a:schemeClr val="bg1"/>
                </a:solidFill>
              </a:rPr>
              <a:t>your charge</a:t>
            </a:r>
            <a:endParaRPr lang="en-US" sz="6600" dirty="0">
              <a:solidFill>
                <a:schemeClr val="bg1"/>
              </a:solidFill>
            </a:endParaRPr>
          </a:p>
        </p:txBody>
      </p:sp>
      <p:sp>
        <p:nvSpPr>
          <p:cNvPr id="7" name="TextBox 6">
            <a:extLst>
              <a:ext uri="{FF2B5EF4-FFF2-40B4-BE49-F238E27FC236}">
                <a16:creationId xmlns:a16="http://schemas.microsoft.com/office/drawing/2014/main" id="{3591B03D-D654-4EFA-9CCC-AAD4DCB64486}"/>
              </a:ext>
            </a:extLst>
          </p:cNvPr>
          <p:cNvSpPr txBox="1"/>
          <p:nvPr/>
        </p:nvSpPr>
        <p:spPr>
          <a:xfrm>
            <a:off x="774753" y="1090854"/>
            <a:ext cx="6057901" cy="36317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1500" b="1" dirty="0">
                <a:solidFill>
                  <a:schemeClr val="bg1"/>
                </a:solidFill>
              </a:rPr>
              <a:t>Preach the Word</a:t>
            </a:r>
            <a:endParaRPr lang="en-US" sz="23900" dirty="0">
              <a:solidFill>
                <a:schemeClr val="bg1"/>
              </a:solidFill>
            </a:endParaRPr>
          </a:p>
        </p:txBody>
      </p:sp>
    </p:spTree>
    <p:extLst>
      <p:ext uri="{BB962C8B-B14F-4D97-AF65-F5344CB8AC3E}">
        <p14:creationId xmlns:p14="http://schemas.microsoft.com/office/powerpoint/2010/main" val="2691358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4591050"/>
            <a:ext cx="12191999" cy="22669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4:1 </a:t>
            </a:r>
            <a:r>
              <a:rPr lang="en-US" sz="3200" dirty="0"/>
              <a:t>I solemnly exhort you in the presence of God and of Christ Jesus, who is to judge the living and the dead, and by His appearing and His kingdom: </a:t>
            </a:r>
            <a:r>
              <a:rPr lang="en-US" sz="3200" b="1" baseline="30000" dirty="0"/>
              <a:t>2 </a:t>
            </a:r>
            <a:r>
              <a:rPr lang="en-US" sz="3200" dirty="0"/>
              <a:t>preach the word; </a:t>
            </a:r>
            <a:r>
              <a:rPr lang="en-US" sz="3200" b="1" u="sng" dirty="0"/>
              <a:t>be ready in season and out of season</a:t>
            </a:r>
            <a:r>
              <a:rPr lang="en-US" sz="3200" dirty="0"/>
              <a:t>; correct, rebuke, and exhort, with great patience and instruction. </a:t>
            </a:r>
          </a:p>
        </p:txBody>
      </p:sp>
      <p:sp>
        <p:nvSpPr>
          <p:cNvPr id="6" name="TextBox 5">
            <a:extLst>
              <a:ext uri="{FF2B5EF4-FFF2-40B4-BE49-F238E27FC236}">
                <a16:creationId xmlns:a16="http://schemas.microsoft.com/office/drawing/2014/main" id="{3591B03D-D654-4EFA-9CCC-AAD4DCB64486}"/>
              </a:ext>
            </a:extLst>
          </p:cNvPr>
          <p:cNvSpPr txBox="1"/>
          <p:nvPr/>
        </p:nvSpPr>
        <p:spPr>
          <a:xfrm>
            <a:off x="744855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600" b="1" i="1" dirty="0">
                <a:solidFill>
                  <a:schemeClr val="bg1"/>
                </a:solidFill>
              </a:rPr>
              <a:t>your charge</a:t>
            </a:r>
            <a:endParaRPr lang="en-US" sz="6600" dirty="0">
              <a:solidFill>
                <a:schemeClr val="bg1"/>
              </a:solidFill>
            </a:endParaRPr>
          </a:p>
        </p:txBody>
      </p:sp>
      <p:sp>
        <p:nvSpPr>
          <p:cNvPr id="7" name="TextBox 6">
            <a:extLst>
              <a:ext uri="{FF2B5EF4-FFF2-40B4-BE49-F238E27FC236}">
                <a16:creationId xmlns:a16="http://schemas.microsoft.com/office/drawing/2014/main" id="{3591B03D-D654-4EFA-9CCC-AAD4DCB64486}"/>
              </a:ext>
            </a:extLst>
          </p:cNvPr>
          <p:cNvSpPr txBox="1"/>
          <p:nvPr/>
        </p:nvSpPr>
        <p:spPr>
          <a:xfrm>
            <a:off x="774753" y="1090854"/>
            <a:ext cx="6057901" cy="36317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1500" b="1" dirty="0">
                <a:solidFill>
                  <a:schemeClr val="bg1"/>
                </a:solidFill>
              </a:rPr>
              <a:t>Preach the Word</a:t>
            </a:r>
            <a:endParaRPr lang="en-US" sz="23900" dirty="0">
              <a:solidFill>
                <a:schemeClr val="bg1"/>
              </a:solidFill>
            </a:endParaRPr>
          </a:p>
        </p:txBody>
      </p:sp>
    </p:spTree>
    <p:extLst>
      <p:ext uri="{BB962C8B-B14F-4D97-AF65-F5344CB8AC3E}">
        <p14:creationId xmlns:p14="http://schemas.microsoft.com/office/powerpoint/2010/main" val="1586564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4318000"/>
            <a:ext cx="12191999" cy="254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3:14 </a:t>
            </a:r>
            <a:r>
              <a:rPr lang="en-US" sz="3200" dirty="0"/>
              <a:t>You, however, continue in the things you have learned and become convinced of, knowing from whom you have learned them, </a:t>
            </a:r>
            <a:r>
              <a:rPr lang="en-US" sz="3200" baseline="30000" dirty="0"/>
              <a:t>15 </a:t>
            </a:r>
            <a:r>
              <a:rPr lang="en-US" sz="3200" dirty="0"/>
              <a:t>and that from childhood you have known </a:t>
            </a:r>
            <a:r>
              <a:rPr lang="en-US" sz="3200" b="1" u="sng" dirty="0"/>
              <a:t>the sacred writings</a:t>
            </a:r>
            <a:r>
              <a:rPr lang="en-US" sz="3200" b="1" dirty="0"/>
              <a:t> </a:t>
            </a:r>
            <a:r>
              <a:rPr lang="en-US" sz="3200" dirty="0"/>
              <a:t>which are able to give you the wisdom that leads to salvation through faith which is in Christ Jesus. </a:t>
            </a:r>
          </a:p>
        </p:txBody>
      </p:sp>
      <p:sp>
        <p:nvSpPr>
          <p:cNvPr id="14" name="TextBox 13">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r>
              <a:rPr lang="en-US" sz="4800" b="1" dirty="0">
                <a:solidFill>
                  <a:schemeClr val="bg1"/>
                </a:solidFill>
              </a:rPr>
              <a:t>  </a:t>
            </a:r>
            <a:endParaRPr lang="en-US" sz="4800" dirty="0">
              <a:solidFill>
                <a:schemeClr val="bg1"/>
              </a:solidFill>
            </a:endParaRPr>
          </a:p>
        </p:txBody>
      </p:sp>
      <p:sp>
        <p:nvSpPr>
          <p:cNvPr id="2" name="Rectangle 1">
            <a:extLst>
              <a:ext uri="{FF2B5EF4-FFF2-40B4-BE49-F238E27FC236}">
                <a16:creationId xmlns:a16="http://schemas.microsoft.com/office/drawing/2014/main" id="{BDBC60A7-6214-5B91-159A-94D41A595A94}"/>
              </a:ext>
            </a:extLst>
          </p:cNvPr>
          <p:cNvSpPr/>
          <p:nvPr/>
        </p:nvSpPr>
        <p:spPr>
          <a:xfrm>
            <a:off x="0" y="2101770"/>
            <a:ext cx="12191999" cy="204485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Eph 4:14 </a:t>
            </a:r>
            <a:r>
              <a:rPr lang="en-US" sz="3200" dirty="0">
                <a:solidFill>
                  <a:schemeClr val="tx1"/>
                </a:solidFill>
              </a:rPr>
              <a:t>We are no longer to be children, tossed here and there by waves and carried about by every wind of doctrine, by the trickery of men, by craftiness in deceitful scheming; </a:t>
            </a:r>
            <a:r>
              <a:rPr lang="en-US" sz="3200" baseline="30000" dirty="0">
                <a:solidFill>
                  <a:schemeClr val="tx1"/>
                </a:solidFill>
              </a:rPr>
              <a:t>15 </a:t>
            </a:r>
            <a:r>
              <a:rPr lang="en-US" sz="3200" dirty="0">
                <a:solidFill>
                  <a:schemeClr val="tx1"/>
                </a:solidFill>
              </a:rPr>
              <a:t>but speaking the truth in love, we are to grow up in all aspects into Him who is the head, even Christ</a:t>
            </a:r>
          </a:p>
        </p:txBody>
      </p:sp>
    </p:spTree>
    <p:extLst>
      <p:ext uri="{BB962C8B-B14F-4D97-AF65-F5344CB8AC3E}">
        <p14:creationId xmlns:p14="http://schemas.microsoft.com/office/powerpoint/2010/main" val="3790142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animBg="1"/>
      <p:bldP spid="2" grpId="1" animBg="1"/>
    </p:bld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4591050"/>
            <a:ext cx="12191999" cy="22669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4:1 </a:t>
            </a:r>
            <a:r>
              <a:rPr lang="en-US" sz="3200" dirty="0"/>
              <a:t>I solemnly exhort you in the presence of God and of Christ Jesus, who is to judge the living and the dead, and by His appearing and His kingdom: </a:t>
            </a:r>
            <a:r>
              <a:rPr lang="en-US" sz="3200" b="1" baseline="30000" dirty="0"/>
              <a:t>2 </a:t>
            </a:r>
            <a:r>
              <a:rPr lang="en-US" sz="3200" dirty="0"/>
              <a:t>preach the word; be ready in season and out of season; </a:t>
            </a:r>
            <a:r>
              <a:rPr lang="en-US" sz="3200" b="1" u="sng" dirty="0"/>
              <a:t>correct, rebuke, and exhort, with great patience and instruction</a:t>
            </a:r>
            <a:r>
              <a:rPr lang="en-US" sz="3200" dirty="0"/>
              <a:t>. </a:t>
            </a:r>
          </a:p>
        </p:txBody>
      </p:sp>
      <p:sp>
        <p:nvSpPr>
          <p:cNvPr id="6" name="TextBox 5">
            <a:extLst>
              <a:ext uri="{FF2B5EF4-FFF2-40B4-BE49-F238E27FC236}">
                <a16:creationId xmlns:a16="http://schemas.microsoft.com/office/drawing/2014/main" id="{3591B03D-D654-4EFA-9CCC-AAD4DCB64486}"/>
              </a:ext>
            </a:extLst>
          </p:cNvPr>
          <p:cNvSpPr txBox="1"/>
          <p:nvPr/>
        </p:nvSpPr>
        <p:spPr>
          <a:xfrm>
            <a:off x="744855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600" b="1" i="1" dirty="0">
                <a:solidFill>
                  <a:schemeClr val="bg1"/>
                </a:solidFill>
              </a:rPr>
              <a:t>your charge</a:t>
            </a:r>
            <a:endParaRPr lang="en-US" sz="6600" dirty="0">
              <a:solidFill>
                <a:schemeClr val="bg1"/>
              </a:solidFill>
            </a:endParaRPr>
          </a:p>
        </p:txBody>
      </p:sp>
      <p:sp>
        <p:nvSpPr>
          <p:cNvPr id="7" name="TextBox 6">
            <a:extLst>
              <a:ext uri="{FF2B5EF4-FFF2-40B4-BE49-F238E27FC236}">
                <a16:creationId xmlns:a16="http://schemas.microsoft.com/office/drawing/2014/main" id="{3591B03D-D654-4EFA-9CCC-AAD4DCB64486}"/>
              </a:ext>
            </a:extLst>
          </p:cNvPr>
          <p:cNvSpPr txBox="1"/>
          <p:nvPr/>
        </p:nvSpPr>
        <p:spPr>
          <a:xfrm>
            <a:off x="774753" y="1090854"/>
            <a:ext cx="6057901" cy="36317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1500" b="1" dirty="0">
                <a:solidFill>
                  <a:schemeClr val="bg1"/>
                </a:solidFill>
              </a:rPr>
              <a:t>Preach the Word</a:t>
            </a:r>
            <a:endParaRPr lang="en-US" sz="23900" dirty="0">
              <a:solidFill>
                <a:schemeClr val="bg1"/>
              </a:solidFill>
            </a:endParaRPr>
          </a:p>
        </p:txBody>
      </p:sp>
    </p:spTree>
    <p:extLst>
      <p:ext uri="{BB962C8B-B14F-4D97-AF65-F5344CB8AC3E}">
        <p14:creationId xmlns:p14="http://schemas.microsoft.com/office/powerpoint/2010/main" val="39591999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457200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2Tim 4:3 </a:t>
            </a:r>
            <a:r>
              <a:rPr lang="en-US" sz="3200" dirty="0"/>
              <a:t>For the time will come when they will not tolerate sound doctrine;  but wanting to have their ears tickled, they will accumulate for themselves teachers in accordance with their own desires, </a:t>
            </a:r>
            <a:r>
              <a:rPr lang="en-US" sz="3200" b="1" baseline="30000" dirty="0"/>
              <a:t>4 </a:t>
            </a:r>
            <a:r>
              <a:rPr lang="en-US" sz="3200" dirty="0"/>
              <a:t>and they  will turn their ears away from the truth and will turn aside to myths. </a:t>
            </a:r>
          </a:p>
        </p:txBody>
      </p:sp>
      <p:sp>
        <p:nvSpPr>
          <p:cNvPr id="6" name="TextBox 5">
            <a:extLst>
              <a:ext uri="{FF2B5EF4-FFF2-40B4-BE49-F238E27FC236}">
                <a16:creationId xmlns:a16="http://schemas.microsoft.com/office/drawing/2014/main" id="{3591B03D-D654-4EFA-9CCC-AAD4DCB64486}"/>
              </a:ext>
            </a:extLst>
          </p:cNvPr>
          <p:cNvSpPr txBox="1"/>
          <p:nvPr/>
        </p:nvSpPr>
        <p:spPr>
          <a:xfrm>
            <a:off x="744855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600" b="1" i="1" dirty="0">
                <a:solidFill>
                  <a:schemeClr val="bg1"/>
                </a:solidFill>
              </a:rPr>
              <a:t>your charge</a:t>
            </a:r>
            <a:endParaRPr lang="en-US" sz="6600" dirty="0">
              <a:solidFill>
                <a:schemeClr val="bg1"/>
              </a:solidFill>
            </a:endParaRPr>
          </a:p>
        </p:txBody>
      </p:sp>
      <p:sp>
        <p:nvSpPr>
          <p:cNvPr id="7" name="TextBox 6">
            <a:extLst>
              <a:ext uri="{FF2B5EF4-FFF2-40B4-BE49-F238E27FC236}">
                <a16:creationId xmlns:a16="http://schemas.microsoft.com/office/drawing/2014/main" id="{3591B03D-D654-4EFA-9CCC-AAD4DCB64486}"/>
              </a:ext>
            </a:extLst>
          </p:cNvPr>
          <p:cNvSpPr txBox="1"/>
          <p:nvPr/>
        </p:nvSpPr>
        <p:spPr>
          <a:xfrm>
            <a:off x="774753" y="1090854"/>
            <a:ext cx="6057901" cy="36317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1500" b="1" dirty="0">
                <a:solidFill>
                  <a:schemeClr val="bg1"/>
                </a:solidFill>
              </a:rPr>
              <a:t>Preach the Word</a:t>
            </a:r>
            <a:endParaRPr lang="en-US" sz="23900" dirty="0">
              <a:solidFill>
                <a:schemeClr val="bg1"/>
              </a:solidFill>
            </a:endParaRPr>
          </a:p>
        </p:txBody>
      </p:sp>
    </p:spTree>
    <p:extLst>
      <p:ext uri="{BB962C8B-B14F-4D97-AF65-F5344CB8AC3E}">
        <p14:creationId xmlns:p14="http://schemas.microsoft.com/office/powerpoint/2010/main" val="101726807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5429250"/>
            <a:ext cx="12191999" cy="142874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2Tim 4:5 </a:t>
            </a:r>
            <a:r>
              <a:rPr lang="en-US" sz="3200" b="1" u="sng" dirty="0"/>
              <a:t>But as for you</a:t>
            </a:r>
            <a:r>
              <a:rPr lang="en-US" sz="3200" dirty="0"/>
              <a:t>, use self-restraint in all things, endure hardship, do the work of an evangelist, fulfill your ministry.</a:t>
            </a:r>
          </a:p>
        </p:txBody>
      </p:sp>
      <p:sp>
        <p:nvSpPr>
          <p:cNvPr id="6" name="TextBox 5">
            <a:extLst>
              <a:ext uri="{FF2B5EF4-FFF2-40B4-BE49-F238E27FC236}">
                <a16:creationId xmlns:a16="http://schemas.microsoft.com/office/drawing/2014/main" id="{3591B03D-D654-4EFA-9CCC-AAD4DCB64486}"/>
              </a:ext>
            </a:extLst>
          </p:cNvPr>
          <p:cNvSpPr txBox="1"/>
          <p:nvPr/>
        </p:nvSpPr>
        <p:spPr>
          <a:xfrm>
            <a:off x="744855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600" b="1" i="1" dirty="0">
                <a:solidFill>
                  <a:schemeClr val="bg1"/>
                </a:solidFill>
              </a:rPr>
              <a:t>your charge</a:t>
            </a:r>
            <a:endParaRPr lang="en-US" sz="6600" dirty="0">
              <a:solidFill>
                <a:schemeClr val="bg1"/>
              </a:solidFill>
            </a:endParaRPr>
          </a:p>
        </p:txBody>
      </p:sp>
      <p:sp>
        <p:nvSpPr>
          <p:cNvPr id="7" name="TextBox 6">
            <a:extLst>
              <a:ext uri="{FF2B5EF4-FFF2-40B4-BE49-F238E27FC236}">
                <a16:creationId xmlns:a16="http://schemas.microsoft.com/office/drawing/2014/main" id="{3591B03D-D654-4EFA-9CCC-AAD4DCB64486}"/>
              </a:ext>
            </a:extLst>
          </p:cNvPr>
          <p:cNvSpPr txBox="1"/>
          <p:nvPr/>
        </p:nvSpPr>
        <p:spPr>
          <a:xfrm>
            <a:off x="774753" y="1090854"/>
            <a:ext cx="6057901" cy="36317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1500" b="1" dirty="0">
                <a:solidFill>
                  <a:schemeClr val="bg1"/>
                </a:solidFill>
              </a:rPr>
              <a:t>Preach the Word</a:t>
            </a:r>
            <a:endParaRPr lang="en-US" sz="23900" dirty="0">
              <a:solidFill>
                <a:schemeClr val="bg1"/>
              </a:solidFill>
            </a:endParaRPr>
          </a:p>
        </p:txBody>
      </p:sp>
    </p:spTree>
    <p:extLst>
      <p:ext uri="{BB962C8B-B14F-4D97-AF65-F5344CB8AC3E}">
        <p14:creationId xmlns:p14="http://schemas.microsoft.com/office/powerpoint/2010/main" val="24374471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5429250"/>
            <a:ext cx="12191999" cy="142874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2Tim 4:5 </a:t>
            </a:r>
            <a:r>
              <a:rPr lang="en-US" sz="3200" dirty="0"/>
              <a:t>But as for you, use self-restraint in all things, endure hardship, </a:t>
            </a:r>
            <a:r>
              <a:rPr lang="en-US" sz="3200" b="1" u="sng" dirty="0"/>
              <a:t>do the work of an evangelist</a:t>
            </a:r>
            <a:r>
              <a:rPr lang="en-US" sz="3200" dirty="0"/>
              <a:t>, fulfill your ministry.</a:t>
            </a:r>
          </a:p>
        </p:txBody>
      </p:sp>
      <p:sp>
        <p:nvSpPr>
          <p:cNvPr id="6" name="TextBox 5">
            <a:extLst>
              <a:ext uri="{FF2B5EF4-FFF2-40B4-BE49-F238E27FC236}">
                <a16:creationId xmlns:a16="http://schemas.microsoft.com/office/drawing/2014/main" id="{3591B03D-D654-4EFA-9CCC-AAD4DCB64486}"/>
              </a:ext>
            </a:extLst>
          </p:cNvPr>
          <p:cNvSpPr txBox="1"/>
          <p:nvPr/>
        </p:nvSpPr>
        <p:spPr>
          <a:xfrm>
            <a:off x="744855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600" b="1" i="1" dirty="0">
                <a:solidFill>
                  <a:schemeClr val="bg1"/>
                </a:solidFill>
              </a:rPr>
              <a:t>your charge</a:t>
            </a:r>
            <a:endParaRPr lang="en-US" sz="6600" dirty="0">
              <a:solidFill>
                <a:schemeClr val="bg1"/>
              </a:solidFill>
            </a:endParaRPr>
          </a:p>
        </p:txBody>
      </p:sp>
      <p:sp>
        <p:nvSpPr>
          <p:cNvPr id="7" name="TextBox 6">
            <a:extLst>
              <a:ext uri="{FF2B5EF4-FFF2-40B4-BE49-F238E27FC236}">
                <a16:creationId xmlns:a16="http://schemas.microsoft.com/office/drawing/2014/main" id="{3591B03D-D654-4EFA-9CCC-AAD4DCB64486}"/>
              </a:ext>
            </a:extLst>
          </p:cNvPr>
          <p:cNvSpPr txBox="1"/>
          <p:nvPr/>
        </p:nvSpPr>
        <p:spPr>
          <a:xfrm>
            <a:off x="774753" y="1090854"/>
            <a:ext cx="6057901" cy="36317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1500" b="1" dirty="0">
                <a:solidFill>
                  <a:schemeClr val="bg1"/>
                </a:solidFill>
              </a:rPr>
              <a:t>Preach the Word</a:t>
            </a:r>
            <a:endParaRPr lang="en-US" sz="23900" dirty="0">
              <a:solidFill>
                <a:schemeClr val="bg1"/>
              </a:solidFill>
            </a:endParaRPr>
          </a:p>
        </p:txBody>
      </p:sp>
    </p:spTree>
    <p:extLst>
      <p:ext uri="{BB962C8B-B14F-4D97-AF65-F5344CB8AC3E}">
        <p14:creationId xmlns:p14="http://schemas.microsoft.com/office/powerpoint/2010/main" val="35910276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5429250"/>
            <a:ext cx="12191999" cy="142874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2Tim 4:5 </a:t>
            </a:r>
            <a:r>
              <a:rPr lang="en-US" sz="3200" dirty="0"/>
              <a:t>But as for you, use self-restraint in all things, endure hardship, </a:t>
            </a:r>
            <a:r>
              <a:rPr lang="en-US" sz="3200" b="1" u="sng" dirty="0"/>
              <a:t>do the work of an evangelist</a:t>
            </a:r>
            <a:r>
              <a:rPr lang="en-US" sz="3200" dirty="0"/>
              <a:t>, fulfill your ministry.</a:t>
            </a:r>
          </a:p>
        </p:txBody>
      </p:sp>
      <p:sp>
        <p:nvSpPr>
          <p:cNvPr id="6" name="TextBox 5">
            <a:extLst>
              <a:ext uri="{FF2B5EF4-FFF2-40B4-BE49-F238E27FC236}">
                <a16:creationId xmlns:a16="http://schemas.microsoft.com/office/drawing/2014/main" id="{3591B03D-D654-4EFA-9CCC-AAD4DCB64486}"/>
              </a:ext>
            </a:extLst>
          </p:cNvPr>
          <p:cNvSpPr txBox="1"/>
          <p:nvPr/>
        </p:nvSpPr>
        <p:spPr>
          <a:xfrm>
            <a:off x="7296149" y="122490"/>
            <a:ext cx="4895851"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600" b="1" i="1" dirty="0">
                <a:solidFill>
                  <a:schemeClr val="bg1"/>
                </a:solidFill>
              </a:rPr>
              <a:t>your good news </a:t>
            </a:r>
          </a:p>
          <a:p>
            <a:pPr algn="ctr"/>
            <a:r>
              <a:rPr lang="en-US" sz="5600" b="1" i="1" dirty="0">
                <a:solidFill>
                  <a:schemeClr val="bg1"/>
                </a:solidFill>
              </a:rPr>
              <a:t>to tell</a:t>
            </a:r>
            <a:endParaRPr lang="en-US" sz="5600" dirty="0">
              <a:solidFill>
                <a:schemeClr val="bg1"/>
              </a:solidFill>
            </a:endParaRPr>
          </a:p>
        </p:txBody>
      </p:sp>
      <p:sp>
        <p:nvSpPr>
          <p:cNvPr id="7" name="TextBox 6">
            <a:extLst>
              <a:ext uri="{FF2B5EF4-FFF2-40B4-BE49-F238E27FC236}">
                <a16:creationId xmlns:a16="http://schemas.microsoft.com/office/drawing/2014/main" id="{3591B03D-D654-4EFA-9CCC-AAD4DCB64486}"/>
              </a:ext>
            </a:extLst>
          </p:cNvPr>
          <p:cNvSpPr txBox="1"/>
          <p:nvPr/>
        </p:nvSpPr>
        <p:spPr>
          <a:xfrm>
            <a:off x="774753" y="1090854"/>
            <a:ext cx="6057901" cy="36317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1500" b="1" dirty="0">
                <a:solidFill>
                  <a:schemeClr val="bg1"/>
                </a:solidFill>
              </a:rPr>
              <a:t>Preach the Word</a:t>
            </a:r>
            <a:endParaRPr lang="en-US" sz="23900" dirty="0">
              <a:solidFill>
                <a:schemeClr val="bg1"/>
              </a:solidFill>
            </a:endParaRPr>
          </a:p>
        </p:txBody>
      </p:sp>
    </p:spTree>
    <p:extLst>
      <p:ext uri="{BB962C8B-B14F-4D97-AF65-F5344CB8AC3E}">
        <p14:creationId xmlns:p14="http://schemas.microsoft.com/office/powerpoint/2010/main" val="478132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13" name="Rectangle 12"/>
          <p:cNvSpPr/>
          <p:nvPr/>
        </p:nvSpPr>
        <p:spPr>
          <a:xfrm>
            <a:off x="1" y="5429250"/>
            <a:ext cx="12191999" cy="142874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2Tim 4:5 </a:t>
            </a:r>
            <a:r>
              <a:rPr lang="en-US" sz="3200" dirty="0"/>
              <a:t>But as for you, use self-restraint in all things, endure hardship, do the work of an evangelist, </a:t>
            </a:r>
            <a:r>
              <a:rPr lang="en-US" sz="3200" b="1" u="sng" dirty="0"/>
              <a:t>fulfill your ministry</a:t>
            </a:r>
            <a:r>
              <a:rPr lang="en-US" sz="3200" dirty="0"/>
              <a:t>.</a:t>
            </a:r>
          </a:p>
        </p:txBody>
      </p:sp>
      <p:sp>
        <p:nvSpPr>
          <p:cNvPr id="7" name="TextBox 6">
            <a:extLst>
              <a:ext uri="{FF2B5EF4-FFF2-40B4-BE49-F238E27FC236}">
                <a16:creationId xmlns:a16="http://schemas.microsoft.com/office/drawing/2014/main" id="{3591B03D-D654-4EFA-9CCC-AAD4DCB64486}"/>
              </a:ext>
            </a:extLst>
          </p:cNvPr>
          <p:cNvSpPr txBox="1"/>
          <p:nvPr/>
        </p:nvSpPr>
        <p:spPr>
          <a:xfrm>
            <a:off x="774753" y="1090854"/>
            <a:ext cx="6057901" cy="36317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1500" b="1" dirty="0">
                <a:solidFill>
                  <a:schemeClr val="bg1"/>
                </a:solidFill>
              </a:rPr>
              <a:t>Preach the Word</a:t>
            </a:r>
            <a:endParaRPr lang="en-US" sz="23900" dirty="0">
              <a:solidFill>
                <a:schemeClr val="bg1"/>
              </a:solidFill>
            </a:endParaRPr>
          </a:p>
        </p:txBody>
      </p:sp>
      <p:sp>
        <p:nvSpPr>
          <p:cNvPr id="8" name="TextBox 7">
            <a:extLst>
              <a:ext uri="{FF2B5EF4-FFF2-40B4-BE49-F238E27FC236}">
                <a16:creationId xmlns:a16="http://schemas.microsoft.com/office/drawing/2014/main" id="{3591B03D-D654-4EFA-9CCC-AAD4DCB64486}"/>
              </a:ext>
            </a:extLst>
          </p:cNvPr>
          <p:cNvSpPr txBox="1"/>
          <p:nvPr/>
        </p:nvSpPr>
        <p:spPr>
          <a:xfrm>
            <a:off x="7296150" y="114425"/>
            <a:ext cx="4895851"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600" b="1" i="1" dirty="0">
                <a:solidFill>
                  <a:schemeClr val="bg1"/>
                </a:solidFill>
              </a:rPr>
              <a:t>your good news </a:t>
            </a:r>
          </a:p>
          <a:p>
            <a:pPr algn="ctr"/>
            <a:r>
              <a:rPr lang="en-US" sz="5600" b="1" i="1" dirty="0">
                <a:solidFill>
                  <a:schemeClr val="bg1"/>
                </a:solidFill>
              </a:rPr>
              <a:t>to tell</a:t>
            </a:r>
            <a:endParaRPr lang="en-US" sz="5600" dirty="0">
              <a:solidFill>
                <a:schemeClr val="bg1"/>
              </a:solidFill>
            </a:endParaRPr>
          </a:p>
        </p:txBody>
      </p:sp>
    </p:spTree>
    <p:extLst>
      <p:ext uri="{BB962C8B-B14F-4D97-AF65-F5344CB8AC3E}">
        <p14:creationId xmlns:p14="http://schemas.microsoft.com/office/powerpoint/2010/main" val="216156218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7" name="TextBox 6">
            <a:extLst>
              <a:ext uri="{FF2B5EF4-FFF2-40B4-BE49-F238E27FC236}">
                <a16:creationId xmlns:a16="http://schemas.microsoft.com/office/drawing/2014/main" id="{3591B03D-D654-4EFA-9CCC-AAD4DCB64486}"/>
              </a:ext>
            </a:extLst>
          </p:cNvPr>
          <p:cNvSpPr txBox="1"/>
          <p:nvPr/>
        </p:nvSpPr>
        <p:spPr>
          <a:xfrm>
            <a:off x="949271" y="2442590"/>
            <a:ext cx="6057901" cy="21236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600" b="1" dirty="0">
                <a:solidFill>
                  <a:schemeClr val="bg1"/>
                </a:solidFill>
              </a:rPr>
              <a:t>Do you realize what you have? </a:t>
            </a:r>
            <a:endParaRPr lang="en-US" sz="9600" dirty="0">
              <a:solidFill>
                <a:schemeClr val="bg1"/>
              </a:solidFill>
            </a:endParaRPr>
          </a:p>
        </p:txBody>
      </p:sp>
    </p:spTree>
    <p:extLst>
      <p:ext uri="{BB962C8B-B14F-4D97-AF65-F5344CB8AC3E}">
        <p14:creationId xmlns:p14="http://schemas.microsoft.com/office/powerpoint/2010/main" val="5451754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7" name="TextBox 6">
            <a:extLst>
              <a:ext uri="{FF2B5EF4-FFF2-40B4-BE49-F238E27FC236}">
                <a16:creationId xmlns:a16="http://schemas.microsoft.com/office/drawing/2014/main" id="{3591B03D-D654-4EFA-9CCC-AAD4DCB64486}"/>
              </a:ext>
            </a:extLst>
          </p:cNvPr>
          <p:cNvSpPr txBox="1"/>
          <p:nvPr/>
        </p:nvSpPr>
        <p:spPr>
          <a:xfrm>
            <a:off x="449540" y="2442590"/>
            <a:ext cx="7344124" cy="21236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600" b="1" dirty="0">
                <a:solidFill>
                  <a:schemeClr val="bg1"/>
                </a:solidFill>
              </a:rPr>
              <a:t>“continue in what you have learned” </a:t>
            </a:r>
            <a:endParaRPr lang="en-US" sz="9600" dirty="0">
              <a:solidFill>
                <a:schemeClr val="bg1"/>
              </a:solidFill>
            </a:endParaRPr>
          </a:p>
        </p:txBody>
      </p:sp>
    </p:spTree>
    <p:extLst>
      <p:ext uri="{BB962C8B-B14F-4D97-AF65-F5344CB8AC3E}">
        <p14:creationId xmlns:p14="http://schemas.microsoft.com/office/powerpoint/2010/main" val="16382522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endParaRPr lang="en-US" sz="6000" dirty="0">
              <a:solidFill>
                <a:schemeClr val="bg1"/>
              </a:solidFill>
            </a:endParaRPr>
          </a:p>
        </p:txBody>
      </p:sp>
      <p:sp>
        <p:nvSpPr>
          <p:cNvPr id="7" name="TextBox 6">
            <a:extLst>
              <a:ext uri="{FF2B5EF4-FFF2-40B4-BE49-F238E27FC236}">
                <a16:creationId xmlns:a16="http://schemas.microsoft.com/office/drawing/2014/main" id="{3591B03D-D654-4EFA-9CCC-AAD4DCB64486}"/>
              </a:ext>
            </a:extLst>
          </p:cNvPr>
          <p:cNvSpPr txBox="1"/>
          <p:nvPr/>
        </p:nvSpPr>
        <p:spPr>
          <a:xfrm>
            <a:off x="373089" y="2271140"/>
            <a:ext cx="6861229"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600" b="1" dirty="0">
                <a:solidFill>
                  <a:schemeClr val="bg1"/>
                </a:solidFill>
              </a:rPr>
              <a:t>Who needs to hear the Word of God from you today? </a:t>
            </a:r>
            <a:endParaRPr lang="en-US" sz="9600" dirty="0">
              <a:solidFill>
                <a:schemeClr val="bg1"/>
              </a:solidFill>
            </a:endParaRPr>
          </a:p>
        </p:txBody>
      </p:sp>
    </p:spTree>
    <p:extLst>
      <p:ext uri="{BB962C8B-B14F-4D97-AF65-F5344CB8AC3E}">
        <p14:creationId xmlns:p14="http://schemas.microsoft.com/office/powerpoint/2010/main" val="2356091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91B03D-D654-4EFA-9CCC-AAD4DCB64486}"/>
              </a:ext>
            </a:extLst>
          </p:cNvPr>
          <p:cNvSpPr txBox="1"/>
          <p:nvPr/>
        </p:nvSpPr>
        <p:spPr>
          <a:xfrm>
            <a:off x="486005" y="1674673"/>
            <a:ext cx="11219990" cy="3508653"/>
          </a:xfrm>
          <a:prstGeom prst="rect">
            <a:avLst/>
          </a:prstGeom>
          <a:solidFill>
            <a:srgbClr val="03272D"/>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600" b="1" i="1" dirty="0">
                <a:solidFill>
                  <a:schemeClr val="bg1"/>
                </a:solidFill>
              </a:rPr>
              <a:t>Have you seen an example of how coming under the Word changes lives? </a:t>
            </a:r>
          </a:p>
          <a:p>
            <a:pPr marL="685800" indent="-685800">
              <a:buFont typeface="Arial" panose="020B0604020202020204" pitchFamily="34" charset="0"/>
              <a:buChar char="•"/>
            </a:pPr>
            <a:endParaRPr lang="en-US" sz="2400" b="1" dirty="0">
              <a:solidFill>
                <a:schemeClr val="bg1"/>
              </a:solidFill>
            </a:endParaRPr>
          </a:p>
        </p:txBody>
      </p:sp>
    </p:spTree>
    <p:extLst>
      <p:ext uri="{BB962C8B-B14F-4D97-AF65-F5344CB8AC3E}">
        <p14:creationId xmlns:p14="http://schemas.microsoft.com/office/powerpoint/2010/main" val="3170866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4318000"/>
            <a:ext cx="12191999" cy="254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3:14 </a:t>
            </a:r>
            <a:r>
              <a:rPr lang="en-US" sz="3200" dirty="0"/>
              <a:t>You, however, continue in the things you have learned and become convinced of, knowing from whom you have learned them, </a:t>
            </a:r>
            <a:r>
              <a:rPr lang="en-US" sz="3200" baseline="30000" dirty="0"/>
              <a:t>15 </a:t>
            </a:r>
            <a:r>
              <a:rPr lang="en-US" sz="3200" dirty="0"/>
              <a:t>and that from childhood you have known </a:t>
            </a:r>
            <a:r>
              <a:rPr lang="en-US" sz="3200" b="1" u="sng" dirty="0"/>
              <a:t>the sacred writings</a:t>
            </a:r>
            <a:r>
              <a:rPr lang="en-US" sz="3200" b="1" dirty="0"/>
              <a:t> </a:t>
            </a:r>
            <a:r>
              <a:rPr lang="en-US" sz="3200" dirty="0"/>
              <a:t>which are able to give you the wisdom that leads to salvation through faith which is in Christ Jesus. </a:t>
            </a:r>
          </a:p>
        </p:txBody>
      </p:sp>
      <p:sp>
        <p:nvSpPr>
          <p:cNvPr id="5" name="Rounded Rectangle 4"/>
          <p:cNvSpPr/>
          <p:nvPr/>
        </p:nvSpPr>
        <p:spPr>
          <a:xfrm>
            <a:off x="6533364" y="3099978"/>
            <a:ext cx="5068872" cy="781506"/>
          </a:xfrm>
          <a:prstGeom prst="roundRect">
            <a:avLst/>
          </a:prstGeom>
          <a:solidFill>
            <a:srgbClr val="03272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“the Word of God” </a:t>
            </a:r>
          </a:p>
        </p:txBody>
      </p:sp>
      <p:sp>
        <p:nvSpPr>
          <p:cNvPr id="6" name="TextBox 5">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r>
              <a:rPr lang="en-US" sz="4800" b="1" dirty="0">
                <a:solidFill>
                  <a:schemeClr val="bg1"/>
                </a:solidFill>
              </a:rPr>
              <a:t>  </a:t>
            </a:r>
            <a:endParaRPr lang="en-US" sz="4800" dirty="0">
              <a:solidFill>
                <a:schemeClr val="bg1"/>
              </a:solidFill>
            </a:endParaRPr>
          </a:p>
        </p:txBody>
      </p:sp>
    </p:spTree>
    <p:extLst>
      <p:ext uri="{BB962C8B-B14F-4D97-AF65-F5344CB8AC3E}">
        <p14:creationId xmlns:p14="http://schemas.microsoft.com/office/powerpoint/2010/main" val="488548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2"/>
          <a:srcRect/>
          <a:stretch/>
        </p:blipFill>
        <p:spPr>
          <a:xfrm>
            <a:off x="20" y="10"/>
            <a:ext cx="12191980" cy="6857990"/>
          </a:xfrm>
          <a:prstGeom prst="rect">
            <a:avLst/>
          </a:prstGeom>
        </p:spPr>
      </p:pic>
    </p:spTree>
    <p:extLst>
      <p:ext uri="{BB962C8B-B14F-4D97-AF65-F5344CB8AC3E}">
        <p14:creationId xmlns:p14="http://schemas.microsoft.com/office/powerpoint/2010/main" val="241150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4318000"/>
            <a:ext cx="12191999" cy="254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3:14 </a:t>
            </a:r>
            <a:r>
              <a:rPr lang="en-US" sz="3200" dirty="0"/>
              <a:t>You, however, continue in the things you have learned and become convinced of, knowing from whom you have learned them, </a:t>
            </a:r>
            <a:r>
              <a:rPr lang="en-US" sz="3200" baseline="30000" dirty="0"/>
              <a:t>15 </a:t>
            </a:r>
            <a:r>
              <a:rPr lang="en-US" sz="3200" dirty="0"/>
              <a:t>and that from childhood you have known </a:t>
            </a:r>
            <a:r>
              <a:rPr lang="en-US" sz="3200" b="1" u="sng" dirty="0"/>
              <a:t>the sacred writings</a:t>
            </a:r>
            <a:r>
              <a:rPr lang="en-US" sz="3200" b="1" dirty="0"/>
              <a:t> </a:t>
            </a:r>
            <a:r>
              <a:rPr lang="en-US" sz="3200" dirty="0"/>
              <a:t>which are able to give you the wisdom that leads to salvation through faith which is in Christ Jesus. </a:t>
            </a:r>
          </a:p>
        </p:txBody>
      </p:sp>
      <p:sp>
        <p:nvSpPr>
          <p:cNvPr id="9" name="TextBox 8">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r>
              <a:rPr lang="en-US" sz="4800" b="1" dirty="0">
                <a:solidFill>
                  <a:schemeClr val="bg1"/>
                </a:solidFill>
              </a:rPr>
              <a:t>  </a:t>
            </a:r>
            <a:endParaRPr lang="en-US" sz="4800" dirty="0">
              <a:solidFill>
                <a:schemeClr val="bg1"/>
              </a:solidFill>
            </a:endParaRPr>
          </a:p>
        </p:txBody>
      </p:sp>
      <p:sp>
        <p:nvSpPr>
          <p:cNvPr id="2" name="TextBox 1">
            <a:extLst>
              <a:ext uri="{FF2B5EF4-FFF2-40B4-BE49-F238E27FC236}">
                <a16:creationId xmlns:a16="http://schemas.microsoft.com/office/drawing/2014/main" id="{1B5BF4A1-F369-C779-2FCF-853C4C261CB6}"/>
              </a:ext>
            </a:extLst>
          </p:cNvPr>
          <p:cNvSpPr txBox="1"/>
          <p:nvPr/>
        </p:nvSpPr>
        <p:spPr>
          <a:xfrm>
            <a:off x="927383" y="1913506"/>
            <a:ext cx="5752641"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solidFill>
                  <a:schemeClr val="bg1"/>
                </a:solidFill>
              </a:rPr>
              <a:t>You have everything you need in the scriptures because God has spoken</a:t>
            </a:r>
            <a:endParaRPr lang="en-US" sz="4800" dirty="0">
              <a:solidFill>
                <a:schemeClr val="bg1"/>
              </a:solidFill>
            </a:endParaRPr>
          </a:p>
        </p:txBody>
      </p:sp>
    </p:spTree>
    <p:extLst>
      <p:ext uri="{BB962C8B-B14F-4D97-AF65-F5344CB8AC3E}">
        <p14:creationId xmlns:p14="http://schemas.microsoft.com/office/powerpoint/2010/main" val="3439202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p:cNvSpPr/>
          <p:nvPr/>
        </p:nvSpPr>
        <p:spPr>
          <a:xfrm>
            <a:off x="1" y="4318000"/>
            <a:ext cx="12191999" cy="254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rgbClr val="72DB2B"/>
                </a:solidFill>
              </a:rPr>
              <a:t>2 Tim 3:14 </a:t>
            </a:r>
            <a:r>
              <a:rPr lang="en-US" sz="3200" dirty="0"/>
              <a:t>You, however, continue in the things you have learned and become convinced of, knowing from whom you have learned them, </a:t>
            </a:r>
            <a:r>
              <a:rPr lang="en-US" sz="3200" baseline="30000" dirty="0"/>
              <a:t>15 </a:t>
            </a:r>
            <a:r>
              <a:rPr lang="en-US" sz="3200" dirty="0"/>
              <a:t>and that from childhood you have known the sacred writings </a:t>
            </a:r>
            <a:r>
              <a:rPr lang="en-US" sz="3200" b="1" u="sng" dirty="0"/>
              <a:t>which are able to give you the wisdom that leads to salvation</a:t>
            </a:r>
            <a:r>
              <a:rPr lang="en-US" sz="3200" b="1" dirty="0"/>
              <a:t> </a:t>
            </a:r>
            <a:r>
              <a:rPr lang="en-US" sz="3200" dirty="0"/>
              <a:t>through faith which is in Christ Jesus. </a:t>
            </a:r>
          </a:p>
        </p:txBody>
      </p:sp>
      <p:sp>
        <p:nvSpPr>
          <p:cNvPr id="7" name="TextBox 6">
            <a:extLst>
              <a:ext uri="{FF2B5EF4-FFF2-40B4-BE49-F238E27FC236}">
                <a16:creationId xmlns:a16="http://schemas.microsoft.com/office/drawing/2014/main" id="{3591B03D-D654-4EFA-9CCC-AAD4DCB64486}"/>
              </a:ext>
            </a:extLst>
          </p:cNvPr>
          <p:cNvSpPr txBox="1"/>
          <p:nvPr/>
        </p:nvSpPr>
        <p:spPr>
          <a:xfrm>
            <a:off x="0" y="114425"/>
            <a:ext cx="12192001"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solidFill>
                  <a:schemeClr val="bg1"/>
                </a:solidFill>
              </a:rPr>
              <a:t> </a:t>
            </a:r>
            <a:r>
              <a:rPr lang="en-US" sz="6600" b="1" dirty="0">
                <a:solidFill>
                  <a:schemeClr val="bg1"/>
                </a:solidFill>
              </a:rPr>
              <a:t>Stay with the Word</a:t>
            </a:r>
            <a:r>
              <a:rPr lang="en-US" sz="4800" b="1" dirty="0">
                <a:solidFill>
                  <a:schemeClr val="bg1"/>
                </a:solidFill>
              </a:rPr>
              <a:t>  </a:t>
            </a:r>
            <a:endParaRPr lang="en-US" sz="4800" dirty="0">
              <a:solidFill>
                <a:schemeClr val="bg1"/>
              </a:solidFill>
            </a:endParaRPr>
          </a:p>
        </p:txBody>
      </p:sp>
      <p:sp>
        <p:nvSpPr>
          <p:cNvPr id="3" name="TextBox 2">
            <a:extLst>
              <a:ext uri="{FF2B5EF4-FFF2-40B4-BE49-F238E27FC236}">
                <a16:creationId xmlns:a16="http://schemas.microsoft.com/office/drawing/2014/main" id="{0D017B94-9A84-7803-3D4E-D9F8E67F5C7B}"/>
              </a:ext>
            </a:extLst>
          </p:cNvPr>
          <p:cNvSpPr txBox="1"/>
          <p:nvPr/>
        </p:nvSpPr>
        <p:spPr>
          <a:xfrm>
            <a:off x="927383" y="1913506"/>
            <a:ext cx="5752641"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b="1" dirty="0">
                <a:solidFill>
                  <a:schemeClr val="bg1"/>
                </a:solidFill>
              </a:rPr>
              <a:t>You have everything you need in the scriptures because God has spoken</a:t>
            </a:r>
            <a:endParaRPr lang="en-US" sz="4800" dirty="0">
              <a:solidFill>
                <a:schemeClr val="bg1"/>
              </a:solidFill>
            </a:endParaRPr>
          </a:p>
        </p:txBody>
      </p:sp>
    </p:spTree>
    <p:extLst>
      <p:ext uri="{BB962C8B-B14F-4D97-AF65-F5344CB8AC3E}">
        <p14:creationId xmlns:p14="http://schemas.microsoft.com/office/powerpoint/2010/main" val="23634596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5248</Words>
  <Application>Microsoft Office PowerPoint</Application>
  <PresentationFormat>Widescreen</PresentationFormat>
  <Paragraphs>294</Paragraphs>
  <Slides>70</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70</vt:i4>
      </vt:variant>
    </vt:vector>
  </HeadingPairs>
  <TitlesOfParts>
    <vt:vector size="7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2024-09-12T21:02:42Z</dcterms:created>
  <dcterms:modified xsi:type="dcterms:W3CDTF">2024-09-12T21:02:49Z</dcterms:modified>
</cp:coreProperties>
</file>