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9" r:id="rId1"/>
  </p:sldMasterIdLst>
  <p:notesMasterIdLst>
    <p:notesMasterId r:id="rId29"/>
  </p:notesMasterIdLst>
  <p:handoutMasterIdLst>
    <p:handoutMasterId r:id="rId30"/>
  </p:handoutMasterIdLst>
  <p:sldIdLst>
    <p:sldId id="257" r:id="rId2"/>
    <p:sldId id="1024" r:id="rId3"/>
    <p:sldId id="1026" r:id="rId4"/>
    <p:sldId id="1027" r:id="rId5"/>
    <p:sldId id="1069" r:id="rId6"/>
    <p:sldId id="970" r:id="rId7"/>
    <p:sldId id="1067" r:id="rId8"/>
    <p:sldId id="1043" r:id="rId9"/>
    <p:sldId id="1044" r:id="rId10"/>
    <p:sldId id="1050" r:id="rId11"/>
    <p:sldId id="1051" r:id="rId12"/>
    <p:sldId id="972" r:id="rId13"/>
    <p:sldId id="1053" r:id="rId14"/>
    <p:sldId id="1059" r:id="rId15"/>
    <p:sldId id="1058" r:id="rId16"/>
    <p:sldId id="978" r:id="rId17"/>
    <p:sldId id="975" r:id="rId18"/>
    <p:sldId id="1056" r:id="rId19"/>
    <p:sldId id="1057" r:id="rId20"/>
    <p:sldId id="1055" r:id="rId21"/>
    <p:sldId id="1068" r:id="rId22"/>
    <p:sldId id="1033" r:id="rId23"/>
    <p:sldId id="1063" r:id="rId24"/>
    <p:sldId id="1064" r:id="rId25"/>
    <p:sldId id="1021" r:id="rId26"/>
    <p:sldId id="1004" r:id="rId27"/>
    <p:sldId id="1023" r:id="rId28"/>
  </p:sldIdLst>
  <p:sldSz cx="9144000" cy="6858000" type="letter"/>
  <p:notesSz cx="6858000" cy="9144000"/>
  <p:kinsoku lang="ja-JP" invalStChars="" invalEndChars="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00"/>
    <a:srgbClr val="D3F3F9"/>
    <a:srgbClr val="3B3B3B"/>
    <a:srgbClr val="6B6B6B"/>
    <a:srgbClr val="000000"/>
    <a:srgbClr val="0000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385" autoAdjust="0"/>
    <p:restoredTop sz="94660"/>
  </p:normalViewPr>
  <p:slideViewPr>
    <p:cSldViewPr>
      <p:cViewPr varScale="1">
        <p:scale>
          <a:sx n="83" d="100"/>
          <a:sy n="83" d="100"/>
        </p:scale>
        <p:origin x="460" y="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56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sz="1200" b="0">
                <a:latin typeface="Arial" charset="0"/>
              </a:rPr>
              <a:t>Page </a:t>
            </a:r>
            <a:fld id="{FD90D754-2B00-4E98-9068-13A90157625A}" type="slidenum">
              <a:rPr lang="en-US" sz="1200" b="0">
                <a:latin typeface="Arial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sz="1200" b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7610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051175" y="8710613"/>
            <a:ext cx="757238" cy="2540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wrap="none" lIns="87312" tIns="44450" rIns="87312" bIns="44450">
            <a:spAutoFit/>
          </a:bodyPr>
          <a:lstStyle/>
          <a:p>
            <a:pPr algn="ctr" defTabSz="868363">
              <a:lnSpc>
                <a:spcPct val="90000"/>
              </a:lnSpc>
              <a:defRPr/>
            </a:pPr>
            <a:r>
              <a:rPr lang="en-US" sz="1200" b="0">
                <a:latin typeface="Arial" charset="0"/>
              </a:rPr>
              <a:t>Page </a:t>
            </a:r>
            <a:fld id="{BFB881E5-F0BC-44F9-A95B-8216553F8F6B}" type="slidenum">
              <a:rPr lang="en-US" sz="1200" b="0">
                <a:latin typeface="Arial" charset="0"/>
              </a:rPr>
              <a:pPr algn="ctr" defTabSz="868363">
                <a:lnSpc>
                  <a:spcPct val="90000"/>
                </a:lnSpc>
                <a:defRPr/>
              </a:pPr>
              <a:t>‹#›</a:t>
            </a:fld>
            <a:endParaRPr lang="en-US" sz="1200" b="0">
              <a:latin typeface="Arial" charset="0"/>
            </a:endParaRPr>
          </a:p>
        </p:txBody>
      </p:sp>
      <p:sp>
        <p:nvSpPr>
          <p:cNvPr id="6451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699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699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Body Text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06561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939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05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91259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4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17856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4536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363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3152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2914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9364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000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6650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3785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25981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3885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14082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012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0908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547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2081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66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43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22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13970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957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971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0938" y="692150"/>
            <a:ext cx="4556125" cy="3416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3118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400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400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Font typeface="Wingdings" pitchFamily="2" charset="2"/>
              <a:buChar char="Ø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4958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00004A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Slide Title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1524000"/>
            <a:ext cx="91440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>
    <p:wipe dir="r"/>
  </p:transition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0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6000" b="1">
          <a:solidFill>
            <a:srgbClr val="D3F3F9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285750" indent="-2857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Clr>
          <a:schemeClr val="tx2"/>
        </a:buClr>
        <a:buSzPct val="100000"/>
        <a:buFont typeface="Wingdings" pitchFamily="2" charset="2"/>
        <a:buChar char="Ø"/>
        <a:defRPr sz="4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36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»"/>
        <a:defRPr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543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•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002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4574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146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3718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29050" indent="-171450" algn="l" rtl="0" eaLnBrk="0" fontAlgn="base" hangingPunct="0">
        <a:lnSpc>
          <a:spcPct val="70000"/>
        </a:lnSpc>
        <a:spcBef>
          <a:spcPct val="15000"/>
        </a:spcBef>
        <a:spcAft>
          <a:spcPct val="0"/>
        </a:spcAft>
        <a:buSzPct val="100000"/>
        <a:buChar char="–"/>
        <a:defRPr sz="1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971800"/>
            <a:ext cx="8382000" cy="25146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6600" dirty="0" smtClean="0"/>
              <a:t>Final Instructions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5240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2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4 We have ﻿﻿confidence in the Lord concerning you, that you ﻿﻿are doing and will continue to do what we told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5 May the Lord ﻿﻿</a:t>
            </a:r>
            <a:r>
              <a:rPr lang="en-US" u="sng" dirty="0" smtClean="0"/>
              <a:t>direct your hearts into the love of God</a:t>
            </a:r>
            <a:r>
              <a:rPr lang="en-US" dirty="0" smtClean="0"/>
              <a:t> and into the steadfastness of Christ.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572000" y="5181600"/>
            <a:ext cx="3962400" cy="83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6600" b="0" dirty="0" smtClean="0">
                <a:latin typeface="Times New Roman" pitchFamily="18" charset="0"/>
              </a:rPr>
              <a:t>What is it?</a:t>
            </a:r>
            <a:endParaRPr lang="en-US" sz="66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4 We have ﻿﻿confidence in the Lord concerning you, that you ﻿﻿are doing and will continue to do what we told you.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5 May the Lord ﻿﻿direct your hearts into the love of God and </a:t>
            </a:r>
            <a:r>
              <a:rPr lang="en-US" u="sng" dirty="0" smtClean="0"/>
              <a:t>into the steadfastness of Chris</a:t>
            </a:r>
            <a:r>
              <a:rPr lang="en-US" dirty="0" smtClean="0"/>
              <a:t>t.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6 Now we call on you, brethren, ﻿﻿in the name of our Lord Jesus Christ, that you ﻿﻿﻿﻿keep away from every brother who ﻿﻿leads </a:t>
            </a:r>
            <a:r>
              <a:rPr lang="en-US" u="sng" dirty="0" smtClean="0"/>
              <a:t>an ﻿﻿﻿﻿unruly life</a:t>
            </a:r>
            <a:r>
              <a:rPr lang="en-US" dirty="0" smtClean="0"/>
              <a:t> and not according to ﻿﻿the teaching which ﻿﻿you received from us.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7 For you yourselves know how you ought to ﻿﻿﻿﻿follow our example, because we did not act in an undisciplined manner among you,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7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779" grpId="0" uiExpand="1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8 nor did we ﻿﻿eat ﻿﻿anyone’s bread ﻿﻿without paying for it, but with ﻿﻿labor and hardship we kept ﻿﻿working night and day so that we would not be a burden to any of you;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9 </a:t>
            </a:r>
            <a:r>
              <a:rPr lang="en-US" u="sng" dirty="0" smtClean="0"/>
              <a:t>not because we do not have ﻿﻿the right to this</a:t>
            </a:r>
            <a:r>
              <a:rPr lang="en-US" dirty="0" smtClean="0"/>
              <a:t>, but in order to offer ourselves ﻿﻿as a model for you, so that you would ﻿﻿follow our example.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8 nor did we ﻿﻿eat ﻿﻿anyone’s bread ﻿﻿without paying for it, but with ﻿﻿labor and hardship we kept ﻿﻿working night and day so that we would not be a burden to any of you;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9 </a:t>
            </a:r>
            <a:r>
              <a:rPr lang="en-US" u="sng" dirty="0" smtClean="0"/>
              <a:t>not because we do not have ﻿﻿the right to this</a:t>
            </a:r>
            <a:r>
              <a:rPr lang="en-US" dirty="0" smtClean="0"/>
              <a:t>, but in order to offer ourselves ﻿﻿as a model for you, so that you would ﻿﻿follow our example.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04800" y="304800"/>
            <a:ext cx="7772400" cy="3200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Luke 10:6-7 [Jesus] “If a man of peace is there… Stay in that house, eating and drinking what they give you; for </a:t>
            </a:r>
            <a:r>
              <a:rPr lang="en-US" sz="4400" b="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 laborer is worthy of his wages</a:t>
            </a:r>
            <a:r>
              <a:rPr lang="en-US" sz="4400" b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Do not keep moving from house to house. </a:t>
            </a:r>
          </a:p>
          <a:p>
            <a:pPr>
              <a:lnSpc>
                <a:spcPct val="77000"/>
              </a:lnSpc>
              <a:spcBef>
                <a:spcPct val="5000"/>
              </a:spcBef>
            </a:pPr>
            <a:endParaRPr lang="en-US" sz="4400" b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10 For even ﻿﻿when we were with you, we used to give you this rule: ﻿﻿if anyone is </a:t>
            </a:r>
            <a:r>
              <a:rPr lang="en-US" u="sng" dirty="0" smtClean="0"/>
              <a:t>not willing to work</a:t>
            </a:r>
            <a:r>
              <a:rPr lang="en-US" dirty="0" smtClean="0"/>
              <a:t>, then neither should he eat. 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495800" y="3429000"/>
            <a:ext cx="3124200" cy="1371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 dirty="0" smtClean="0">
                <a:latin typeface="Times New Roman" pitchFamily="18" charset="0"/>
              </a:rPr>
              <a:t>Our eating meeting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10 For even ﻿﻿when we were with you, we used to give you this rule: ﻿﻿if anyone is not willing to work, then neither should he eat.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11 For we hear that some among you are ﻿﻿leading an undisciplined life, doing no work at all, but acting like ﻿﻿busybodies.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12 Now such persons we instruct and ﻿﻿exhort in the Lord Jesus Christ to ﻿﻿work in quiet fashion and eat their own bread.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12 Now such persons we instruct and ﻿﻿exhort in the Lord Jesus Christ to ﻿﻿work in quiet fashion and eat their own bread.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981200"/>
            <a:ext cx="7315200" cy="4724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000" b="0" dirty="0" smtClean="0">
                <a:latin typeface="Times New Roman" pitchFamily="18" charset="0"/>
              </a:rPr>
              <a:t>Theology of work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Creation in the image of God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Need to accomplish something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Take care of self and of others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Being a giver instead of a taker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12 Now such persons we instruct and ﻿﻿exhort in the Lord Jesus Christ to ﻿﻿work in quiet fashion and eat their own bread.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981200"/>
            <a:ext cx="7315200" cy="4724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Being a giver instead of a taker</a:t>
            </a:r>
          </a:p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000" b="0" dirty="0" smtClean="0">
                <a:latin typeface="Times New Roman" pitchFamily="18" charset="0"/>
              </a:rPr>
              <a:t>Theology </a:t>
            </a:r>
            <a:r>
              <a:rPr lang="en-US" sz="4000" b="0" dirty="0" smtClean="0">
                <a:latin typeface="Times New Roman" pitchFamily="18" charset="0"/>
              </a:rPr>
              <a:t>of work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Creation in the image of God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Need to accomplish something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Take care of self and of </a:t>
            </a:r>
            <a:r>
              <a:rPr lang="en-US" sz="4000" b="0" dirty="0" smtClean="0">
                <a:latin typeface="Times New Roman" pitchFamily="18" charset="0"/>
              </a:rPr>
              <a:t>others</a:t>
            </a:r>
            <a:endParaRPr lang="en-US" sz="4000" b="0" dirty="0" smtClean="0">
              <a:latin typeface="Times New Roman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8600" y="4345321"/>
            <a:ext cx="8458200" cy="2514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000" b="0" dirty="0" smtClean="0">
                <a:latin typeface="Times New Roman" pitchFamily="18" charset="0"/>
              </a:rPr>
              <a:t>Ephesians 4:28 He who steals must steal no longer; but rather he must labor, performing with his own hands what is good, </a:t>
            </a:r>
            <a:r>
              <a:rPr lang="en-US" sz="4000" b="0" u="sng" dirty="0" smtClean="0">
                <a:latin typeface="Times New Roman" pitchFamily="18" charset="0"/>
              </a:rPr>
              <a:t>so that he will have something to share with those in need</a:t>
            </a:r>
            <a:r>
              <a:rPr lang="en-US" sz="4000" b="0" dirty="0" smtClean="0">
                <a:latin typeface="Times New Roman" pitchFamily="18" charset="0"/>
              </a:rPr>
              <a:t>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﻿15﻿ Therefore, brethren, ﻿﻿stand fast and hold ﻿﻿the traditions which you were given, whether by word or our ﻿﻿epistle.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12 Now such persons we instruct and ﻿﻿exhort in the Lord Jesus Christ to ﻿﻿work in quiet fashion and eat their own bread. </a:t>
            </a: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981200"/>
            <a:ext cx="7315200" cy="4724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000" b="0" dirty="0" smtClean="0">
                <a:latin typeface="Times New Roman" pitchFamily="18" charset="0"/>
              </a:rPr>
              <a:t>Theology of work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Creation in the image of God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Need to accomplish something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Take care of self and of others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Being a giver instead of a taker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Don’t let it take over your life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Hater: “kicked out for not doing dishes”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Harmful effects of handouts</a:t>
            </a:r>
          </a:p>
          <a:p>
            <a:pPr marL="742950" indent="-742950">
              <a:lnSpc>
                <a:spcPct val="70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Patronage?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13 But as for you, ﻿﻿brethren, ﻿﻿do not grow weary of doing good.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14 If anyone does not obey our ﻿﻿instruction ﻿﻿﻿﻿in this letter, take special note of that person ﻿﻿﻿﻿and </a:t>
            </a:r>
            <a:r>
              <a:rPr lang="en-US" u="sng" smtClean="0"/>
              <a:t>do not associate with him</a:t>
            </a:r>
            <a:r>
              <a:rPr lang="en-US" smtClean="0"/>
              <a:t>, so that he will be ﻿﻿put to shame. 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3886200" y="4648200"/>
            <a:ext cx="5105400" cy="2057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What about some love???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Maybe therapy?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13 But as for you, ﻿﻿brethren, ﻿﻿do not grow weary of doing good.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14 If anyone does not obey our ﻿﻿instruction ﻿﻿﻿﻿in this letter, take special note of that person ﻿﻿﻿﻿and </a:t>
            </a:r>
            <a:r>
              <a:rPr lang="en-US" u="sng" smtClean="0"/>
              <a:t>do not associate with him</a:t>
            </a:r>
            <a:r>
              <a:rPr lang="en-US" smtClean="0"/>
              <a:t>, so that he will be ﻿﻿put to shame. </a:t>
            </a: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4572000" y="4572000"/>
            <a:ext cx="4419600" cy="21336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Biblical reply: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This </a:t>
            </a:r>
            <a:r>
              <a:rPr lang="en-US" sz="5400" b="0" u="sng">
                <a:latin typeface="Times New Roman" pitchFamily="18" charset="0"/>
              </a:rPr>
              <a:t>is</a:t>
            </a:r>
            <a:r>
              <a:rPr lang="en-US" sz="5400" b="0">
                <a:latin typeface="Times New Roman" pitchFamily="18" charset="0"/>
              </a:rPr>
              <a:t> therapy</a:t>
            </a:r>
          </a:p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5400" b="0">
                <a:latin typeface="Times New Roman" pitchFamily="18" charset="0"/>
              </a:rPr>
              <a:t>This </a:t>
            </a:r>
            <a:r>
              <a:rPr lang="en-US" sz="5400" b="0" u="sng">
                <a:latin typeface="Times New Roman" pitchFamily="18" charset="0"/>
              </a:rPr>
              <a:t>is</a:t>
            </a:r>
            <a:r>
              <a:rPr lang="en-US" sz="5400" b="0">
                <a:latin typeface="Times New Roman" pitchFamily="18" charset="0"/>
              </a:rPr>
              <a:t> love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13 But as for you, ﻿﻿brethren, ﻿﻿do not grow weary of doing good.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14 If anyone does not obey our ﻿﻿instruction ﻿﻿﻿﻿in this letter, take special note of that person ﻿﻿﻿﻿and </a:t>
            </a:r>
            <a:r>
              <a:rPr lang="en-US" u="sng" smtClean="0"/>
              <a:t>do not associate with him</a:t>
            </a:r>
            <a:r>
              <a:rPr lang="en-US" smtClean="0"/>
              <a:t>, so that he will be ﻿﻿put to shame. 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533400" y="457200"/>
            <a:ext cx="7924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“Discipline” = training</a:t>
            </a:r>
          </a:p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			    discipling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533400" y="1143000"/>
            <a:ext cx="2362200" cy="83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Encourage-ment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1600200" y="2209800"/>
            <a:ext cx="24384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Instruction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2819400" y="2971800"/>
            <a:ext cx="26670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Admonition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5562600" y="4495800"/>
            <a:ext cx="26670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Ultimatum</a:t>
            </a:r>
          </a:p>
        </p:txBody>
      </p:sp>
      <p:sp>
        <p:nvSpPr>
          <p:cNvPr id="35849" name="AutoShape 10"/>
          <p:cNvSpPr>
            <a:spLocks noChangeArrowheads="1"/>
          </p:cNvSpPr>
          <p:nvPr/>
        </p:nvSpPr>
        <p:spPr bwMode="auto">
          <a:xfrm rot="5400000">
            <a:off x="1104900" y="2095500"/>
            <a:ext cx="609600" cy="381000"/>
          </a:xfrm>
          <a:custGeom>
            <a:avLst/>
            <a:gdLst>
              <a:gd name="T0" fmla="*/ 435441 w 21600"/>
              <a:gd name="T1" fmla="*/ 0 h 21600"/>
              <a:gd name="T2" fmla="*/ 261253 w 21600"/>
              <a:gd name="T3" fmla="*/ 127000 h 21600"/>
              <a:gd name="T4" fmla="*/ 0 w 21600"/>
              <a:gd name="T5" fmla="*/ 317518 h 21600"/>
              <a:gd name="T6" fmla="*/ 261253 w 21600"/>
              <a:gd name="T7" fmla="*/ 381000 h 21600"/>
              <a:gd name="T8" fmla="*/ 522506 w 21600"/>
              <a:gd name="T9" fmla="*/ 264583 h 21600"/>
              <a:gd name="T10" fmla="*/ 609600 w 21600"/>
              <a:gd name="T11" fmla="*/ 1270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0" name="AutoShape 11"/>
          <p:cNvSpPr>
            <a:spLocks noChangeArrowheads="1"/>
          </p:cNvSpPr>
          <p:nvPr/>
        </p:nvSpPr>
        <p:spPr bwMode="auto">
          <a:xfrm rot="5400000">
            <a:off x="2324100" y="2857500"/>
            <a:ext cx="609600" cy="381000"/>
          </a:xfrm>
          <a:custGeom>
            <a:avLst/>
            <a:gdLst>
              <a:gd name="T0" fmla="*/ 435441 w 21600"/>
              <a:gd name="T1" fmla="*/ 0 h 21600"/>
              <a:gd name="T2" fmla="*/ 261253 w 21600"/>
              <a:gd name="T3" fmla="*/ 127000 h 21600"/>
              <a:gd name="T4" fmla="*/ 0 w 21600"/>
              <a:gd name="T5" fmla="*/ 317518 h 21600"/>
              <a:gd name="T6" fmla="*/ 261253 w 21600"/>
              <a:gd name="T7" fmla="*/ 381000 h 21600"/>
              <a:gd name="T8" fmla="*/ 522506 w 21600"/>
              <a:gd name="T9" fmla="*/ 264583 h 21600"/>
              <a:gd name="T10" fmla="*/ 609600 w 21600"/>
              <a:gd name="T11" fmla="*/ 1270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1" name="AutoShape 12"/>
          <p:cNvSpPr>
            <a:spLocks noChangeArrowheads="1"/>
          </p:cNvSpPr>
          <p:nvPr/>
        </p:nvSpPr>
        <p:spPr bwMode="auto">
          <a:xfrm rot="5400000">
            <a:off x="3695700" y="3619500"/>
            <a:ext cx="609600" cy="381000"/>
          </a:xfrm>
          <a:custGeom>
            <a:avLst/>
            <a:gdLst>
              <a:gd name="T0" fmla="*/ 435441 w 21600"/>
              <a:gd name="T1" fmla="*/ 0 h 21600"/>
              <a:gd name="T2" fmla="*/ 261253 w 21600"/>
              <a:gd name="T3" fmla="*/ 127000 h 21600"/>
              <a:gd name="T4" fmla="*/ 0 w 21600"/>
              <a:gd name="T5" fmla="*/ 317518 h 21600"/>
              <a:gd name="T6" fmla="*/ 261253 w 21600"/>
              <a:gd name="T7" fmla="*/ 381000 h 21600"/>
              <a:gd name="T8" fmla="*/ 522506 w 21600"/>
              <a:gd name="T9" fmla="*/ 264583 h 21600"/>
              <a:gd name="T10" fmla="*/ 609600 w 21600"/>
              <a:gd name="T11" fmla="*/ 1270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2" name="AutoShape 13"/>
          <p:cNvSpPr>
            <a:spLocks noChangeArrowheads="1"/>
          </p:cNvSpPr>
          <p:nvPr/>
        </p:nvSpPr>
        <p:spPr bwMode="auto">
          <a:xfrm rot="5400000">
            <a:off x="5067300" y="4381500"/>
            <a:ext cx="609600" cy="381000"/>
          </a:xfrm>
          <a:custGeom>
            <a:avLst/>
            <a:gdLst>
              <a:gd name="T0" fmla="*/ 435441 w 21600"/>
              <a:gd name="T1" fmla="*/ 0 h 21600"/>
              <a:gd name="T2" fmla="*/ 261253 w 21600"/>
              <a:gd name="T3" fmla="*/ 127000 h 21600"/>
              <a:gd name="T4" fmla="*/ 0 w 21600"/>
              <a:gd name="T5" fmla="*/ 317518 h 21600"/>
              <a:gd name="T6" fmla="*/ 261253 w 21600"/>
              <a:gd name="T7" fmla="*/ 381000 h 21600"/>
              <a:gd name="T8" fmla="*/ 522506 w 21600"/>
              <a:gd name="T9" fmla="*/ 264583 h 21600"/>
              <a:gd name="T10" fmla="*/ 609600 w 21600"/>
              <a:gd name="T11" fmla="*/ 1270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4191000" y="3733800"/>
            <a:ext cx="34290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Rebuke/reproof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13 But as for you, ﻿﻿brethren, ﻿﻿do not grow weary of doing good.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14 If anyone does not obey our ﻿﻿instruction ﻿﻿﻿﻿in this letter, take special note of that person ﻿﻿﻿﻿and </a:t>
            </a:r>
            <a:r>
              <a:rPr lang="en-US" u="sng" smtClean="0"/>
              <a:t>do not associate with him</a:t>
            </a:r>
            <a:r>
              <a:rPr lang="en-US" smtClean="0"/>
              <a:t>, so that he will be ﻿﻿put to shame. </a:t>
            </a:r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533400" y="457200"/>
            <a:ext cx="7924800" cy="5791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“Discipline” = training</a:t>
            </a:r>
          </a:p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54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				    discipling</a:t>
            </a:r>
          </a:p>
        </p:txBody>
      </p:sp>
      <p:sp>
        <p:nvSpPr>
          <p:cNvPr id="55302" name="Rectangle 6"/>
          <p:cNvSpPr>
            <a:spLocks noChangeArrowheads="1"/>
          </p:cNvSpPr>
          <p:nvPr/>
        </p:nvSpPr>
        <p:spPr bwMode="auto">
          <a:xfrm>
            <a:off x="533400" y="1143000"/>
            <a:ext cx="2362200" cy="8382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2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Encourage-ment</a:t>
            </a:r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1600200" y="2209800"/>
            <a:ext cx="24384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Instruction</a:t>
            </a:r>
          </a:p>
        </p:txBody>
      </p:sp>
      <p:sp>
        <p:nvSpPr>
          <p:cNvPr id="55304" name="Rectangle 8"/>
          <p:cNvSpPr>
            <a:spLocks noChangeArrowheads="1"/>
          </p:cNvSpPr>
          <p:nvPr/>
        </p:nvSpPr>
        <p:spPr bwMode="auto">
          <a:xfrm>
            <a:off x="2819400" y="2971800"/>
            <a:ext cx="26670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Admonition</a:t>
            </a:r>
          </a:p>
        </p:txBody>
      </p:sp>
      <p:sp>
        <p:nvSpPr>
          <p:cNvPr id="55305" name="Rectangle 9"/>
          <p:cNvSpPr>
            <a:spLocks noChangeArrowheads="1"/>
          </p:cNvSpPr>
          <p:nvPr/>
        </p:nvSpPr>
        <p:spPr bwMode="auto">
          <a:xfrm>
            <a:off x="5562600" y="4495800"/>
            <a:ext cx="26670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Ultimatum</a:t>
            </a:r>
          </a:p>
        </p:txBody>
      </p:sp>
      <p:sp>
        <p:nvSpPr>
          <p:cNvPr id="35849" name="AutoShape 10"/>
          <p:cNvSpPr>
            <a:spLocks noChangeArrowheads="1"/>
          </p:cNvSpPr>
          <p:nvPr/>
        </p:nvSpPr>
        <p:spPr bwMode="auto">
          <a:xfrm rot="5400000">
            <a:off x="1104900" y="2095500"/>
            <a:ext cx="609600" cy="381000"/>
          </a:xfrm>
          <a:custGeom>
            <a:avLst/>
            <a:gdLst>
              <a:gd name="T0" fmla="*/ 435441 w 21600"/>
              <a:gd name="T1" fmla="*/ 0 h 21600"/>
              <a:gd name="T2" fmla="*/ 261253 w 21600"/>
              <a:gd name="T3" fmla="*/ 127000 h 21600"/>
              <a:gd name="T4" fmla="*/ 0 w 21600"/>
              <a:gd name="T5" fmla="*/ 317518 h 21600"/>
              <a:gd name="T6" fmla="*/ 261253 w 21600"/>
              <a:gd name="T7" fmla="*/ 381000 h 21600"/>
              <a:gd name="T8" fmla="*/ 522506 w 21600"/>
              <a:gd name="T9" fmla="*/ 264583 h 21600"/>
              <a:gd name="T10" fmla="*/ 609600 w 21600"/>
              <a:gd name="T11" fmla="*/ 1270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0" name="AutoShape 11"/>
          <p:cNvSpPr>
            <a:spLocks noChangeArrowheads="1"/>
          </p:cNvSpPr>
          <p:nvPr/>
        </p:nvSpPr>
        <p:spPr bwMode="auto">
          <a:xfrm rot="5400000">
            <a:off x="2324100" y="2857500"/>
            <a:ext cx="609600" cy="381000"/>
          </a:xfrm>
          <a:custGeom>
            <a:avLst/>
            <a:gdLst>
              <a:gd name="T0" fmla="*/ 435441 w 21600"/>
              <a:gd name="T1" fmla="*/ 0 h 21600"/>
              <a:gd name="T2" fmla="*/ 261253 w 21600"/>
              <a:gd name="T3" fmla="*/ 127000 h 21600"/>
              <a:gd name="T4" fmla="*/ 0 w 21600"/>
              <a:gd name="T5" fmla="*/ 317518 h 21600"/>
              <a:gd name="T6" fmla="*/ 261253 w 21600"/>
              <a:gd name="T7" fmla="*/ 381000 h 21600"/>
              <a:gd name="T8" fmla="*/ 522506 w 21600"/>
              <a:gd name="T9" fmla="*/ 264583 h 21600"/>
              <a:gd name="T10" fmla="*/ 609600 w 21600"/>
              <a:gd name="T11" fmla="*/ 1270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1" name="AutoShape 12"/>
          <p:cNvSpPr>
            <a:spLocks noChangeArrowheads="1"/>
          </p:cNvSpPr>
          <p:nvPr/>
        </p:nvSpPr>
        <p:spPr bwMode="auto">
          <a:xfrm rot="5400000">
            <a:off x="3695700" y="3619500"/>
            <a:ext cx="609600" cy="381000"/>
          </a:xfrm>
          <a:custGeom>
            <a:avLst/>
            <a:gdLst>
              <a:gd name="T0" fmla="*/ 435441 w 21600"/>
              <a:gd name="T1" fmla="*/ 0 h 21600"/>
              <a:gd name="T2" fmla="*/ 261253 w 21600"/>
              <a:gd name="T3" fmla="*/ 127000 h 21600"/>
              <a:gd name="T4" fmla="*/ 0 w 21600"/>
              <a:gd name="T5" fmla="*/ 317518 h 21600"/>
              <a:gd name="T6" fmla="*/ 261253 w 21600"/>
              <a:gd name="T7" fmla="*/ 381000 h 21600"/>
              <a:gd name="T8" fmla="*/ 522506 w 21600"/>
              <a:gd name="T9" fmla="*/ 264583 h 21600"/>
              <a:gd name="T10" fmla="*/ 609600 w 21600"/>
              <a:gd name="T11" fmla="*/ 1270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35852" name="AutoShape 13"/>
          <p:cNvSpPr>
            <a:spLocks noChangeArrowheads="1"/>
          </p:cNvSpPr>
          <p:nvPr/>
        </p:nvSpPr>
        <p:spPr bwMode="auto">
          <a:xfrm rot="5400000">
            <a:off x="5067300" y="4381500"/>
            <a:ext cx="609600" cy="381000"/>
          </a:xfrm>
          <a:custGeom>
            <a:avLst/>
            <a:gdLst>
              <a:gd name="T0" fmla="*/ 435441 w 21600"/>
              <a:gd name="T1" fmla="*/ 0 h 21600"/>
              <a:gd name="T2" fmla="*/ 261253 w 21600"/>
              <a:gd name="T3" fmla="*/ 127000 h 21600"/>
              <a:gd name="T4" fmla="*/ 0 w 21600"/>
              <a:gd name="T5" fmla="*/ 317518 h 21600"/>
              <a:gd name="T6" fmla="*/ 261253 w 21600"/>
              <a:gd name="T7" fmla="*/ 381000 h 21600"/>
              <a:gd name="T8" fmla="*/ 522506 w 21600"/>
              <a:gd name="T9" fmla="*/ 264583 h 21600"/>
              <a:gd name="T10" fmla="*/ 609600 w 21600"/>
              <a:gd name="T11" fmla="*/ 127000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gradFill rotWithShape="0">
            <a:gsLst>
              <a:gs pos="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  <p:sp>
        <p:nvSpPr>
          <p:cNvPr id="55310" name="Rectangle 14"/>
          <p:cNvSpPr>
            <a:spLocks noChangeArrowheads="1"/>
          </p:cNvSpPr>
          <p:nvPr/>
        </p:nvSpPr>
        <p:spPr bwMode="auto">
          <a:xfrm>
            <a:off x="4191000" y="3733800"/>
            <a:ext cx="3429000" cy="5334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8000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  <a:defRPr/>
            </a:pPr>
            <a:r>
              <a:rPr lang="en-US" sz="3600" b="0"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Rebuke/reproof</a:t>
            </a:r>
          </a:p>
        </p:txBody>
      </p:sp>
      <p:sp>
        <p:nvSpPr>
          <p:cNvPr id="35854" name="Rectangle 15"/>
          <p:cNvSpPr>
            <a:spLocks noChangeArrowheads="1"/>
          </p:cNvSpPr>
          <p:nvPr/>
        </p:nvSpPr>
        <p:spPr bwMode="auto">
          <a:xfrm>
            <a:off x="5410200" y="4267200"/>
            <a:ext cx="2971800" cy="990600"/>
          </a:xfrm>
          <a:prstGeom prst="rect">
            <a:avLst/>
          </a:prstGeom>
          <a:noFill/>
          <a:ln w="104775">
            <a:solidFill>
              <a:schemeClr val="tx1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 b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15 Yet ﻿﻿do not regard him as an enemy, but ﻿﻿﻿﻿admonish him as a ﻿﻿brother.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 </a:t>
            </a: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2590800" y="2438400"/>
            <a:ext cx="5257800" cy="3352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000" b="0" dirty="0">
                <a:latin typeface="Times New Roman" pitchFamily="18" charset="0"/>
              </a:rPr>
              <a:t>Helping people through discipline:</a:t>
            </a:r>
          </a:p>
          <a:p>
            <a:pPr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000" b="0" dirty="0">
                <a:latin typeface="Times New Roman" pitchFamily="18" charset="0"/>
              </a:rPr>
              <a:t>A dangerous time</a:t>
            </a:r>
          </a:p>
          <a:p>
            <a:pPr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000" b="0" dirty="0">
                <a:latin typeface="Times New Roman" pitchFamily="18" charset="0"/>
              </a:rPr>
              <a:t>The evil one is at work</a:t>
            </a:r>
          </a:p>
          <a:p>
            <a:pPr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000" b="0" dirty="0" smtClean="0">
                <a:latin typeface="Times New Roman" pitchFamily="18" charset="0"/>
              </a:rPr>
              <a:t>Admonishing, </a:t>
            </a:r>
            <a:br>
              <a:rPr lang="en-US" sz="4000" b="0" dirty="0" smtClean="0">
                <a:latin typeface="Times New Roman" pitchFamily="18" charset="0"/>
              </a:rPr>
            </a:br>
            <a:r>
              <a:rPr lang="en-US" sz="4000" b="0" dirty="0" smtClean="0">
                <a:latin typeface="Times New Roman" pitchFamily="18" charset="0"/>
              </a:rPr>
              <a:t>    Pleading</a:t>
            </a:r>
            <a:endParaRPr lang="en-US" sz="4000" b="0" dirty="0">
              <a:latin typeface="Times New Roman" pitchFamily="18" charset="0"/>
            </a:endParaRPr>
          </a:p>
          <a:p>
            <a:pPr>
              <a:lnSpc>
                <a:spcPct val="70000"/>
              </a:lnSpc>
              <a:spcBef>
                <a:spcPct val="5000"/>
              </a:spcBef>
              <a:buClr>
                <a:schemeClr val="tx2"/>
              </a:buClr>
              <a:buFont typeface="Wingdings" pitchFamily="2" charset="2"/>
              <a:buChar char="Ø"/>
            </a:pPr>
            <a:r>
              <a:rPr lang="en-US" sz="4000" b="0" dirty="0">
                <a:latin typeface="Times New Roman" pitchFamily="18" charset="0"/>
              </a:rPr>
              <a:t>Not compromising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63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63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3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63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16 Now ﻿﻿may the Lord of peace ﻿﻿Himself continually grant you peace in every ﻿﻿circumstance. ﻿﻿The Lord be with you all!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17 ﻿﻿I, Paul, write this greeting ﻿﻿with my own hand, and this is a distinguishing mark in every letter; this is the way I write.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18 ﻿﻿The grace of our Lord Jesus Christ be with you all.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3716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16 Now ﻿﻿may the Lord of peace ﻿﻿Himself continually grant you peace in every ﻿﻿circumstance. ﻿﻿The Lord be with you all!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17 ﻿﻿I, Paul, write this greeting ﻿﻿with my own hand, and this is a distinguishing mark in every letter; this is the way I write.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18 ﻿﻿The grace of our Lord Jesus Christ be with you all. 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514600" y="533400"/>
            <a:ext cx="5562600" cy="2590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000" b="0">
                <a:latin typeface="Times New Roman" pitchFamily="18" charset="0"/>
              </a:rPr>
              <a:t>Gal. 6:﻿11﻿ See with what large letters I have written to you with my own hand!</a:t>
            </a:r>
          </a:p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4000" b="0">
                <a:latin typeface="Times New Roman" pitchFamily="18" charset="0"/>
              </a:rPr>
              <a:t>Col 4:﻿18﻿ ﻿﻿This salutation by my own hand—Paul.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﻿15﻿ Therefore, brethren, ﻿﻿stand fast and hold ﻿﻿the traditions which you were given, whether by word or our ﻿﻿epistle. 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2133600" y="1828800"/>
            <a:ext cx="23622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Line 5"/>
          <p:cNvSpPr>
            <a:spLocks noChangeShapeType="1"/>
          </p:cNvSpPr>
          <p:nvPr/>
        </p:nvSpPr>
        <p:spPr bwMode="auto">
          <a:xfrm flipV="1">
            <a:off x="2133600" y="1828800"/>
            <a:ext cx="23622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smtClean="0"/>
              <a:t>﻿15﻿ Therefore, brethren, ﻿﻿stand fast and hold ﻿﻿the traditions which you were given, whether by word or our ﻿﻿epistle. 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3657600" y="2743200"/>
            <a:ext cx="3657600" cy="6858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5000"/>
              </a:lnSpc>
              <a:spcBef>
                <a:spcPct val="10000"/>
              </a:spcBef>
            </a:pPr>
            <a:r>
              <a:rPr lang="en-US" sz="4800" b="0" dirty="0" smtClean="0">
                <a:latin typeface="Times New Roman" pitchFamily="18" charset="0"/>
              </a:rPr>
              <a:t>teaching - </a:t>
            </a:r>
            <a:r>
              <a:rPr lang="en-US" sz="3600" b="0" dirty="0">
                <a:latin typeface="Times New Roman" pitchFamily="18" charset="0"/>
              </a:rPr>
              <a:t>NLT</a:t>
            </a:r>
          </a:p>
        </p:txBody>
      </p:sp>
      <p:sp>
        <p:nvSpPr>
          <p:cNvPr id="7" name="Line 4"/>
          <p:cNvSpPr>
            <a:spLocks noChangeShapeType="1"/>
          </p:cNvSpPr>
          <p:nvPr/>
        </p:nvSpPr>
        <p:spPr bwMode="auto">
          <a:xfrm>
            <a:off x="2133600" y="1828800"/>
            <a:ext cx="23622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133600" y="1828800"/>
            <a:ext cx="2362200" cy="3048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2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﻿15﻿ Therefore, brethren, ﻿﻿stand fast and hold ﻿﻿the teaching which you were given, whether by word or our ﻿﻿epistle.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﻿16 Now may our Lord Jesus Christ himself and God our Father, </a:t>
            </a:r>
            <a:r>
              <a:rPr lang="en-US" u="sng" dirty="0" smtClean="0"/>
              <a:t>who loved us and by his grace gave us eternal comfort and a wonderful anticipation</a:t>
            </a:r>
            <a:r>
              <a:rPr lang="en-US" dirty="0" smtClean="0"/>
              <a:t>,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17 comfort you and strengthen you in every good thing you do and say.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524000"/>
          </a:xfrm>
        </p:spPr>
        <p:txBody>
          <a:bodyPr lIns="90488" tIns="44450" rIns="90488" bIns="44450"/>
          <a:lstStyle/>
          <a:p>
            <a:pPr>
              <a:defRPr/>
            </a:pPr>
            <a:r>
              <a:rPr lang="en-US" sz="8000" dirty="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 ﻿﻿Finally, brethren, ﻿﻿</a:t>
            </a:r>
            <a:r>
              <a:rPr lang="en-US" u="sng" dirty="0" smtClean="0"/>
              <a:t>pray for us</a:t>
            </a:r>
            <a:r>
              <a:rPr lang="en-US" dirty="0" smtClean="0"/>
              <a:t> </a:t>
            </a:r>
            <a:r>
              <a:rPr lang="en-US" u="sng" dirty="0" smtClean="0"/>
              <a:t>that ﻿﻿the word of the Lord will ﻿﻿spread rapidly</a:t>
            </a:r>
            <a:r>
              <a:rPr lang="en-US" dirty="0" smtClean="0"/>
              <a:t> and be glorified, just as it did also with you; 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 ﻿﻿Finally, brethren, ﻿﻿pray for us that ﻿﻿the word of the Lord will ﻿﻿spread rapidly and be glorified, just as it did also with you;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2 and that we will be ﻿﻿rescued from ﻿﻿perverse and evil men; for not all have ﻿﻿faith.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 But ﻿﻿the Lord is faithful, ﻿﻿and He will strengthen and protect you ﻿﻿from </a:t>
            </a:r>
            <a:br>
              <a:rPr lang="en-US" dirty="0" smtClean="0"/>
            </a:br>
            <a:r>
              <a:rPr lang="en-US" dirty="0" smtClean="0"/>
              <a:t>﻿﻿</a:t>
            </a:r>
            <a:r>
              <a:rPr lang="en-US" u="sng" dirty="0" smtClean="0"/>
              <a:t>the evil one</a:t>
            </a:r>
            <a:r>
              <a:rPr lang="en-US" dirty="0" smtClean="0"/>
              <a:t>. </a:t>
            </a: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3276600" y="5638800"/>
            <a:ext cx="49530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5400" b="0" dirty="0" smtClean="0">
                <a:latin typeface="Times New Roman" pitchFamily="18" charset="0"/>
              </a:rPr>
              <a:t>Spiritual warfare</a:t>
            </a:r>
            <a:endParaRPr lang="en-US" sz="5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sz="8000" smtClean="0"/>
              <a:t>2 Thessalonians 3</a:t>
            </a:r>
          </a:p>
        </p:txBody>
      </p:sp>
      <p:sp>
        <p:nvSpPr>
          <p:cNvPr id="587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19200"/>
            <a:ext cx="9144000" cy="4876800"/>
          </a:xfrm>
        </p:spPr>
        <p:txBody>
          <a:bodyPr lIns="90488" tIns="44450" rIns="90488" bIns="44450"/>
          <a:lstStyle/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1 ﻿﻿Finally, brethren, ﻿﻿pray for us that ﻿﻿the word of the Lord will ﻿﻿spread rapidly and be glorified, just as it did also with you;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2 and that we will be ﻿﻿rescued from ﻿﻿perverse and evil men; for not all have ﻿﻿faith. </a:t>
            </a:r>
          </a:p>
          <a:p>
            <a:pPr>
              <a:spcBef>
                <a:spcPct val="5000"/>
              </a:spcBef>
              <a:buFont typeface="Monotype Sorts" pitchFamily="2" charset="2"/>
              <a:buNone/>
              <a:defRPr/>
            </a:pPr>
            <a:r>
              <a:rPr lang="en-US" dirty="0" smtClean="0"/>
              <a:t>3 But ﻿﻿the Lord is faithful, ﻿﻿and He will strengthen and protect you ﻿﻿from </a:t>
            </a:r>
            <a:br>
              <a:rPr lang="en-US" dirty="0" smtClean="0"/>
            </a:br>
            <a:r>
              <a:rPr lang="en-US" dirty="0" smtClean="0"/>
              <a:t>﻿﻿</a:t>
            </a:r>
            <a:r>
              <a:rPr lang="en-US" u="sng" dirty="0" smtClean="0"/>
              <a:t>the evil one</a:t>
            </a:r>
            <a:r>
              <a:rPr lang="en-US" dirty="0" smtClean="0"/>
              <a:t>. </a:t>
            </a: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3276600" y="5638800"/>
            <a:ext cx="4953000" cy="762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</a:pPr>
            <a:r>
              <a:rPr lang="en-US" sz="5400" b="0" dirty="0" smtClean="0">
                <a:latin typeface="Times New Roman" pitchFamily="18" charset="0"/>
              </a:rPr>
              <a:t>Spiritual warfare</a:t>
            </a:r>
            <a:endParaRPr lang="en-US" sz="5400" b="0" dirty="0">
              <a:latin typeface="Times New Roman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533400"/>
            <a:ext cx="4876800" cy="1143000"/>
          </a:xfrm>
          <a:prstGeom prst="rect">
            <a:avLst/>
          </a:prstGeom>
          <a:gradFill rotWithShape="0">
            <a:gsLst>
              <a:gs pos="0">
                <a:srgbClr val="000000"/>
              </a:gs>
              <a:gs pos="50000">
                <a:srgbClr val="00007E"/>
              </a:gs>
              <a:gs pos="100000">
                <a:srgbClr val="000000"/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>
              <a:lnSpc>
                <a:spcPct val="77000"/>
              </a:lnSpc>
              <a:spcBef>
                <a:spcPct val="5000"/>
              </a:spcBef>
              <a:buClr>
                <a:schemeClr val="accent2"/>
              </a:buClr>
              <a:buFont typeface="Wingdings" pitchFamily="2" charset="2"/>
              <a:buChar char="Ø"/>
            </a:pPr>
            <a:r>
              <a:rPr lang="en-US" sz="4400" b="0" dirty="0" smtClean="0">
                <a:latin typeface="Times New Roman" pitchFamily="18" charset="0"/>
              </a:rPr>
              <a:t>Wartime vs. peacetime mentality</a:t>
            </a:r>
            <a:endParaRPr lang="en-US" sz="4400" b="0" dirty="0">
              <a:latin typeface="Times New Roman" pitchFamily="18" charset="0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n1">
  <a:themeElements>
    <a:clrScheme name="">
      <a:dk1>
        <a:srgbClr val="919191"/>
      </a:dk1>
      <a:lt1>
        <a:srgbClr val="FFFFFF"/>
      </a:lt1>
      <a:dk2>
        <a:srgbClr val="0000F8"/>
      </a:dk2>
      <a:lt2>
        <a:srgbClr val="FAFD00"/>
      </a:lt2>
      <a:accent1>
        <a:srgbClr val="618FFD"/>
      </a:accent1>
      <a:accent2>
        <a:srgbClr val="FAFD00"/>
      </a:accent2>
      <a:accent3>
        <a:srgbClr val="AAAAFB"/>
      </a:accent3>
      <a:accent4>
        <a:srgbClr val="DADADA"/>
      </a:accent4>
      <a:accent5>
        <a:srgbClr val="B7C6FE"/>
      </a:accent5>
      <a:accent6>
        <a:srgbClr val="E3E500"/>
      </a:accent6>
      <a:hlink>
        <a:srgbClr val="FC0128"/>
      </a:hlink>
      <a:folHlink>
        <a:srgbClr val="CECECE"/>
      </a:folHlink>
    </a:clrScheme>
    <a:fontScheme name="den1.pot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047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04775" cap="flat" cmpd="sng" algn="ctr">
          <a:solidFill>
            <a:schemeClr val="tx1"/>
          </a:solidFill>
          <a:prstDash val="solid"/>
          <a:round/>
          <a:headEnd type="none" w="sm" len="sm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n1.pot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n1.pot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n1.pot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Office\Templates\den1.pot</Template>
  <TotalTime>0</TotalTime>
  <Words>436</Words>
  <Application>Microsoft Office PowerPoint</Application>
  <PresentationFormat>Letter Paper (8.5x11 in)</PresentationFormat>
  <Paragraphs>127</Paragraphs>
  <Slides>27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Monotype Sorts</vt:lpstr>
      <vt:lpstr>Times New Roman</vt:lpstr>
      <vt:lpstr>Wingdings</vt:lpstr>
      <vt:lpstr>den1</vt:lpstr>
      <vt:lpstr>2 Thessalonians 2</vt:lpstr>
      <vt:lpstr>2 Thessalonians 2</vt:lpstr>
      <vt:lpstr>2 Thessalonians 2</vt:lpstr>
      <vt:lpstr>2 Thessalonians 2</vt:lpstr>
      <vt:lpstr>2 Thessalonians 2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  <vt:lpstr>2 Thessalonians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2023-08-14T15:23:28Z</dcterms:created>
  <dcterms:modified xsi:type="dcterms:W3CDTF">2023-08-14T15:23:34Z</dcterms:modified>
</cp:coreProperties>
</file>