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4"/>
  </p:notesMasterIdLst>
  <p:sldIdLst>
    <p:sldId id="1083" r:id="rId2"/>
    <p:sldId id="1094" r:id="rId3"/>
    <p:sldId id="1097" r:id="rId4"/>
    <p:sldId id="1214" r:id="rId5"/>
    <p:sldId id="1098" r:id="rId6"/>
    <p:sldId id="1100" r:id="rId7"/>
    <p:sldId id="1101" r:id="rId8"/>
    <p:sldId id="1103" r:id="rId9"/>
    <p:sldId id="1104" r:id="rId10"/>
    <p:sldId id="1110" r:id="rId11"/>
    <p:sldId id="1111" r:id="rId12"/>
    <p:sldId id="1112" r:id="rId13"/>
    <p:sldId id="1188" r:id="rId14"/>
    <p:sldId id="1113" r:id="rId15"/>
    <p:sldId id="1121" r:id="rId16"/>
    <p:sldId id="1122" r:id="rId17"/>
    <p:sldId id="1117" r:id="rId18"/>
    <p:sldId id="1216" r:id="rId19"/>
    <p:sldId id="1128" r:id="rId20"/>
    <p:sldId id="1125" r:id="rId21"/>
    <p:sldId id="1119" r:id="rId22"/>
    <p:sldId id="1126" r:id="rId23"/>
    <p:sldId id="1129" r:id="rId24"/>
    <p:sldId id="1189" r:id="rId25"/>
    <p:sldId id="1193" r:id="rId26"/>
    <p:sldId id="1191" r:id="rId27"/>
    <p:sldId id="1192" r:id="rId28"/>
    <p:sldId id="1190" r:id="rId29"/>
    <p:sldId id="1138" r:id="rId30"/>
    <p:sldId id="1139" r:id="rId31"/>
    <p:sldId id="1141" r:id="rId32"/>
    <p:sldId id="1160" r:id="rId33"/>
    <p:sldId id="1145" r:id="rId34"/>
    <p:sldId id="1143" r:id="rId35"/>
    <p:sldId id="1144" r:id="rId36"/>
    <p:sldId id="1146" r:id="rId37"/>
    <p:sldId id="1147" r:id="rId38"/>
    <p:sldId id="1148" r:id="rId39"/>
    <p:sldId id="1149" r:id="rId40"/>
    <p:sldId id="1150" r:id="rId41"/>
    <p:sldId id="1154" r:id="rId42"/>
    <p:sldId id="1155" r:id="rId43"/>
    <p:sldId id="1161" r:id="rId44"/>
    <p:sldId id="1170" r:id="rId45"/>
    <p:sldId id="1162" r:id="rId46"/>
    <p:sldId id="1163" r:id="rId47"/>
    <p:sldId id="1211" r:id="rId48"/>
    <p:sldId id="1164" r:id="rId49"/>
    <p:sldId id="1165" r:id="rId50"/>
    <p:sldId id="1215" r:id="rId51"/>
    <p:sldId id="1200" r:id="rId52"/>
    <p:sldId id="1172" r:id="rId53"/>
    <p:sldId id="1173" r:id="rId54"/>
    <p:sldId id="1174" r:id="rId55"/>
    <p:sldId id="1175" r:id="rId56"/>
    <p:sldId id="1176" r:id="rId57"/>
    <p:sldId id="1178" r:id="rId58"/>
    <p:sldId id="1179" r:id="rId59"/>
    <p:sldId id="1181" r:id="rId60"/>
    <p:sldId id="1182" r:id="rId61"/>
    <p:sldId id="1213" r:id="rId62"/>
    <p:sldId id="1202" r:id="rId6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E1C"/>
    <a:srgbClr val="4D2A1B"/>
    <a:srgbClr val="DCD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55E53B-F1FD-4680-8313-CA27B33E2585}" v="28" dt="2023-03-23T13:22:31.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41" autoAdjust="0"/>
    <p:restoredTop sz="94356" autoAdjust="0"/>
  </p:normalViewPr>
  <p:slideViewPr>
    <p:cSldViewPr>
      <p:cViewPr varScale="1">
        <p:scale>
          <a:sx n="67" d="100"/>
          <a:sy n="67" d="100"/>
        </p:scale>
        <p:origin x="76" y="30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79"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ustB" userId="036fd538-e6a0-4478-b832-b99ce6775b9a" providerId="ADAL" clId="{B055E53B-F1FD-4680-8313-CA27B33E2585}"/>
    <pc:docChg chg="undo custSel addSld delSld modSld sldOrd">
      <pc:chgData name="FoustB" userId="036fd538-e6a0-4478-b832-b99ce6775b9a" providerId="ADAL" clId="{B055E53B-F1FD-4680-8313-CA27B33E2585}" dt="2023-03-23T13:22:31.293" v="49"/>
      <pc:docMkLst>
        <pc:docMk/>
      </pc:docMkLst>
      <pc:sldChg chg="ord">
        <pc:chgData name="FoustB" userId="036fd538-e6a0-4478-b832-b99ce6775b9a" providerId="ADAL" clId="{B055E53B-F1FD-4680-8313-CA27B33E2585}" dt="2023-03-23T13:21:59.541" v="46"/>
        <pc:sldMkLst>
          <pc:docMk/>
          <pc:sldMk cId="3509599237" sldId="977"/>
        </pc:sldMkLst>
      </pc:sldChg>
      <pc:sldChg chg="ord">
        <pc:chgData name="FoustB" userId="036fd538-e6a0-4478-b832-b99ce6775b9a" providerId="ADAL" clId="{B055E53B-F1FD-4680-8313-CA27B33E2585}" dt="2023-03-23T13:20:22.775" v="12" actId="20578"/>
        <pc:sldMkLst>
          <pc:docMk/>
          <pc:sldMk cId="2350083742" sldId="1183"/>
        </pc:sldMkLst>
      </pc:sldChg>
      <pc:sldChg chg="modSp add del modAnim">
        <pc:chgData name="FoustB" userId="036fd538-e6a0-4478-b832-b99ce6775b9a" providerId="ADAL" clId="{B055E53B-F1FD-4680-8313-CA27B33E2585}" dt="2023-03-23T13:22:31.293" v="49"/>
        <pc:sldMkLst>
          <pc:docMk/>
          <pc:sldMk cId="1174237100" sldId="1184"/>
        </pc:sldMkLst>
        <pc:spChg chg="mod">
          <ac:chgData name="FoustB" userId="036fd538-e6a0-4478-b832-b99ce6775b9a" providerId="ADAL" clId="{B055E53B-F1FD-4680-8313-CA27B33E2585}" dt="2023-03-23T13:21:54.129" v="44" actId="20577"/>
          <ac:spMkLst>
            <pc:docMk/>
            <pc:sldMk cId="1174237100" sldId="1184"/>
            <ac:spMk id="7" creationId="{00000000-0000-0000-0000-000000000000}"/>
          </ac:spMkLst>
        </pc:spChg>
      </pc:sldChg>
      <pc:sldChg chg="delSp modSp mod ord">
        <pc:chgData name="FoustB" userId="036fd538-e6a0-4478-b832-b99ce6775b9a" providerId="ADAL" clId="{B055E53B-F1FD-4680-8313-CA27B33E2585}" dt="2023-03-23T13:22:09.115" v="48" actId="1076"/>
        <pc:sldMkLst>
          <pc:docMk/>
          <pc:sldMk cId="3186535069" sldId="1202"/>
        </pc:sldMkLst>
        <pc:spChg chg="mod">
          <ac:chgData name="FoustB" userId="036fd538-e6a0-4478-b832-b99ce6775b9a" providerId="ADAL" clId="{B055E53B-F1FD-4680-8313-CA27B33E2585}" dt="2023-03-23T13:22:09.115" v="48" actId="1076"/>
          <ac:spMkLst>
            <pc:docMk/>
            <pc:sldMk cId="3186535069" sldId="1202"/>
            <ac:spMk id="5" creationId="{00000000-0000-0000-0000-000000000000}"/>
          </ac:spMkLst>
        </pc:spChg>
        <pc:spChg chg="del">
          <ac:chgData name="FoustB" userId="036fd538-e6a0-4478-b832-b99ce6775b9a" providerId="ADAL" clId="{B055E53B-F1FD-4680-8313-CA27B33E2585}" dt="2023-03-23T13:22:05.603" v="47" actId="478"/>
          <ac:spMkLst>
            <pc:docMk/>
            <pc:sldMk cId="3186535069" sldId="1202"/>
            <ac:spMk id="7" creationId="{00000000-0000-0000-0000-000000000000}"/>
          </ac:spMkLst>
        </pc:spChg>
      </pc:sldChg>
      <pc:sldChg chg="ord">
        <pc:chgData name="FoustB" userId="036fd538-e6a0-4478-b832-b99ce6775b9a" providerId="ADAL" clId="{B055E53B-F1FD-4680-8313-CA27B33E2585}" dt="2023-03-23T13:20:22.285" v="11" actId="20578"/>
        <pc:sldMkLst>
          <pc:docMk/>
          <pc:sldMk cId="884864379" sldId="1213"/>
        </pc:sldMkLst>
      </pc:sldChg>
      <pc:sldChg chg="add">
        <pc:chgData name="FoustB" userId="036fd538-e6a0-4478-b832-b99ce6775b9a" providerId="ADAL" clId="{B055E53B-F1FD-4680-8313-CA27B33E2585}" dt="2023-03-23T13:21:07.071" v="18"/>
        <pc:sldMkLst>
          <pc:docMk/>
          <pc:sldMk cId="85298490" sldId="12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3/31/2023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7CF2D-5C1B-4D3B-A31E-A8CB96FA523F}" type="slidenum">
              <a:rPr lang="en-US" smtClean="0"/>
              <a:pPr/>
              <a:t>1</a:t>
            </a:fld>
            <a:endParaRPr lang="en-US"/>
          </a:p>
        </p:txBody>
      </p:sp>
    </p:spTree>
    <p:extLst>
      <p:ext uri="{BB962C8B-B14F-4D97-AF65-F5344CB8AC3E}">
        <p14:creationId xmlns:p14="http://schemas.microsoft.com/office/powerpoint/2010/main" val="365976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7CF2D-5C1B-4D3B-A31E-A8CB96FA523F}" type="slidenum">
              <a:rPr lang="en-US" smtClean="0"/>
              <a:pPr/>
              <a:t>4</a:t>
            </a:fld>
            <a:endParaRPr lang="en-US"/>
          </a:p>
        </p:txBody>
      </p:sp>
    </p:spTree>
    <p:extLst>
      <p:ext uri="{BB962C8B-B14F-4D97-AF65-F5344CB8AC3E}">
        <p14:creationId xmlns:p14="http://schemas.microsoft.com/office/powerpoint/2010/main" val="39292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7CF2D-5C1B-4D3B-A31E-A8CB96FA523F}" type="slidenum">
              <a:rPr lang="en-US" smtClean="0"/>
              <a:pPr/>
              <a:t>37</a:t>
            </a:fld>
            <a:endParaRPr lang="en-US"/>
          </a:p>
        </p:txBody>
      </p:sp>
    </p:spTree>
    <p:extLst>
      <p:ext uri="{BB962C8B-B14F-4D97-AF65-F5344CB8AC3E}">
        <p14:creationId xmlns:p14="http://schemas.microsoft.com/office/powerpoint/2010/main" val="198993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7CF2D-5C1B-4D3B-A31E-A8CB96FA523F}" type="slidenum">
              <a:rPr lang="en-US" smtClean="0"/>
              <a:pPr/>
              <a:t>49</a:t>
            </a:fld>
            <a:endParaRPr lang="en-US"/>
          </a:p>
        </p:txBody>
      </p:sp>
    </p:spTree>
    <p:extLst>
      <p:ext uri="{BB962C8B-B14F-4D97-AF65-F5344CB8AC3E}">
        <p14:creationId xmlns:p14="http://schemas.microsoft.com/office/powerpoint/2010/main" val="63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7CF2D-5C1B-4D3B-A31E-A8CB96FA523F}" type="slidenum">
              <a:rPr lang="en-US" smtClean="0"/>
              <a:pPr/>
              <a:t>50</a:t>
            </a:fld>
            <a:endParaRPr lang="en-US"/>
          </a:p>
        </p:txBody>
      </p:sp>
    </p:spTree>
    <p:extLst>
      <p:ext uri="{BB962C8B-B14F-4D97-AF65-F5344CB8AC3E}">
        <p14:creationId xmlns:p14="http://schemas.microsoft.com/office/powerpoint/2010/main" val="4064049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3/31/2023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3/31/2023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3/31/2023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3/31/2023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3/31/2023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3/31/2023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3/31/2023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3/31/2023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3/31/2023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3/31/2023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3/31/2023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3/31/2023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701675"/>
            <a:ext cx="7696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1 Peter 1:22-2:3</a:t>
            </a:r>
          </a:p>
        </p:txBody>
      </p:sp>
      <p:sp>
        <p:nvSpPr>
          <p:cNvPr id="4" name="Rectangle 3"/>
          <p:cNvSpPr/>
          <p:nvPr/>
        </p:nvSpPr>
        <p:spPr>
          <a:xfrm>
            <a:off x="4572000" y="4876800"/>
            <a:ext cx="75438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The Enduring Word</a:t>
            </a:r>
          </a:p>
        </p:txBody>
      </p:sp>
    </p:spTree>
    <p:extLst>
      <p:ext uri="{BB962C8B-B14F-4D97-AF65-F5344CB8AC3E}">
        <p14:creationId xmlns:p14="http://schemas.microsoft.com/office/powerpoint/2010/main" val="3738278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Enduring</a:t>
            </a:r>
          </a:p>
        </p:txBody>
      </p:sp>
      <p:sp>
        <p:nvSpPr>
          <p:cNvPr id="5" name="Rectangle 4"/>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like the flower 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cap="small" dirty="0">
                <a:solidFill>
                  <a:schemeClr val="tx1"/>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9" name="Rounded Rectangle 8"/>
          <p:cNvSpPr/>
          <p:nvPr/>
        </p:nvSpPr>
        <p:spPr>
          <a:xfrm>
            <a:off x="228600" y="1025611"/>
            <a:ext cx="6248400" cy="68608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Contrast with human words</a:t>
            </a:r>
            <a:endParaRPr lang="en-US" sz="4000" b="1" i="1" dirty="0"/>
          </a:p>
        </p:txBody>
      </p:sp>
      <p:sp>
        <p:nvSpPr>
          <p:cNvPr id="8" name="Rectangular Callout 7"/>
          <p:cNvSpPr/>
          <p:nvPr/>
        </p:nvSpPr>
        <p:spPr>
          <a:xfrm>
            <a:off x="76201" y="4343969"/>
            <a:ext cx="2362200" cy="685800"/>
          </a:xfrm>
          <a:prstGeom prst="wedgeRectCallout">
            <a:avLst>
              <a:gd name="adj1" fmla="val 45966"/>
              <a:gd name="adj2" fmla="val 9041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Isaiah 40:6-8</a:t>
            </a:r>
            <a:endParaRPr lang="en-US" sz="3600" b="1" dirty="0">
              <a:solidFill>
                <a:schemeClr val="tx1"/>
              </a:solidFill>
            </a:endParaRPr>
          </a:p>
        </p:txBody>
      </p:sp>
    </p:spTree>
    <p:extLst>
      <p:ext uri="{BB962C8B-B14F-4D97-AF65-F5344CB8AC3E}">
        <p14:creationId xmlns:p14="http://schemas.microsoft.com/office/powerpoint/2010/main" val="380621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Enduring</a:t>
            </a:r>
          </a:p>
        </p:txBody>
      </p:sp>
      <p:sp>
        <p:nvSpPr>
          <p:cNvPr id="5" name="Rectangle 4"/>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like the flower 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cap="small" dirty="0">
                <a:solidFill>
                  <a:schemeClr val="tx1"/>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9" name="Rounded Rectangle 8"/>
          <p:cNvSpPr/>
          <p:nvPr/>
        </p:nvSpPr>
        <p:spPr>
          <a:xfrm>
            <a:off x="228600" y="1025611"/>
            <a:ext cx="6248400" cy="68608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Contrast with human words</a:t>
            </a:r>
            <a:endParaRPr lang="en-US" sz="4000" b="1" i="1" dirty="0"/>
          </a:p>
        </p:txBody>
      </p:sp>
      <p:sp>
        <p:nvSpPr>
          <p:cNvPr id="11" name="Rectangle 10"/>
          <p:cNvSpPr/>
          <p:nvPr/>
        </p:nvSpPr>
        <p:spPr>
          <a:xfrm>
            <a:off x="381000" y="1680496"/>
            <a:ext cx="11530886" cy="3152715"/>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Isaiah 40:23 </a:t>
            </a:r>
            <a:r>
              <a:rPr lang="en-US" sz="3200" dirty="0"/>
              <a:t>He it is who reduces rulers to nothing, Who makes the judges of the earth meaningless. </a:t>
            </a:r>
            <a:r>
              <a:rPr lang="en-US" sz="3200" b="1" baseline="30000" dirty="0"/>
              <a:t>24 </a:t>
            </a:r>
            <a:r>
              <a:rPr lang="en-US" sz="3200" dirty="0"/>
              <a:t>Scarcely have they been planted, Scarcely have they been sown, Scarcely has their stock taken root in the earth, But He merely blows on them, and they wither, And the storm carries them away like stubble. </a:t>
            </a:r>
            <a:r>
              <a:rPr lang="en-US" sz="3200" b="1" baseline="30000" dirty="0"/>
              <a:t>25 </a:t>
            </a:r>
            <a:r>
              <a:rPr lang="en-US" sz="3200" dirty="0"/>
              <a:t>“To whom then will you</a:t>
            </a:r>
          </a:p>
          <a:p>
            <a:r>
              <a:rPr lang="en-US" sz="3200" dirty="0"/>
              <a:t>                       liken Me That I would be his equal?” says the Holy One.</a:t>
            </a:r>
            <a:endParaRPr lang="en-US" sz="3200" b="1" u="sng" dirty="0">
              <a:solidFill>
                <a:srgbClr val="002060"/>
              </a:solidFill>
            </a:endParaRPr>
          </a:p>
        </p:txBody>
      </p:sp>
      <p:sp>
        <p:nvSpPr>
          <p:cNvPr id="10" name="Rectangular Callout 9"/>
          <p:cNvSpPr/>
          <p:nvPr/>
        </p:nvSpPr>
        <p:spPr>
          <a:xfrm>
            <a:off x="76201" y="4343969"/>
            <a:ext cx="2362200" cy="685800"/>
          </a:xfrm>
          <a:prstGeom prst="wedgeRectCallout">
            <a:avLst>
              <a:gd name="adj1" fmla="val 45966"/>
              <a:gd name="adj2" fmla="val 9041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Isaiah 40:6-8</a:t>
            </a:r>
            <a:endParaRPr lang="en-US" sz="3600" b="1" dirty="0">
              <a:solidFill>
                <a:schemeClr val="tx1"/>
              </a:solidFill>
            </a:endParaRPr>
          </a:p>
        </p:txBody>
      </p:sp>
    </p:spTree>
    <p:extLst>
      <p:ext uri="{BB962C8B-B14F-4D97-AF65-F5344CB8AC3E}">
        <p14:creationId xmlns:p14="http://schemas.microsoft.com/office/powerpoint/2010/main" val="423894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old testament scrol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637" b="18871"/>
          <a:stretch/>
        </p:blipFill>
        <p:spPr bwMode="auto">
          <a:xfrm>
            <a:off x="0" y="990600"/>
            <a:ext cx="12192000" cy="58443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914400"/>
            <a:ext cx="12192000" cy="5943600"/>
          </a:xfrm>
          <a:prstGeom prst="rect">
            <a:avLst/>
          </a:prstGeom>
        </p:spPr>
      </p:pic>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Enduring</a:t>
            </a:r>
          </a:p>
        </p:txBody>
      </p:sp>
      <p:sp>
        <p:nvSpPr>
          <p:cNvPr id="5" name="Rectangle 4"/>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a:t>
            </a:r>
            <a:r>
              <a:rPr lang="en-US" sz="3200" b="1" u="sng" cap="small" dirty="0">
                <a:solidFill>
                  <a:srgbClr val="002060"/>
                </a:solidFill>
              </a:rPr>
              <a:t>like grass</a:t>
            </a:r>
            <a:r>
              <a:rPr lang="en-US" sz="3200" dirty="0">
                <a:solidFill>
                  <a:schemeClr val="tx1"/>
                </a:solidFill>
              </a:rPr>
              <a:t>, </a:t>
            </a:r>
            <a:r>
              <a:rPr lang="en-US" sz="3200" cap="small" dirty="0">
                <a:solidFill>
                  <a:schemeClr val="tx1"/>
                </a:solidFill>
              </a:rPr>
              <a:t>And all its glory like the flower 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cap="small" dirty="0">
                <a:solidFill>
                  <a:schemeClr val="tx1"/>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9" name="Rounded Rectangle 8"/>
          <p:cNvSpPr/>
          <p:nvPr/>
        </p:nvSpPr>
        <p:spPr>
          <a:xfrm>
            <a:off x="228600" y="1025611"/>
            <a:ext cx="6248400" cy="68608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Contrast with human words</a:t>
            </a:r>
            <a:endParaRPr lang="en-US" sz="4000" b="1" i="1" dirty="0"/>
          </a:p>
        </p:txBody>
      </p:sp>
      <p:sp>
        <p:nvSpPr>
          <p:cNvPr id="12" name="Rectangle 11"/>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a:t>
            </a:r>
            <a:r>
              <a:rPr lang="en-US" sz="3200" b="1" u="sng" cap="small" dirty="0">
                <a:solidFill>
                  <a:srgbClr val="002060"/>
                </a:solidFill>
              </a:rPr>
              <a:t>like grass</a:t>
            </a:r>
            <a:r>
              <a:rPr lang="en-US" sz="3200" dirty="0">
                <a:solidFill>
                  <a:schemeClr val="tx1"/>
                </a:solidFill>
              </a:rPr>
              <a:t>, </a:t>
            </a:r>
            <a:r>
              <a:rPr lang="en-US" sz="3200" cap="small" dirty="0">
                <a:solidFill>
                  <a:schemeClr val="tx1"/>
                </a:solidFill>
              </a:rPr>
              <a:t>And all its glory like the flower of grass</a:t>
            </a:r>
            <a:r>
              <a:rPr lang="en-US" sz="3200" dirty="0">
                <a:solidFill>
                  <a:schemeClr val="tx1"/>
                </a:solidFill>
              </a:rPr>
              <a:t>. </a:t>
            </a:r>
            <a:r>
              <a:rPr lang="en-US" sz="3200" b="1" u="sng" cap="small" dirty="0">
                <a:solidFill>
                  <a:srgbClr val="002060"/>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cap="small" dirty="0">
                <a:solidFill>
                  <a:schemeClr val="tx1"/>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Tree>
    <p:extLst>
      <p:ext uri="{BB962C8B-B14F-4D97-AF65-F5344CB8AC3E}">
        <p14:creationId xmlns:p14="http://schemas.microsoft.com/office/powerpoint/2010/main" val="185622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09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old testament scrol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637" b="18871"/>
          <a:stretch/>
        </p:blipFill>
        <p:spPr bwMode="auto">
          <a:xfrm>
            <a:off x="0" y="990600"/>
            <a:ext cx="12192000" cy="58443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914400"/>
            <a:ext cx="12192000" cy="5943600"/>
          </a:xfrm>
          <a:prstGeom prst="rect">
            <a:avLst/>
          </a:prstGeom>
        </p:spPr>
      </p:pic>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Enduring</a:t>
            </a:r>
          </a:p>
        </p:txBody>
      </p:sp>
      <p:sp>
        <p:nvSpPr>
          <p:cNvPr id="9" name="Rounded Rectangle 8"/>
          <p:cNvSpPr/>
          <p:nvPr/>
        </p:nvSpPr>
        <p:spPr>
          <a:xfrm>
            <a:off x="228600" y="1025611"/>
            <a:ext cx="6248400" cy="68608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Contrast with human words</a:t>
            </a:r>
            <a:endParaRPr lang="en-US" sz="4000" b="1" i="1" dirty="0"/>
          </a:p>
        </p:txBody>
      </p:sp>
      <p:sp>
        <p:nvSpPr>
          <p:cNvPr id="8" name="Rectangle 7"/>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a:t>
            </a:r>
            <a:r>
              <a:rPr lang="en-US" sz="3200" b="1" u="sng" cap="small" dirty="0">
                <a:solidFill>
                  <a:srgbClr val="002060"/>
                </a:solidFill>
              </a:rPr>
              <a:t>like the flower </a:t>
            </a:r>
            <a:r>
              <a:rPr lang="en-US" sz="3200" cap="small" dirty="0">
                <a:solidFill>
                  <a:schemeClr val="tx1"/>
                </a:solidFill>
              </a:rPr>
              <a:t>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b="1" u="sng" cap="small" dirty="0">
                <a:solidFill>
                  <a:srgbClr val="002060"/>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cap="small" dirty="0">
                <a:solidFill>
                  <a:schemeClr val="tx1"/>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Tree>
    <p:extLst>
      <p:ext uri="{BB962C8B-B14F-4D97-AF65-F5344CB8AC3E}">
        <p14:creationId xmlns:p14="http://schemas.microsoft.com/office/powerpoint/2010/main" val="3245684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Enduring</a:t>
            </a:r>
          </a:p>
        </p:txBody>
      </p:sp>
      <p:sp>
        <p:nvSpPr>
          <p:cNvPr id="5" name="Rectangle 4"/>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a:t>
            </a:r>
            <a:r>
              <a:rPr lang="en-US" sz="3200" b="1" u="sng" cap="small" dirty="0">
                <a:solidFill>
                  <a:srgbClr val="002060"/>
                </a:solidFill>
              </a:rPr>
              <a:t>like the flower </a:t>
            </a:r>
            <a:r>
              <a:rPr lang="en-US" sz="3200" cap="small" dirty="0">
                <a:solidFill>
                  <a:schemeClr val="tx1"/>
                </a:solidFill>
              </a:rPr>
              <a:t>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cap="small" dirty="0">
                <a:solidFill>
                  <a:schemeClr val="tx1"/>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9" name="Rounded Rectangle 8"/>
          <p:cNvSpPr/>
          <p:nvPr/>
        </p:nvSpPr>
        <p:spPr>
          <a:xfrm>
            <a:off x="228600" y="1025611"/>
            <a:ext cx="6248400" cy="68608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Contrast with human words</a:t>
            </a:r>
            <a:endParaRPr lang="en-US" sz="4000" b="1" i="1" dirty="0"/>
          </a:p>
        </p:txBody>
      </p:sp>
      <p:sp>
        <p:nvSpPr>
          <p:cNvPr id="8" name="Rectangle 7"/>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a:t>
            </a:r>
            <a:r>
              <a:rPr lang="en-US" sz="3200" b="1" u="sng" cap="small" dirty="0">
                <a:solidFill>
                  <a:srgbClr val="002060"/>
                </a:solidFill>
              </a:rPr>
              <a:t>like the flower </a:t>
            </a:r>
            <a:r>
              <a:rPr lang="en-US" sz="3200" cap="small" dirty="0">
                <a:solidFill>
                  <a:schemeClr val="tx1"/>
                </a:solidFill>
              </a:rPr>
              <a:t>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b="1" u="sng" cap="small" dirty="0">
                <a:solidFill>
                  <a:srgbClr val="002060"/>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cap="small" dirty="0">
                <a:solidFill>
                  <a:schemeClr val="tx1"/>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Tree>
    <p:extLst>
      <p:ext uri="{BB962C8B-B14F-4D97-AF65-F5344CB8AC3E}">
        <p14:creationId xmlns:p14="http://schemas.microsoft.com/office/powerpoint/2010/main" val="413924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Enduring</a:t>
            </a:r>
          </a:p>
        </p:txBody>
      </p:sp>
      <p:sp>
        <p:nvSpPr>
          <p:cNvPr id="5" name="Rectangle 4"/>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a:t>
            </a:r>
            <a:r>
              <a:rPr lang="en-US" sz="3200" b="1" u="sng" cap="small" dirty="0">
                <a:solidFill>
                  <a:srgbClr val="002060"/>
                </a:solidFill>
              </a:rPr>
              <a:t>like the flower </a:t>
            </a:r>
            <a:r>
              <a:rPr lang="en-US" sz="3200" cap="small" dirty="0">
                <a:solidFill>
                  <a:schemeClr val="tx1"/>
                </a:solidFill>
              </a:rPr>
              <a:t>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cap="small" dirty="0">
                <a:solidFill>
                  <a:schemeClr val="tx1"/>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10" name="Rectangle 9"/>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like the flower 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b="1" u="sng" cap="small" dirty="0">
                <a:solidFill>
                  <a:srgbClr val="002060"/>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13" name="Rounded Rectangle 12"/>
          <p:cNvSpPr/>
          <p:nvPr/>
        </p:nvSpPr>
        <p:spPr>
          <a:xfrm>
            <a:off x="228600" y="1025611"/>
            <a:ext cx="6248400" cy="68608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Contrast with human words</a:t>
            </a:r>
            <a:endParaRPr lang="en-US" sz="4000" b="1" i="1" dirty="0"/>
          </a:p>
        </p:txBody>
      </p:sp>
      <p:sp>
        <p:nvSpPr>
          <p:cNvPr id="9" name="Rounded Rectangle 8"/>
          <p:cNvSpPr/>
          <p:nvPr/>
        </p:nvSpPr>
        <p:spPr>
          <a:xfrm>
            <a:off x="228600" y="1903863"/>
            <a:ext cx="4572000" cy="131851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God’s words are like “rock” </a:t>
            </a:r>
            <a:r>
              <a:rPr lang="en-US" sz="3200" b="1" dirty="0"/>
              <a:t>(Luke 6:48) </a:t>
            </a:r>
            <a:endParaRPr lang="en-US" sz="4000" b="1" i="1" dirty="0"/>
          </a:p>
        </p:txBody>
      </p:sp>
    </p:spTree>
    <p:extLst>
      <p:ext uri="{BB962C8B-B14F-4D97-AF65-F5344CB8AC3E}">
        <p14:creationId xmlns:p14="http://schemas.microsoft.com/office/powerpoint/2010/main" val="7447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faded flowe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390320" y="990600"/>
            <a:ext cx="780168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396007" y="914400"/>
            <a:ext cx="7848600" cy="5472204"/>
          </a:xfrm>
          <a:prstGeom prst="rect">
            <a:avLst/>
          </a:prstGeom>
        </p:spPr>
      </p:pic>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Enduring</a:t>
            </a:r>
          </a:p>
        </p:txBody>
      </p:sp>
      <p:sp>
        <p:nvSpPr>
          <p:cNvPr id="5" name="Rectangle 4"/>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a:t>
            </a:r>
            <a:r>
              <a:rPr lang="en-US" sz="3200" b="1" u="sng" cap="small" dirty="0">
                <a:solidFill>
                  <a:srgbClr val="002060"/>
                </a:solidFill>
              </a:rPr>
              <a:t>like the flower </a:t>
            </a:r>
            <a:r>
              <a:rPr lang="en-US" sz="3200" cap="small" dirty="0">
                <a:solidFill>
                  <a:schemeClr val="tx1"/>
                </a:solidFill>
              </a:rPr>
              <a:t>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cap="small" dirty="0">
                <a:solidFill>
                  <a:schemeClr val="tx1"/>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10" name="Rectangle 9"/>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like the flower 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b="1" u="sng" cap="small" dirty="0">
                <a:solidFill>
                  <a:srgbClr val="002060"/>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13" name="Rounded Rectangle 12"/>
          <p:cNvSpPr/>
          <p:nvPr/>
        </p:nvSpPr>
        <p:spPr>
          <a:xfrm>
            <a:off x="228600" y="1025611"/>
            <a:ext cx="6248400" cy="68608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Contrast with human words</a:t>
            </a:r>
            <a:endParaRPr lang="en-US" sz="4000" b="1" i="1" dirty="0"/>
          </a:p>
        </p:txBody>
      </p:sp>
      <p:sp>
        <p:nvSpPr>
          <p:cNvPr id="11" name="Rounded Rectangle 10"/>
          <p:cNvSpPr/>
          <p:nvPr/>
        </p:nvSpPr>
        <p:spPr>
          <a:xfrm>
            <a:off x="228600" y="1903863"/>
            <a:ext cx="4572000" cy="131851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God’s words are like “rock” </a:t>
            </a:r>
            <a:r>
              <a:rPr lang="en-US" sz="3200" b="1" dirty="0"/>
              <a:t>(Luke 6:48) </a:t>
            </a:r>
            <a:endParaRPr lang="en-US" sz="4000" b="1" i="1" dirty="0"/>
          </a:p>
        </p:txBody>
      </p:sp>
    </p:spTree>
    <p:extLst>
      <p:ext uri="{BB962C8B-B14F-4D97-AF65-F5344CB8AC3E}">
        <p14:creationId xmlns:p14="http://schemas.microsoft.com/office/powerpoint/2010/main" val="234436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Enduring</a:t>
            </a:r>
          </a:p>
        </p:txBody>
      </p:sp>
      <p:sp>
        <p:nvSpPr>
          <p:cNvPr id="5" name="Rectangle 4"/>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a:t>
            </a:r>
            <a:r>
              <a:rPr lang="en-US" sz="3200" b="1" u="sng" cap="small" dirty="0">
                <a:solidFill>
                  <a:srgbClr val="002060"/>
                </a:solidFill>
              </a:rPr>
              <a:t>like the flower </a:t>
            </a:r>
            <a:r>
              <a:rPr lang="en-US" sz="3200" cap="small" dirty="0">
                <a:solidFill>
                  <a:schemeClr val="tx1"/>
                </a:solidFill>
              </a:rPr>
              <a:t>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cap="small" dirty="0">
                <a:solidFill>
                  <a:schemeClr val="tx1"/>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9" name="Rounded Rectangle 8"/>
          <p:cNvSpPr/>
          <p:nvPr/>
        </p:nvSpPr>
        <p:spPr>
          <a:xfrm>
            <a:off x="290160" y="1752600"/>
            <a:ext cx="3810000" cy="686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Human words fade</a:t>
            </a:r>
            <a:endParaRPr lang="en-US" sz="4000" b="1" i="1" dirty="0"/>
          </a:p>
        </p:txBody>
      </p:sp>
      <p:sp>
        <p:nvSpPr>
          <p:cNvPr id="10" name="Rectangle 9"/>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like the flower 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b="1" u="sng" cap="small" dirty="0">
                <a:solidFill>
                  <a:srgbClr val="002060"/>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11" name="Rounded Rectangle 10"/>
          <p:cNvSpPr/>
          <p:nvPr/>
        </p:nvSpPr>
        <p:spPr>
          <a:xfrm>
            <a:off x="290160" y="3733516"/>
            <a:ext cx="3810000" cy="686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t>But the Word of God is endures forever</a:t>
            </a:r>
            <a:endParaRPr lang="en-US" sz="3800" b="1" i="1" dirty="0"/>
          </a:p>
        </p:txBody>
      </p:sp>
    </p:spTree>
    <p:extLst>
      <p:ext uri="{BB962C8B-B14F-4D97-AF65-F5344CB8AC3E}">
        <p14:creationId xmlns:p14="http://schemas.microsoft.com/office/powerpoint/2010/main" val="269872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Enduring</a:t>
            </a:r>
          </a:p>
        </p:txBody>
      </p:sp>
      <p:sp>
        <p:nvSpPr>
          <p:cNvPr id="5" name="Rectangle 4"/>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a:t>
            </a:r>
            <a:r>
              <a:rPr lang="en-US" sz="3200" b="1" u="sng" cap="small" dirty="0">
                <a:solidFill>
                  <a:srgbClr val="002060"/>
                </a:solidFill>
              </a:rPr>
              <a:t>like the flower </a:t>
            </a:r>
            <a:r>
              <a:rPr lang="en-US" sz="3200" cap="small" dirty="0">
                <a:solidFill>
                  <a:schemeClr val="tx1"/>
                </a:solidFill>
              </a:rPr>
              <a:t>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cap="small" dirty="0">
                <a:solidFill>
                  <a:schemeClr val="tx1"/>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9" name="Rounded Rectangle 8"/>
          <p:cNvSpPr/>
          <p:nvPr/>
        </p:nvSpPr>
        <p:spPr>
          <a:xfrm>
            <a:off x="290160" y="1752600"/>
            <a:ext cx="3810000" cy="686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Human words change</a:t>
            </a:r>
            <a:endParaRPr lang="en-US" sz="4000" b="1" i="1" dirty="0"/>
          </a:p>
        </p:txBody>
      </p:sp>
      <p:sp>
        <p:nvSpPr>
          <p:cNvPr id="10" name="Rectangle 9"/>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like the flower 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b="1" u="sng" cap="small" dirty="0">
                <a:solidFill>
                  <a:srgbClr val="002060"/>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11" name="Rounded Rectangle 10"/>
          <p:cNvSpPr/>
          <p:nvPr/>
        </p:nvSpPr>
        <p:spPr>
          <a:xfrm>
            <a:off x="290160" y="3733516"/>
            <a:ext cx="3810000" cy="686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t>But the Word of God is permanently true</a:t>
            </a:r>
            <a:endParaRPr lang="en-US" sz="3800" b="1" i="1" dirty="0"/>
          </a:p>
        </p:txBody>
      </p:sp>
    </p:spTree>
    <p:extLst>
      <p:ext uri="{BB962C8B-B14F-4D97-AF65-F5344CB8AC3E}">
        <p14:creationId xmlns:p14="http://schemas.microsoft.com/office/powerpoint/2010/main" val="212493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Enduring</a:t>
            </a:r>
          </a:p>
        </p:txBody>
      </p:sp>
      <p:sp>
        <p:nvSpPr>
          <p:cNvPr id="5" name="Rectangle 4"/>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a:t>
            </a:r>
            <a:r>
              <a:rPr lang="en-US" sz="3200" b="1" u="sng" cap="small" dirty="0">
                <a:solidFill>
                  <a:srgbClr val="002060"/>
                </a:solidFill>
              </a:rPr>
              <a:t>like the flower </a:t>
            </a:r>
            <a:r>
              <a:rPr lang="en-US" sz="3200" cap="small" dirty="0">
                <a:solidFill>
                  <a:schemeClr val="tx1"/>
                </a:solidFill>
              </a:rPr>
              <a:t>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cap="small" dirty="0">
                <a:solidFill>
                  <a:schemeClr val="tx1"/>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9" name="Rounded Rectangle 8"/>
          <p:cNvSpPr/>
          <p:nvPr/>
        </p:nvSpPr>
        <p:spPr>
          <a:xfrm>
            <a:off x="290160" y="1752600"/>
            <a:ext cx="3810000" cy="686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Human words get it wrong</a:t>
            </a:r>
            <a:endParaRPr lang="en-US" sz="4000" b="1" i="1" dirty="0"/>
          </a:p>
        </p:txBody>
      </p:sp>
      <p:sp>
        <p:nvSpPr>
          <p:cNvPr id="10" name="Rectangle 9"/>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like the flower 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b="1" u="sng" cap="small" dirty="0">
                <a:solidFill>
                  <a:srgbClr val="002060"/>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11" name="Rounded Rectangle 10"/>
          <p:cNvSpPr/>
          <p:nvPr/>
        </p:nvSpPr>
        <p:spPr>
          <a:xfrm>
            <a:off x="290160" y="3733516"/>
            <a:ext cx="3810000" cy="686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But the Word of God “is truth” </a:t>
            </a:r>
            <a:r>
              <a:rPr lang="en-US" sz="3200" b="1" dirty="0"/>
              <a:t>(John 17:17) </a:t>
            </a:r>
            <a:endParaRPr lang="en-US" sz="3200" b="1" i="1" dirty="0"/>
          </a:p>
        </p:txBody>
      </p:sp>
    </p:spTree>
    <p:extLst>
      <p:ext uri="{BB962C8B-B14F-4D97-AF65-F5344CB8AC3E}">
        <p14:creationId xmlns:p14="http://schemas.microsoft.com/office/powerpoint/2010/main" val="305808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19200"/>
            <a:ext cx="12192000" cy="56388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300" b="1" baseline="30000" dirty="0">
                <a:solidFill>
                  <a:schemeClr val="tx1"/>
                </a:solidFill>
              </a:rPr>
              <a:t>1 Pet 1:22</a:t>
            </a:r>
            <a:r>
              <a:rPr lang="en-US" sz="3300" baseline="30000" dirty="0">
                <a:solidFill>
                  <a:schemeClr val="tx1"/>
                </a:solidFill>
              </a:rPr>
              <a:t> </a:t>
            </a:r>
            <a:r>
              <a:rPr lang="en-US" sz="3300" dirty="0">
                <a:solidFill>
                  <a:schemeClr val="tx1"/>
                </a:solidFill>
              </a:rPr>
              <a:t>Since you have in obedience to </a:t>
            </a:r>
            <a:r>
              <a:rPr lang="en-US" sz="3300" b="1" u="sng" dirty="0">
                <a:solidFill>
                  <a:srgbClr val="002060"/>
                </a:solidFill>
              </a:rPr>
              <a:t>the truth</a:t>
            </a:r>
            <a:r>
              <a:rPr lang="en-US" sz="3300" dirty="0">
                <a:solidFill>
                  <a:schemeClr val="tx1"/>
                </a:solidFill>
              </a:rPr>
              <a:t> purified your souls for a sincere love of the brethren, fervently love one another from the heart, </a:t>
            </a:r>
            <a:r>
              <a:rPr lang="en-US" sz="3300" b="1" baseline="30000" dirty="0">
                <a:solidFill>
                  <a:schemeClr val="tx1"/>
                </a:solidFill>
              </a:rPr>
              <a:t>23</a:t>
            </a:r>
            <a:r>
              <a:rPr lang="en-US" sz="3300" baseline="30000" dirty="0">
                <a:solidFill>
                  <a:schemeClr val="tx1"/>
                </a:solidFill>
              </a:rPr>
              <a:t> </a:t>
            </a:r>
            <a:r>
              <a:rPr lang="en-US" sz="3300" dirty="0">
                <a:solidFill>
                  <a:schemeClr val="tx1"/>
                </a:solidFill>
              </a:rPr>
              <a:t>for you have been born again not of seed which is perishable but imperishable, that is, through the living and  enduring </a:t>
            </a:r>
            <a:r>
              <a:rPr lang="en-US" sz="3300" b="1" u="sng" dirty="0">
                <a:solidFill>
                  <a:srgbClr val="002060"/>
                </a:solidFill>
              </a:rPr>
              <a:t>word of God</a:t>
            </a:r>
            <a:r>
              <a:rPr lang="en-US" sz="3300" dirty="0">
                <a:solidFill>
                  <a:schemeClr val="tx1"/>
                </a:solidFill>
              </a:rPr>
              <a:t>. </a:t>
            </a:r>
            <a:r>
              <a:rPr lang="en-US" sz="3300" b="1" baseline="30000" dirty="0">
                <a:solidFill>
                  <a:schemeClr val="tx1"/>
                </a:solidFill>
              </a:rPr>
              <a:t>24</a:t>
            </a:r>
            <a:r>
              <a:rPr lang="en-US" sz="3300" baseline="30000" dirty="0">
                <a:solidFill>
                  <a:schemeClr val="tx1"/>
                </a:solidFill>
              </a:rPr>
              <a:t> </a:t>
            </a:r>
            <a:r>
              <a:rPr lang="en-US" sz="3300" dirty="0">
                <a:solidFill>
                  <a:schemeClr val="tx1"/>
                </a:solidFill>
              </a:rPr>
              <a:t>For, “</a:t>
            </a:r>
            <a:r>
              <a:rPr lang="en-US" sz="3300" cap="small" dirty="0">
                <a:solidFill>
                  <a:schemeClr val="tx1"/>
                </a:solidFill>
              </a:rPr>
              <a:t>All flesh is like grass</a:t>
            </a:r>
            <a:r>
              <a:rPr lang="en-US" sz="3300" dirty="0">
                <a:solidFill>
                  <a:schemeClr val="tx1"/>
                </a:solidFill>
              </a:rPr>
              <a:t>, </a:t>
            </a:r>
            <a:r>
              <a:rPr lang="en-US" sz="3300" cap="small" dirty="0">
                <a:solidFill>
                  <a:schemeClr val="tx1"/>
                </a:solidFill>
              </a:rPr>
              <a:t>And all its glory like the flower of grass</a:t>
            </a:r>
            <a:r>
              <a:rPr lang="en-US" sz="3300" dirty="0">
                <a:solidFill>
                  <a:schemeClr val="tx1"/>
                </a:solidFill>
              </a:rPr>
              <a:t>. </a:t>
            </a:r>
            <a:r>
              <a:rPr lang="en-US" sz="3300" cap="small" dirty="0">
                <a:solidFill>
                  <a:schemeClr val="tx1"/>
                </a:solidFill>
              </a:rPr>
              <a:t>The grass withers</a:t>
            </a:r>
            <a:r>
              <a:rPr lang="en-US" sz="3300" dirty="0">
                <a:solidFill>
                  <a:schemeClr val="tx1"/>
                </a:solidFill>
              </a:rPr>
              <a:t>, </a:t>
            </a:r>
            <a:r>
              <a:rPr lang="en-US" sz="3300" cap="small" dirty="0">
                <a:solidFill>
                  <a:schemeClr val="tx1"/>
                </a:solidFill>
              </a:rPr>
              <a:t>And the flower falls off</a:t>
            </a:r>
            <a:r>
              <a:rPr lang="en-US" sz="3300" dirty="0">
                <a:solidFill>
                  <a:schemeClr val="tx1"/>
                </a:solidFill>
              </a:rPr>
              <a:t>, </a:t>
            </a:r>
            <a:r>
              <a:rPr lang="en-US" sz="3300" b="1" baseline="30000" dirty="0">
                <a:solidFill>
                  <a:schemeClr val="tx1"/>
                </a:solidFill>
              </a:rPr>
              <a:t>25</a:t>
            </a:r>
            <a:r>
              <a:rPr lang="en-US" sz="3300" baseline="30000" dirty="0">
                <a:solidFill>
                  <a:schemeClr val="tx1"/>
                </a:solidFill>
              </a:rPr>
              <a:t> </a:t>
            </a:r>
            <a:r>
              <a:rPr lang="en-US" sz="3300" cap="small" dirty="0">
                <a:solidFill>
                  <a:schemeClr val="tx1"/>
                </a:solidFill>
              </a:rPr>
              <a:t>But </a:t>
            </a:r>
            <a:r>
              <a:rPr lang="en-US" sz="3300" b="1" u="sng" cap="small" dirty="0">
                <a:solidFill>
                  <a:srgbClr val="002060"/>
                </a:solidFill>
              </a:rPr>
              <a:t>the word of the Lord</a:t>
            </a:r>
            <a:r>
              <a:rPr lang="en-US" sz="3300" cap="small" dirty="0">
                <a:solidFill>
                  <a:schemeClr val="tx1"/>
                </a:solidFill>
              </a:rPr>
              <a:t> endures forever</a:t>
            </a:r>
            <a:r>
              <a:rPr lang="en-US" sz="3300" dirty="0">
                <a:solidFill>
                  <a:schemeClr val="tx1"/>
                </a:solidFill>
              </a:rPr>
              <a:t>.” And this is </a:t>
            </a:r>
            <a:r>
              <a:rPr lang="en-US" sz="3300" b="1" u="sng" dirty="0">
                <a:solidFill>
                  <a:srgbClr val="002060"/>
                </a:solidFill>
              </a:rPr>
              <a:t>the word </a:t>
            </a:r>
            <a:r>
              <a:rPr lang="en-US" sz="3300" dirty="0">
                <a:solidFill>
                  <a:schemeClr val="tx1"/>
                </a:solidFill>
              </a:rPr>
              <a:t>which was preached to you. </a:t>
            </a:r>
            <a:r>
              <a:rPr lang="en-US" sz="3300" b="1" baseline="30000" dirty="0">
                <a:solidFill>
                  <a:schemeClr val="tx1"/>
                </a:solidFill>
              </a:rPr>
              <a:t>2:1</a:t>
            </a:r>
            <a:r>
              <a:rPr lang="en-US" sz="3300" dirty="0">
                <a:solidFill>
                  <a:schemeClr val="tx1"/>
                </a:solidFill>
              </a:rPr>
              <a:t> Therefore, putting aside all malice and all deceit and hypocrisy and envy and all slander, </a:t>
            </a:r>
            <a:r>
              <a:rPr lang="en-US" sz="3300" b="1" baseline="30000" dirty="0">
                <a:solidFill>
                  <a:schemeClr val="tx1"/>
                </a:solidFill>
              </a:rPr>
              <a:t>2</a:t>
            </a:r>
            <a:r>
              <a:rPr lang="en-US" sz="3300" baseline="30000" dirty="0">
                <a:solidFill>
                  <a:schemeClr val="tx1"/>
                </a:solidFill>
              </a:rPr>
              <a:t> </a:t>
            </a:r>
            <a:r>
              <a:rPr lang="en-US" sz="3300" dirty="0">
                <a:solidFill>
                  <a:schemeClr val="tx1"/>
                </a:solidFill>
              </a:rPr>
              <a:t>like newborn babies, long for the pure milk of </a:t>
            </a:r>
            <a:r>
              <a:rPr lang="en-US" sz="3300" b="1" u="sng" dirty="0">
                <a:solidFill>
                  <a:srgbClr val="002060"/>
                </a:solidFill>
              </a:rPr>
              <a:t>the word</a:t>
            </a:r>
            <a:r>
              <a:rPr lang="en-US" sz="3300" dirty="0">
                <a:solidFill>
                  <a:schemeClr val="tx1"/>
                </a:solidFill>
              </a:rPr>
              <a:t>, so that by it you may grow in respect to salvation,</a:t>
            </a:r>
            <a:r>
              <a:rPr lang="en-US" sz="3300" b="1" baseline="30000" dirty="0">
                <a:solidFill>
                  <a:schemeClr val="tx1"/>
                </a:solidFill>
              </a:rPr>
              <a:t>3</a:t>
            </a:r>
            <a:r>
              <a:rPr lang="en-US" sz="3300" baseline="30000" dirty="0">
                <a:solidFill>
                  <a:schemeClr val="tx1"/>
                </a:solidFill>
              </a:rPr>
              <a:t> </a:t>
            </a:r>
            <a:r>
              <a:rPr lang="en-US" sz="33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7" name="Rectangle 6"/>
          <p:cNvSpPr/>
          <p:nvPr/>
        </p:nvSpPr>
        <p:spPr>
          <a:xfrm>
            <a:off x="0" y="1137"/>
            <a:ext cx="12192000" cy="1218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dirty="0"/>
              <a:t>As children of God, we grow by His </a:t>
            </a:r>
            <a:r>
              <a:rPr lang="en-US" sz="5200" b="1" i="1" dirty="0"/>
              <a:t>Word</a:t>
            </a:r>
          </a:p>
        </p:txBody>
      </p:sp>
    </p:spTree>
    <p:extLst>
      <p:ext uri="{BB962C8B-B14F-4D97-AF65-F5344CB8AC3E}">
        <p14:creationId xmlns:p14="http://schemas.microsoft.com/office/powerpoint/2010/main" val="182801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Enduring</a:t>
            </a:r>
          </a:p>
        </p:txBody>
      </p:sp>
      <p:sp>
        <p:nvSpPr>
          <p:cNvPr id="5" name="Rectangle 4"/>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a:t>
            </a:r>
            <a:r>
              <a:rPr lang="en-US" sz="3200" b="1" u="sng" cap="small" dirty="0">
                <a:solidFill>
                  <a:srgbClr val="002060"/>
                </a:solidFill>
              </a:rPr>
              <a:t>like the flower </a:t>
            </a:r>
            <a:r>
              <a:rPr lang="en-US" sz="3200" cap="small" dirty="0">
                <a:solidFill>
                  <a:schemeClr val="tx1"/>
                </a:solidFill>
              </a:rPr>
              <a:t>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cap="small" dirty="0">
                <a:solidFill>
                  <a:schemeClr val="tx1"/>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9" name="Rounded Rectangle 8"/>
          <p:cNvSpPr/>
          <p:nvPr/>
        </p:nvSpPr>
        <p:spPr>
          <a:xfrm>
            <a:off x="290160" y="1752600"/>
            <a:ext cx="3810000" cy="686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Human words come and go</a:t>
            </a:r>
            <a:endParaRPr lang="en-US" sz="4000" b="1" i="1" dirty="0"/>
          </a:p>
        </p:txBody>
      </p:sp>
      <p:sp>
        <p:nvSpPr>
          <p:cNvPr id="10" name="Rectangle 9"/>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like the flower 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b="1" u="sng" cap="small" dirty="0">
                <a:solidFill>
                  <a:srgbClr val="002060"/>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11" name="Rounded Rectangle 10"/>
          <p:cNvSpPr/>
          <p:nvPr/>
        </p:nvSpPr>
        <p:spPr>
          <a:xfrm>
            <a:off x="290160" y="3733516"/>
            <a:ext cx="3810000" cy="686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But the word of God stands forever</a:t>
            </a:r>
            <a:endParaRPr lang="en-US" sz="4000" b="1" i="1" dirty="0"/>
          </a:p>
        </p:txBody>
      </p:sp>
    </p:spTree>
    <p:extLst>
      <p:ext uri="{BB962C8B-B14F-4D97-AF65-F5344CB8AC3E}">
        <p14:creationId xmlns:p14="http://schemas.microsoft.com/office/powerpoint/2010/main" val="128657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Enduring</a:t>
            </a:r>
          </a:p>
        </p:txBody>
      </p:sp>
      <p:sp>
        <p:nvSpPr>
          <p:cNvPr id="5" name="Rectangle 4"/>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a:t>
            </a:r>
            <a:r>
              <a:rPr lang="en-US" sz="3200" b="1" u="sng" cap="small" dirty="0">
                <a:solidFill>
                  <a:srgbClr val="002060"/>
                </a:solidFill>
              </a:rPr>
              <a:t>like the flower </a:t>
            </a:r>
            <a:r>
              <a:rPr lang="en-US" sz="3200" cap="small" dirty="0">
                <a:solidFill>
                  <a:schemeClr val="tx1"/>
                </a:solidFill>
              </a:rPr>
              <a:t>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cap="small" dirty="0">
                <a:solidFill>
                  <a:schemeClr val="tx1"/>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9" name="Rounded Rectangle 8"/>
          <p:cNvSpPr/>
          <p:nvPr/>
        </p:nvSpPr>
        <p:spPr>
          <a:xfrm>
            <a:off x="290160" y="1752600"/>
            <a:ext cx="3810000" cy="686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Humans come and go</a:t>
            </a:r>
            <a:endParaRPr lang="en-US" sz="4000" b="1" i="1" dirty="0"/>
          </a:p>
        </p:txBody>
      </p:sp>
      <p:sp>
        <p:nvSpPr>
          <p:cNvPr id="10" name="Rectangle 9"/>
          <p:cNvSpPr/>
          <p:nvPr/>
        </p:nvSpPr>
        <p:spPr>
          <a:xfrm>
            <a:off x="0" y="5204632"/>
            <a:ext cx="12192000" cy="165336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Peter1:24 </a:t>
            </a:r>
            <a:r>
              <a:rPr lang="en-US" sz="3200" dirty="0">
                <a:solidFill>
                  <a:schemeClr val="tx1"/>
                </a:solidFill>
              </a:rPr>
              <a:t>For, “</a:t>
            </a:r>
            <a:r>
              <a:rPr lang="en-US" sz="3200" cap="small" dirty="0">
                <a:solidFill>
                  <a:schemeClr val="tx1"/>
                </a:solidFill>
              </a:rPr>
              <a:t>All flesh is like grass</a:t>
            </a:r>
            <a:r>
              <a:rPr lang="en-US" sz="3200" dirty="0">
                <a:solidFill>
                  <a:schemeClr val="tx1"/>
                </a:solidFill>
              </a:rPr>
              <a:t>, </a:t>
            </a:r>
            <a:r>
              <a:rPr lang="en-US" sz="3200" cap="small" dirty="0">
                <a:solidFill>
                  <a:schemeClr val="tx1"/>
                </a:solidFill>
              </a:rPr>
              <a:t>And all its glory like the flower of grass</a:t>
            </a:r>
            <a:r>
              <a:rPr lang="en-US" sz="3200" dirty="0">
                <a:solidFill>
                  <a:schemeClr val="tx1"/>
                </a:solidFill>
              </a:rPr>
              <a:t>. </a:t>
            </a:r>
            <a:r>
              <a:rPr lang="en-US" sz="3200" cap="small" dirty="0">
                <a:solidFill>
                  <a:schemeClr val="tx1"/>
                </a:solidFill>
              </a:rPr>
              <a:t>The grass withers</a:t>
            </a:r>
            <a:r>
              <a:rPr lang="en-US" sz="3200" dirty="0">
                <a:solidFill>
                  <a:schemeClr val="tx1"/>
                </a:solidFill>
              </a:rPr>
              <a:t>, </a:t>
            </a:r>
            <a:r>
              <a:rPr lang="en-US" sz="3200" cap="small" dirty="0">
                <a:solidFill>
                  <a:schemeClr val="tx1"/>
                </a:solidFill>
              </a:rPr>
              <a:t>And the flower falls off</a:t>
            </a:r>
            <a:r>
              <a:rPr lang="en-US" sz="3200" dirty="0">
                <a:solidFill>
                  <a:schemeClr val="tx1"/>
                </a:solidFill>
              </a:rPr>
              <a:t>, </a:t>
            </a:r>
            <a:r>
              <a:rPr lang="en-US" sz="3200" b="1" baseline="30000" dirty="0">
                <a:solidFill>
                  <a:schemeClr val="tx1"/>
                </a:solidFill>
              </a:rPr>
              <a:t>25</a:t>
            </a:r>
            <a:r>
              <a:rPr lang="en-US" sz="3200" baseline="30000" dirty="0">
                <a:solidFill>
                  <a:schemeClr val="tx1"/>
                </a:solidFill>
              </a:rPr>
              <a:t> </a:t>
            </a:r>
            <a:r>
              <a:rPr lang="en-US" sz="3200" b="1" u="sng" cap="small" dirty="0">
                <a:solidFill>
                  <a:srgbClr val="002060"/>
                </a:solidFill>
              </a:rPr>
              <a:t>But the word of the Lord endures forever</a:t>
            </a:r>
            <a:r>
              <a:rPr lang="en-US" sz="3200" dirty="0">
                <a:solidFill>
                  <a:schemeClr val="tx1"/>
                </a:solidFill>
              </a:rPr>
              <a:t>.” And this is the word which was preached to you.</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12" name="Rounded Rectangle 11"/>
          <p:cNvSpPr/>
          <p:nvPr/>
        </p:nvSpPr>
        <p:spPr>
          <a:xfrm>
            <a:off x="290160" y="3733516"/>
            <a:ext cx="3810000" cy="686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But the Word of God outlives them all</a:t>
            </a:r>
            <a:endParaRPr lang="en-US" sz="4000" b="1" i="1" dirty="0"/>
          </a:p>
        </p:txBody>
      </p:sp>
    </p:spTree>
    <p:extLst>
      <p:ext uri="{BB962C8B-B14F-4D97-AF65-F5344CB8AC3E}">
        <p14:creationId xmlns:p14="http://schemas.microsoft.com/office/powerpoint/2010/main" val="279153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Living</a:t>
            </a:r>
          </a:p>
        </p:txBody>
      </p:sp>
      <p:sp>
        <p:nvSpPr>
          <p:cNvPr id="6" name="Rectangle 5"/>
          <p:cNvSpPr/>
          <p:nvPr/>
        </p:nvSpPr>
        <p:spPr>
          <a:xfrm>
            <a:off x="0" y="5638800"/>
            <a:ext cx="12192000" cy="1219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1:23 </a:t>
            </a:r>
            <a:r>
              <a:rPr lang="en-US" sz="3200" dirty="0">
                <a:solidFill>
                  <a:schemeClr val="tx1"/>
                </a:solidFill>
              </a:rPr>
              <a:t>for you have been born again not of seed which is perishable but imperishable, that is, through the </a:t>
            </a:r>
            <a:r>
              <a:rPr lang="en-US" sz="3200" b="1" u="sng" dirty="0">
                <a:solidFill>
                  <a:srgbClr val="002060"/>
                </a:solidFill>
              </a:rPr>
              <a:t>living</a:t>
            </a:r>
            <a:r>
              <a:rPr lang="en-US" sz="3200" dirty="0">
                <a:solidFill>
                  <a:srgbClr val="002060"/>
                </a:solidFill>
              </a:rPr>
              <a:t> </a:t>
            </a:r>
            <a:r>
              <a:rPr lang="en-US" sz="3200" dirty="0">
                <a:solidFill>
                  <a:schemeClr val="tx1"/>
                </a:solidFill>
              </a:rPr>
              <a:t>and enduring </a:t>
            </a:r>
            <a:r>
              <a:rPr lang="en-US" sz="3200" b="1" u="sng" dirty="0">
                <a:solidFill>
                  <a:srgbClr val="002060"/>
                </a:solidFill>
              </a:rPr>
              <a:t>word of God</a:t>
            </a:r>
            <a:r>
              <a:rPr lang="en-US" sz="3200" b="1" dirty="0">
                <a:solidFill>
                  <a:srgbClr val="002060"/>
                </a:solidFill>
              </a:rPr>
              <a:t>.</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4953000" y="1219200"/>
            <a:ext cx="6934200" cy="4191000"/>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t>Hebrews 4:12 </a:t>
            </a:r>
            <a:r>
              <a:rPr lang="en-US" sz="3400" b="1" dirty="0"/>
              <a:t> </a:t>
            </a:r>
            <a:r>
              <a:rPr lang="en-US" sz="3600" b="1" dirty="0"/>
              <a:t>For the word of God is living and active and sharper than any two-edged sword, and piercing as far as the division of soul and spirit, of both joints and marrow, and able to judge the thoughts and intentions of the heart.</a:t>
            </a:r>
            <a:endParaRPr lang="en-US" sz="3400" b="1" u="sng" dirty="0">
              <a:solidFill>
                <a:srgbClr val="002060"/>
              </a:solidFill>
            </a:endParaRPr>
          </a:p>
        </p:txBody>
      </p:sp>
      <p:sp>
        <p:nvSpPr>
          <p:cNvPr id="9" name="Rounded Rectangle 8"/>
          <p:cNvSpPr/>
          <p:nvPr/>
        </p:nvSpPr>
        <p:spPr>
          <a:xfrm>
            <a:off x="106980" y="1693808"/>
            <a:ext cx="4662840" cy="686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People fade away with their words</a:t>
            </a:r>
            <a:endParaRPr lang="en-US" sz="4000" b="1" i="1" dirty="0"/>
          </a:p>
        </p:txBody>
      </p:sp>
      <p:sp>
        <p:nvSpPr>
          <p:cNvPr id="11" name="Rounded Rectangle 10"/>
          <p:cNvSpPr/>
          <p:nvPr/>
        </p:nvSpPr>
        <p:spPr>
          <a:xfrm>
            <a:off x="200526" y="3906466"/>
            <a:ext cx="4569294" cy="6860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but His Word is here today</a:t>
            </a:r>
            <a:r>
              <a:rPr lang="en-US" sz="4000" b="1" i="1" dirty="0"/>
              <a:t> – </a:t>
            </a:r>
            <a:r>
              <a:rPr lang="en-US" sz="4000" b="1" dirty="0"/>
              <a:t>actively speaking and  working in lives</a:t>
            </a:r>
            <a:endParaRPr lang="en-US" sz="4000" b="1" i="1" dirty="0"/>
          </a:p>
        </p:txBody>
      </p:sp>
    </p:spTree>
    <p:extLst>
      <p:ext uri="{BB962C8B-B14F-4D97-AF65-F5344CB8AC3E}">
        <p14:creationId xmlns:p14="http://schemas.microsoft.com/office/powerpoint/2010/main" val="387673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Living</a:t>
            </a:r>
          </a:p>
        </p:txBody>
      </p:sp>
      <p:sp>
        <p:nvSpPr>
          <p:cNvPr id="6" name="Rectangle 5"/>
          <p:cNvSpPr/>
          <p:nvPr/>
        </p:nvSpPr>
        <p:spPr>
          <a:xfrm>
            <a:off x="0" y="5638800"/>
            <a:ext cx="12192000" cy="1219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1:23 </a:t>
            </a:r>
            <a:r>
              <a:rPr lang="en-US" sz="3200" dirty="0">
                <a:solidFill>
                  <a:schemeClr val="tx1"/>
                </a:solidFill>
              </a:rPr>
              <a:t>for you have been born again not of seed which is perishable but imperishable, that is, through the </a:t>
            </a:r>
            <a:r>
              <a:rPr lang="en-US" sz="3200" b="1" u="sng" dirty="0">
                <a:solidFill>
                  <a:srgbClr val="002060"/>
                </a:solidFill>
              </a:rPr>
              <a:t>living</a:t>
            </a:r>
            <a:r>
              <a:rPr lang="en-US" sz="3200" dirty="0">
                <a:solidFill>
                  <a:srgbClr val="002060"/>
                </a:solidFill>
              </a:rPr>
              <a:t> </a:t>
            </a:r>
            <a:r>
              <a:rPr lang="en-US" sz="3200" dirty="0">
                <a:solidFill>
                  <a:schemeClr val="tx1"/>
                </a:solidFill>
              </a:rPr>
              <a:t>and enduring </a:t>
            </a:r>
            <a:r>
              <a:rPr lang="en-US" sz="3200" b="1" u="sng" dirty="0">
                <a:solidFill>
                  <a:srgbClr val="002060"/>
                </a:solidFill>
              </a:rPr>
              <a:t>word of God</a:t>
            </a:r>
            <a:r>
              <a:rPr lang="en-US" sz="3200" b="1" dirty="0">
                <a:solidFill>
                  <a:srgbClr val="002060"/>
                </a:solidFill>
              </a:rPr>
              <a:t>.</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9" name="Rounded Rectangle 8"/>
          <p:cNvSpPr/>
          <p:nvPr/>
        </p:nvSpPr>
        <p:spPr>
          <a:xfrm>
            <a:off x="487980" y="2342226"/>
            <a:ext cx="11216040" cy="781973"/>
          </a:xfrm>
          <a:prstGeom prst="round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i="1" dirty="0">
                <a:solidFill>
                  <a:schemeClr val="bg1"/>
                </a:solidFill>
              </a:rPr>
              <a:t>A Seed  -  Pure Milk  -  Nourishing Food</a:t>
            </a:r>
          </a:p>
        </p:txBody>
      </p:sp>
    </p:spTree>
    <p:extLst>
      <p:ext uri="{BB962C8B-B14F-4D97-AF65-F5344CB8AC3E}">
        <p14:creationId xmlns:p14="http://schemas.microsoft.com/office/powerpoint/2010/main" val="242868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Living</a:t>
            </a:r>
          </a:p>
        </p:txBody>
      </p:sp>
      <p:sp>
        <p:nvSpPr>
          <p:cNvPr id="6" name="Rectangle 5"/>
          <p:cNvSpPr/>
          <p:nvPr/>
        </p:nvSpPr>
        <p:spPr>
          <a:xfrm>
            <a:off x="0" y="5638800"/>
            <a:ext cx="12192000" cy="1219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1:23 </a:t>
            </a:r>
            <a:r>
              <a:rPr lang="en-US" sz="3200" dirty="0">
                <a:solidFill>
                  <a:schemeClr val="tx1"/>
                </a:solidFill>
              </a:rPr>
              <a:t>for you have been born again not of seed which is perishable but imperishable, that is, through the </a:t>
            </a:r>
            <a:r>
              <a:rPr lang="en-US" sz="3200" b="1" u="sng" dirty="0">
                <a:solidFill>
                  <a:srgbClr val="002060"/>
                </a:solidFill>
              </a:rPr>
              <a:t>living</a:t>
            </a:r>
            <a:r>
              <a:rPr lang="en-US" sz="3200" dirty="0">
                <a:solidFill>
                  <a:srgbClr val="002060"/>
                </a:solidFill>
              </a:rPr>
              <a:t> </a:t>
            </a:r>
            <a:r>
              <a:rPr lang="en-US" sz="3200" dirty="0">
                <a:solidFill>
                  <a:schemeClr val="tx1"/>
                </a:solidFill>
              </a:rPr>
              <a:t>and enduring </a:t>
            </a:r>
            <a:r>
              <a:rPr lang="en-US" sz="3200" b="1" u="sng" dirty="0">
                <a:solidFill>
                  <a:srgbClr val="002060"/>
                </a:solidFill>
              </a:rPr>
              <a:t>word of God</a:t>
            </a:r>
            <a:r>
              <a:rPr lang="en-US" sz="3200" b="1" dirty="0">
                <a:solidFill>
                  <a:srgbClr val="002060"/>
                </a:solidFill>
              </a:rPr>
              <a:t>.</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9" name="Rounded Rectangle 8"/>
          <p:cNvSpPr/>
          <p:nvPr/>
        </p:nvSpPr>
        <p:spPr>
          <a:xfrm>
            <a:off x="487980" y="2342226"/>
            <a:ext cx="11216040" cy="781973"/>
          </a:xfrm>
          <a:prstGeom prst="round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i="1" dirty="0"/>
              <a:t>Foundation  -  Rock  -  Anchor</a:t>
            </a:r>
          </a:p>
        </p:txBody>
      </p:sp>
    </p:spTree>
    <p:extLst>
      <p:ext uri="{BB962C8B-B14F-4D97-AF65-F5344CB8AC3E}">
        <p14:creationId xmlns:p14="http://schemas.microsoft.com/office/powerpoint/2010/main" val="243920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Living</a:t>
            </a:r>
          </a:p>
        </p:txBody>
      </p:sp>
      <p:sp>
        <p:nvSpPr>
          <p:cNvPr id="6" name="Rectangle 5"/>
          <p:cNvSpPr/>
          <p:nvPr/>
        </p:nvSpPr>
        <p:spPr>
          <a:xfrm>
            <a:off x="0" y="5638800"/>
            <a:ext cx="12192000" cy="1219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1:23 </a:t>
            </a:r>
            <a:r>
              <a:rPr lang="en-US" sz="3200" dirty="0">
                <a:solidFill>
                  <a:schemeClr val="tx1"/>
                </a:solidFill>
              </a:rPr>
              <a:t>for you have been born again not of seed which is perishable but imperishable, that is, through the </a:t>
            </a:r>
            <a:r>
              <a:rPr lang="en-US" sz="3200" b="1" u="sng" dirty="0">
                <a:solidFill>
                  <a:srgbClr val="002060"/>
                </a:solidFill>
              </a:rPr>
              <a:t>living</a:t>
            </a:r>
            <a:r>
              <a:rPr lang="en-US" sz="3200" dirty="0">
                <a:solidFill>
                  <a:srgbClr val="002060"/>
                </a:solidFill>
              </a:rPr>
              <a:t> </a:t>
            </a:r>
            <a:r>
              <a:rPr lang="en-US" sz="3200" dirty="0">
                <a:solidFill>
                  <a:schemeClr val="tx1"/>
                </a:solidFill>
              </a:rPr>
              <a:t>and enduring </a:t>
            </a:r>
            <a:r>
              <a:rPr lang="en-US" sz="3200" b="1" u="sng" dirty="0">
                <a:solidFill>
                  <a:srgbClr val="002060"/>
                </a:solidFill>
              </a:rPr>
              <a:t>word of God</a:t>
            </a:r>
            <a:r>
              <a:rPr lang="en-US" sz="3200" b="1" dirty="0">
                <a:solidFill>
                  <a:srgbClr val="002060"/>
                </a:solidFill>
              </a:rPr>
              <a:t>.</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9" name="Rounded Rectangle 8"/>
          <p:cNvSpPr/>
          <p:nvPr/>
        </p:nvSpPr>
        <p:spPr>
          <a:xfrm>
            <a:off x="487980" y="2342226"/>
            <a:ext cx="11216040" cy="781973"/>
          </a:xfrm>
          <a:prstGeom prst="round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i="1" dirty="0"/>
              <a:t>Mirror  -  Counselor  -  Path  -  Lamp</a:t>
            </a:r>
          </a:p>
        </p:txBody>
      </p:sp>
    </p:spTree>
    <p:extLst>
      <p:ext uri="{BB962C8B-B14F-4D97-AF65-F5344CB8AC3E}">
        <p14:creationId xmlns:p14="http://schemas.microsoft.com/office/powerpoint/2010/main" val="274277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Living</a:t>
            </a:r>
          </a:p>
        </p:txBody>
      </p:sp>
      <p:sp>
        <p:nvSpPr>
          <p:cNvPr id="6" name="Rectangle 5"/>
          <p:cNvSpPr/>
          <p:nvPr/>
        </p:nvSpPr>
        <p:spPr>
          <a:xfrm>
            <a:off x="0" y="5638800"/>
            <a:ext cx="12192000" cy="1219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1:23 </a:t>
            </a:r>
            <a:r>
              <a:rPr lang="en-US" sz="3200" dirty="0">
                <a:solidFill>
                  <a:schemeClr val="tx1"/>
                </a:solidFill>
              </a:rPr>
              <a:t>for you have been born again not of seed which is perishable but imperishable, that is, through the </a:t>
            </a:r>
            <a:r>
              <a:rPr lang="en-US" sz="3200" b="1" u="sng" dirty="0">
                <a:solidFill>
                  <a:srgbClr val="002060"/>
                </a:solidFill>
              </a:rPr>
              <a:t>living</a:t>
            </a:r>
            <a:r>
              <a:rPr lang="en-US" sz="3200" dirty="0">
                <a:solidFill>
                  <a:srgbClr val="002060"/>
                </a:solidFill>
              </a:rPr>
              <a:t> </a:t>
            </a:r>
            <a:r>
              <a:rPr lang="en-US" sz="3200" dirty="0">
                <a:solidFill>
                  <a:schemeClr val="tx1"/>
                </a:solidFill>
              </a:rPr>
              <a:t>and enduring </a:t>
            </a:r>
            <a:r>
              <a:rPr lang="en-US" sz="3200" b="1" u="sng" dirty="0">
                <a:solidFill>
                  <a:srgbClr val="002060"/>
                </a:solidFill>
              </a:rPr>
              <a:t>word of God</a:t>
            </a:r>
            <a:r>
              <a:rPr lang="en-US" sz="3200" b="1" dirty="0">
                <a:solidFill>
                  <a:srgbClr val="002060"/>
                </a:solidFill>
              </a:rPr>
              <a:t>.</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9" name="Rounded Rectangle 8"/>
          <p:cNvSpPr/>
          <p:nvPr/>
        </p:nvSpPr>
        <p:spPr>
          <a:xfrm>
            <a:off x="487980" y="2342226"/>
            <a:ext cx="11216040" cy="781973"/>
          </a:xfrm>
          <a:prstGeom prst="round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i="1" dirty="0"/>
              <a:t>Sword  -  Hammer  -  Mouth Full of Fire</a:t>
            </a:r>
          </a:p>
        </p:txBody>
      </p:sp>
    </p:spTree>
    <p:extLst>
      <p:ext uri="{BB962C8B-B14F-4D97-AF65-F5344CB8AC3E}">
        <p14:creationId xmlns:p14="http://schemas.microsoft.com/office/powerpoint/2010/main" val="410196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Living</a:t>
            </a:r>
          </a:p>
        </p:txBody>
      </p:sp>
      <p:sp>
        <p:nvSpPr>
          <p:cNvPr id="6" name="Rectangle 5"/>
          <p:cNvSpPr/>
          <p:nvPr/>
        </p:nvSpPr>
        <p:spPr>
          <a:xfrm>
            <a:off x="0" y="5638800"/>
            <a:ext cx="12192000" cy="1219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1:23 </a:t>
            </a:r>
            <a:r>
              <a:rPr lang="en-US" sz="3200" dirty="0">
                <a:solidFill>
                  <a:schemeClr val="tx1"/>
                </a:solidFill>
              </a:rPr>
              <a:t>for you have been born again not of seed which is perishable but imperishable, that is, through the </a:t>
            </a:r>
            <a:r>
              <a:rPr lang="en-US" sz="3200" b="1" u="sng" dirty="0">
                <a:solidFill>
                  <a:srgbClr val="002060"/>
                </a:solidFill>
              </a:rPr>
              <a:t>living</a:t>
            </a:r>
            <a:r>
              <a:rPr lang="en-US" sz="3200" dirty="0">
                <a:solidFill>
                  <a:srgbClr val="002060"/>
                </a:solidFill>
              </a:rPr>
              <a:t> </a:t>
            </a:r>
            <a:r>
              <a:rPr lang="en-US" sz="3200" dirty="0">
                <a:solidFill>
                  <a:schemeClr val="tx1"/>
                </a:solidFill>
              </a:rPr>
              <a:t>and enduring </a:t>
            </a:r>
            <a:r>
              <a:rPr lang="en-US" sz="3200" b="1" u="sng" dirty="0">
                <a:solidFill>
                  <a:srgbClr val="002060"/>
                </a:solidFill>
              </a:rPr>
              <a:t>word of God</a:t>
            </a:r>
            <a:r>
              <a:rPr lang="en-US" sz="3200" b="1" dirty="0">
                <a:solidFill>
                  <a:srgbClr val="002060"/>
                </a:solidFill>
              </a:rPr>
              <a:t>.</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9" name="Rounded Rectangle 8"/>
          <p:cNvSpPr/>
          <p:nvPr/>
        </p:nvSpPr>
        <p:spPr>
          <a:xfrm>
            <a:off x="487980" y="2342226"/>
            <a:ext cx="11216040" cy="781973"/>
          </a:xfrm>
          <a:prstGeom prst="round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i="1" dirty="0"/>
              <a:t>Cleansing Water  -  Comforter</a:t>
            </a:r>
          </a:p>
        </p:txBody>
      </p:sp>
    </p:spTree>
    <p:extLst>
      <p:ext uri="{BB962C8B-B14F-4D97-AF65-F5344CB8AC3E}">
        <p14:creationId xmlns:p14="http://schemas.microsoft.com/office/powerpoint/2010/main" val="129330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Living</a:t>
            </a:r>
          </a:p>
        </p:txBody>
      </p:sp>
      <p:sp>
        <p:nvSpPr>
          <p:cNvPr id="6" name="Rectangle 5"/>
          <p:cNvSpPr/>
          <p:nvPr/>
        </p:nvSpPr>
        <p:spPr>
          <a:xfrm>
            <a:off x="0" y="5638800"/>
            <a:ext cx="12192000" cy="1219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1:23 </a:t>
            </a:r>
            <a:r>
              <a:rPr lang="en-US" sz="3200" dirty="0">
                <a:solidFill>
                  <a:schemeClr val="tx1"/>
                </a:solidFill>
              </a:rPr>
              <a:t>for you have been born again not of seed which is perishable but imperishable, that is, through the </a:t>
            </a:r>
            <a:r>
              <a:rPr lang="en-US" sz="3200" b="1" u="sng" dirty="0">
                <a:solidFill>
                  <a:srgbClr val="002060"/>
                </a:solidFill>
              </a:rPr>
              <a:t>living</a:t>
            </a:r>
            <a:r>
              <a:rPr lang="en-US" sz="3200" dirty="0">
                <a:solidFill>
                  <a:srgbClr val="002060"/>
                </a:solidFill>
              </a:rPr>
              <a:t> </a:t>
            </a:r>
            <a:r>
              <a:rPr lang="en-US" sz="3200" dirty="0">
                <a:solidFill>
                  <a:schemeClr val="tx1"/>
                </a:solidFill>
              </a:rPr>
              <a:t>and enduring </a:t>
            </a:r>
            <a:r>
              <a:rPr lang="en-US" sz="3200" b="1" u="sng" dirty="0">
                <a:solidFill>
                  <a:srgbClr val="002060"/>
                </a:solidFill>
              </a:rPr>
              <a:t>word of God</a:t>
            </a:r>
            <a:r>
              <a:rPr lang="en-US" sz="3200" b="1" dirty="0">
                <a:solidFill>
                  <a:srgbClr val="002060"/>
                </a:solidFill>
              </a:rPr>
              <a:t>.</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9" name="Rounded Rectangle 8"/>
          <p:cNvSpPr/>
          <p:nvPr/>
        </p:nvSpPr>
        <p:spPr>
          <a:xfrm>
            <a:off x="304800" y="2342226"/>
            <a:ext cx="11679957" cy="781973"/>
          </a:xfrm>
          <a:prstGeom prst="round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i="1" dirty="0"/>
              <a:t>Precious Treasure  -  Silver  -  Gold  -  Honey</a:t>
            </a:r>
          </a:p>
        </p:txBody>
      </p:sp>
    </p:spTree>
    <p:extLst>
      <p:ext uri="{BB962C8B-B14F-4D97-AF65-F5344CB8AC3E}">
        <p14:creationId xmlns:p14="http://schemas.microsoft.com/office/powerpoint/2010/main" val="344427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12192000" cy="1219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1:23 </a:t>
            </a:r>
            <a:r>
              <a:rPr lang="en-US" sz="3200" dirty="0">
                <a:solidFill>
                  <a:schemeClr val="tx1"/>
                </a:solidFill>
              </a:rPr>
              <a:t>for you have been born again not of seed which is perishable but imperishable, that is, through the </a:t>
            </a:r>
            <a:r>
              <a:rPr lang="en-US" sz="3200" b="1" u="sng" dirty="0">
                <a:solidFill>
                  <a:srgbClr val="002060"/>
                </a:solidFill>
              </a:rPr>
              <a:t>living</a:t>
            </a:r>
            <a:r>
              <a:rPr lang="en-US" sz="3200" dirty="0">
                <a:solidFill>
                  <a:srgbClr val="002060"/>
                </a:solidFill>
              </a:rPr>
              <a:t> </a:t>
            </a:r>
            <a:r>
              <a:rPr lang="en-US" sz="3200" dirty="0">
                <a:solidFill>
                  <a:schemeClr val="tx1"/>
                </a:solidFill>
              </a:rPr>
              <a:t>and enduring </a:t>
            </a:r>
            <a:r>
              <a:rPr lang="en-US" sz="3200" b="1" u="sng" dirty="0">
                <a:solidFill>
                  <a:srgbClr val="002060"/>
                </a:solidFill>
              </a:rPr>
              <a:t>word of God</a:t>
            </a:r>
            <a:r>
              <a:rPr lang="en-US" sz="3200" b="1" dirty="0">
                <a:solidFill>
                  <a:srgbClr val="002060"/>
                </a:solidFill>
              </a:rPr>
              <a:t>.</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10" name="Rectangle 9"/>
          <p:cNvSpPr/>
          <p:nvPr/>
        </p:nvSpPr>
        <p:spPr>
          <a:xfrm>
            <a:off x="1219200" y="3962400"/>
            <a:ext cx="10058400" cy="6858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1:25 </a:t>
            </a:r>
            <a:r>
              <a:rPr lang="en-US" sz="3200" dirty="0">
                <a:solidFill>
                  <a:schemeClr val="tx1"/>
                </a:solidFill>
              </a:rPr>
              <a:t>… and this is the word which was preached to you.</a:t>
            </a:r>
            <a:endParaRPr lang="en-US" sz="3400" b="1" baseline="30000" dirty="0">
              <a:solidFill>
                <a:schemeClr val="tx1"/>
              </a:solidFill>
            </a:endParaRPr>
          </a:p>
        </p:txBody>
      </p:sp>
      <p:sp>
        <p:nvSpPr>
          <p:cNvPr id="4" name="Rounded Rectangle 3"/>
          <p:cNvSpPr/>
          <p:nvPr/>
        </p:nvSpPr>
        <p:spPr>
          <a:xfrm>
            <a:off x="838200" y="1233416"/>
            <a:ext cx="3412322" cy="8382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 reminder</a:t>
            </a:r>
            <a:endParaRPr lang="en-US" sz="4000" b="1" i="1" dirty="0"/>
          </a:p>
        </p:txBody>
      </p:sp>
    </p:spTree>
    <p:extLst>
      <p:ext uri="{BB962C8B-B14F-4D97-AF65-F5344CB8AC3E}">
        <p14:creationId xmlns:p14="http://schemas.microsoft.com/office/powerpoint/2010/main" val="328788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19200"/>
            <a:ext cx="12192000" cy="56388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300" b="1" baseline="30000" dirty="0">
                <a:solidFill>
                  <a:schemeClr val="tx1"/>
                </a:solidFill>
              </a:rPr>
              <a:t>1 Pet 1:22</a:t>
            </a:r>
            <a:r>
              <a:rPr lang="en-US" sz="3300" baseline="30000" dirty="0">
                <a:solidFill>
                  <a:schemeClr val="tx1"/>
                </a:solidFill>
              </a:rPr>
              <a:t> </a:t>
            </a:r>
            <a:r>
              <a:rPr lang="en-US" sz="3300" dirty="0">
                <a:solidFill>
                  <a:schemeClr val="tx1"/>
                </a:solidFill>
              </a:rPr>
              <a:t>Since you have in obedience to </a:t>
            </a:r>
            <a:r>
              <a:rPr lang="en-US" sz="3300" b="1" u="sng" dirty="0">
                <a:solidFill>
                  <a:srgbClr val="002060"/>
                </a:solidFill>
              </a:rPr>
              <a:t>the truth</a:t>
            </a:r>
            <a:r>
              <a:rPr lang="en-US" sz="3300" dirty="0">
                <a:solidFill>
                  <a:schemeClr val="tx1"/>
                </a:solidFill>
              </a:rPr>
              <a:t> purified your souls for a sincere love of the brethren, fervently love one another from the heart, </a:t>
            </a:r>
            <a:r>
              <a:rPr lang="en-US" sz="3300" b="1" baseline="30000" dirty="0">
                <a:solidFill>
                  <a:schemeClr val="tx1"/>
                </a:solidFill>
              </a:rPr>
              <a:t>23</a:t>
            </a:r>
            <a:r>
              <a:rPr lang="en-US" sz="3300" baseline="30000" dirty="0">
                <a:solidFill>
                  <a:schemeClr val="tx1"/>
                </a:solidFill>
              </a:rPr>
              <a:t> </a:t>
            </a:r>
            <a:r>
              <a:rPr lang="en-US" sz="3300" dirty="0">
                <a:solidFill>
                  <a:schemeClr val="tx1"/>
                </a:solidFill>
              </a:rPr>
              <a:t>for you have been born again not of seed which is perishable but imperishable, that is, through the living and  enduring </a:t>
            </a:r>
            <a:r>
              <a:rPr lang="en-US" sz="3300" b="1" u="sng" dirty="0">
                <a:solidFill>
                  <a:srgbClr val="002060"/>
                </a:solidFill>
              </a:rPr>
              <a:t>word of God</a:t>
            </a:r>
            <a:r>
              <a:rPr lang="en-US" sz="3300" dirty="0">
                <a:solidFill>
                  <a:schemeClr val="tx1"/>
                </a:solidFill>
              </a:rPr>
              <a:t>. </a:t>
            </a:r>
            <a:r>
              <a:rPr lang="en-US" sz="3300" b="1" baseline="30000" dirty="0">
                <a:solidFill>
                  <a:schemeClr val="tx1"/>
                </a:solidFill>
              </a:rPr>
              <a:t>24</a:t>
            </a:r>
            <a:r>
              <a:rPr lang="en-US" sz="3300" baseline="30000" dirty="0">
                <a:solidFill>
                  <a:schemeClr val="tx1"/>
                </a:solidFill>
              </a:rPr>
              <a:t> </a:t>
            </a:r>
            <a:r>
              <a:rPr lang="en-US" sz="3300" dirty="0">
                <a:solidFill>
                  <a:schemeClr val="tx1"/>
                </a:solidFill>
              </a:rPr>
              <a:t>For, “</a:t>
            </a:r>
            <a:r>
              <a:rPr lang="en-US" sz="3300" cap="small" dirty="0">
                <a:solidFill>
                  <a:schemeClr val="tx1"/>
                </a:solidFill>
              </a:rPr>
              <a:t>All flesh is like grass</a:t>
            </a:r>
            <a:r>
              <a:rPr lang="en-US" sz="3300" dirty="0">
                <a:solidFill>
                  <a:schemeClr val="tx1"/>
                </a:solidFill>
              </a:rPr>
              <a:t>, </a:t>
            </a:r>
            <a:r>
              <a:rPr lang="en-US" sz="3300" cap="small" dirty="0">
                <a:solidFill>
                  <a:schemeClr val="tx1"/>
                </a:solidFill>
              </a:rPr>
              <a:t>And all its glory like the flower of grass</a:t>
            </a:r>
            <a:r>
              <a:rPr lang="en-US" sz="3300" dirty="0">
                <a:solidFill>
                  <a:schemeClr val="tx1"/>
                </a:solidFill>
              </a:rPr>
              <a:t>. </a:t>
            </a:r>
            <a:r>
              <a:rPr lang="en-US" sz="3300" cap="small" dirty="0">
                <a:solidFill>
                  <a:schemeClr val="tx1"/>
                </a:solidFill>
              </a:rPr>
              <a:t>The grass withers</a:t>
            </a:r>
            <a:r>
              <a:rPr lang="en-US" sz="3300" dirty="0">
                <a:solidFill>
                  <a:schemeClr val="tx1"/>
                </a:solidFill>
              </a:rPr>
              <a:t>, </a:t>
            </a:r>
            <a:r>
              <a:rPr lang="en-US" sz="3300" cap="small" dirty="0">
                <a:solidFill>
                  <a:schemeClr val="tx1"/>
                </a:solidFill>
              </a:rPr>
              <a:t>And the flower falls off</a:t>
            </a:r>
            <a:r>
              <a:rPr lang="en-US" sz="3300" dirty="0">
                <a:solidFill>
                  <a:schemeClr val="tx1"/>
                </a:solidFill>
              </a:rPr>
              <a:t>, </a:t>
            </a:r>
            <a:r>
              <a:rPr lang="en-US" sz="3300" b="1" baseline="30000" dirty="0">
                <a:solidFill>
                  <a:schemeClr val="tx1"/>
                </a:solidFill>
              </a:rPr>
              <a:t>25</a:t>
            </a:r>
            <a:r>
              <a:rPr lang="en-US" sz="3300" baseline="30000" dirty="0">
                <a:solidFill>
                  <a:schemeClr val="tx1"/>
                </a:solidFill>
              </a:rPr>
              <a:t> </a:t>
            </a:r>
            <a:r>
              <a:rPr lang="en-US" sz="3300" cap="small" dirty="0">
                <a:solidFill>
                  <a:schemeClr val="tx1"/>
                </a:solidFill>
              </a:rPr>
              <a:t>But </a:t>
            </a:r>
            <a:r>
              <a:rPr lang="en-US" sz="3300" b="1" u="sng" cap="small" dirty="0">
                <a:solidFill>
                  <a:srgbClr val="002060"/>
                </a:solidFill>
              </a:rPr>
              <a:t>the word of the Lord</a:t>
            </a:r>
            <a:r>
              <a:rPr lang="en-US" sz="3300" cap="small" dirty="0">
                <a:solidFill>
                  <a:schemeClr val="tx1"/>
                </a:solidFill>
              </a:rPr>
              <a:t> endures forever</a:t>
            </a:r>
            <a:r>
              <a:rPr lang="en-US" sz="3300" dirty="0">
                <a:solidFill>
                  <a:schemeClr val="tx1"/>
                </a:solidFill>
              </a:rPr>
              <a:t>.” And this is </a:t>
            </a:r>
            <a:r>
              <a:rPr lang="en-US" sz="3300" b="1" u="sng" dirty="0">
                <a:solidFill>
                  <a:srgbClr val="002060"/>
                </a:solidFill>
              </a:rPr>
              <a:t>the word </a:t>
            </a:r>
            <a:r>
              <a:rPr lang="en-US" sz="3300" dirty="0">
                <a:solidFill>
                  <a:schemeClr val="tx1"/>
                </a:solidFill>
              </a:rPr>
              <a:t>which was preached to you. </a:t>
            </a:r>
            <a:r>
              <a:rPr lang="en-US" sz="3300" b="1" baseline="30000" dirty="0">
                <a:solidFill>
                  <a:schemeClr val="tx1"/>
                </a:solidFill>
              </a:rPr>
              <a:t>2:1</a:t>
            </a:r>
            <a:r>
              <a:rPr lang="en-US" sz="3300" dirty="0">
                <a:solidFill>
                  <a:schemeClr val="tx1"/>
                </a:solidFill>
              </a:rPr>
              <a:t> Therefore, putting aside all malice and all deceit and hypocrisy and envy and all slander, </a:t>
            </a:r>
            <a:r>
              <a:rPr lang="en-US" sz="3300" b="1" baseline="30000" dirty="0">
                <a:solidFill>
                  <a:schemeClr val="tx1"/>
                </a:solidFill>
              </a:rPr>
              <a:t>2</a:t>
            </a:r>
            <a:r>
              <a:rPr lang="en-US" sz="3300" baseline="30000" dirty="0">
                <a:solidFill>
                  <a:schemeClr val="tx1"/>
                </a:solidFill>
              </a:rPr>
              <a:t> </a:t>
            </a:r>
            <a:r>
              <a:rPr lang="en-US" sz="3300" dirty="0">
                <a:solidFill>
                  <a:schemeClr val="tx1"/>
                </a:solidFill>
              </a:rPr>
              <a:t>like newborn babies, long for the pure milk of </a:t>
            </a:r>
            <a:r>
              <a:rPr lang="en-US" sz="3300" b="1" u="sng" dirty="0">
                <a:solidFill>
                  <a:srgbClr val="002060"/>
                </a:solidFill>
              </a:rPr>
              <a:t>the word</a:t>
            </a:r>
            <a:r>
              <a:rPr lang="en-US" sz="3300" dirty="0">
                <a:solidFill>
                  <a:schemeClr val="tx1"/>
                </a:solidFill>
              </a:rPr>
              <a:t>, so that by it you may grow in respect to salvation,</a:t>
            </a:r>
            <a:r>
              <a:rPr lang="en-US" sz="3300" b="1" baseline="30000" dirty="0">
                <a:solidFill>
                  <a:schemeClr val="tx1"/>
                </a:solidFill>
              </a:rPr>
              <a:t>3</a:t>
            </a:r>
            <a:r>
              <a:rPr lang="en-US" sz="3300" baseline="30000" dirty="0">
                <a:solidFill>
                  <a:schemeClr val="tx1"/>
                </a:solidFill>
              </a:rPr>
              <a:t> </a:t>
            </a:r>
            <a:r>
              <a:rPr lang="en-US" sz="33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7" name="Rectangle 6"/>
          <p:cNvSpPr/>
          <p:nvPr/>
        </p:nvSpPr>
        <p:spPr>
          <a:xfrm>
            <a:off x="0" y="77337"/>
            <a:ext cx="7620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dirty="0"/>
              <a:t>What is the Word of God?</a:t>
            </a:r>
            <a:endParaRPr lang="en-US" sz="5200" b="1" i="1" dirty="0"/>
          </a:p>
        </p:txBody>
      </p:sp>
    </p:spTree>
    <p:extLst>
      <p:ext uri="{BB962C8B-B14F-4D97-AF65-F5344CB8AC3E}">
        <p14:creationId xmlns:p14="http://schemas.microsoft.com/office/powerpoint/2010/main" val="4036725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38800"/>
            <a:ext cx="12192000" cy="1219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1:23 </a:t>
            </a:r>
            <a:r>
              <a:rPr lang="en-US" sz="3200" dirty="0">
                <a:solidFill>
                  <a:schemeClr val="tx1"/>
                </a:solidFill>
              </a:rPr>
              <a:t>for you have </a:t>
            </a:r>
            <a:r>
              <a:rPr lang="en-US" sz="3200" b="1" u="sng" dirty="0">
                <a:solidFill>
                  <a:srgbClr val="002060"/>
                </a:solidFill>
              </a:rPr>
              <a:t>been born again</a:t>
            </a:r>
            <a:r>
              <a:rPr lang="en-US" sz="3200" dirty="0">
                <a:solidFill>
                  <a:schemeClr val="tx1"/>
                </a:solidFill>
              </a:rPr>
              <a:t> not of seed which is perishable but imperishable, that is, </a:t>
            </a:r>
            <a:r>
              <a:rPr lang="en-US" sz="3200" b="1" u="sng" dirty="0">
                <a:solidFill>
                  <a:srgbClr val="002060"/>
                </a:solidFill>
              </a:rPr>
              <a:t>through the living and enduring word of God</a:t>
            </a:r>
            <a:r>
              <a:rPr lang="en-US" sz="3200" b="1" dirty="0">
                <a:solidFill>
                  <a:srgbClr val="002060"/>
                </a:solidFill>
              </a:rPr>
              <a:t>.</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10" name="Rectangle 9"/>
          <p:cNvSpPr/>
          <p:nvPr/>
        </p:nvSpPr>
        <p:spPr>
          <a:xfrm>
            <a:off x="1219200" y="3962400"/>
            <a:ext cx="10058400" cy="6858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1:25 </a:t>
            </a:r>
            <a:r>
              <a:rPr lang="en-US" sz="3200" dirty="0">
                <a:solidFill>
                  <a:schemeClr val="tx1"/>
                </a:solidFill>
              </a:rPr>
              <a:t>… and this is the word which was preached to you.</a:t>
            </a:r>
            <a:endParaRPr lang="en-US" sz="3400" b="1" baseline="30000" dirty="0">
              <a:solidFill>
                <a:schemeClr val="tx1"/>
              </a:solidFill>
            </a:endParaRPr>
          </a:p>
        </p:txBody>
      </p:sp>
      <p:sp>
        <p:nvSpPr>
          <p:cNvPr id="5" name="Rounded Rectangle 4"/>
          <p:cNvSpPr/>
          <p:nvPr/>
        </p:nvSpPr>
        <p:spPr>
          <a:xfrm>
            <a:off x="838200" y="1233416"/>
            <a:ext cx="3412322" cy="8382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 reminder</a:t>
            </a:r>
            <a:endParaRPr lang="en-US" sz="4000" b="1" i="1" dirty="0"/>
          </a:p>
        </p:txBody>
      </p:sp>
      <p:sp>
        <p:nvSpPr>
          <p:cNvPr id="8" name="Rounded Rectangle 7"/>
          <p:cNvSpPr/>
          <p:nvPr/>
        </p:nvSpPr>
        <p:spPr>
          <a:xfrm>
            <a:off x="2819400" y="2055574"/>
            <a:ext cx="8825934" cy="1297226"/>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All flesh fades, but you have been born of something of eternal quality </a:t>
            </a:r>
            <a:endParaRPr lang="en-US" sz="4000" b="1" i="1" dirty="0"/>
          </a:p>
        </p:txBody>
      </p:sp>
      <p:sp>
        <p:nvSpPr>
          <p:cNvPr id="9" name="Rectangle 8"/>
          <p:cNvSpPr/>
          <p:nvPr/>
        </p:nvSpPr>
        <p:spPr>
          <a:xfrm>
            <a:off x="1524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Born of the Word </a:t>
            </a:r>
            <a:endParaRPr lang="en-US" sz="4000" b="1" i="1" dirty="0"/>
          </a:p>
        </p:txBody>
      </p:sp>
    </p:spTree>
    <p:extLst>
      <p:ext uri="{BB962C8B-B14F-4D97-AF65-F5344CB8AC3E}">
        <p14:creationId xmlns:p14="http://schemas.microsoft.com/office/powerpoint/2010/main" val="341406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b="1" u="sng" dirty="0">
                <a:solidFill>
                  <a:srgbClr val="002060"/>
                </a:solidFill>
              </a:rPr>
              <a:t>Therefore</a:t>
            </a:r>
            <a:r>
              <a:rPr lang="en-US" sz="3200" dirty="0">
                <a:solidFill>
                  <a:schemeClr val="tx1"/>
                </a:solidFill>
              </a:rPr>
              <a:t>,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a:t>
            </a:r>
            <a:r>
              <a:rPr lang="en-US" sz="3200" b="1" u="sng" dirty="0">
                <a:solidFill>
                  <a:srgbClr val="002060"/>
                </a:solidFill>
              </a:rPr>
              <a:t>so that by it you may grow</a:t>
            </a:r>
            <a:r>
              <a:rPr lang="en-US" sz="3200" dirty="0">
                <a:solidFill>
                  <a:schemeClr val="tx1"/>
                </a:solidFill>
              </a:rPr>
              <a:t>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5" name="Rectangle 4"/>
          <p:cNvSpPr/>
          <p:nvPr/>
        </p:nvSpPr>
        <p:spPr>
          <a:xfrm>
            <a:off x="1524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Born of the Word </a:t>
            </a:r>
            <a:endParaRPr lang="en-US" sz="4000" b="1" i="1" dirty="0"/>
          </a:p>
        </p:txBody>
      </p:sp>
      <p:sp>
        <p:nvSpPr>
          <p:cNvPr id="8" name="Rectangle 7"/>
          <p:cNvSpPr/>
          <p:nvPr/>
        </p:nvSpPr>
        <p:spPr>
          <a:xfrm>
            <a:off x="40386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 Therefore </a:t>
            </a:r>
            <a:r>
              <a:rPr lang="en-US" sz="4000" b="1" i="1" dirty="0"/>
              <a:t>Grow</a:t>
            </a:r>
            <a:r>
              <a:rPr lang="en-US" sz="4000" b="1" dirty="0"/>
              <a:t> by the Word</a:t>
            </a:r>
            <a:endParaRPr lang="en-US" sz="4000" b="1" i="1" dirty="0"/>
          </a:p>
        </p:txBody>
      </p:sp>
    </p:spTree>
    <p:extLst>
      <p:ext uri="{BB962C8B-B14F-4D97-AF65-F5344CB8AC3E}">
        <p14:creationId xmlns:p14="http://schemas.microsoft.com/office/powerpoint/2010/main" val="108465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b="1" u="sng" dirty="0">
                <a:solidFill>
                  <a:srgbClr val="002060"/>
                </a:solidFill>
              </a:rPr>
              <a:t>Therefore</a:t>
            </a:r>
            <a:r>
              <a:rPr lang="en-US" sz="3200" dirty="0">
                <a:solidFill>
                  <a:schemeClr val="tx1"/>
                </a:solidFill>
              </a:rPr>
              <a:t>,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a:t>
            </a:r>
            <a:r>
              <a:rPr lang="en-US" sz="3200" b="1" u="sng" dirty="0">
                <a:solidFill>
                  <a:srgbClr val="002060"/>
                </a:solidFill>
              </a:rPr>
              <a:t>so that by it you may grow</a:t>
            </a:r>
            <a:r>
              <a:rPr lang="en-US" sz="3200" dirty="0">
                <a:solidFill>
                  <a:schemeClr val="tx1"/>
                </a:solidFill>
              </a:rPr>
              <a:t> in respect to salvation,</a:t>
            </a:r>
            <a:r>
              <a:rPr lang="en-US" sz="3200" b="1" baseline="30000" dirty="0">
                <a:solidFill>
                  <a:schemeClr val="tx1"/>
                </a:solidFill>
              </a:rPr>
              <a:t>3</a:t>
            </a:r>
            <a:r>
              <a:rPr lang="en-US" sz="3200" baseline="30000" dirty="0">
                <a:solidFill>
                  <a:schemeClr val="tx1"/>
                </a:solidFill>
              </a:rPr>
              <a:t> </a:t>
            </a:r>
            <a:r>
              <a:rPr lang="en-US" sz="3200" b="1" u="sng" dirty="0">
                <a:solidFill>
                  <a:srgbClr val="002060"/>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4" name="Rectangle 3"/>
          <p:cNvSpPr/>
          <p:nvPr/>
        </p:nvSpPr>
        <p:spPr>
          <a:xfrm>
            <a:off x="40386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 Therefore </a:t>
            </a:r>
            <a:r>
              <a:rPr lang="en-US" sz="4000" b="1" i="1" dirty="0"/>
              <a:t>Grow</a:t>
            </a:r>
            <a:r>
              <a:rPr lang="en-US" sz="4000" b="1" dirty="0"/>
              <a:t> by the Word</a:t>
            </a:r>
            <a:endParaRPr lang="en-US" sz="4000" b="1" i="1" dirty="0"/>
          </a:p>
        </p:txBody>
      </p:sp>
      <p:sp>
        <p:nvSpPr>
          <p:cNvPr id="7" name="Rectangle 6"/>
          <p:cNvSpPr/>
          <p:nvPr/>
        </p:nvSpPr>
        <p:spPr>
          <a:xfrm>
            <a:off x="1524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Born of the Word </a:t>
            </a:r>
            <a:endParaRPr lang="en-US" sz="4000" b="1" i="1" dirty="0"/>
          </a:p>
        </p:txBody>
      </p:sp>
      <p:sp>
        <p:nvSpPr>
          <p:cNvPr id="9" name="Rounded Rectangle 8"/>
          <p:cNvSpPr/>
          <p:nvPr/>
        </p:nvSpPr>
        <p:spPr>
          <a:xfrm>
            <a:off x="160738" y="1143000"/>
            <a:ext cx="5935261" cy="8382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Babies don’t stay babies</a:t>
            </a:r>
            <a:endParaRPr lang="en-US" sz="4000" b="1" i="1" dirty="0"/>
          </a:p>
        </p:txBody>
      </p:sp>
    </p:spTree>
    <p:extLst>
      <p:ext uri="{BB962C8B-B14F-4D97-AF65-F5344CB8AC3E}">
        <p14:creationId xmlns:p14="http://schemas.microsoft.com/office/powerpoint/2010/main" val="132706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b="1" u="sng" dirty="0">
                <a:solidFill>
                  <a:srgbClr val="002060"/>
                </a:solidFill>
              </a:rPr>
              <a:t>Therefore</a:t>
            </a:r>
            <a:r>
              <a:rPr lang="en-US" sz="3200" dirty="0">
                <a:solidFill>
                  <a:schemeClr val="tx1"/>
                </a:solidFill>
              </a:rPr>
              <a:t>,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a:t>
            </a:r>
            <a:r>
              <a:rPr lang="en-US" sz="3200" b="1" u="sng" dirty="0">
                <a:solidFill>
                  <a:srgbClr val="002060"/>
                </a:solidFill>
              </a:rPr>
              <a:t>so that by it you may grow</a:t>
            </a:r>
            <a:r>
              <a:rPr lang="en-US" sz="3200" dirty="0">
                <a:solidFill>
                  <a:schemeClr val="tx1"/>
                </a:solidFill>
              </a:rPr>
              <a:t> in respect to salvation,</a:t>
            </a:r>
            <a:r>
              <a:rPr lang="en-US" sz="3200" b="1" baseline="30000" dirty="0">
                <a:solidFill>
                  <a:schemeClr val="tx1"/>
                </a:solidFill>
              </a:rPr>
              <a:t>3</a:t>
            </a:r>
            <a:r>
              <a:rPr lang="en-US" sz="3200" baseline="30000" dirty="0">
                <a:solidFill>
                  <a:schemeClr val="tx1"/>
                </a:solidFill>
              </a:rPr>
              <a:t> </a:t>
            </a:r>
            <a:r>
              <a:rPr lang="en-US" sz="3200" b="1" u="sng" dirty="0">
                <a:solidFill>
                  <a:srgbClr val="002060"/>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5" name="Rounded Rectangle 4"/>
          <p:cNvSpPr/>
          <p:nvPr/>
        </p:nvSpPr>
        <p:spPr>
          <a:xfrm>
            <a:off x="160739" y="1143000"/>
            <a:ext cx="4631522" cy="8382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Grow into what?</a:t>
            </a:r>
            <a:endParaRPr lang="en-US" sz="4000" b="1" i="1" dirty="0"/>
          </a:p>
        </p:txBody>
      </p:sp>
      <p:sp>
        <p:nvSpPr>
          <p:cNvPr id="9" name="Rectangle 8"/>
          <p:cNvSpPr/>
          <p:nvPr/>
        </p:nvSpPr>
        <p:spPr>
          <a:xfrm>
            <a:off x="1524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Born of the Word </a:t>
            </a:r>
            <a:endParaRPr lang="en-US" sz="4000" b="1" i="1" dirty="0"/>
          </a:p>
        </p:txBody>
      </p:sp>
      <p:sp>
        <p:nvSpPr>
          <p:cNvPr id="10" name="Rectangle 9"/>
          <p:cNvSpPr/>
          <p:nvPr/>
        </p:nvSpPr>
        <p:spPr>
          <a:xfrm>
            <a:off x="40386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 Therefore </a:t>
            </a:r>
            <a:r>
              <a:rPr lang="en-US" sz="4000" b="1" i="1" dirty="0"/>
              <a:t>Grow</a:t>
            </a:r>
            <a:r>
              <a:rPr lang="en-US" sz="4000" b="1" dirty="0"/>
              <a:t> by the Word</a:t>
            </a:r>
            <a:endParaRPr lang="en-US" sz="4000" b="1" i="1" dirty="0"/>
          </a:p>
        </p:txBody>
      </p:sp>
    </p:spTree>
    <p:extLst>
      <p:ext uri="{BB962C8B-B14F-4D97-AF65-F5344CB8AC3E}">
        <p14:creationId xmlns:p14="http://schemas.microsoft.com/office/powerpoint/2010/main" val="60675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you may </a:t>
            </a:r>
            <a:r>
              <a:rPr lang="en-US" sz="3200" b="1" u="sng" dirty="0">
                <a:solidFill>
                  <a:srgbClr val="002060"/>
                </a:solidFill>
              </a:rPr>
              <a:t>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5" name="Rounded Rectangle 4"/>
          <p:cNvSpPr/>
          <p:nvPr/>
        </p:nvSpPr>
        <p:spPr>
          <a:xfrm>
            <a:off x="160739" y="1143000"/>
            <a:ext cx="4631522" cy="8382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Grow into what?</a:t>
            </a:r>
            <a:endParaRPr lang="en-US" sz="4000" b="1" i="1" dirty="0"/>
          </a:p>
        </p:txBody>
      </p:sp>
      <p:sp>
        <p:nvSpPr>
          <p:cNvPr id="9" name="Rectangle 8"/>
          <p:cNvSpPr/>
          <p:nvPr/>
        </p:nvSpPr>
        <p:spPr>
          <a:xfrm>
            <a:off x="1524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Born of the Word </a:t>
            </a:r>
            <a:endParaRPr lang="en-US" sz="4000" b="1" i="1" dirty="0"/>
          </a:p>
        </p:txBody>
      </p:sp>
      <p:sp>
        <p:nvSpPr>
          <p:cNvPr id="10" name="Rectangle 9"/>
          <p:cNvSpPr/>
          <p:nvPr/>
        </p:nvSpPr>
        <p:spPr>
          <a:xfrm>
            <a:off x="40386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 Therefore </a:t>
            </a:r>
            <a:r>
              <a:rPr lang="en-US" sz="4000" b="1" i="1" dirty="0"/>
              <a:t>Grow</a:t>
            </a:r>
            <a:r>
              <a:rPr lang="en-US" sz="4000" b="1" dirty="0"/>
              <a:t> by the Word</a:t>
            </a:r>
            <a:endParaRPr lang="en-US" sz="4000" b="1" i="1" dirty="0"/>
          </a:p>
        </p:txBody>
      </p:sp>
      <p:sp>
        <p:nvSpPr>
          <p:cNvPr id="7" name="Rounded Rectangle 6"/>
          <p:cNvSpPr/>
          <p:nvPr/>
        </p:nvSpPr>
        <p:spPr>
          <a:xfrm>
            <a:off x="685800" y="1866900"/>
            <a:ext cx="5249461" cy="8382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Becoming who you are</a:t>
            </a:r>
            <a:endParaRPr lang="en-US" sz="4000" b="1" i="1" dirty="0"/>
          </a:p>
        </p:txBody>
      </p:sp>
    </p:spTree>
    <p:extLst>
      <p:ext uri="{BB962C8B-B14F-4D97-AF65-F5344CB8AC3E}">
        <p14:creationId xmlns:p14="http://schemas.microsoft.com/office/powerpoint/2010/main" val="95191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0739" y="1143000"/>
            <a:ext cx="4631522" cy="8382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Spiritual Maturity</a:t>
            </a:r>
            <a:endParaRPr lang="en-US" sz="4000" b="1" i="1"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you may </a:t>
            </a:r>
            <a:r>
              <a:rPr lang="en-US" sz="3200" b="1" u="sng" dirty="0">
                <a:solidFill>
                  <a:srgbClr val="002060"/>
                </a:solidFill>
              </a:rPr>
              <a:t>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1524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Born of the Word </a:t>
            </a:r>
            <a:endParaRPr lang="en-US" sz="4000" b="1" i="1" dirty="0"/>
          </a:p>
        </p:txBody>
      </p:sp>
      <p:sp>
        <p:nvSpPr>
          <p:cNvPr id="9" name="Rectangle 8"/>
          <p:cNvSpPr/>
          <p:nvPr/>
        </p:nvSpPr>
        <p:spPr>
          <a:xfrm>
            <a:off x="40386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 Therefore </a:t>
            </a:r>
            <a:r>
              <a:rPr lang="en-US" sz="4000" b="1" i="1" dirty="0"/>
              <a:t>Grow</a:t>
            </a:r>
            <a:r>
              <a:rPr lang="en-US" sz="4000" b="1" dirty="0"/>
              <a:t> by the Word</a:t>
            </a:r>
            <a:endParaRPr lang="en-US" sz="4000" b="1" i="1" dirty="0"/>
          </a:p>
        </p:txBody>
      </p:sp>
    </p:spTree>
    <p:extLst>
      <p:ext uri="{BB962C8B-B14F-4D97-AF65-F5344CB8AC3E}">
        <p14:creationId xmlns:p14="http://schemas.microsoft.com/office/powerpoint/2010/main" val="217107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a:t>
            </a:r>
            <a:r>
              <a:rPr lang="en-US" sz="3200" b="1" u="sng" dirty="0">
                <a:solidFill>
                  <a:srgbClr val="002060"/>
                </a:solidFill>
              </a:rPr>
              <a:t>putting aside all malice and all deceit and hypocrisy and envy and all slander</a:t>
            </a:r>
            <a:r>
              <a:rPr lang="en-US" sz="3200" dirty="0">
                <a:solidFill>
                  <a:schemeClr val="tx1"/>
                </a:solidFill>
              </a:rPr>
              <a:t>,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5" name="Rounded Rectangle 4"/>
          <p:cNvSpPr/>
          <p:nvPr/>
        </p:nvSpPr>
        <p:spPr>
          <a:xfrm>
            <a:off x="160739" y="1143000"/>
            <a:ext cx="4631522" cy="8382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Spiritual Maturity</a:t>
            </a:r>
            <a:endParaRPr lang="en-US" sz="4000" b="1" i="1" dirty="0"/>
          </a:p>
        </p:txBody>
      </p:sp>
      <p:sp>
        <p:nvSpPr>
          <p:cNvPr id="8" name="Rectangle 7"/>
          <p:cNvSpPr/>
          <p:nvPr/>
        </p:nvSpPr>
        <p:spPr>
          <a:xfrm>
            <a:off x="152400" y="2514600"/>
            <a:ext cx="9144000" cy="1600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1:22</a:t>
            </a:r>
            <a:r>
              <a:rPr lang="en-US" sz="3200" baseline="30000" dirty="0">
                <a:solidFill>
                  <a:schemeClr val="tx1"/>
                </a:solidFill>
              </a:rPr>
              <a:t> </a:t>
            </a:r>
            <a:r>
              <a:rPr lang="en-US" sz="3200" dirty="0">
                <a:solidFill>
                  <a:schemeClr val="tx1"/>
                </a:solidFill>
              </a:rPr>
              <a:t>Since you have in obedience to the truth purified your souls for a sincere love of the brethren, fervently </a:t>
            </a:r>
            <a:r>
              <a:rPr lang="en-US" sz="3200" b="1" u="sng" dirty="0">
                <a:solidFill>
                  <a:srgbClr val="002060"/>
                </a:solidFill>
              </a:rPr>
              <a:t>love one another</a:t>
            </a:r>
            <a:r>
              <a:rPr lang="en-US" sz="3200" b="1" dirty="0">
                <a:solidFill>
                  <a:srgbClr val="002060"/>
                </a:solidFill>
              </a:rPr>
              <a:t> </a:t>
            </a:r>
            <a:r>
              <a:rPr lang="en-US" sz="3200" dirty="0">
                <a:solidFill>
                  <a:schemeClr val="tx1"/>
                </a:solidFill>
              </a:rPr>
              <a:t>from the heart,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9" name="Rectangle 8"/>
          <p:cNvSpPr/>
          <p:nvPr/>
        </p:nvSpPr>
        <p:spPr>
          <a:xfrm>
            <a:off x="152400" y="2514600"/>
            <a:ext cx="9144000" cy="1600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1:22</a:t>
            </a:r>
            <a:r>
              <a:rPr lang="en-US" sz="3200" baseline="30000" dirty="0">
                <a:solidFill>
                  <a:schemeClr val="tx1"/>
                </a:solidFill>
              </a:rPr>
              <a:t> </a:t>
            </a:r>
            <a:r>
              <a:rPr lang="en-US" sz="3200" b="1" u="sng" dirty="0">
                <a:solidFill>
                  <a:srgbClr val="002060"/>
                </a:solidFill>
              </a:rPr>
              <a:t>Since you have in obedience to the truth </a:t>
            </a:r>
            <a:r>
              <a:rPr lang="en-US" sz="3200" dirty="0">
                <a:solidFill>
                  <a:schemeClr val="tx1"/>
                </a:solidFill>
              </a:rPr>
              <a:t>purified your souls for a sincere love of the brethren, fervently love one another from the heart</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10" name="Rectangle 9"/>
          <p:cNvSpPr/>
          <p:nvPr/>
        </p:nvSpPr>
        <p:spPr>
          <a:xfrm>
            <a:off x="152400" y="2514600"/>
            <a:ext cx="9144000" cy="1600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1:22</a:t>
            </a:r>
            <a:r>
              <a:rPr lang="en-US" sz="3200" baseline="30000" dirty="0">
                <a:solidFill>
                  <a:schemeClr val="tx1"/>
                </a:solidFill>
              </a:rPr>
              <a:t> </a:t>
            </a:r>
            <a:r>
              <a:rPr lang="en-US" sz="3200" dirty="0">
                <a:solidFill>
                  <a:schemeClr val="tx1"/>
                </a:solidFill>
              </a:rPr>
              <a:t>Since you have in obedience to the truth </a:t>
            </a:r>
            <a:r>
              <a:rPr lang="en-US" sz="3200" b="1" u="sng" dirty="0">
                <a:solidFill>
                  <a:srgbClr val="002060"/>
                </a:solidFill>
              </a:rPr>
              <a:t>purified your souls for a sincere love of the brethren</a:t>
            </a:r>
            <a:r>
              <a:rPr lang="en-US" sz="3200" dirty="0">
                <a:solidFill>
                  <a:schemeClr val="tx1"/>
                </a:solidFill>
              </a:rPr>
              <a:t>, fervently love one another from the heart</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11" name="Rectangle 10"/>
          <p:cNvSpPr/>
          <p:nvPr/>
        </p:nvSpPr>
        <p:spPr>
          <a:xfrm>
            <a:off x="152399" y="2514600"/>
            <a:ext cx="9144001" cy="1600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 1:22</a:t>
            </a:r>
            <a:r>
              <a:rPr lang="en-US" sz="3200" baseline="30000" dirty="0">
                <a:solidFill>
                  <a:schemeClr val="tx1"/>
                </a:solidFill>
              </a:rPr>
              <a:t> </a:t>
            </a:r>
            <a:r>
              <a:rPr lang="en-US" sz="3200" dirty="0">
                <a:solidFill>
                  <a:schemeClr val="tx1"/>
                </a:solidFill>
              </a:rPr>
              <a:t>Since you have in obedience to the truth purified your souls for a sincere love of the brethren, </a:t>
            </a:r>
            <a:r>
              <a:rPr lang="en-US" sz="3200" b="1" u="sng" dirty="0">
                <a:solidFill>
                  <a:srgbClr val="002060"/>
                </a:solidFill>
              </a:rPr>
              <a:t>fervently love one another from the heart</a:t>
            </a:r>
            <a:endParaRPr lang="en-US" sz="3400" b="1" baseline="30000" dirty="0">
              <a:solidFill>
                <a:schemeClr val="tx1"/>
              </a:solidFill>
            </a:endParaRPr>
          </a:p>
        </p:txBody>
      </p:sp>
      <p:sp>
        <p:nvSpPr>
          <p:cNvPr id="12" name="Rectangle 11"/>
          <p:cNvSpPr/>
          <p:nvPr/>
        </p:nvSpPr>
        <p:spPr>
          <a:xfrm>
            <a:off x="1524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Born of the Word </a:t>
            </a:r>
            <a:endParaRPr lang="en-US" sz="4000" b="1" i="1" dirty="0"/>
          </a:p>
        </p:txBody>
      </p:sp>
      <p:sp>
        <p:nvSpPr>
          <p:cNvPr id="13" name="Rectangle 12"/>
          <p:cNvSpPr/>
          <p:nvPr/>
        </p:nvSpPr>
        <p:spPr>
          <a:xfrm>
            <a:off x="40386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 Therefore </a:t>
            </a:r>
            <a:r>
              <a:rPr lang="en-US" sz="4000" b="1" i="1" dirty="0"/>
              <a:t>Grow</a:t>
            </a:r>
            <a:r>
              <a:rPr lang="en-US" sz="4000" b="1" dirty="0"/>
              <a:t> by the Word</a:t>
            </a:r>
            <a:endParaRPr lang="en-US" sz="4000" b="1" i="1" dirty="0"/>
          </a:p>
        </p:txBody>
      </p:sp>
    </p:spTree>
    <p:extLst>
      <p:ext uri="{BB962C8B-B14F-4D97-AF65-F5344CB8AC3E}">
        <p14:creationId xmlns:p14="http://schemas.microsoft.com/office/powerpoint/2010/main" val="388636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12" name="Rounded Rectangle 11"/>
          <p:cNvSpPr/>
          <p:nvPr/>
        </p:nvSpPr>
        <p:spPr>
          <a:xfrm>
            <a:off x="67861" y="1104900"/>
            <a:ext cx="6409139" cy="11049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God wants to gradually transform all areas of our lives</a:t>
            </a:r>
            <a:endParaRPr lang="en-US" sz="36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14" name="Rounded Rectangle 13"/>
          <p:cNvSpPr/>
          <p:nvPr/>
        </p:nvSpPr>
        <p:spPr>
          <a:xfrm>
            <a:off x="2133600" y="2705100"/>
            <a:ext cx="5029200" cy="1028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“head, heart, hands” </a:t>
            </a:r>
            <a:endParaRPr lang="en-US" sz="4000" b="1" i="1" dirty="0"/>
          </a:p>
        </p:txBody>
      </p:sp>
      <p:sp>
        <p:nvSpPr>
          <p:cNvPr id="8" name="Rectangle 7"/>
          <p:cNvSpPr/>
          <p:nvPr/>
        </p:nvSpPr>
        <p:spPr>
          <a:xfrm>
            <a:off x="1524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Born of the Word </a:t>
            </a:r>
            <a:endParaRPr lang="en-US" sz="4000" b="1" i="1" dirty="0"/>
          </a:p>
        </p:txBody>
      </p:sp>
      <p:sp>
        <p:nvSpPr>
          <p:cNvPr id="9" name="Rectangle 8"/>
          <p:cNvSpPr/>
          <p:nvPr/>
        </p:nvSpPr>
        <p:spPr>
          <a:xfrm>
            <a:off x="40386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 Therefore </a:t>
            </a:r>
            <a:r>
              <a:rPr lang="en-US" sz="4000" b="1" i="1" dirty="0"/>
              <a:t>Grow</a:t>
            </a:r>
            <a:r>
              <a:rPr lang="en-US" sz="4000" b="1" dirty="0"/>
              <a:t> by the Word</a:t>
            </a:r>
            <a:endParaRPr lang="en-US" sz="4000" b="1" i="1" dirty="0"/>
          </a:p>
        </p:txBody>
      </p:sp>
    </p:spTree>
    <p:extLst>
      <p:ext uri="{BB962C8B-B14F-4D97-AF65-F5344CB8AC3E}">
        <p14:creationId xmlns:p14="http://schemas.microsoft.com/office/powerpoint/2010/main" val="227041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12" name="Rounded Rectangle 11"/>
          <p:cNvSpPr/>
          <p:nvPr/>
        </p:nvSpPr>
        <p:spPr>
          <a:xfrm>
            <a:off x="67861" y="1104900"/>
            <a:ext cx="6409139" cy="11049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God wants to gradually transform all areas of our lives</a:t>
            </a:r>
            <a:endParaRPr lang="en-US" sz="36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ounded Rectangle 7"/>
          <p:cNvSpPr/>
          <p:nvPr/>
        </p:nvSpPr>
        <p:spPr>
          <a:xfrm>
            <a:off x="457767" y="2952750"/>
            <a:ext cx="8229600" cy="1104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Implication: </a:t>
            </a:r>
            <a:r>
              <a:rPr lang="en-US" sz="3600" b="1" i="1" dirty="0"/>
              <a:t>physical</a:t>
            </a:r>
            <a:r>
              <a:rPr lang="en-US" sz="3600" b="1" dirty="0"/>
              <a:t> development is not the same as </a:t>
            </a:r>
            <a:r>
              <a:rPr lang="en-US" sz="3600" b="1" i="1" dirty="0"/>
              <a:t>spiritual</a:t>
            </a:r>
            <a:r>
              <a:rPr lang="en-US" sz="3600" b="1" dirty="0"/>
              <a:t> development</a:t>
            </a:r>
            <a:endParaRPr lang="en-US" sz="3600" b="1" i="1" dirty="0"/>
          </a:p>
        </p:txBody>
      </p:sp>
      <p:sp>
        <p:nvSpPr>
          <p:cNvPr id="9" name="Rectangle 8"/>
          <p:cNvSpPr/>
          <p:nvPr/>
        </p:nvSpPr>
        <p:spPr>
          <a:xfrm>
            <a:off x="1524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Born of the Word </a:t>
            </a:r>
            <a:endParaRPr lang="en-US" sz="4000" b="1" i="1" dirty="0"/>
          </a:p>
        </p:txBody>
      </p:sp>
      <p:sp>
        <p:nvSpPr>
          <p:cNvPr id="10" name="Rectangle 9"/>
          <p:cNvSpPr/>
          <p:nvPr/>
        </p:nvSpPr>
        <p:spPr>
          <a:xfrm>
            <a:off x="40386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 Therefore </a:t>
            </a:r>
            <a:r>
              <a:rPr lang="en-US" sz="4000" b="1" i="1" dirty="0"/>
              <a:t>Grow</a:t>
            </a:r>
            <a:r>
              <a:rPr lang="en-US" sz="4000" b="1" dirty="0"/>
              <a:t> by the Word</a:t>
            </a:r>
            <a:endParaRPr lang="en-US" sz="4000" b="1" i="1" dirty="0"/>
          </a:p>
        </p:txBody>
      </p:sp>
    </p:spTree>
    <p:extLst>
      <p:ext uri="{BB962C8B-B14F-4D97-AF65-F5344CB8AC3E}">
        <p14:creationId xmlns:p14="http://schemas.microsoft.com/office/powerpoint/2010/main" val="351091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12" name="Rounded Rectangle 11"/>
          <p:cNvSpPr/>
          <p:nvPr/>
        </p:nvSpPr>
        <p:spPr>
          <a:xfrm>
            <a:off x="67861" y="1104900"/>
            <a:ext cx="6409139" cy="11049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God wants to gradually transform all areas of our lives</a:t>
            </a:r>
            <a:endParaRPr lang="en-US" sz="36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ounded Rectangle 7"/>
          <p:cNvSpPr/>
          <p:nvPr/>
        </p:nvSpPr>
        <p:spPr>
          <a:xfrm>
            <a:off x="736215" y="2933700"/>
            <a:ext cx="7214370" cy="1104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Implication: we don’t “arrive” in our spiritual development in this life</a:t>
            </a:r>
            <a:endParaRPr lang="en-US" sz="3600" b="1" i="1" dirty="0"/>
          </a:p>
        </p:txBody>
      </p:sp>
      <p:sp>
        <p:nvSpPr>
          <p:cNvPr id="9" name="Rectangle 8"/>
          <p:cNvSpPr/>
          <p:nvPr/>
        </p:nvSpPr>
        <p:spPr>
          <a:xfrm>
            <a:off x="1524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Born of the Word </a:t>
            </a:r>
            <a:endParaRPr lang="en-US" sz="4000" b="1" i="1" dirty="0"/>
          </a:p>
        </p:txBody>
      </p:sp>
      <p:sp>
        <p:nvSpPr>
          <p:cNvPr id="10" name="Rectangle 9"/>
          <p:cNvSpPr/>
          <p:nvPr/>
        </p:nvSpPr>
        <p:spPr>
          <a:xfrm>
            <a:off x="40386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 Therefore </a:t>
            </a:r>
            <a:r>
              <a:rPr lang="en-US" sz="4000" b="1" i="1" dirty="0"/>
              <a:t>Grow</a:t>
            </a:r>
            <a:r>
              <a:rPr lang="en-US" sz="4000" b="1" dirty="0"/>
              <a:t> by the Word</a:t>
            </a:r>
            <a:endParaRPr lang="en-US" sz="4000" b="1" i="1" dirty="0"/>
          </a:p>
        </p:txBody>
      </p:sp>
    </p:spTree>
    <p:extLst>
      <p:ext uri="{BB962C8B-B14F-4D97-AF65-F5344CB8AC3E}">
        <p14:creationId xmlns:p14="http://schemas.microsoft.com/office/powerpoint/2010/main" val="2958131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7620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dirty="0"/>
              <a:t>What is the Word of God?</a:t>
            </a:r>
            <a:endParaRPr lang="en-US" sz="5200" b="1" i="1" dirty="0"/>
          </a:p>
        </p:txBody>
      </p:sp>
      <p:sp>
        <p:nvSpPr>
          <p:cNvPr id="4" name="Rectangle 3"/>
          <p:cNvSpPr/>
          <p:nvPr/>
        </p:nvSpPr>
        <p:spPr>
          <a:xfrm>
            <a:off x="0" y="5638800"/>
            <a:ext cx="12192000" cy="1219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Peter1:23 </a:t>
            </a:r>
            <a:r>
              <a:rPr lang="en-US" sz="3200" dirty="0">
                <a:solidFill>
                  <a:schemeClr val="tx1"/>
                </a:solidFill>
              </a:rPr>
              <a:t>for you have been born again not of seed which is perishable but imperishable, that is, through the living and enduring </a:t>
            </a:r>
            <a:r>
              <a:rPr lang="en-US" sz="3200" b="1" u="sng" dirty="0">
                <a:solidFill>
                  <a:srgbClr val="002060"/>
                </a:solidFill>
              </a:rPr>
              <a:t>word of God</a:t>
            </a:r>
            <a:r>
              <a:rPr lang="en-US" sz="3200" b="1" dirty="0">
                <a:solidFill>
                  <a:srgbClr val="002060"/>
                </a:solidFill>
              </a:rPr>
              <a:t>.</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5" name="Rectangular Callout 4"/>
          <p:cNvSpPr/>
          <p:nvPr/>
        </p:nvSpPr>
        <p:spPr>
          <a:xfrm>
            <a:off x="112295" y="4800600"/>
            <a:ext cx="11317705" cy="838200"/>
          </a:xfrm>
          <a:prstGeom prst="wedgeRectCallout">
            <a:avLst>
              <a:gd name="adj1" fmla="val 39817"/>
              <a:gd name="adj2" fmla="val 1376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Logos: </a:t>
            </a:r>
            <a:r>
              <a:rPr lang="en-US" sz="3200" dirty="0">
                <a:solidFill>
                  <a:schemeClr val="tx1"/>
                </a:solidFill>
              </a:rPr>
              <a:t>from “a word;” a statement, speech, (as embodying an idea)</a:t>
            </a:r>
            <a:endParaRPr lang="en-US" sz="3600" b="1" dirty="0">
              <a:solidFill>
                <a:schemeClr val="tx1"/>
              </a:solidFill>
            </a:endParaRPr>
          </a:p>
        </p:txBody>
      </p:sp>
      <p:sp>
        <p:nvSpPr>
          <p:cNvPr id="9" name="Rounded Rectangle 8"/>
          <p:cNvSpPr/>
          <p:nvPr/>
        </p:nvSpPr>
        <p:spPr>
          <a:xfrm>
            <a:off x="457200" y="1142716"/>
            <a:ext cx="4191000" cy="68608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What God says</a:t>
            </a:r>
          </a:p>
        </p:txBody>
      </p:sp>
    </p:spTree>
    <p:extLst>
      <p:ext uri="{BB962C8B-B14F-4D97-AF65-F5344CB8AC3E}">
        <p14:creationId xmlns:p14="http://schemas.microsoft.com/office/powerpoint/2010/main" val="237925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10" name="Rectangle 9"/>
          <p:cNvSpPr/>
          <p:nvPr/>
        </p:nvSpPr>
        <p:spPr>
          <a:xfrm>
            <a:off x="1524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Born of the Word </a:t>
            </a:r>
            <a:endParaRPr lang="en-US" sz="4000" b="1" i="1" dirty="0"/>
          </a:p>
        </p:txBody>
      </p:sp>
      <p:sp>
        <p:nvSpPr>
          <p:cNvPr id="11" name="Rectangle 10"/>
          <p:cNvSpPr/>
          <p:nvPr/>
        </p:nvSpPr>
        <p:spPr>
          <a:xfrm>
            <a:off x="40386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 Therefore </a:t>
            </a:r>
            <a:r>
              <a:rPr lang="en-US" sz="4000" b="1" i="1" dirty="0"/>
              <a:t>Grow</a:t>
            </a:r>
            <a:r>
              <a:rPr lang="en-US" sz="4000" b="1" dirty="0"/>
              <a:t> by the Word</a:t>
            </a:r>
            <a:endParaRPr lang="en-US" sz="4000" b="1" i="1" dirty="0"/>
          </a:p>
        </p:txBody>
      </p:sp>
      <p:sp>
        <p:nvSpPr>
          <p:cNvPr id="13" name="Rectangle 12"/>
          <p:cNvSpPr/>
          <p:nvPr/>
        </p:nvSpPr>
        <p:spPr>
          <a:xfrm>
            <a:off x="128337" y="1827797"/>
            <a:ext cx="8663553" cy="2320089"/>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John 8:31  </a:t>
            </a:r>
            <a:r>
              <a:rPr lang="en-US" sz="3200" b="1" dirty="0"/>
              <a:t>Jesus was saying to those Jews who had believed Him, “If you </a:t>
            </a:r>
            <a:r>
              <a:rPr lang="en-US" sz="3200" b="1" u="sng" dirty="0"/>
              <a:t>continue in My word</a:t>
            </a:r>
            <a:r>
              <a:rPr lang="en-US" sz="3200" b="1" dirty="0"/>
              <a:t>, then you are truly disciples of Mine; </a:t>
            </a:r>
            <a:r>
              <a:rPr lang="en-US" sz="3200" b="1" baseline="30000" dirty="0"/>
              <a:t>32 </a:t>
            </a:r>
            <a:r>
              <a:rPr lang="en-US" sz="3200" b="1" dirty="0"/>
              <a:t>and you will know the truth, and the truth will make you free.” </a:t>
            </a:r>
          </a:p>
        </p:txBody>
      </p:sp>
    </p:spTree>
    <p:extLst>
      <p:ext uri="{BB962C8B-B14F-4D97-AF65-F5344CB8AC3E}">
        <p14:creationId xmlns:p14="http://schemas.microsoft.com/office/powerpoint/2010/main" val="1561686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12" name="Rounded Rectangle 11"/>
          <p:cNvSpPr/>
          <p:nvPr/>
        </p:nvSpPr>
        <p:spPr>
          <a:xfrm>
            <a:off x="296461" y="1130105"/>
            <a:ext cx="4275539" cy="7239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How do we grow?</a:t>
            </a:r>
            <a:endParaRPr lang="en-US" sz="36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2" name="Oval 1"/>
          <p:cNvSpPr/>
          <p:nvPr/>
        </p:nvSpPr>
        <p:spPr>
          <a:xfrm>
            <a:off x="2895600" y="5715000"/>
            <a:ext cx="914400" cy="762000"/>
          </a:xfrm>
          <a:prstGeom prst="ellipse">
            <a:avLst/>
          </a:prstGeom>
          <a:noFill/>
          <a:ln w="730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Born of the Word </a:t>
            </a:r>
            <a:endParaRPr lang="en-US" sz="4000" b="1" i="1" dirty="0"/>
          </a:p>
        </p:txBody>
      </p:sp>
      <p:sp>
        <p:nvSpPr>
          <p:cNvPr id="10" name="Rectangle 9"/>
          <p:cNvSpPr/>
          <p:nvPr/>
        </p:nvSpPr>
        <p:spPr>
          <a:xfrm>
            <a:off x="4038600" y="229737"/>
            <a:ext cx="119634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 Therefore </a:t>
            </a:r>
            <a:r>
              <a:rPr lang="en-US" sz="4000" b="1" i="1" dirty="0"/>
              <a:t>Grow</a:t>
            </a:r>
            <a:r>
              <a:rPr lang="en-US" sz="4000" b="1" dirty="0"/>
              <a:t> by the Word</a:t>
            </a:r>
            <a:endParaRPr lang="en-US" sz="4000" b="1" i="1" dirty="0"/>
          </a:p>
        </p:txBody>
      </p:sp>
    </p:spTree>
    <p:extLst>
      <p:ext uri="{BB962C8B-B14F-4D97-AF65-F5344CB8AC3E}">
        <p14:creationId xmlns:p14="http://schemas.microsoft.com/office/powerpoint/2010/main" val="5353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12" name="Rounded Rectangle 11"/>
          <p:cNvSpPr/>
          <p:nvPr/>
        </p:nvSpPr>
        <p:spPr>
          <a:xfrm>
            <a:off x="296461" y="1130105"/>
            <a:ext cx="4275539" cy="7239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How do we grow?</a:t>
            </a:r>
            <a:endParaRPr lang="en-US" sz="36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a:t>
            </a:r>
            <a:r>
              <a:rPr lang="en-US" sz="3200" b="1" u="sng" dirty="0">
                <a:solidFill>
                  <a:srgbClr val="002060"/>
                </a:solidFill>
              </a:rPr>
              <a:t>pure milk </a:t>
            </a:r>
            <a:r>
              <a:rPr lang="en-US" sz="3200" dirty="0">
                <a:solidFill>
                  <a:schemeClr val="tx1"/>
                </a:solidFill>
              </a:rPr>
              <a:t>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2" name="Oval 1"/>
          <p:cNvSpPr/>
          <p:nvPr/>
        </p:nvSpPr>
        <p:spPr>
          <a:xfrm>
            <a:off x="2895600" y="5715000"/>
            <a:ext cx="914400" cy="762000"/>
          </a:xfrm>
          <a:prstGeom prst="ellipse">
            <a:avLst/>
          </a:prstGeom>
          <a:noFill/>
          <a:ln w="730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37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12" name="Rounded Rectangle 11"/>
          <p:cNvSpPr/>
          <p:nvPr/>
        </p:nvSpPr>
        <p:spPr>
          <a:xfrm>
            <a:off x="838200" y="2056263"/>
            <a:ext cx="6858000" cy="13018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Word renews our mind </a:t>
            </a:r>
            <a:endParaRPr lang="en-US" sz="44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a:t>
            </a:r>
            <a:r>
              <a:rPr lang="en-US" sz="3200" b="1" u="sng" dirty="0">
                <a:solidFill>
                  <a:srgbClr val="002060"/>
                </a:solidFill>
              </a:rPr>
              <a:t>pure milk </a:t>
            </a:r>
            <a:r>
              <a:rPr lang="en-US" sz="3200" dirty="0">
                <a:solidFill>
                  <a:schemeClr val="tx1"/>
                </a:solidFill>
              </a:rPr>
              <a:t>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2" name="Oval 1"/>
          <p:cNvSpPr/>
          <p:nvPr/>
        </p:nvSpPr>
        <p:spPr>
          <a:xfrm>
            <a:off x="2895600" y="5715000"/>
            <a:ext cx="914400" cy="762000"/>
          </a:xfrm>
          <a:prstGeom prst="ellipse">
            <a:avLst/>
          </a:prstGeom>
          <a:noFill/>
          <a:ln w="730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7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12" name="Rounded Rectangle 11"/>
          <p:cNvSpPr/>
          <p:nvPr/>
        </p:nvSpPr>
        <p:spPr>
          <a:xfrm>
            <a:off x="1066800" y="2060274"/>
            <a:ext cx="6553200" cy="13018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Word builds our faith</a:t>
            </a:r>
            <a:endParaRPr lang="en-US" sz="44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a:t>
            </a:r>
            <a:r>
              <a:rPr lang="en-US" sz="3200" b="1" u="sng" dirty="0">
                <a:solidFill>
                  <a:srgbClr val="002060"/>
                </a:solidFill>
              </a:rPr>
              <a:t>pure milk </a:t>
            </a:r>
            <a:r>
              <a:rPr lang="en-US" sz="3200" dirty="0">
                <a:solidFill>
                  <a:schemeClr val="tx1"/>
                </a:solidFill>
              </a:rPr>
              <a:t>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2" name="Oval 1"/>
          <p:cNvSpPr/>
          <p:nvPr/>
        </p:nvSpPr>
        <p:spPr>
          <a:xfrm>
            <a:off x="2895600" y="5715000"/>
            <a:ext cx="914400" cy="762000"/>
          </a:xfrm>
          <a:prstGeom prst="ellipse">
            <a:avLst/>
          </a:prstGeom>
          <a:noFill/>
          <a:ln w="730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5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12" name="Rounded Rectangle 11"/>
          <p:cNvSpPr/>
          <p:nvPr/>
        </p:nvSpPr>
        <p:spPr>
          <a:xfrm>
            <a:off x="838200" y="2054176"/>
            <a:ext cx="6858000" cy="13018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Word convicts the heart </a:t>
            </a:r>
            <a:endParaRPr lang="en-US" sz="44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a:t>
            </a:r>
            <a:r>
              <a:rPr lang="en-US" sz="3200" b="1" u="sng" dirty="0">
                <a:solidFill>
                  <a:srgbClr val="002060"/>
                </a:solidFill>
              </a:rPr>
              <a:t>pure milk </a:t>
            </a:r>
            <a:r>
              <a:rPr lang="en-US" sz="3200" dirty="0">
                <a:solidFill>
                  <a:schemeClr val="tx1"/>
                </a:solidFill>
              </a:rPr>
              <a:t>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2" name="Oval 1"/>
          <p:cNvSpPr/>
          <p:nvPr/>
        </p:nvSpPr>
        <p:spPr>
          <a:xfrm>
            <a:off x="2895600" y="5715000"/>
            <a:ext cx="914400" cy="762000"/>
          </a:xfrm>
          <a:prstGeom prst="ellipse">
            <a:avLst/>
          </a:prstGeom>
          <a:noFill/>
          <a:ln w="730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89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12" name="Rounded Rectangle 11"/>
          <p:cNvSpPr/>
          <p:nvPr/>
        </p:nvSpPr>
        <p:spPr>
          <a:xfrm>
            <a:off x="838200" y="2056263"/>
            <a:ext cx="7086600" cy="13018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Word nourishes the soul</a:t>
            </a:r>
            <a:endParaRPr lang="en-US" sz="44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a:t>
            </a:r>
            <a:r>
              <a:rPr lang="en-US" sz="3200" b="1" u="sng" dirty="0">
                <a:solidFill>
                  <a:srgbClr val="002060"/>
                </a:solidFill>
              </a:rPr>
              <a:t>pure milk </a:t>
            </a:r>
            <a:r>
              <a:rPr lang="en-US" sz="3200" dirty="0">
                <a:solidFill>
                  <a:schemeClr val="tx1"/>
                </a:solidFill>
              </a:rPr>
              <a:t>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2" name="Oval 1"/>
          <p:cNvSpPr/>
          <p:nvPr/>
        </p:nvSpPr>
        <p:spPr>
          <a:xfrm>
            <a:off x="2895600" y="5715000"/>
            <a:ext cx="914400" cy="762000"/>
          </a:xfrm>
          <a:prstGeom prst="ellipse">
            <a:avLst/>
          </a:prstGeom>
          <a:noFill/>
          <a:ln w="730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82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12" name="Rounded Rectangle 11"/>
          <p:cNvSpPr/>
          <p:nvPr/>
        </p:nvSpPr>
        <p:spPr>
          <a:xfrm>
            <a:off x="838200" y="2056263"/>
            <a:ext cx="7086600" cy="13018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Word nourishes the soul</a:t>
            </a:r>
            <a:endParaRPr lang="en-US" sz="44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a:t>
            </a:r>
            <a:r>
              <a:rPr lang="en-US" sz="3200" b="1" u="sng" dirty="0">
                <a:solidFill>
                  <a:srgbClr val="002060"/>
                </a:solidFill>
              </a:rPr>
              <a:t>pure milk </a:t>
            </a:r>
            <a:r>
              <a:rPr lang="en-US" sz="3200" dirty="0">
                <a:solidFill>
                  <a:schemeClr val="tx1"/>
                </a:solidFill>
              </a:rPr>
              <a:t>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2" name="Oval 1"/>
          <p:cNvSpPr/>
          <p:nvPr/>
        </p:nvSpPr>
        <p:spPr>
          <a:xfrm>
            <a:off x="2895600" y="5715000"/>
            <a:ext cx="914400" cy="762000"/>
          </a:xfrm>
          <a:prstGeom prst="ellipse">
            <a:avLst/>
          </a:prstGeom>
          <a:noFill/>
          <a:ln w="730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 y="914400"/>
            <a:ext cx="11734800" cy="3886200"/>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t>Isaiah 55:1  </a:t>
            </a:r>
            <a:r>
              <a:rPr lang="en-US" sz="3400" b="1" dirty="0"/>
              <a:t>Every one who thirsts, come to the waters; and you who have no money come, buy and eat.  Come, buy wine and milk without money and without cost. </a:t>
            </a:r>
            <a:r>
              <a:rPr lang="en-US" sz="3400" b="1" baseline="30000" dirty="0"/>
              <a:t>2</a:t>
            </a:r>
            <a:r>
              <a:rPr lang="en-US" sz="3400" b="1" dirty="0"/>
              <a:t> Why do you spend money for what is not bread, and your wages for what does not satisfy?</a:t>
            </a:r>
          </a:p>
          <a:p>
            <a:r>
              <a:rPr lang="en-US" sz="3400" b="1" dirty="0"/>
              <a:t>Listen carefully to Me, and eat what is good, and delight yourself in abundance. </a:t>
            </a:r>
            <a:r>
              <a:rPr lang="en-US" sz="3400" b="1" baseline="30000" dirty="0"/>
              <a:t>3</a:t>
            </a:r>
            <a:r>
              <a:rPr lang="en-US" sz="3400" b="1" dirty="0"/>
              <a:t> Incline your ear and come to Me. Listen, that you may live”</a:t>
            </a:r>
          </a:p>
        </p:txBody>
      </p:sp>
    </p:spTree>
    <p:extLst>
      <p:ext uri="{BB962C8B-B14F-4D97-AF65-F5344CB8AC3E}">
        <p14:creationId xmlns:p14="http://schemas.microsoft.com/office/powerpoint/2010/main" val="1536254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12" name="Rounded Rectangle 11"/>
          <p:cNvSpPr/>
          <p:nvPr/>
        </p:nvSpPr>
        <p:spPr>
          <a:xfrm>
            <a:off x="762000" y="2056263"/>
            <a:ext cx="7315200" cy="13018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Word rouses our passions</a:t>
            </a:r>
            <a:endParaRPr lang="en-US" sz="44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a:t>
            </a:r>
            <a:r>
              <a:rPr lang="en-US" sz="3200" b="1" u="sng" dirty="0">
                <a:solidFill>
                  <a:srgbClr val="002060"/>
                </a:solidFill>
              </a:rPr>
              <a:t>pure milk </a:t>
            </a:r>
            <a:r>
              <a:rPr lang="en-US" sz="3200" dirty="0">
                <a:solidFill>
                  <a:schemeClr val="tx1"/>
                </a:solidFill>
              </a:rPr>
              <a:t>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2" name="Oval 1"/>
          <p:cNvSpPr/>
          <p:nvPr/>
        </p:nvSpPr>
        <p:spPr>
          <a:xfrm>
            <a:off x="2895600" y="5715000"/>
            <a:ext cx="914400" cy="762000"/>
          </a:xfrm>
          <a:prstGeom prst="ellipse">
            <a:avLst/>
          </a:prstGeom>
          <a:noFill/>
          <a:ln w="730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62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12" name="Rounded Rectangle 11"/>
          <p:cNvSpPr/>
          <p:nvPr/>
        </p:nvSpPr>
        <p:spPr>
          <a:xfrm>
            <a:off x="1215030" y="2056263"/>
            <a:ext cx="6176370" cy="13018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Word makes us wise</a:t>
            </a:r>
            <a:endParaRPr lang="en-US" sz="44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a:t>
            </a:r>
            <a:r>
              <a:rPr lang="en-US" sz="3200" b="1" u="sng" dirty="0">
                <a:solidFill>
                  <a:srgbClr val="002060"/>
                </a:solidFill>
              </a:rPr>
              <a:t>pure milk </a:t>
            </a:r>
            <a:r>
              <a:rPr lang="en-US" sz="3200" dirty="0">
                <a:solidFill>
                  <a:schemeClr val="tx1"/>
                </a:solidFill>
              </a:rPr>
              <a:t>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2" name="Oval 1"/>
          <p:cNvSpPr/>
          <p:nvPr/>
        </p:nvSpPr>
        <p:spPr>
          <a:xfrm>
            <a:off x="2895600" y="5715000"/>
            <a:ext cx="914400" cy="762000"/>
          </a:xfrm>
          <a:prstGeom prst="ellipse">
            <a:avLst/>
          </a:prstGeom>
          <a:noFill/>
          <a:ln w="730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 y="4272510"/>
            <a:ext cx="12192000" cy="2585489"/>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baseline="30000" dirty="0"/>
              <a:t>Psalm 119:97</a:t>
            </a:r>
            <a:r>
              <a:rPr lang="en-US" sz="3200" b="1" dirty="0"/>
              <a:t> O how I love Your law!  It is my meditation all the day. </a:t>
            </a:r>
            <a:r>
              <a:rPr lang="en-US" sz="3200" b="1" baseline="30000" dirty="0"/>
              <a:t>98 </a:t>
            </a:r>
            <a:r>
              <a:rPr lang="en-US" sz="3200" b="1" dirty="0"/>
              <a:t>Your commandments make me wiser than my enemies, For they are ever mine.  </a:t>
            </a:r>
            <a:r>
              <a:rPr lang="en-US" sz="3200" b="1" baseline="30000" dirty="0"/>
              <a:t>99 </a:t>
            </a:r>
            <a:r>
              <a:rPr lang="en-US" sz="3200" b="1" dirty="0"/>
              <a:t>I have more insight than all my teachers, For Your testimonies are my meditation. </a:t>
            </a:r>
            <a:r>
              <a:rPr lang="en-US" sz="3200" b="1" baseline="30000" dirty="0"/>
              <a:t>100 </a:t>
            </a:r>
            <a:r>
              <a:rPr lang="en-US" sz="3200" b="1" dirty="0"/>
              <a:t>I understand more than the aged, Because I have observed Your precepts. </a:t>
            </a:r>
          </a:p>
        </p:txBody>
      </p:sp>
    </p:spTree>
    <p:extLst>
      <p:ext uri="{BB962C8B-B14F-4D97-AF65-F5344CB8AC3E}">
        <p14:creationId xmlns:p14="http://schemas.microsoft.com/office/powerpoint/2010/main" val="22462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7620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dirty="0"/>
              <a:t>What is the Word of God?</a:t>
            </a:r>
            <a:endParaRPr lang="en-US" sz="5200" b="1" i="1" dirty="0"/>
          </a:p>
        </p:txBody>
      </p:sp>
      <p:sp>
        <p:nvSpPr>
          <p:cNvPr id="4" name="Rectangle 3"/>
          <p:cNvSpPr/>
          <p:nvPr/>
        </p:nvSpPr>
        <p:spPr>
          <a:xfrm>
            <a:off x="0" y="5638800"/>
            <a:ext cx="12192000" cy="1219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Peter1:23 </a:t>
            </a:r>
            <a:r>
              <a:rPr lang="en-US" sz="3200" dirty="0">
                <a:solidFill>
                  <a:schemeClr val="tx1"/>
                </a:solidFill>
              </a:rPr>
              <a:t>for you have been born again not of seed which is perishable but imperishable, that is, through the living and enduring </a:t>
            </a:r>
            <a:r>
              <a:rPr lang="en-US" sz="3200" b="1" u="sng" dirty="0">
                <a:solidFill>
                  <a:srgbClr val="002060"/>
                </a:solidFill>
              </a:rPr>
              <a:t>word of God</a:t>
            </a:r>
            <a:r>
              <a:rPr lang="en-US" sz="3200" b="1" dirty="0">
                <a:solidFill>
                  <a:srgbClr val="002060"/>
                </a:solidFill>
              </a:rPr>
              <a:t>.</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5" name="Rectangular Callout 4"/>
          <p:cNvSpPr/>
          <p:nvPr/>
        </p:nvSpPr>
        <p:spPr>
          <a:xfrm>
            <a:off x="112295" y="4800600"/>
            <a:ext cx="11317705" cy="838200"/>
          </a:xfrm>
          <a:prstGeom prst="wedgeRectCallout">
            <a:avLst>
              <a:gd name="adj1" fmla="val 39817"/>
              <a:gd name="adj2" fmla="val 1376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Logos: </a:t>
            </a:r>
            <a:r>
              <a:rPr lang="en-US" sz="3200" dirty="0">
                <a:solidFill>
                  <a:schemeClr val="tx1"/>
                </a:solidFill>
              </a:rPr>
              <a:t>from “a word;” a statement, speech, (as embodying an idea)</a:t>
            </a:r>
            <a:endParaRPr lang="en-US" sz="3600" b="1" dirty="0">
              <a:solidFill>
                <a:schemeClr val="tx1"/>
              </a:solidFill>
            </a:endParaRPr>
          </a:p>
        </p:txBody>
      </p:sp>
      <p:sp>
        <p:nvSpPr>
          <p:cNvPr id="6" name="Rectangle 5"/>
          <p:cNvSpPr/>
          <p:nvPr/>
        </p:nvSpPr>
        <p:spPr>
          <a:xfrm>
            <a:off x="1129092" y="1728537"/>
            <a:ext cx="9284110" cy="2209800"/>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t>2 Peter 1:20</a:t>
            </a:r>
            <a:r>
              <a:rPr lang="en-US" sz="3400" b="1" dirty="0"/>
              <a:t> no prophecy in Scripture ever came from the prophet’s own understanding,</a:t>
            </a:r>
            <a:r>
              <a:rPr lang="en-US" sz="3400" b="1" baseline="30000" dirty="0"/>
              <a:t> 21 </a:t>
            </a:r>
            <a:r>
              <a:rPr lang="en-US" sz="3400" b="1" dirty="0"/>
              <a:t>or from human initiative. No, those prophets were moved by the Holy Spirit, and they spoke from God. </a:t>
            </a:r>
            <a:endParaRPr lang="en-US" sz="3400" b="1" u="sng" dirty="0">
              <a:solidFill>
                <a:srgbClr val="002060"/>
              </a:solidFill>
            </a:endParaRPr>
          </a:p>
        </p:txBody>
      </p:sp>
    </p:spTree>
    <p:extLst>
      <p:ext uri="{BB962C8B-B14F-4D97-AF65-F5344CB8AC3E}">
        <p14:creationId xmlns:p14="http://schemas.microsoft.com/office/powerpoint/2010/main" val="330977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a:t>
            </a:r>
            <a:r>
              <a:rPr lang="en-US" sz="3200" b="1" u="sng" dirty="0">
                <a:solidFill>
                  <a:srgbClr val="002060"/>
                </a:solidFill>
              </a:rPr>
              <a:t>pure milk </a:t>
            </a:r>
            <a:r>
              <a:rPr lang="en-US" sz="3200" dirty="0">
                <a:solidFill>
                  <a:schemeClr val="tx1"/>
                </a:solidFill>
              </a:rPr>
              <a:t>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2" name="Oval 1"/>
          <p:cNvSpPr/>
          <p:nvPr/>
        </p:nvSpPr>
        <p:spPr>
          <a:xfrm>
            <a:off x="2895600" y="5715000"/>
            <a:ext cx="914400" cy="762000"/>
          </a:xfrm>
          <a:prstGeom prst="ellipse">
            <a:avLst/>
          </a:prstGeom>
          <a:noFill/>
          <a:ln w="730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 y="4272510"/>
            <a:ext cx="12192000" cy="2585489"/>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baseline="30000" dirty="0"/>
              <a:t>Psalm 119:97</a:t>
            </a:r>
            <a:r>
              <a:rPr lang="en-US" sz="3200" b="1" dirty="0"/>
              <a:t> O how I love Your law!  It is my meditation all the day. </a:t>
            </a:r>
            <a:r>
              <a:rPr lang="en-US" sz="3200" b="1" baseline="30000" dirty="0"/>
              <a:t>98 </a:t>
            </a:r>
            <a:r>
              <a:rPr lang="en-US" sz="3200" b="1" dirty="0"/>
              <a:t>Your commandments make me wiser than my enemies, For they are ever mine.  </a:t>
            </a:r>
            <a:r>
              <a:rPr lang="en-US" sz="3200" b="1" baseline="30000" dirty="0"/>
              <a:t>99 </a:t>
            </a:r>
            <a:r>
              <a:rPr lang="en-US" sz="3200" b="1" dirty="0"/>
              <a:t>I have more insight than all my teachers, For Your testimonies are my meditation. </a:t>
            </a:r>
            <a:r>
              <a:rPr lang="en-US" sz="3200" b="1" baseline="30000" dirty="0"/>
              <a:t>100 </a:t>
            </a:r>
            <a:r>
              <a:rPr lang="en-US" sz="3200" b="1" dirty="0"/>
              <a:t>I understand more than the aged, Because I have observed Your precepts. </a:t>
            </a:r>
          </a:p>
        </p:txBody>
      </p:sp>
      <p:sp>
        <p:nvSpPr>
          <p:cNvPr id="9" name="Rounded Rectangle 8"/>
          <p:cNvSpPr/>
          <p:nvPr/>
        </p:nvSpPr>
        <p:spPr>
          <a:xfrm>
            <a:off x="304800" y="2056263"/>
            <a:ext cx="8305800" cy="13018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Word empowers our ministry</a:t>
            </a:r>
            <a:endParaRPr lang="en-US" sz="4400" b="1" i="1" dirty="0"/>
          </a:p>
        </p:txBody>
      </p:sp>
    </p:spTree>
    <p:extLst>
      <p:ext uri="{BB962C8B-B14F-4D97-AF65-F5344CB8AC3E}">
        <p14:creationId xmlns:p14="http://schemas.microsoft.com/office/powerpoint/2010/main" val="159794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9" name="Rounded Rectangle 8"/>
          <p:cNvSpPr/>
          <p:nvPr/>
        </p:nvSpPr>
        <p:spPr>
          <a:xfrm>
            <a:off x="895323" y="1940826"/>
            <a:ext cx="7715277" cy="14119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If you’re not growing, maybe you’re not getting enough to eat!</a:t>
            </a:r>
            <a:endParaRPr lang="en-US" sz="4000" b="1" i="1" dirty="0"/>
          </a:p>
        </p:txBody>
      </p:sp>
    </p:spTree>
    <p:extLst>
      <p:ext uri="{BB962C8B-B14F-4D97-AF65-F5344CB8AC3E}">
        <p14:creationId xmlns:p14="http://schemas.microsoft.com/office/powerpoint/2010/main" val="4127412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b="1" u="sng" dirty="0">
                <a:solidFill>
                  <a:srgbClr val="002060"/>
                </a:solidFill>
              </a:rPr>
              <a:t>like newborn babies</a:t>
            </a:r>
            <a:r>
              <a:rPr lang="en-US" sz="3200" dirty="0">
                <a:solidFill>
                  <a:schemeClr val="tx1"/>
                </a:solidFill>
              </a:rPr>
              <a:t>, long for the pure milk 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11" name="Rounded Rectangle 10"/>
          <p:cNvSpPr/>
          <p:nvPr/>
        </p:nvSpPr>
        <p:spPr>
          <a:xfrm>
            <a:off x="381000" y="1378484"/>
            <a:ext cx="5734077" cy="9547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Recognize your need</a:t>
            </a:r>
            <a:endParaRPr lang="en-US" sz="4000" b="1" i="1" dirty="0"/>
          </a:p>
        </p:txBody>
      </p:sp>
    </p:spTree>
    <p:extLst>
      <p:ext uri="{BB962C8B-B14F-4D97-AF65-F5344CB8AC3E}">
        <p14:creationId xmlns:p14="http://schemas.microsoft.com/office/powerpoint/2010/main" val="722860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b="1" u="sng" dirty="0">
                <a:solidFill>
                  <a:srgbClr val="002060"/>
                </a:solidFill>
              </a:rPr>
              <a:t>like newborn babies</a:t>
            </a:r>
            <a:r>
              <a:rPr lang="en-US" sz="3200" dirty="0">
                <a:solidFill>
                  <a:schemeClr val="tx1"/>
                </a:solidFill>
              </a:rPr>
              <a:t>, long for the pure milk 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11" name="Rounded Rectangle 10"/>
          <p:cNvSpPr/>
          <p:nvPr/>
        </p:nvSpPr>
        <p:spPr>
          <a:xfrm>
            <a:off x="457200" y="1371600"/>
            <a:ext cx="6629400" cy="9547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Develop a taste for the word</a:t>
            </a:r>
            <a:endParaRPr lang="en-US" sz="4000" b="1" i="1" dirty="0"/>
          </a:p>
        </p:txBody>
      </p:sp>
    </p:spTree>
    <p:extLst>
      <p:ext uri="{BB962C8B-B14F-4D97-AF65-F5344CB8AC3E}">
        <p14:creationId xmlns:p14="http://schemas.microsoft.com/office/powerpoint/2010/main" val="282337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b="1" u="sng" dirty="0">
                <a:solidFill>
                  <a:srgbClr val="002060"/>
                </a:solidFill>
              </a:rPr>
              <a:t>like newborn babies</a:t>
            </a:r>
            <a:r>
              <a:rPr lang="en-US" sz="3200" dirty="0">
                <a:solidFill>
                  <a:schemeClr val="tx1"/>
                </a:solidFill>
              </a:rPr>
              <a:t>, long for the pure milk 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11" name="Rounded Rectangle 10"/>
          <p:cNvSpPr/>
          <p:nvPr/>
        </p:nvSpPr>
        <p:spPr>
          <a:xfrm>
            <a:off x="858820" y="1374474"/>
            <a:ext cx="2438400" cy="9547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Eat!</a:t>
            </a:r>
            <a:endParaRPr lang="en-US" sz="4800" b="1" i="1" dirty="0"/>
          </a:p>
        </p:txBody>
      </p:sp>
    </p:spTree>
    <p:extLst>
      <p:ext uri="{BB962C8B-B14F-4D97-AF65-F5344CB8AC3E}">
        <p14:creationId xmlns:p14="http://schemas.microsoft.com/office/powerpoint/2010/main" val="271914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b="1" u="sng" dirty="0">
                <a:solidFill>
                  <a:srgbClr val="002060"/>
                </a:solidFill>
              </a:rPr>
              <a:t>like newborn babies</a:t>
            </a:r>
            <a:r>
              <a:rPr lang="en-US" sz="3200" dirty="0">
                <a:solidFill>
                  <a:schemeClr val="tx1"/>
                </a:solidFill>
              </a:rPr>
              <a:t>, long for the pure milk 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9" name="Rounded Rectangle 8"/>
          <p:cNvSpPr/>
          <p:nvPr/>
        </p:nvSpPr>
        <p:spPr>
          <a:xfrm>
            <a:off x="858820" y="1374474"/>
            <a:ext cx="2438400" cy="9547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Eat!</a:t>
            </a:r>
            <a:endParaRPr lang="en-US" sz="4800" b="1" i="1" dirty="0"/>
          </a:p>
        </p:txBody>
      </p:sp>
      <p:sp>
        <p:nvSpPr>
          <p:cNvPr id="12" name="Rounded Rectangle 11"/>
          <p:cNvSpPr/>
          <p:nvPr/>
        </p:nvSpPr>
        <p:spPr>
          <a:xfrm>
            <a:off x="2514600" y="2227713"/>
            <a:ext cx="5181600" cy="9547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Take a step of faith</a:t>
            </a:r>
            <a:endParaRPr lang="en-US" sz="4000" b="1" i="1" dirty="0"/>
          </a:p>
        </p:txBody>
      </p:sp>
    </p:spTree>
    <p:extLst>
      <p:ext uri="{BB962C8B-B14F-4D97-AF65-F5344CB8AC3E}">
        <p14:creationId xmlns:p14="http://schemas.microsoft.com/office/powerpoint/2010/main" val="173425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b="1" u="sng" dirty="0">
                <a:solidFill>
                  <a:srgbClr val="002060"/>
                </a:solidFill>
              </a:rPr>
              <a:t>like newborn babies</a:t>
            </a:r>
            <a:r>
              <a:rPr lang="en-US" sz="3200" dirty="0">
                <a:solidFill>
                  <a:schemeClr val="tx1"/>
                </a:solidFill>
              </a:rPr>
              <a:t>, long for the pure milk 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9" name="Rounded Rectangle 8"/>
          <p:cNvSpPr/>
          <p:nvPr/>
        </p:nvSpPr>
        <p:spPr>
          <a:xfrm>
            <a:off x="858820" y="1374474"/>
            <a:ext cx="2438400" cy="9547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Eat!</a:t>
            </a:r>
            <a:endParaRPr lang="en-US" sz="4800" b="1" i="1" dirty="0"/>
          </a:p>
        </p:txBody>
      </p:sp>
      <p:sp>
        <p:nvSpPr>
          <p:cNvPr id="12" name="Rounded Rectangle 11"/>
          <p:cNvSpPr/>
          <p:nvPr/>
        </p:nvSpPr>
        <p:spPr>
          <a:xfrm>
            <a:off x="2571723" y="2286000"/>
            <a:ext cx="5734077" cy="9547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Make it a priority</a:t>
            </a:r>
            <a:endParaRPr lang="en-US" sz="4000" b="1" i="1" dirty="0"/>
          </a:p>
        </p:txBody>
      </p:sp>
    </p:spTree>
    <p:extLst>
      <p:ext uri="{BB962C8B-B14F-4D97-AF65-F5344CB8AC3E}">
        <p14:creationId xmlns:p14="http://schemas.microsoft.com/office/powerpoint/2010/main" val="329304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b="1" u="sng" dirty="0">
                <a:solidFill>
                  <a:srgbClr val="002060"/>
                </a:solidFill>
              </a:rPr>
              <a:t>like newborn babies</a:t>
            </a:r>
            <a:r>
              <a:rPr lang="en-US" sz="3200" dirty="0">
                <a:solidFill>
                  <a:schemeClr val="tx1"/>
                </a:solidFill>
              </a:rPr>
              <a:t>, long for the pure milk 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9" name="Rounded Rectangle 8"/>
          <p:cNvSpPr/>
          <p:nvPr/>
        </p:nvSpPr>
        <p:spPr>
          <a:xfrm>
            <a:off x="858820" y="1374474"/>
            <a:ext cx="2438400" cy="9547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Eat!</a:t>
            </a:r>
            <a:endParaRPr lang="en-US" sz="4800" b="1" i="1" dirty="0"/>
          </a:p>
        </p:txBody>
      </p:sp>
      <p:sp>
        <p:nvSpPr>
          <p:cNvPr id="12" name="Rounded Rectangle 11"/>
          <p:cNvSpPr/>
          <p:nvPr/>
        </p:nvSpPr>
        <p:spPr>
          <a:xfrm>
            <a:off x="2438400" y="2286000"/>
            <a:ext cx="5943600" cy="9547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Ask God for help with this</a:t>
            </a:r>
            <a:endParaRPr lang="en-US" sz="4000" b="1" i="1" dirty="0"/>
          </a:p>
        </p:txBody>
      </p:sp>
    </p:spTree>
    <p:extLst>
      <p:ext uri="{BB962C8B-B14F-4D97-AF65-F5344CB8AC3E}">
        <p14:creationId xmlns:p14="http://schemas.microsoft.com/office/powerpoint/2010/main" val="408162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b="1" u="sng" dirty="0">
                <a:solidFill>
                  <a:srgbClr val="002060"/>
                </a:solidFill>
              </a:rPr>
              <a:t>like newborn babies</a:t>
            </a:r>
            <a:r>
              <a:rPr lang="en-US" sz="3200" dirty="0">
                <a:solidFill>
                  <a:schemeClr val="tx1"/>
                </a:solidFill>
              </a:rPr>
              <a:t>, long for the pure milk 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9" name="Rounded Rectangle 8"/>
          <p:cNvSpPr/>
          <p:nvPr/>
        </p:nvSpPr>
        <p:spPr>
          <a:xfrm>
            <a:off x="858820" y="1374474"/>
            <a:ext cx="2438400" cy="9547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Eat!</a:t>
            </a:r>
            <a:endParaRPr lang="en-US" sz="4800" b="1" i="1" dirty="0"/>
          </a:p>
        </p:txBody>
      </p:sp>
      <p:sp>
        <p:nvSpPr>
          <p:cNvPr id="12" name="Rounded Rectangle 11"/>
          <p:cNvSpPr/>
          <p:nvPr/>
        </p:nvSpPr>
        <p:spPr>
          <a:xfrm>
            <a:off x="2286000" y="2286000"/>
            <a:ext cx="6690692" cy="9547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Ask a friend for help with this</a:t>
            </a:r>
            <a:endParaRPr lang="en-US" sz="4000" b="1" i="1" dirty="0"/>
          </a:p>
        </p:txBody>
      </p:sp>
    </p:spTree>
    <p:extLst>
      <p:ext uri="{BB962C8B-B14F-4D97-AF65-F5344CB8AC3E}">
        <p14:creationId xmlns:p14="http://schemas.microsoft.com/office/powerpoint/2010/main" val="394347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b="1" u="sng" dirty="0">
                <a:solidFill>
                  <a:srgbClr val="002060"/>
                </a:solidFill>
              </a:rPr>
              <a:t>like newborn babies</a:t>
            </a:r>
            <a:r>
              <a:rPr lang="en-US" sz="3200" dirty="0">
                <a:solidFill>
                  <a:schemeClr val="tx1"/>
                </a:solidFill>
              </a:rPr>
              <a:t>, long for the pure milk 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9" name="Rounded Rectangle 8"/>
          <p:cNvSpPr/>
          <p:nvPr/>
        </p:nvSpPr>
        <p:spPr>
          <a:xfrm>
            <a:off x="858820" y="1374474"/>
            <a:ext cx="2438400" cy="9547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Eat!</a:t>
            </a:r>
            <a:endParaRPr lang="en-US" sz="4800" b="1" i="1" dirty="0"/>
          </a:p>
        </p:txBody>
      </p:sp>
      <p:sp>
        <p:nvSpPr>
          <p:cNvPr id="12" name="Rounded Rectangle 11"/>
          <p:cNvSpPr/>
          <p:nvPr/>
        </p:nvSpPr>
        <p:spPr>
          <a:xfrm>
            <a:off x="2122703" y="2317216"/>
            <a:ext cx="6858000" cy="9547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Give the word away to others</a:t>
            </a:r>
            <a:endParaRPr lang="en-US" sz="4000" b="1" i="1" dirty="0"/>
          </a:p>
        </p:txBody>
      </p:sp>
    </p:spTree>
    <p:extLst>
      <p:ext uri="{BB962C8B-B14F-4D97-AF65-F5344CB8AC3E}">
        <p14:creationId xmlns:p14="http://schemas.microsoft.com/office/powerpoint/2010/main" val="199259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7620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dirty="0"/>
              <a:t>What is the Word of God?</a:t>
            </a:r>
            <a:endParaRPr lang="en-US" sz="5200" b="1" i="1" dirty="0"/>
          </a:p>
        </p:txBody>
      </p:sp>
      <p:sp>
        <p:nvSpPr>
          <p:cNvPr id="4" name="Rectangle 3"/>
          <p:cNvSpPr/>
          <p:nvPr/>
        </p:nvSpPr>
        <p:spPr>
          <a:xfrm>
            <a:off x="0" y="5638800"/>
            <a:ext cx="12192000" cy="1219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Peter1:23 </a:t>
            </a:r>
            <a:r>
              <a:rPr lang="en-US" sz="3200" dirty="0">
                <a:solidFill>
                  <a:schemeClr val="tx1"/>
                </a:solidFill>
              </a:rPr>
              <a:t>for you have been born again not of seed which is perishable but imperishable, that is, through the living and enduring </a:t>
            </a:r>
            <a:r>
              <a:rPr lang="en-US" sz="3200" b="1" u="sng" dirty="0">
                <a:solidFill>
                  <a:srgbClr val="002060"/>
                </a:solidFill>
              </a:rPr>
              <a:t>word of God</a:t>
            </a:r>
            <a:r>
              <a:rPr lang="en-US" sz="3200" b="1" dirty="0">
                <a:solidFill>
                  <a:srgbClr val="002060"/>
                </a:solidFill>
              </a:rPr>
              <a:t>.</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6" name="Rounded Rectangle 5"/>
          <p:cNvSpPr/>
          <p:nvPr/>
        </p:nvSpPr>
        <p:spPr>
          <a:xfrm>
            <a:off x="5181600" y="990600"/>
            <a:ext cx="6553200" cy="68608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God speaks into the world!</a:t>
            </a:r>
            <a:endParaRPr lang="en-US" sz="4000" b="1" i="1" dirty="0"/>
          </a:p>
        </p:txBody>
      </p:sp>
    </p:spTree>
    <p:extLst>
      <p:ext uri="{BB962C8B-B14F-4D97-AF65-F5344CB8AC3E}">
        <p14:creationId xmlns:p14="http://schemas.microsoft.com/office/powerpoint/2010/main" val="265653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879246" y="1097446"/>
            <a:ext cx="5410200" cy="3215308"/>
          </a:xfrm>
          <a:prstGeom prst="rect">
            <a:avLst/>
          </a:prstGeom>
        </p:spPr>
      </p:pic>
      <p:sp>
        <p:nvSpPr>
          <p:cNvPr id="7" name="Rectangle 6"/>
          <p:cNvSpPr/>
          <p:nvPr/>
        </p:nvSpPr>
        <p:spPr>
          <a:xfrm>
            <a:off x="-21021" y="228600"/>
            <a:ext cx="10765221"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grow spiritually when we get under the Word </a:t>
            </a:r>
            <a:endParaRPr lang="en-US" sz="4000" b="1" i="1" dirty="0"/>
          </a:p>
        </p:txBody>
      </p:sp>
      <p:sp>
        <p:nvSpPr>
          <p:cNvPr id="6" name="Rectangle 5"/>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dirty="0">
                <a:solidFill>
                  <a:schemeClr val="tx1"/>
                </a:solidFill>
              </a:rPr>
              <a:t>like newborn babies, long for the pure milk of the word, so that by it </a:t>
            </a:r>
            <a:r>
              <a:rPr lang="en-US" sz="3200" b="1" u="sng" dirty="0">
                <a:solidFill>
                  <a:srgbClr val="002060"/>
                </a:solidFill>
              </a:rPr>
              <a:t>you may grow in respect to salvation</a:t>
            </a:r>
            <a:r>
              <a:rPr lang="en-US" sz="3200" dirty="0">
                <a:solidFill>
                  <a:schemeClr val="tx1"/>
                </a:solidFill>
              </a:rPr>
              <a:t>,</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8" name="Rectangle 7"/>
          <p:cNvSpPr/>
          <p:nvPr/>
        </p:nvSpPr>
        <p:spPr>
          <a:xfrm>
            <a:off x="0" y="4800600"/>
            <a:ext cx="12192000" cy="2057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 2:1 </a:t>
            </a:r>
            <a:r>
              <a:rPr lang="en-US" sz="3200" dirty="0">
                <a:solidFill>
                  <a:schemeClr val="tx1"/>
                </a:solidFill>
              </a:rPr>
              <a:t>Therefore, putting aside all malice and all deceit and hypocrisy and envy and all slander, </a:t>
            </a:r>
            <a:r>
              <a:rPr lang="en-US" sz="3200" b="1" baseline="30000" dirty="0">
                <a:solidFill>
                  <a:schemeClr val="tx1"/>
                </a:solidFill>
              </a:rPr>
              <a:t>2</a:t>
            </a:r>
            <a:r>
              <a:rPr lang="en-US" sz="3200" baseline="30000" dirty="0">
                <a:solidFill>
                  <a:schemeClr val="tx1"/>
                </a:solidFill>
              </a:rPr>
              <a:t> </a:t>
            </a:r>
            <a:r>
              <a:rPr lang="en-US" sz="3200" b="1" u="sng" dirty="0">
                <a:solidFill>
                  <a:srgbClr val="002060"/>
                </a:solidFill>
              </a:rPr>
              <a:t>like newborn babies</a:t>
            </a:r>
            <a:r>
              <a:rPr lang="en-US" sz="3200" dirty="0">
                <a:solidFill>
                  <a:schemeClr val="tx1"/>
                </a:solidFill>
              </a:rPr>
              <a:t>, long for the pure milk of the word, so that by it you may grow in respect to salvation,</a:t>
            </a:r>
            <a:r>
              <a:rPr lang="en-US" sz="3200" b="1" baseline="30000" dirty="0">
                <a:solidFill>
                  <a:schemeClr val="tx1"/>
                </a:solidFill>
              </a:rPr>
              <a:t>3</a:t>
            </a:r>
            <a:r>
              <a:rPr lang="en-US" sz="3200" baseline="30000" dirty="0">
                <a:solidFill>
                  <a:schemeClr val="tx1"/>
                </a:solidFill>
              </a:rPr>
              <a:t> </a:t>
            </a:r>
            <a:r>
              <a:rPr lang="en-US" sz="3200" dirty="0">
                <a:solidFill>
                  <a:schemeClr val="tx1"/>
                </a:solidFill>
              </a:rPr>
              <a:t>if you have tasted the kindness of the Lord.</a:t>
            </a:r>
            <a:endParaRPr lang="en-US" sz="3400" b="1" baseline="30000" dirty="0">
              <a:solidFill>
                <a:schemeClr val="tx1"/>
              </a:solidFill>
            </a:endParaRPr>
          </a:p>
        </p:txBody>
      </p:sp>
      <p:sp>
        <p:nvSpPr>
          <p:cNvPr id="9" name="Rounded Rectangle 8"/>
          <p:cNvSpPr/>
          <p:nvPr/>
        </p:nvSpPr>
        <p:spPr>
          <a:xfrm>
            <a:off x="858820" y="1374474"/>
            <a:ext cx="2438400" cy="9547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Eat!</a:t>
            </a:r>
            <a:endParaRPr lang="en-US" sz="4800" b="1" i="1" dirty="0"/>
          </a:p>
        </p:txBody>
      </p:sp>
      <p:sp>
        <p:nvSpPr>
          <p:cNvPr id="12" name="Rounded Rectangle 11"/>
          <p:cNvSpPr/>
          <p:nvPr/>
        </p:nvSpPr>
        <p:spPr>
          <a:xfrm>
            <a:off x="2819400" y="2084472"/>
            <a:ext cx="5679472" cy="95477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Put the Word into </a:t>
            </a:r>
            <a:r>
              <a:rPr lang="en-US" sz="4000" b="1" i="1" dirty="0"/>
              <a:t>action</a:t>
            </a:r>
          </a:p>
        </p:txBody>
      </p:sp>
    </p:spTree>
    <p:extLst>
      <p:ext uri="{BB962C8B-B14F-4D97-AF65-F5344CB8AC3E}">
        <p14:creationId xmlns:p14="http://schemas.microsoft.com/office/powerpoint/2010/main" val="276565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990600"/>
            <a:ext cx="12192000" cy="4854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dirty="0"/>
              <a:t> </a:t>
            </a:r>
            <a:r>
              <a:rPr lang="en-US" sz="3400" b="1" baseline="30000" dirty="0"/>
              <a:t>Matt 7:24 </a:t>
            </a:r>
            <a:r>
              <a:rPr lang="en-US" sz="3400" b="1" dirty="0"/>
              <a:t>Therefore everyone who hears these words of mine </a:t>
            </a:r>
            <a:r>
              <a:rPr lang="en-US" sz="3400" b="1" u="sng" dirty="0"/>
              <a:t>and puts them into practice</a:t>
            </a:r>
            <a:r>
              <a:rPr lang="en-US" sz="3400" b="1" dirty="0"/>
              <a:t> is like a wise man who built his house on the rock. </a:t>
            </a:r>
            <a:r>
              <a:rPr lang="en-US" sz="3400" b="1" baseline="30000" dirty="0"/>
              <a:t>25 </a:t>
            </a:r>
            <a:r>
              <a:rPr lang="en-US" sz="3400" b="1" dirty="0"/>
              <a:t>The rain came down, the streams rose, and the winds blew and beat against that house; yet it did not fall, because it had its foundation on the rock.</a:t>
            </a:r>
            <a:r>
              <a:rPr lang="en-US" sz="3400" b="1" baseline="30000" dirty="0"/>
              <a:t>26 </a:t>
            </a:r>
            <a:r>
              <a:rPr lang="en-US" sz="3400" b="1" dirty="0"/>
              <a:t>But everyone who hears these words of mine </a:t>
            </a:r>
            <a:r>
              <a:rPr lang="en-US" sz="3400" b="1" u="sng" dirty="0"/>
              <a:t>and does not put them into practice </a:t>
            </a:r>
            <a:r>
              <a:rPr lang="en-US" sz="3400" b="1" dirty="0"/>
              <a:t>is like a foolish man who built his house on sand. </a:t>
            </a:r>
            <a:r>
              <a:rPr lang="en-US" sz="3400" b="1" baseline="30000" dirty="0"/>
              <a:t>27 </a:t>
            </a:r>
            <a:r>
              <a:rPr lang="en-US" sz="3400" b="1" dirty="0"/>
              <a:t>The rain came down, the streams rose, and the winds blew and beat against that house, and it fell with a great crash.”</a:t>
            </a:r>
          </a:p>
        </p:txBody>
      </p:sp>
    </p:spTree>
    <p:extLst>
      <p:ext uri="{BB962C8B-B14F-4D97-AF65-F5344CB8AC3E}">
        <p14:creationId xmlns:p14="http://schemas.microsoft.com/office/powerpoint/2010/main" val="884864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990600"/>
            <a:ext cx="12192000" cy="4343400"/>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Isaiah 40:28 </a:t>
            </a:r>
            <a:r>
              <a:rPr lang="en-US" sz="3200" b="1" dirty="0"/>
              <a:t>Do you not know? Have you not heard? The Everlasting God, the </a:t>
            </a:r>
            <a:r>
              <a:rPr lang="en-US" sz="3200" b="1" cap="small" dirty="0"/>
              <a:t>Lord</a:t>
            </a:r>
            <a:r>
              <a:rPr lang="en-US" sz="3200" b="1" dirty="0"/>
              <a:t>, the Creator of the ends of the earth does not become weary or tired. His understanding is inscrutable. </a:t>
            </a:r>
            <a:r>
              <a:rPr lang="en-US" sz="3200" b="1" baseline="30000" dirty="0"/>
              <a:t>29 </a:t>
            </a:r>
            <a:r>
              <a:rPr lang="en-US" sz="3200" b="1" dirty="0"/>
              <a:t>He gives strength to the weary, And to him who lacks might He increases power.  </a:t>
            </a:r>
            <a:r>
              <a:rPr lang="en-US" sz="3200" b="1" baseline="30000" dirty="0"/>
              <a:t>30</a:t>
            </a:r>
            <a:r>
              <a:rPr lang="en-US" sz="3200" b="1" dirty="0"/>
              <a:t> Though youths grow weary and tired, and vigorous young men stumble badly,</a:t>
            </a:r>
            <a:br>
              <a:rPr lang="en-US" sz="3200" b="1" dirty="0"/>
            </a:br>
            <a:r>
              <a:rPr lang="en-US" sz="3200" b="1" baseline="30000" dirty="0"/>
              <a:t>31 </a:t>
            </a:r>
            <a:r>
              <a:rPr lang="en-US" sz="3200" b="1" dirty="0"/>
              <a:t>Yet those who wait for the </a:t>
            </a:r>
            <a:r>
              <a:rPr lang="en-US" sz="3200" b="1" cap="small" dirty="0"/>
              <a:t>Lord</a:t>
            </a:r>
            <a:r>
              <a:rPr lang="en-US" sz="3200" b="1" dirty="0"/>
              <a:t> will gain new strength; they will mount up with wings like eagles, they will run and not get tired, they will walk and not become weary.</a:t>
            </a:r>
          </a:p>
        </p:txBody>
      </p:sp>
    </p:spTree>
    <p:extLst>
      <p:ext uri="{BB962C8B-B14F-4D97-AF65-F5344CB8AC3E}">
        <p14:creationId xmlns:p14="http://schemas.microsoft.com/office/powerpoint/2010/main" val="318653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a:t>
            </a:r>
            <a:endParaRPr lang="en-US" sz="4800" b="1" i="1" dirty="0"/>
          </a:p>
        </p:txBody>
      </p:sp>
      <p:sp>
        <p:nvSpPr>
          <p:cNvPr id="4" name="Rectangle 3"/>
          <p:cNvSpPr/>
          <p:nvPr/>
        </p:nvSpPr>
        <p:spPr>
          <a:xfrm>
            <a:off x="0" y="5638800"/>
            <a:ext cx="12192000" cy="1219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Peter1:23 </a:t>
            </a:r>
            <a:r>
              <a:rPr lang="en-US" sz="3200" dirty="0">
                <a:solidFill>
                  <a:schemeClr val="tx1"/>
                </a:solidFill>
              </a:rPr>
              <a:t>for you have been born again not of seed which is perishable but imperishable, that is, through the living and enduring </a:t>
            </a:r>
            <a:r>
              <a:rPr lang="en-US" sz="3200" b="1" u="sng" dirty="0">
                <a:solidFill>
                  <a:srgbClr val="002060"/>
                </a:solidFill>
              </a:rPr>
              <a:t>word of God</a:t>
            </a:r>
            <a:r>
              <a:rPr lang="en-US" sz="3200" b="1" dirty="0">
                <a:solidFill>
                  <a:srgbClr val="002060"/>
                </a:solidFill>
              </a:rPr>
              <a:t>.</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Tree>
    <p:extLst>
      <p:ext uri="{BB962C8B-B14F-4D97-AF65-F5344CB8AC3E}">
        <p14:creationId xmlns:p14="http://schemas.microsoft.com/office/powerpoint/2010/main" val="341452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Enduring</a:t>
            </a:r>
          </a:p>
        </p:txBody>
      </p:sp>
      <p:sp>
        <p:nvSpPr>
          <p:cNvPr id="5" name="Rectangle 4"/>
          <p:cNvSpPr/>
          <p:nvPr/>
        </p:nvSpPr>
        <p:spPr>
          <a:xfrm>
            <a:off x="0" y="5638800"/>
            <a:ext cx="12192000" cy="1219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Peter1:23 </a:t>
            </a:r>
            <a:r>
              <a:rPr lang="en-US" sz="3200" dirty="0">
                <a:solidFill>
                  <a:schemeClr val="tx1"/>
                </a:solidFill>
              </a:rPr>
              <a:t>for you have been born again not of seed which is </a:t>
            </a:r>
            <a:r>
              <a:rPr lang="en-US" sz="3200" b="1" u="sng" dirty="0">
                <a:solidFill>
                  <a:srgbClr val="002060"/>
                </a:solidFill>
              </a:rPr>
              <a:t>perishable but imperishable</a:t>
            </a:r>
            <a:r>
              <a:rPr lang="en-US" sz="3200" dirty="0">
                <a:solidFill>
                  <a:schemeClr val="tx1"/>
                </a:solidFill>
              </a:rPr>
              <a:t>, that is, through the living and </a:t>
            </a:r>
            <a:r>
              <a:rPr lang="en-US" sz="3200" b="1" u="sng" dirty="0">
                <a:solidFill>
                  <a:srgbClr val="002060"/>
                </a:solidFill>
              </a:rPr>
              <a:t>enduring</a:t>
            </a:r>
            <a:r>
              <a:rPr lang="en-US" sz="3200" dirty="0">
                <a:solidFill>
                  <a:schemeClr val="tx1"/>
                </a:solidFill>
              </a:rPr>
              <a:t> word of God.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Tree>
    <p:extLst>
      <p:ext uri="{BB962C8B-B14F-4D97-AF65-F5344CB8AC3E}">
        <p14:creationId xmlns:p14="http://schemas.microsoft.com/office/powerpoint/2010/main" val="2603966179"/>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7337"/>
            <a:ext cx="12192000" cy="913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t> The exceptional quality of the Word: </a:t>
            </a:r>
            <a:r>
              <a:rPr lang="en-US" sz="4800" b="1" i="1" dirty="0"/>
              <a:t>Enduring</a:t>
            </a:r>
          </a:p>
        </p:txBody>
      </p:sp>
      <p:sp>
        <p:nvSpPr>
          <p:cNvPr id="5" name="Rectangle 4"/>
          <p:cNvSpPr/>
          <p:nvPr/>
        </p:nvSpPr>
        <p:spPr>
          <a:xfrm>
            <a:off x="0" y="5638800"/>
            <a:ext cx="12192000" cy="12192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 Peter1:23 </a:t>
            </a:r>
            <a:r>
              <a:rPr lang="en-US" sz="3200" dirty="0">
                <a:solidFill>
                  <a:schemeClr val="tx1"/>
                </a:solidFill>
              </a:rPr>
              <a:t>for you have been born again not of seed which is </a:t>
            </a:r>
            <a:r>
              <a:rPr lang="en-US" sz="3200" b="1" u="sng" dirty="0">
                <a:solidFill>
                  <a:srgbClr val="002060"/>
                </a:solidFill>
              </a:rPr>
              <a:t>perishable but imperishable</a:t>
            </a:r>
            <a:r>
              <a:rPr lang="en-US" sz="3200" dirty="0">
                <a:solidFill>
                  <a:schemeClr val="tx1"/>
                </a:solidFill>
              </a:rPr>
              <a:t>, that is, through the living and </a:t>
            </a:r>
            <a:r>
              <a:rPr lang="en-US" sz="3200" b="1" u="sng" dirty="0">
                <a:solidFill>
                  <a:srgbClr val="002060"/>
                </a:solidFill>
              </a:rPr>
              <a:t>enduring</a:t>
            </a:r>
            <a:r>
              <a:rPr lang="en-US" sz="3200" dirty="0">
                <a:solidFill>
                  <a:schemeClr val="tx1"/>
                </a:solidFill>
              </a:rPr>
              <a:t> word of God.</a:t>
            </a:r>
          </a:p>
          <a:p>
            <a:r>
              <a:rPr lang="en-US" sz="3400" dirty="0">
                <a:solidFill>
                  <a:schemeClr val="tx1"/>
                </a:solidFill>
              </a:rPr>
              <a:t> </a:t>
            </a:r>
          </a:p>
          <a:p>
            <a:r>
              <a:rPr lang="en-US" sz="3400" dirty="0">
                <a:solidFill>
                  <a:schemeClr val="tx1"/>
                </a:solidFill>
              </a:rPr>
              <a:t> </a:t>
            </a:r>
          </a:p>
          <a:p>
            <a:r>
              <a:rPr lang="en-US" sz="3400" dirty="0">
                <a:solidFill>
                  <a:schemeClr val="tx1"/>
                </a:solidFill>
              </a:rPr>
              <a:t> </a:t>
            </a:r>
          </a:p>
          <a:p>
            <a:endParaRPr lang="en-US" sz="3400" b="1" baseline="30000" dirty="0">
              <a:solidFill>
                <a:schemeClr val="tx1"/>
              </a:solidFill>
            </a:endParaRPr>
          </a:p>
        </p:txBody>
      </p:sp>
      <p:sp>
        <p:nvSpPr>
          <p:cNvPr id="6" name="Rectangle 5"/>
          <p:cNvSpPr/>
          <p:nvPr/>
        </p:nvSpPr>
        <p:spPr>
          <a:xfrm>
            <a:off x="393290" y="1828800"/>
            <a:ext cx="9119419" cy="1828800"/>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t>Matt 5:18</a:t>
            </a:r>
            <a:r>
              <a:rPr lang="en-US" sz="3400" b="1" dirty="0"/>
              <a:t> For truly I say to you, until heaven and earth pass away, not the smallest letter or stroke shall pass from the Law until all is accomplished. </a:t>
            </a:r>
            <a:endParaRPr lang="en-US" sz="3400" b="1" u="sng" dirty="0">
              <a:solidFill>
                <a:srgbClr val="002060"/>
              </a:solidFill>
            </a:endParaRPr>
          </a:p>
        </p:txBody>
      </p:sp>
      <p:sp>
        <p:nvSpPr>
          <p:cNvPr id="8" name="Rectangle 7"/>
          <p:cNvSpPr/>
          <p:nvPr/>
        </p:nvSpPr>
        <p:spPr>
          <a:xfrm>
            <a:off x="3962400" y="3892378"/>
            <a:ext cx="8001000" cy="1441622"/>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t>Matt 24:35</a:t>
            </a:r>
            <a:r>
              <a:rPr lang="en-US" sz="3400" b="1" dirty="0"/>
              <a:t> </a:t>
            </a:r>
            <a:r>
              <a:rPr lang="en-US" sz="3600" b="1" dirty="0"/>
              <a:t>Heaven and earth will pass away, but My words will not pass away.</a:t>
            </a:r>
            <a:endParaRPr lang="en-US" sz="3400" b="1" u="sng" dirty="0">
              <a:solidFill>
                <a:srgbClr val="002060"/>
              </a:solidFill>
            </a:endParaRPr>
          </a:p>
        </p:txBody>
      </p:sp>
      <p:sp>
        <p:nvSpPr>
          <p:cNvPr id="9" name="Rounded Rectangle 8"/>
          <p:cNvSpPr/>
          <p:nvPr/>
        </p:nvSpPr>
        <p:spPr>
          <a:xfrm>
            <a:off x="228600" y="1025611"/>
            <a:ext cx="6248400" cy="68608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Contrast with human words</a:t>
            </a:r>
            <a:endParaRPr lang="en-US" sz="4000" b="1" i="1" dirty="0"/>
          </a:p>
        </p:txBody>
      </p:sp>
    </p:spTree>
    <p:extLst>
      <p:ext uri="{BB962C8B-B14F-4D97-AF65-F5344CB8AC3E}">
        <p14:creationId xmlns:p14="http://schemas.microsoft.com/office/powerpoint/2010/main" val="31528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1520</Words>
  <Application>Microsoft Office PowerPoint</Application>
  <PresentationFormat>Widescreen</PresentationFormat>
  <Paragraphs>467</Paragraphs>
  <Slides>62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62</vt:i4>
      </vt:variant>
    </vt:vector>
  </HeadingPairs>
  <TitlesOfParts>
    <vt:vector size="6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2023-03-31T14:53:10Z</dcterms:created>
  <dcterms:modified xsi:type="dcterms:W3CDTF">2023-03-31T14:53:26Z</dcterms:modified>
</cp:coreProperties>
</file>